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5" r:id="rId3"/>
    <p:sldId id="305" r:id="rId4"/>
    <p:sldId id="299" r:id="rId5"/>
    <p:sldId id="310" r:id="rId6"/>
    <p:sldId id="309" r:id="rId7"/>
    <p:sldId id="311" r:id="rId8"/>
    <p:sldId id="312" r:id="rId9"/>
    <p:sldId id="296" r:id="rId10"/>
    <p:sldId id="272" r:id="rId11"/>
    <p:sldId id="301" r:id="rId12"/>
    <p:sldId id="300" r:id="rId13"/>
    <p:sldId id="313" r:id="rId14"/>
    <p:sldId id="260" r:id="rId15"/>
    <p:sldId id="258" r:id="rId16"/>
    <p:sldId id="294" r:id="rId17"/>
    <p:sldId id="259" r:id="rId18"/>
    <p:sldId id="274" r:id="rId19"/>
    <p:sldId id="262" r:id="rId20"/>
    <p:sldId id="289" r:id="rId21"/>
    <p:sldId id="264" r:id="rId22"/>
    <p:sldId id="295"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zukin" initials="k" lastIdx="1" clrIdx="0">
    <p:extLst>
      <p:ext uri="{19B8F6BF-5375-455C-9EA6-DF929625EA0E}">
        <p15:presenceInfo xmlns:p15="http://schemas.microsoft.com/office/powerpoint/2012/main" userId="kazu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6EC"/>
    <a:srgbClr val="FF6161"/>
    <a:srgbClr val="FFFFCC"/>
    <a:srgbClr val="FF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649"/>
  </p:normalViewPr>
  <p:slideViewPr>
    <p:cSldViewPr snapToGrid="0">
      <p:cViewPr varScale="1">
        <p:scale>
          <a:sx n="130" d="100"/>
          <a:sy n="130" d="100"/>
        </p:scale>
        <p:origin x="520" y="184"/>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AE0823C6-2F2E-4852-90D9-20AB00027FE8}" type="datetimeFigureOut">
              <a:rPr kumimoji="1" lang="ja-JP" altLang="en-US" smtClean="0"/>
              <a:t>2018/12/17</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A65D75E-F51E-470E-9DD0-882073DD60BB}" type="slidenum">
              <a:rPr kumimoji="1" lang="ja-JP" altLang="en-US" smtClean="0"/>
              <a:t>‹#›</a:t>
            </a:fld>
            <a:endParaRPr kumimoji="1" lang="ja-JP" altLang="en-US"/>
          </a:p>
        </p:txBody>
      </p:sp>
    </p:spTree>
    <p:extLst>
      <p:ext uri="{BB962C8B-B14F-4D97-AF65-F5344CB8AC3E}">
        <p14:creationId xmlns:p14="http://schemas.microsoft.com/office/powerpoint/2010/main" val="404766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F1E4A21-DFBA-4F34-A118-244AF675D94C}" type="datetimeFigureOut">
              <a:rPr kumimoji="1" lang="ja-JP" altLang="en-US" smtClean="0"/>
              <a:t>2018/12/17</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07F5B2F-37CD-46E2-A66E-A9124F3E9F4E}" type="slidenum">
              <a:rPr kumimoji="1" lang="ja-JP" altLang="en-US" smtClean="0"/>
              <a:t>‹#›</a:t>
            </a:fld>
            <a:endParaRPr kumimoji="1" lang="ja-JP" altLang="en-US"/>
          </a:p>
        </p:txBody>
      </p:sp>
    </p:spTree>
    <p:extLst>
      <p:ext uri="{BB962C8B-B14F-4D97-AF65-F5344CB8AC3E}">
        <p14:creationId xmlns:p14="http://schemas.microsoft.com/office/powerpoint/2010/main" val="678593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寒い冬にエアコンの暖房パワーを実験するため，日本一寒い陸別で実施</a:t>
            </a:r>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2</a:t>
            </a:fld>
            <a:endParaRPr kumimoji="1" lang="ja-JP" altLang="en-US" dirty="0"/>
          </a:p>
        </p:txBody>
      </p:sp>
    </p:spTree>
    <p:extLst>
      <p:ext uri="{BB962C8B-B14F-4D97-AF65-F5344CB8AC3E}">
        <p14:creationId xmlns:p14="http://schemas.microsoft.com/office/powerpoint/2010/main" val="375135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熱気球は，気球の中の空気を暖めることで軽くして浮かぶ．</a:t>
            </a:r>
            <a:endParaRPr kumimoji="1" lang="en-US" altLang="ja-JP" dirty="0"/>
          </a:p>
          <a:p>
            <a:r>
              <a:rPr kumimoji="1" lang="ja-JP" altLang="en-US" dirty="0"/>
              <a:t>今日はみんなで袋と針金を使って小さな気球をつくり，火で暖めてとばしてもらう．</a:t>
            </a:r>
            <a:endParaRPr kumimoji="1" lang="en-US" altLang="ja-JP" dirty="0"/>
          </a:p>
          <a:p>
            <a:r>
              <a:rPr kumimoji="1" lang="ja-JP" altLang="en-US" dirty="0"/>
              <a:t>暖めた気球から手を離したあと，どんなふうに動くのかを今日のお話したことと思い出しながら</a:t>
            </a:r>
            <a:endParaRPr kumimoji="1" lang="en-US" altLang="ja-JP" dirty="0"/>
          </a:p>
          <a:p>
            <a:r>
              <a:rPr kumimoji="1" lang="ja-JP" altLang="en-US" dirty="0"/>
              <a:t>観察してください．</a:t>
            </a:r>
            <a:endParaRPr kumimoji="1" lang="en-US" altLang="ja-JP" dirty="0"/>
          </a:p>
          <a:p>
            <a:r>
              <a:rPr kumimoji="1" lang="ja-JP" altLang="en-US" dirty="0"/>
              <a:t>暖めたばかりの気球は浮くが，やがて冷えて落ちてくることを実感してもらう</a:t>
            </a:r>
            <a:endParaRPr kumimoji="1" lang="en-US" altLang="ja-JP"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19</a:t>
            </a:fld>
            <a:endParaRPr kumimoji="1" lang="ja-JP" altLang="en-US"/>
          </a:p>
        </p:txBody>
      </p:sp>
    </p:spTree>
    <p:extLst>
      <p:ext uri="{BB962C8B-B14F-4D97-AF65-F5344CB8AC3E}">
        <p14:creationId xmlns:p14="http://schemas.microsoft.com/office/powerpoint/2010/main" val="239082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20</a:t>
            </a:fld>
            <a:endParaRPr kumimoji="1" lang="ja-JP" altLang="en-US"/>
          </a:p>
        </p:txBody>
      </p:sp>
    </p:spTree>
    <p:extLst>
      <p:ext uri="{BB962C8B-B14F-4D97-AF65-F5344CB8AC3E}">
        <p14:creationId xmlns:p14="http://schemas.microsoft.com/office/powerpoint/2010/main" val="412676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熱気球のしくみ</a:t>
            </a:r>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21</a:t>
            </a:fld>
            <a:endParaRPr kumimoji="1" lang="ja-JP" altLang="en-US"/>
          </a:p>
        </p:txBody>
      </p:sp>
    </p:spTree>
    <p:extLst>
      <p:ext uri="{BB962C8B-B14F-4D97-AF65-F5344CB8AC3E}">
        <p14:creationId xmlns:p14="http://schemas.microsoft.com/office/powerpoint/2010/main" val="14549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温度分布？</a:t>
            </a:r>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4</a:t>
            </a:fld>
            <a:endParaRPr kumimoji="1" lang="ja-JP" altLang="en-US"/>
          </a:p>
        </p:txBody>
      </p:sp>
    </p:spTree>
    <p:extLst>
      <p:ext uri="{BB962C8B-B14F-4D97-AF65-F5344CB8AC3E}">
        <p14:creationId xmlns:p14="http://schemas.microsoft.com/office/powerpoint/2010/main" val="1672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冬の屋内で，足元が寒かった経験あるよね．</a:t>
            </a:r>
            <a:endParaRPr kumimoji="1" lang="en-US" altLang="ja-JP" dirty="0"/>
          </a:p>
          <a:p>
            <a:endParaRPr kumimoji="1" lang="en-US" altLang="ja-JP" dirty="0"/>
          </a:p>
          <a:p>
            <a:endParaRPr kumimoji="1" lang="en-US" altLang="ja-JP" dirty="0"/>
          </a:p>
          <a:p>
            <a:r>
              <a:rPr lang="ja-JP" altLang="en-US" sz="1200" dirty="0"/>
              <a:t>暖かいものが上にいく</a:t>
            </a:r>
            <a:endParaRPr lang="en-US" altLang="ja-JP" sz="1200" dirty="0"/>
          </a:p>
          <a:p>
            <a:r>
              <a:rPr kumimoji="1" lang="ja-JP" altLang="en-US" sz="1200" dirty="0"/>
              <a:t>この現象は部屋の外でもおきている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10</a:t>
            </a:fld>
            <a:endParaRPr kumimoji="1" lang="ja-JP" altLang="en-US"/>
          </a:p>
        </p:txBody>
      </p:sp>
    </p:spTree>
    <p:extLst>
      <p:ext uri="{BB962C8B-B14F-4D97-AF65-F5344CB8AC3E}">
        <p14:creationId xmlns:p14="http://schemas.microsoft.com/office/powerpoint/2010/main" val="89364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あたたかいと周りよりも軽いのでうかぶ．</a:t>
            </a:r>
            <a:r>
              <a:rPr kumimoji="1" lang="ja-JP" altLang="en-US" sz="1200" dirty="0"/>
              <a:t>冷たいと</a:t>
            </a:r>
            <a:r>
              <a:rPr lang="ja-JP" altLang="en-US" sz="1200" dirty="0"/>
              <a:t>周り</a:t>
            </a:r>
            <a:r>
              <a:rPr kumimoji="1" lang="ja-JP" altLang="en-US" sz="1200" dirty="0"/>
              <a:t>よりも重いのでしずむ．</a:t>
            </a:r>
          </a:p>
          <a:p>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11</a:t>
            </a:fld>
            <a:endParaRPr kumimoji="1" lang="ja-JP" altLang="en-US"/>
          </a:p>
        </p:txBody>
      </p:sp>
    </p:spTree>
    <p:extLst>
      <p:ext uri="{BB962C8B-B14F-4D97-AF65-F5344CB8AC3E}">
        <p14:creationId xmlns:p14="http://schemas.microsoft.com/office/powerpoint/2010/main" val="82389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あたたかいと周りよりも軽いのでうかぶ．</a:t>
            </a:r>
            <a:r>
              <a:rPr kumimoji="1" lang="ja-JP" altLang="en-US" sz="1200" dirty="0"/>
              <a:t>冷たいと</a:t>
            </a:r>
            <a:r>
              <a:rPr lang="ja-JP" altLang="en-US" sz="1200" dirty="0"/>
              <a:t>周り</a:t>
            </a:r>
            <a:r>
              <a:rPr kumimoji="1" lang="ja-JP" altLang="en-US" sz="1200" dirty="0"/>
              <a:t>よりも重いのでしずむ．</a:t>
            </a:r>
          </a:p>
          <a:p>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12</a:t>
            </a:fld>
            <a:endParaRPr kumimoji="1" lang="ja-JP" altLang="en-US"/>
          </a:p>
        </p:txBody>
      </p:sp>
    </p:spTree>
    <p:extLst>
      <p:ext uri="{BB962C8B-B14F-4D97-AF65-F5344CB8AC3E}">
        <p14:creationId xmlns:p14="http://schemas.microsoft.com/office/powerpoint/2010/main" val="157510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エアコンの例は，暖かい空気が上へ，冷たい空気が下へ行けばそれで運動が終わる．</a:t>
            </a:r>
            <a:endParaRPr kumimoji="1" lang="en-US" altLang="ja-JP" dirty="0"/>
          </a:p>
          <a:p>
            <a:r>
              <a:rPr kumimoji="1" lang="ja-JP" altLang="en-US" dirty="0"/>
              <a:t>しかし味噌汁の例では，お椀に触れている下側よりも空気に触れている上側の方が冷やされるので，</a:t>
            </a:r>
            <a:endParaRPr kumimoji="1" lang="en-US" altLang="ja-JP" dirty="0"/>
          </a:p>
          <a:p>
            <a:r>
              <a:rPr kumimoji="1" lang="ja-JP" altLang="en-US" dirty="0"/>
              <a:t>対流で暖かいものが上へ行ってもすぐに冷やされて沈む．このため，味噌汁の運動はずっと続き，</a:t>
            </a:r>
            <a:endParaRPr kumimoji="1" lang="en-US" altLang="ja-JP" dirty="0"/>
          </a:p>
          <a:p>
            <a:r>
              <a:rPr kumimoji="1" lang="ja-JP" altLang="en-US" dirty="0"/>
              <a:t>お椀の中でグルグルと対流しつづけることになる．</a:t>
            </a:r>
            <a:endParaRPr kumimoji="1" lang="en-US" altLang="ja-JP" dirty="0"/>
          </a:p>
          <a:p>
            <a:r>
              <a:rPr kumimoji="1" lang="ja-JP" altLang="en-US" dirty="0"/>
              <a:t>このあと見る自然界の例も，両端の温度差によってグルグル回り続ける対流である．</a:t>
            </a:r>
            <a:endParaRPr kumimoji="1" lang="en-US" altLang="ja-JP"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14</a:t>
            </a:fld>
            <a:endParaRPr kumimoji="1" lang="ja-JP" altLang="en-US"/>
          </a:p>
        </p:txBody>
      </p:sp>
    </p:spTree>
    <p:extLst>
      <p:ext uri="{BB962C8B-B14F-4D97-AF65-F5344CB8AC3E}">
        <p14:creationId xmlns:p14="http://schemas.microsoft.com/office/powerpoint/2010/main" val="414530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暖められた地面からの熱で強制されて空気塊が上昇．上空で冷やされると</a:t>
            </a:r>
            <a:endParaRPr kumimoji="1" lang="en-US" altLang="ja-JP" dirty="0"/>
          </a:p>
          <a:p>
            <a:r>
              <a:rPr kumimoji="1" lang="ja-JP" altLang="en-US" dirty="0"/>
              <a:t>空気と一緒に運ばれてきた水蒸気が変化し，雲が作られる．</a:t>
            </a:r>
            <a:endParaRPr kumimoji="1" lang="en-US" altLang="ja-JP" dirty="0"/>
          </a:p>
          <a:p>
            <a:r>
              <a:rPr kumimoji="1" lang="ja-JP" altLang="en-US" dirty="0"/>
              <a:t>雲は，空気が対流している目に見える証である．</a:t>
            </a:r>
            <a:endParaRPr kumimoji="1" lang="en-US" altLang="ja-JP" dirty="0"/>
          </a:p>
          <a:p>
            <a:endParaRPr kumimoji="1" lang="en-US" altLang="ja-JP" dirty="0"/>
          </a:p>
          <a:p>
            <a:r>
              <a:rPr kumimoji="1" lang="ja-JP" altLang="en-US" dirty="0"/>
              <a:t>対流は，エアコンや味噌汁といった身近なところだけではなく，地面の下や空気の中でも起きている．</a:t>
            </a:r>
            <a:endParaRPr kumimoji="1" lang="en-US" altLang="ja-JP" dirty="0"/>
          </a:p>
          <a:p>
            <a:r>
              <a:rPr kumimoji="1" lang="ja-JP" altLang="en-US" dirty="0"/>
              <a:t>それによって地球はかきまぜられていて，結果として大陸が動いたり，雲がつくられたりしている．</a:t>
            </a:r>
            <a:endParaRPr kumimoji="1" lang="en-US" altLang="ja-JP" dirty="0"/>
          </a:p>
          <a:p>
            <a:r>
              <a:rPr kumimoji="1" lang="ja-JP" altLang="en-US" dirty="0"/>
              <a:t>対流は今の地球を形作るうえで，とても大事な現象である．</a:t>
            </a:r>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15</a:t>
            </a:fld>
            <a:endParaRPr kumimoji="1" lang="ja-JP" altLang="en-US"/>
          </a:p>
        </p:txBody>
      </p:sp>
    </p:spTree>
    <p:extLst>
      <p:ext uri="{BB962C8B-B14F-4D97-AF65-F5344CB8AC3E}">
        <p14:creationId xmlns:p14="http://schemas.microsoft.com/office/powerpoint/2010/main" val="282723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地球は内部の方が熱いから，対流がおこる</a:t>
            </a:r>
            <a:r>
              <a:rPr kumimoji="1" lang="en-US" altLang="ja-JP" dirty="0"/>
              <a:t>(</a:t>
            </a:r>
            <a:r>
              <a:rPr kumimoji="1" lang="ja-JP" altLang="en-US" dirty="0"/>
              <a:t>地面をつくっている岩も対流する！</a:t>
            </a:r>
            <a:r>
              <a:rPr kumimoji="1" lang="en-US" altLang="ja-JP" dirty="0"/>
              <a:t>)</a:t>
            </a:r>
          </a:p>
          <a:p>
            <a:r>
              <a:rPr kumimoji="1" lang="en-US" altLang="ja-JP" dirty="0"/>
              <a:t>1</a:t>
            </a:r>
            <a:r>
              <a:rPr kumimoji="1" lang="ja-JP" altLang="en-US" dirty="0"/>
              <a:t>年で数センチぐらいしか動かない．すごくゆっくりとした対流</a:t>
            </a:r>
            <a:endParaRPr kumimoji="1" lang="en-US" altLang="ja-JP" dirty="0"/>
          </a:p>
          <a:p>
            <a:r>
              <a:rPr kumimoji="1" lang="ja-JP" altLang="en-US" dirty="0"/>
              <a:t>地球にあるすべての大陸が移動しているのは，この対流にひきずられているからなんじゃないかといわれている</a:t>
            </a:r>
            <a:endParaRPr kumimoji="1" lang="en-US" altLang="ja-JP" dirty="0"/>
          </a:p>
          <a:p>
            <a:endParaRPr kumimoji="1" lang="en-US" altLang="ja-JP" dirty="0"/>
          </a:p>
          <a:p>
            <a:r>
              <a:rPr kumimoji="1" lang="ja-JP" altLang="en-US" dirty="0"/>
              <a:t>プルームテクトニクスは確証ないけど</a:t>
            </a:r>
            <a:endParaRPr kumimoji="1" lang="en-US" altLang="ja-JP" dirty="0"/>
          </a:p>
          <a:p>
            <a:endParaRPr kumimoji="1" lang="en-US" altLang="ja-JP" dirty="0"/>
          </a:p>
          <a:p>
            <a:r>
              <a:rPr kumimoji="1" lang="ja-JP" altLang="en-US" dirty="0"/>
              <a:t>地球の中心は熱くて，</a:t>
            </a:r>
            <a:r>
              <a:rPr lang="ja-JP" altLang="en-US" dirty="0"/>
              <a:t>表面は冷たいから，地球の中身も対流している．ただし地球の中はほとんど岩でできているので対流はとてもゆっくりとしていて，１年でたった１ｃｍくらいしか動かない．この対流は地球表面での大陸移動をみることで実感する事ができる．これはマントル対流がプレート運動を駆動しているとする説に従う立場をとる場合の話であり，マントル対流とプレート運動との関連性はまだ証明されていない．</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17</a:t>
            </a:fld>
            <a:endParaRPr kumimoji="1" lang="ja-JP" altLang="en-US"/>
          </a:p>
        </p:txBody>
      </p:sp>
    </p:spTree>
    <p:extLst>
      <p:ext uri="{BB962C8B-B14F-4D97-AF65-F5344CB8AC3E}">
        <p14:creationId xmlns:p14="http://schemas.microsoft.com/office/powerpoint/2010/main" val="214912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話だけきいてても面白くないだろうから，</a:t>
            </a:r>
            <a:endParaRPr kumimoji="1" lang="en-US" altLang="ja-JP" dirty="0"/>
          </a:p>
          <a:p>
            <a:r>
              <a:rPr kumimoji="1" lang="ja-JP" altLang="en-US" dirty="0"/>
              <a:t>ここからはみんなに遊んでもらう．</a:t>
            </a:r>
          </a:p>
        </p:txBody>
      </p:sp>
      <p:sp>
        <p:nvSpPr>
          <p:cNvPr id="4" name="スライド番号プレースホルダー 3"/>
          <p:cNvSpPr>
            <a:spLocks noGrp="1"/>
          </p:cNvSpPr>
          <p:nvPr>
            <p:ph type="sldNum" sz="quarter" idx="10"/>
          </p:nvPr>
        </p:nvSpPr>
        <p:spPr/>
        <p:txBody>
          <a:bodyPr/>
          <a:lstStyle/>
          <a:p>
            <a:fld id="{707F5B2F-37CD-46E2-A66E-A9124F3E9F4E}" type="slidenum">
              <a:rPr kumimoji="1" lang="ja-JP" altLang="en-US" smtClean="0"/>
              <a:t>18</a:t>
            </a:fld>
            <a:endParaRPr kumimoji="1" lang="ja-JP" altLang="en-US"/>
          </a:p>
        </p:txBody>
      </p:sp>
    </p:spTree>
    <p:extLst>
      <p:ext uri="{BB962C8B-B14F-4D97-AF65-F5344CB8AC3E}">
        <p14:creationId xmlns:p14="http://schemas.microsoft.com/office/powerpoint/2010/main" val="405243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35362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353820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90892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23682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190495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193796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378181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428226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382583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375714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5E9DD0-A987-4B4C-AF0E-F07475B1AF19}" type="datetimeFigureOut">
              <a:rPr kumimoji="1" lang="ja-JP" altLang="en-US" smtClean="0"/>
              <a:t>2018/12/17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52243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E9DD0-A987-4B4C-AF0E-F07475B1AF19}" type="datetimeFigureOut">
              <a:rPr kumimoji="1" lang="ja-JP" altLang="en-US" smtClean="0"/>
              <a:t>2018/12/17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B73F2-DE2C-456F-B55C-38F266C037E6}" type="slidenum">
              <a:rPr kumimoji="1" lang="ja-JP" altLang="en-US" smtClean="0"/>
              <a:t>‹#›</a:t>
            </a:fld>
            <a:endParaRPr kumimoji="1" lang="ja-JP" altLang="en-US"/>
          </a:p>
        </p:txBody>
      </p:sp>
    </p:spTree>
    <p:extLst>
      <p:ext uri="{BB962C8B-B14F-4D97-AF65-F5344CB8AC3E}">
        <p14:creationId xmlns:p14="http://schemas.microsoft.com/office/powerpoint/2010/main" val="2021016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kazukin\Desktop\&#38520;&#21029;&#20986;&#21069;&#25480;&#26989;\&#21619;&#22092;&#27713;&#12398;&#12505;&#12490;&#12540;&#12523;&#23550;&#27969;.mp4" TargetMode="External"/><Relationship Id="rId1" Type="http://schemas.microsoft.com/office/2007/relationships/media" Target="file:///C:\Users\kazukin\Desktop\&#38520;&#21029;&#20986;&#21069;&#25480;&#26989;\&#21619;&#22092;&#27713;&#12398;&#12505;&#12490;&#12540;&#12523;&#23550;&#27969;.mp4"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file:////Users/mkuriki/Desktop/2015_rikubetsu/&#31119;&#23713;&#21271;&#37096;&#12398;&#38642;&#12398;&#21205;&#12365;.mp4" TargetMode="External"/><Relationship Id="rId1" Type="http://schemas.microsoft.com/office/2007/relationships/media" Target="file:////Users/mkuriki/Desktop/2015_rikubetsu/&#31119;&#23713;&#21271;&#37096;&#12398;&#38642;&#12398;&#21205;&#12365;.mp4" TargetMode="External"/><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Shiho\Desktop\&#38520;&#21029;&#20986;&#21069;&#25480;&#26989;\thermohaline_conveyor_30fps.mp4" TargetMode="External"/><Relationship Id="rId1" Type="http://schemas.microsoft.com/office/2007/relationships/media" Target="file:///C:\Users\Shiho\Desktop\&#38520;&#21029;&#20986;&#21069;&#25480;&#26989;\thermohaline_conveyor_30fps.mp4"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mkuriki/Desktop/2015_rikubetsu/mantle%20convection%20cells%20and%20continental%20drift.wmv.mp4" TargetMode="External"/><Relationship Id="rId1" Type="http://schemas.microsoft.com/office/2007/relationships/media" Target="file:////Users/mkuriki/Desktop/2015_rikubetsu/mantle%20convection%20cells%20and%20continental%20drift.wmv.mp4" TargetMode="External"/><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9626"/>
            <a:ext cx="9144000" cy="6857999"/>
          </a:xfrm>
          <a:prstGeom prst="rect">
            <a:avLst/>
          </a:prstGeom>
          <a:blipFill dpi="0" rotWithShape="1">
            <a:blip r:embed="rId2">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685800" y="1796134"/>
            <a:ext cx="7772400" cy="2387600"/>
          </a:xfrm>
        </p:spPr>
        <p:txBody>
          <a:bodyPr anchor="ctr">
            <a:normAutofit/>
          </a:bodyPr>
          <a:lstStyle/>
          <a:p>
            <a:r>
              <a:rPr kumimoji="1" lang="ja-JP" altLang="en-US" sz="8000" dirty="0"/>
              <a:t>地球をかきまぜる</a:t>
            </a:r>
          </a:p>
        </p:txBody>
      </p:sp>
      <p:sp>
        <p:nvSpPr>
          <p:cNvPr id="3" name="サブタイトル 2"/>
          <p:cNvSpPr>
            <a:spLocks noGrp="1"/>
          </p:cNvSpPr>
          <p:nvPr>
            <p:ph type="subTitle" idx="1"/>
          </p:nvPr>
        </p:nvSpPr>
        <p:spPr>
          <a:xfrm>
            <a:off x="1143000" y="4275809"/>
            <a:ext cx="6858000" cy="1655762"/>
          </a:xfrm>
        </p:spPr>
        <p:txBody>
          <a:bodyPr>
            <a:normAutofit/>
          </a:bodyPr>
          <a:lstStyle/>
          <a:p>
            <a:r>
              <a:rPr lang="ja-JP" altLang="en-US" sz="3000" dirty="0"/>
              <a:t>北海道大学 理学院 惑星宇宙グループ</a:t>
            </a:r>
            <a:endParaRPr lang="en-US" altLang="ja-JP" sz="3000" dirty="0"/>
          </a:p>
          <a:p>
            <a:r>
              <a:rPr lang="ja-JP" altLang="en-US" sz="3000"/>
              <a:t>成田 一輝</a:t>
            </a:r>
            <a:r>
              <a:rPr lang="en-US" altLang="ja-JP" sz="3000" dirty="0"/>
              <a:t> / </a:t>
            </a:r>
            <a:r>
              <a:rPr lang="ja-JP" altLang="en-US" sz="3000"/>
              <a:t>村橋</a:t>
            </a:r>
            <a:r>
              <a:rPr lang="en-US" altLang="ja-JP" sz="3000" dirty="0"/>
              <a:t> </a:t>
            </a:r>
            <a:r>
              <a:rPr lang="ja-JP" altLang="en-US" sz="3000"/>
              <a:t>究理基</a:t>
            </a:r>
            <a:endParaRPr lang="en-US" altLang="ja-JP" sz="3000" dirty="0"/>
          </a:p>
          <a:p>
            <a:endParaRPr kumimoji="1" lang="ja-JP" altLang="en-US" sz="3000" dirty="0"/>
          </a:p>
        </p:txBody>
      </p:sp>
    </p:spTree>
    <p:extLst>
      <p:ext uri="{BB962C8B-B14F-4D97-AF65-F5344CB8AC3E}">
        <p14:creationId xmlns:p14="http://schemas.microsoft.com/office/powerpoint/2010/main" val="64401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41995" y="1914525"/>
            <a:ext cx="9144767" cy="5207437"/>
            <a:chOff x="-767" y="1656348"/>
            <a:chExt cx="9144767" cy="5207437"/>
          </a:xfrm>
        </p:grpSpPr>
        <p:sp>
          <p:nvSpPr>
            <p:cNvPr id="18" name="正方形/長方形 17"/>
            <p:cNvSpPr/>
            <p:nvPr/>
          </p:nvSpPr>
          <p:spPr>
            <a:xfrm>
              <a:off x="962526" y="2021305"/>
              <a:ext cx="6959066" cy="210793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62526" y="4138862"/>
              <a:ext cx="6959066" cy="21079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767" y="1656348"/>
              <a:ext cx="9144767" cy="5207437"/>
            </a:xfrm>
            <a:prstGeom prst="rect">
              <a:avLst/>
            </a:prstGeom>
          </p:spPr>
        </p:pic>
        <p:sp>
          <p:nvSpPr>
            <p:cNvPr id="21" name="角丸四角形 20"/>
            <p:cNvSpPr/>
            <p:nvPr/>
          </p:nvSpPr>
          <p:spPr>
            <a:xfrm>
              <a:off x="5014378" y="2459252"/>
              <a:ext cx="2550694" cy="1260910"/>
            </a:xfrm>
            <a:prstGeom prst="round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あたたかい</a:t>
              </a:r>
            </a:p>
          </p:txBody>
        </p:sp>
        <p:sp>
          <p:nvSpPr>
            <p:cNvPr id="22" name="角丸四角形 21"/>
            <p:cNvSpPr/>
            <p:nvPr/>
          </p:nvSpPr>
          <p:spPr>
            <a:xfrm>
              <a:off x="5014378" y="4562372"/>
              <a:ext cx="2550694" cy="12609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つめたい</a:t>
              </a:r>
            </a:p>
          </p:txBody>
        </p:sp>
      </p:grpSp>
      <p:sp>
        <p:nvSpPr>
          <p:cNvPr id="2" name="タイトル 1"/>
          <p:cNvSpPr>
            <a:spLocks noGrp="1"/>
          </p:cNvSpPr>
          <p:nvPr>
            <p:ph type="title"/>
          </p:nvPr>
        </p:nvSpPr>
        <p:spPr/>
        <p:txBody>
          <a:bodyPr>
            <a:normAutofit/>
          </a:bodyPr>
          <a:lstStyle/>
          <a:p>
            <a:r>
              <a:rPr lang="ja-JP" altLang="en-US" sz="5000" dirty="0"/>
              <a:t>答え</a:t>
            </a:r>
            <a:r>
              <a:rPr kumimoji="1" lang="ja-JP" altLang="en-US" sz="5000" dirty="0"/>
              <a:t>は・・・</a:t>
            </a:r>
          </a:p>
        </p:txBody>
      </p:sp>
      <p:sp>
        <p:nvSpPr>
          <p:cNvPr id="3" name="コンテンツ プレースホルダー 2"/>
          <p:cNvSpPr>
            <a:spLocks noGrp="1"/>
          </p:cNvSpPr>
          <p:nvPr>
            <p:ph idx="1"/>
          </p:nvPr>
        </p:nvSpPr>
        <p:spPr>
          <a:xfrm>
            <a:off x="305602" y="1425292"/>
            <a:ext cx="857250" cy="530794"/>
          </a:xfrm>
        </p:spPr>
        <p:txBody>
          <a:bodyPr>
            <a:noAutofit/>
          </a:bodyPr>
          <a:lstStyle/>
          <a:p>
            <a:pPr marL="0" indent="0">
              <a:buNone/>
            </a:pPr>
            <a:r>
              <a:rPr kumimoji="1" lang="ja-JP" altLang="en-US" sz="5000" dirty="0"/>
              <a:t>２．</a:t>
            </a:r>
          </a:p>
        </p:txBody>
      </p:sp>
      <p:sp>
        <p:nvSpPr>
          <p:cNvPr id="11" name="爆発 1 10"/>
          <p:cNvSpPr/>
          <p:nvPr/>
        </p:nvSpPr>
        <p:spPr>
          <a:xfrm>
            <a:off x="805815" y="1914525"/>
            <a:ext cx="7532370" cy="3028950"/>
          </a:xfrm>
          <a:prstGeom prst="irregularSeal1">
            <a:avLst/>
          </a:prstGeom>
          <a:solidFill>
            <a:srgbClr val="FFFF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なぜ？？</a:t>
            </a:r>
          </a:p>
        </p:txBody>
      </p:sp>
    </p:spTree>
    <p:extLst>
      <p:ext uri="{BB962C8B-B14F-4D97-AF65-F5344CB8AC3E}">
        <p14:creationId xmlns:p14="http://schemas.microsoft.com/office/powerpoint/2010/main" val="81457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5000" dirty="0"/>
              <a:t>なぜこうなる？</a:t>
            </a:r>
            <a:endParaRPr kumimoji="1" lang="ja-JP" altLang="en-US" sz="5000" dirty="0"/>
          </a:p>
        </p:txBody>
      </p:sp>
      <p:sp>
        <p:nvSpPr>
          <p:cNvPr id="15" name="正方形/長方形 14"/>
          <p:cNvSpPr/>
          <p:nvPr/>
        </p:nvSpPr>
        <p:spPr>
          <a:xfrm>
            <a:off x="0" y="1690689"/>
            <a:ext cx="9144000" cy="516731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3079771" y="3703648"/>
            <a:ext cx="2984458" cy="2807971"/>
          </a:xfrm>
          <a:prstGeom prst="ellipse">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a:solidFill>
                  <a:schemeClr val="tx1"/>
                </a:solidFill>
              </a:rPr>
              <a:t>あたたかい</a:t>
            </a:r>
            <a:endParaRPr kumimoji="1" lang="ja-JP" altLang="en-US" sz="3000" dirty="0">
              <a:solidFill>
                <a:schemeClr val="tx1"/>
              </a:solidFill>
            </a:endParaRPr>
          </a:p>
        </p:txBody>
      </p:sp>
      <p:sp>
        <p:nvSpPr>
          <p:cNvPr id="17" name="下矢印 16"/>
          <p:cNvSpPr/>
          <p:nvPr/>
        </p:nvSpPr>
        <p:spPr>
          <a:xfrm rot="10800000">
            <a:off x="4089483" y="5350861"/>
            <a:ext cx="965034" cy="1030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28650" y="2409758"/>
            <a:ext cx="1646605" cy="553998"/>
          </a:xfrm>
          <a:prstGeom prst="rect">
            <a:avLst/>
          </a:prstGeom>
          <a:noFill/>
        </p:spPr>
        <p:txBody>
          <a:bodyPr wrap="none" rtlCol="0">
            <a:spAutoFit/>
          </a:bodyPr>
          <a:lstStyle/>
          <a:p>
            <a:r>
              <a:rPr lang="ja-JP" altLang="en-US" sz="3000" dirty="0"/>
              <a:t>つめたい</a:t>
            </a:r>
            <a:endParaRPr kumimoji="1" lang="ja-JP" altLang="en-US" sz="3000" dirty="0"/>
          </a:p>
        </p:txBody>
      </p:sp>
    </p:spTree>
    <p:extLst>
      <p:ext uri="{BB962C8B-B14F-4D97-AF65-F5344CB8AC3E}">
        <p14:creationId xmlns:p14="http://schemas.microsoft.com/office/powerpoint/2010/main" val="25359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4.07407E-6 L 0.0026 -0.23774 " pathEditMode="relative" rAng="0" ptsTypes="AA">
                                      <p:cBhvr>
                                        <p:cTn id="6" dur="2000" fill="hold"/>
                                        <p:tgtEl>
                                          <p:spTgt spid="16"/>
                                        </p:tgtEl>
                                        <p:attrNameLst>
                                          <p:attrName>ppt_x</p:attrName>
                                          <p:attrName>ppt_y</p:attrName>
                                        </p:attrNameLst>
                                      </p:cBhvr>
                                      <p:rCtr x="122" y="-1189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000" dirty="0"/>
              <a:t>なぜこうなる</a:t>
            </a:r>
            <a:r>
              <a:rPr kumimoji="1" lang="ja-JP" altLang="en-US" sz="5000" dirty="0"/>
              <a:t>？</a:t>
            </a:r>
          </a:p>
        </p:txBody>
      </p:sp>
      <p:sp>
        <p:nvSpPr>
          <p:cNvPr id="13" name="正方形/長方形 12"/>
          <p:cNvSpPr/>
          <p:nvPr/>
        </p:nvSpPr>
        <p:spPr>
          <a:xfrm>
            <a:off x="0" y="1554480"/>
            <a:ext cx="9144000" cy="530352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079771" y="1903396"/>
            <a:ext cx="2984458" cy="2807971"/>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dirty="0">
                <a:solidFill>
                  <a:schemeClr val="tx1"/>
                </a:solidFill>
              </a:rPr>
              <a:t>つめたい</a:t>
            </a:r>
            <a:endParaRPr kumimoji="1" lang="ja-JP" altLang="en-US" sz="3000" dirty="0">
              <a:solidFill>
                <a:schemeClr val="tx1"/>
              </a:solidFill>
            </a:endParaRPr>
          </a:p>
        </p:txBody>
      </p:sp>
      <p:sp>
        <p:nvSpPr>
          <p:cNvPr id="15" name="下矢印 14"/>
          <p:cNvSpPr/>
          <p:nvPr/>
        </p:nvSpPr>
        <p:spPr>
          <a:xfrm>
            <a:off x="4089483" y="2123647"/>
            <a:ext cx="965034" cy="1030773"/>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8650" y="5740107"/>
            <a:ext cx="2004075" cy="553998"/>
          </a:xfrm>
          <a:prstGeom prst="rect">
            <a:avLst/>
          </a:prstGeom>
          <a:noFill/>
        </p:spPr>
        <p:txBody>
          <a:bodyPr wrap="none" rtlCol="0">
            <a:spAutoFit/>
          </a:bodyPr>
          <a:lstStyle/>
          <a:p>
            <a:r>
              <a:rPr lang="ja-JP" altLang="en-US" sz="3000" dirty="0"/>
              <a:t>あたたかい</a:t>
            </a:r>
            <a:endParaRPr kumimoji="1" lang="ja-JP" altLang="en-US" sz="3000" dirty="0"/>
          </a:p>
        </p:txBody>
      </p:sp>
    </p:spTree>
    <p:extLst>
      <p:ext uri="{BB962C8B-B14F-4D97-AF65-F5344CB8AC3E}">
        <p14:creationId xmlns:p14="http://schemas.microsoft.com/office/powerpoint/2010/main" val="2721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4.07407E-6 L -0.0026 0.24421 " pathEditMode="relative" rAng="0" ptsTypes="AA">
                                      <p:cBhvr>
                                        <p:cTn id="6" dur="2000" fill="hold"/>
                                        <p:tgtEl>
                                          <p:spTgt spid="14"/>
                                        </p:tgtEl>
                                        <p:attrNameLst>
                                          <p:attrName>ppt_x</p:attrName>
                                          <p:attrName>ppt_y</p:attrName>
                                        </p:attrNameLst>
                                      </p:cBhvr>
                                      <p:rCtr x="-139" y="1219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329650" y="206174"/>
            <a:ext cx="6333635" cy="4118249"/>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329648" y="2305110"/>
            <a:ext cx="6333635" cy="201931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弦 43"/>
          <p:cNvSpPr/>
          <p:nvPr/>
        </p:nvSpPr>
        <p:spPr>
          <a:xfrm>
            <a:off x="2853983" y="1609377"/>
            <a:ext cx="9130869" cy="939057"/>
          </a:xfrm>
          <a:prstGeom prst="chord">
            <a:avLst>
              <a:gd name="adj1" fmla="val 5376213"/>
              <a:gd name="adj2" fmla="val 162250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3" y="-135655"/>
            <a:ext cx="8348653" cy="504520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22" y="-135655"/>
            <a:ext cx="8348653" cy="504520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22" y="-135656"/>
            <a:ext cx="8348653" cy="504520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18" y="2265299"/>
            <a:ext cx="1058076" cy="191502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321" y="-135657"/>
            <a:ext cx="8348653" cy="5045209"/>
          </a:xfrm>
          <a:prstGeom prst="rect">
            <a:avLst/>
          </a:prstGeom>
        </p:spPr>
      </p:pic>
      <p:grpSp>
        <p:nvGrpSpPr>
          <p:cNvPr id="55" name="グループ化 54"/>
          <p:cNvGrpSpPr/>
          <p:nvPr/>
        </p:nvGrpSpPr>
        <p:grpSpPr>
          <a:xfrm>
            <a:off x="1745598" y="1342349"/>
            <a:ext cx="5502847" cy="2089196"/>
            <a:chOff x="14201640" y="-2387461"/>
            <a:chExt cx="5941695" cy="2255808"/>
          </a:xfrm>
        </p:grpSpPr>
        <p:sp>
          <p:nvSpPr>
            <p:cNvPr id="45" name="左カーブ矢印 44"/>
            <p:cNvSpPr/>
            <p:nvPr/>
          </p:nvSpPr>
          <p:spPr>
            <a:xfrm rot="10800000">
              <a:off x="17351899" y="-2387461"/>
              <a:ext cx="1173969" cy="2071237"/>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右カーブ矢印 45"/>
            <p:cNvSpPr/>
            <p:nvPr/>
          </p:nvSpPr>
          <p:spPr>
            <a:xfrm rot="10800000">
              <a:off x="15734431" y="-2387461"/>
              <a:ext cx="1173969" cy="207123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左カーブ矢印 46"/>
            <p:cNvSpPr/>
            <p:nvPr/>
          </p:nvSpPr>
          <p:spPr>
            <a:xfrm>
              <a:off x="18969366" y="-2202890"/>
              <a:ext cx="1173969" cy="2071237"/>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右カーブ矢印 47"/>
            <p:cNvSpPr/>
            <p:nvPr/>
          </p:nvSpPr>
          <p:spPr>
            <a:xfrm>
              <a:off x="14201640" y="-2202890"/>
              <a:ext cx="1173969" cy="2071237"/>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 name="グループ化 2"/>
          <p:cNvGrpSpPr/>
          <p:nvPr/>
        </p:nvGrpSpPr>
        <p:grpSpPr>
          <a:xfrm>
            <a:off x="730280" y="3751164"/>
            <a:ext cx="7532370" cy="3028950"/>
            <a:chOff x="730280" y="3751164"/>
            <a:chExt cx="7532370" cy="3028950"/>
          </a:xfrm>
        </p:grpSpPr>
        <p:sp>
          <p:nvSpPr>
            <p:cNvPr id="56" name="爆発 1 55"/>
            <p:cNvSpPr/>
            <p:nvPr/>
          </p:nvSpPr>
          <p:spPr>
            <a:xfrm>
              <a:off x="730280" y="3751164"/>
              <a:ext cx="7532370" cy="3028950"/>
            </a:xfrm>
            <a:prstGeom prst="irregularSeal1">
              <a:avLst/>
            </a:prstGeom>
            <a:solidFill>
              <a:srgbClr val="FFFF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0" dirty="0">
                  <a:solidFill>
                    <a:srgbClr val="7030A0"/>
                  </a:solidFill>
                </a:rPr>
                <a:t>対流</a:t>
              </a:r>
            </a:p>
          </p:txBody>
        </p:sp>
        <p:sp>
          <p:nvSpPr>
            <p:cNvPr id="2" name="テキスト ボックス 1"/>
            <p:cNvSpPr txBox="1"/>
            <p:nvPr/>
          </p:nvSpPr>
          <p:spPr>
            <a:xfrm>
              <a:off x="3246958" y="3938760"/>
              <a:ext cx="2650084" cy="630942"/>
            </a:xfrm>
            <a:prstGeom prst="rect">
              <a:avLst/>
            </a:prstGeom>
            <a:noFill/>
          </p:spPr>
          <p:txBody>
            <a:bodyPr wrap="none" rtlCol="0">
              <a:spAutoFit/>
            </a:bodyPr>
            <a:lstStyle/>
            <a:p>
              <a:r>
                <a:rPr kumimoji="1" lang="ja-JP" altLang="en-US" sz="3500" dirty="0">
                  <a:solidFill>
                    <a:srgbClr val="7030A0"/>
                  </a:solidFill>
                </a:rPr>
                <a:t>たい　　りゅう</a:t>
              </a:r>
            </a:p>
          </p:txBody>
        </p:sp>
      </p:grpSp>
    </p:spTree>
    <p:extLst>
      <p:ext uri="{BB962C8B-B14F-4D97-AF65-F5344CB8AC3E}">
        <p14:creationId xmlns:p14="http://schemas.microsoft.com/office/powerpoint/2010/main" val="27500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2" nodeType="clickEffect">
                                  <p:stCondLst>
                                    <p:cond delay="0"/>
                                  </p:stCondLst>
                                  <p:childTnLst>
                                    <p:animMotion origin="layout" path="M 0 0 L 0 0.25 E" pathEditMode="relative" ptsTypes="">
                                      <p:cBhvr>
                                        <p:cTn id="19" dur="1000" fill="hold"/>
                                        <p:tgtEl>
                                          <p:spTgt spid="44"/>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5"/>
                                        </p:tgtEl>
                                      </p:cBhvr>
                                    </p:animEffect>
                                    <p:set>
                                      <p:cBhvr>
                                        <p:cTn id="45"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4" grpId="1" animBg="1"/>
      <p:bldP spid="4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568213" y="4799668"/>
            <a:ext cx="2926080" cy="612648"/>
          </a:xfrm>
          <a:prstGeom prst="wedgeRoundRectCallout">
            <a:avLst>
              <a:gd name="adj1" fmla="val 81799"/>
              <a:gd name="adj2" fmla="val 7512"/>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500" dirty="0">
                <a:solidFill>
                  <a:schemeClr val="tx1"/>
                </a:solidFill>
              </a:rPr>
              <a:t>上側が冷やされる</a:t>
            </a:r>
          </a:p>
        </p:txBody>
      </p:sp>
      <p:pic>
        <p:nvPicPr>
          <p:cNvPr id="4" name="味噌汁のベナール対流">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11430"/>
            <a:ext cx="7323757" cy="4119613"/>
          </a:xfrm>
          <a:prstGeom prst="rect">
            <a:avLst/>
          </a:prstGeom>
        </p:spPr>
      </p:pic>
      <p:grpSp>
        <p:nvGrpSpPr>
          <p:cNvPr id="14" name="グループ化 13"/>
          <p:cNvGrpSpPr/>
          <p:nvPr/>
        </p:nvGrpSpPr>
        <p:grpSpPr>
          <a:xfrm>
            <a:off x="6172683" y="4958069"/>
            <a:ext cx="2567776" cy="454246"/>
            <a:chOff x="10294767" y="2619406"/>
            <a:chExt cx="2567776" cy="454246"/>
          </a:xfrm>
        </p:grpSpPr>
        <p:sp>
          <p:nvSpPr>
            <p:cNvPr id="23" name="円/楕円 22"/>
            <p:cNvSpPr/>
            <p:nvPr/>
          </p:nvSpPr>
          <p:spPr>
            <a:xfrm flipV="1">
              <a:off x="10294767" y="2619406"/>
              <a:ext cx="2567776" cy="45424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H="1">
              <a:off x="10490200" y="2654300"/>
              <a:ext cx="423333" cy="30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11341100" y="2619406"/>
              <a:ext cx="465667" cy="454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12259734" y="2717800"/>
              <a:ext cx="376766" cy="32422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9026" y="3202516"/>
            <a:ext cx="3020823" cy="3376936"/>
          </a:xfrm>
          <a:prstGeom prst="rect">
            <a:avLst/>
          </a:prstGeom>
        </p:spPr>
      </p:pic>
      <p:sp>
        <p:nvSpPr>
          <p:cNvPr id="2" name="正方形/長方形 1">
            <a:extLst>
              <a:ext uri="{FF2B5EF4-FFF2-40B4-BE49-F238E27FC236}">
                <a16:creationId xmlns:a16="http://schemas.microsoft.com/office/drawing/2014/main" id="{C8F8ACE6-7366-C445-A61A-F9455579A467}"/>
              </a:ext>
            </a:extLst>
          </p:cNvPr>
          <p:cNvSpPr/>
          <p:nvPr/>
        </p:nvSpPr>
        <p:spPr>
          <a:xfrm>
            <a:off x="403124" y="4096023"/>
            <a:ext cx="7187380" cy="369332"/>
          </a:xfrm>
          <a:prstGeom prst="rect">
            <a:avLst/>
          </a:prstGeom>
        </p:spPr>
        <p:txBody>
          <a:bodyPr wrap="square">
            <a:spAutoFit/>
          </a:bodyPr>
          <a:lstStyle/>
          <a:p>
            <a:r>
              <a:rPr lang="ja-JP" altLang="en-US"/>
              <a:t>味噌汁のベナール対流</a:t>
            </a:r>
            <a:r>
              <a:rPr lang="en-US" altLang="ja-JP" dirty="0"/>
              <a:t> </a:t>
            </a:r>
            <a:r>
              <a:rPr lang="ja-JP" altLang="en-US"/>
              <a:t>https://www.youtube.com/watch?v=_IYHT5jAInc</a:t>
            </a:r>
          </a:p>
        </p:txBody>
      </p:sp>
    </p:spTree>
    <p:extLst>
      <p:ext uri="{BB962C8B-B14F-4D97-AF65-F5344CB8AC3E}">
        <p14:creationId xmlns:p14="http://schemas.microsoft.com/office/powerpoint/2010/main" val="8753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福岡北部の雲の動き">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12290"/>
            <a:ext cx="9144000" cy="6858000"/>
          </a:xfrm>
          <a:prstGeom prst="rect">
            <a:avLst/>
          </a:prstGeom>
        </p:spPr>
      </p:pic>
      <p:sp>
        <p:nvSpPr>
          <p:cNvPr id="2" name="正方形/長方形 1">
            <a:extLst>
              <a:ext uri="{FF2B5EF4-FFF2-40B4-BE49-F238E27FC236}">
                <a16:creationId xmlns:a16="http://schemas.microsoft.com/office/drawing/2014/main" id="{FFA88BE4-4886-A147-B282-5A36D72510AB}"/>
              </a:ext>
            </a:extLst>
          </p:cNvPr>
          <p:cNvSpPr/>
          <p:nvPr/>
        </p:nvSpPr>
        <p:spPr>
          <a:xfrm>
            <a:off x="2084439" y="6476378"/>
            <a:ext cx="7182465" cy="369332"/>
          </a:xfrm>
          <a:prstGeom prst="rect">
            <a:avLst/>
          </a:prstGeom>
        </p:spPr>
        <p:txBody>
          <a:bodyPr wrap="square">
            <a:spAutoFit/>
          </a:bodyPr>
          <a:lstStyle/>
          <a:p>
            <a:r>
              <a:rPr lang="ja-JP" altLang="en-US"/>
              <a:t>福岡北部の雲の動き</a:t>
            </a:r>
            <a:r>
              <a:rPr lang="en-US" altLang="ja-JP" dirty="0"/>
              <a:t> </a:t>
            </a:r>
            <a:r>
              <a:rPr lang="ja-JP" altLang="en-US"/>
              <a:t>https://www.youtube.com/watch?v=o6459c1-tQQ</a:t>
            </a:r>
          </a:p>
        </p:txBody>
      </p:sp>
    </p:spTree>
    <p:extLst>
      <p:ext uri="{BB962C8B-B14F-4D97-AF65-F5344CB8AC3E}">
        <p14:creationId xmlns:p14="http://schemas.microsoft.com/office/powerpoint/2010/main" val="9385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thermohaline_conveyor_30fps">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857250"/>
            <a:ext cx="9144000" cy="5143500"/>
          </a:xfrm>
          <a:prstGeom prst="rect">
            <a:avLst/>
          </a:prstGeom>
        </p:spPr>
      </p:pic>
      <p:sp>
        <p:nvSpPr>
          <p:cNvPr id="2" name="正方形/長方形 1">
            <a:extLst>
              <a:ext uri="{FF2B5EF4-FFF2-40B4-BE49-F238E27FC236}">
                <a16:creationId xmlns:a16="http://schemas.microsoft.com/office/drawing/2014/main" id="{7BA7B085-7BE7-F545-BD78-65005196B715}"/>
              </a:ext>
            </a:extLst>
          </p:cNvPr>
          <p:cNvSpPr/>
          <p:nvPr/>
        </p:nvSpPr>
        <p:spPr>
          <a:xfrm>
            <a:off x="78658" y="6211669"/>
            <a:ext cx="9065342" cy="646331"/>
          </a:xfrm>
          <a:prstGeom prst="rect">
            <a:avLst/>
          </a:prstGeom>
        </p:spPr>
        <p:txBody>
          <a:bodyPr wrap="square">
            <a:spAutoFit/>
          </a:bodyPr>
          <a:lstStyle/>
          <a:p>
            <a:r>
              <a:rPr lang="en" altLang="ja-JP" b="1" dirty="0">
                <a:solidFill>
                  <a:schemeClr val="bg1"/>
                </a:solidFill>
              </a:rPr>
              <a:t>The Thermohaline Circulation - The Great Ocean Conveyor Belt</a:t>
            </a:r>
            <a:br>
              <a:rPr lang="en" altLang="ja-JP" b="1" dirty="0">
                <a:solidFill>
                  <a:schemeClr val="bg1"/>
                </a:solidFill>
              </a:rPr>
            </a:br>
            <a:r>
              <a:rPr lang="ja-JP" altLang="en-US">
                <a:solidFill>
                  <a:schemeClr val="bg1"/>
                </a:solidFill>
              </a:rPr>
              <a:t>https://pmm.nasa.gov/education/videos/thermohaline-circulation-great-ocean-conveyor-belt</a:t>
            </a:r>
          </a:p>
        </p:txBody>
      </p:sp>
    </p:spTree>
    <p:extLst>
      <p:ext uri="{BB962C8B-B14F-4D97-AF65-F5344CB8AC3E}">
        <p14:creationId xmlns:p14="http://schemas.microsoft.com/office/powerpoint/2010/main" val="14813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mantle convection cells and continental drift.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719667"/>
            <a:ext cx="9144000" cy="5418666"/>
          </a:xfrm>
          <a:prstGeom prst="rect">
            <a:avLst/>
          </a:prstGeom>
        </p:spPr>
      </p:pic>
      <p:sp>
        <p:nvSpPr>
          <p:cNvPr id="2" name="正方形/長方形 1">
            <a:extLst>
              <a:ext uri="{FF2B5EF4-FFF2-40B4-BE49-F238E27FC236}">
                <a16:creationId xmlns:a16="http://schemas.microsoft.com/office/drawing/2014/main" id="{526D6420-420A-044C-9FF3-F03B050BCC53}"/>
              </a:ext>
            </a:extLst>
          </p:cNvPr>
          <p:cNvSpPr/>
          <p:nvPr/>
        </p:nvSpPr>
        <p:spPr>
          <a:xfrm>
            <a:off x="4026310" y="6211669"/>
            <a:ext cx="5117690" cy="646331"/>
          </a:xfrm>
          <a:prstGeom prst="rect">
            <a:avLst/>
          </a:prstGeom>
        </p:spPr>
        <p:txBody>
          <a:bodyPr wrap="square">
            <a:spAutoFit/>
          </a:bodyPr>
          <a:lstStyle/>
          <a:p>
            <a:r>
              <a:rPr lang="en" altLang="ja-JP" dirty="0">
                <a:solidFill>
                  <a:schemeClr val="bg1"/>
                </a:solidFill>
              </a:rPr>
              <a:t>mantle convection cells and continental </a:t>
            </a:r>
            <a:r>
              <a:rPr lang="en" altLang="ja-JP" dirty="0" err="1">
                <a:solidFill>
                  <a:schemeClr val="bg1"/>
                </a:solidFill>
              </a:rPr>
              <a:t>drift.wmv</a:t>
            </a:r>
            <a:endParaRPr lang="en" altLang="ja-JP" dirty="0">
              <a:solidFill>
                <a:schemeClr val="bg1"/>
              </a:solidFill>
            </a:endParaRPr>
          </a:p>
          <a:p>
            <a:r>
              <a:rPr lang="ja-JP" altLang="en-US">
                <a:solidFill>
                  <a:schemeClr val="bg1"/>
                </a:solidFill>
              </a:rPr>
              <a:t>https://www.youtube.com/watch?v=p0dWF_3PYh4</a:t>
            </a:r>
          </a:p>
        </p:txBody>
      </p:sp>
    </p:spTree>
    <p:extLst>
      <p:ext uri="{BB962C8B-B14F-4D97-AF65-F5344CB8AC3E}">
        <p14:creationId xmlns:p14="http://schemas.microsoft.com/office/powerpoint/2010/main" val="2360101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03117"/>
            <a:ext cx="7886700" cy="4851767"/>
          </a:xfrm>
        </p:spPr>
        <p:txBody>
          <a:bodyPr>
            <a:normAutofit/>
          </a:bodyPr>
          <a:lstStyle/>
          <a:p>
            <a:pPr algn="ctr"/>
            <a:r>
              <a:rPr lang="ja-JP" altLang="en-US" sz="8000" dirty="0"/>
              <a:t>「あたたかい空気はうかぶ」</a:t>
            </a:r>
            <a:br>
              <a:rPr lang="en-US" altLang="ja-JP" sz="8000" dirty="0"/>
            </a:br>
            <a:r>
              <a:rPr lang="ja-JP" altLang="en-US" sz="8000" dirty="0"/>
              <a:t>を見てみよう！</a:t>
            </a:r>
            <a:endParaRPr kumimoji="1" lang="ja-JP" altLang="en-US" sz="8000" dirty="0"/>
          </a:p>
        </p:txBody>
      </p:sp>
    </p:spTree>
    <p:extLst>
      <p:ext uri="{BB962C8B-B14F-4D97-AF65-F5344CB8AC3E}">
        <p14:creationId xmlns:p14="http://schemas.microsoft.com/office/powerpoint/2010/main" val="201136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5995"/>
            <a:ext cx="7886700" cy="857282"/>
          </a:xfrm>
        </p:spPr>
        <p:txBody>
          <a:bodyPr>
            <a:normAutofit/>
          </a:bodyPr>
          <a:lstStyle/>
          <a:p>
            <a:r>
              <a:rPr lang="ja-JP" altLang="en-US" sz="5000" dirty="0"/>
              <a:t>熱気球をとばしてみよう</a:t>
            </a:r>
            <a:endParaRPr kumimoji="1" lang="ja-JP" altLang="en-US" sz="50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 y="1079233"/>
            <a:ext cx="8515350" cy="5676900"/>
          </a:xfrm>
          <a:prstGeom prst="rect">
            <a:avLst/>
          </a:prstGeom>
        </p:spPr>
      </p:pic>
      <p:grpSp>
        <p:nvGrpSpPr>
          <p:cNvPr id="13" name="グループ化 12"/>
          <p:cNvGrpSpPr/>
          <p:nvPr/>
        </p:nvGrpSpPr>
        <p:grpSpPr>
          <a:xfrm>
            <a:off x="2993352" y="2291013"/>
            <a:ext cx="1491916" cy="1357162"/>
            <a:chOff x="-1578648" y="2772276"/>
            <a:chExt cx="1491916" cy="1357162"/>
          </a:xfrm>
        </p:grpSpPr>
        <p:sp>
          <p:nvSpPr>
            <p:cNvPr id="3" name="フリーフォーム 2"/>
            <p:cNvSpPr/>
            <p:nvPr/>
          </p:nvSpPr>
          <p:spPr>
            <a:xfrm>
              <a:off x="-1251389" y="3417169"/>
              <a:ext cx="1117946" cy="539014"/>
            </a:xfrm>
            <a:custGeom>
              <a:avLst/>
              <a:gdLst>
                <a:gd name="connsiteX0" fmla="*/ 0 w 1117946"/>
                <a:gd name="connsiteY0" fmla="*/ 0 h 539014"/>
                <a:gd name="connsiteX1" fmla="*/ 19250 w 1117946"/>
                <a:gd name="connsiteY1" fmla="*/ 163629 h 539014"/>
                <a:gd name="connsiteX2" fmla="*/ 77002 w 1117946"/>
                <a:gd name="connsiteY2" fmla="*/ 221381 h 539014"/>
                <a:gd name="connsiteX3" fmla="*/ 105878 w 1117946"/>
                <a:gd name="connsiteY3" fmla="*/ 250256 h 539014"/>
                <a:gd name="connsiteX4" fmla="*/ 134754 w 1117946"/>
                <a:gd name="connsiteY4" fmla="*/ 259882 h 539014"/>
                <a:gd name="connsiteX5" fmla="*/ 192505 w 1117946"/>
                <a:gd name="connsiteY5" fmla="*/ 298383 h 539014"/>
                <a:gd name="connsiteX6" fmla="*/ 221381 w 1117946"/>
                <a:gd name="connsiteY6" fmla="*/ 317633 h 539014"/>
                <a:gd name="connsiteX7" fmla="*/ 250257 w 1117946"/>
                <a:gd name="connsiteY7" fmla="*/ 336884 h 539014"/>
                <a:gd name="connsiteX8" fmla="*/ 288758 w 1117946"/>
                <a:gd name="connsiteY8" fmla="*/ 356134 h 539014"/>
                <a:gd name="connsiteX9" fmla="*/ 519764 w 1117946"/>
                <a:gd name="connsiteY9" fmla="*/ 346509 h 539014"/>
                <a:gd name="connsiteX10" fmla="*/ 558265 w 1117946"/>
                <a:gd name="connsiteY10" fmla="*/ 336884 h 539014"/>
                <a:gd name="connsiteX11" fmla="*/ 596766 w 1117946"/>
                <a:gd name="connsiteY11" fmla="*/ 317633 h 539014"/>
                <a:gd name="connsiteX12" fmla="*/ 673768 w 1117946"/>
                <a:gd name="connsiteY12" fmla="*/ 259882 h 539014"/>
                <a:gd name="connsiteX13" fmla="*/ 702644 w 1117946"/>
                <a:gd name="connsiteY13" fmla="*/ 202130 h 539014"/>
                <a:gd name="connsiteX14" fmla="*/ 741145 w 1117946"/>
                <a:gd name="connsiteY14" fmla="*/ 134753 h 539014"/>
                <a:gd name="connsiteX15" fmla="*/ 721895 w 1117946"/>
                <a:gd name="connsiteY15" fmla="*/ 96252 h 539014"/>
                <a:gd name="connsiteX16" fmla="*/ 673768 w 1117946"/>
                <a:gd name="connsiteY16" fmla="*/ 77002 h 539014"/>
                <a:gd name="connsiteX17" fmla="*/ 606392 w 1117946"/>
                <a:gd name="connsiteY17" fmla="*/ 38501 h 539014"/>
                <a:gd name="connsiteX18" fmla="*/ 481263 w 1117946"/>
                <a:gd name="connsiteY18" fmla="*/ 57751 h 539014"/>
                <a:gd name="connsiteX19" fmla="*/ 452387 w 1117946"/>
                <a:gd name="connsiteY19" fmla="*/ 77002 h 539014"/>
                <a:gd name="connsiteX20" fmla="*/ 423512 w 1117946"/>
                <a:gd name="connsiteY20" fmla="*/ 105877 h 539014"/>
                <a:gd name="connsiteX21" fmla="*/ 413886 w 1117946"/>
                <a:gd name="connsiteY21" fmla="*/ 144379 h 539014"/>
                <a:gd name="connsiteX22" fmla="*/ 442762 w 1117946"/>
                <a:gd name="connsiteY22" fmla="*/ 288757 h 539014"/>
                <a:gd name="connsiteX23" fmla="*/ 471638 w 1117946"/>
                <a:gd name="connsiteY23" fmla="*/ 317633 h 539014"/>
                <a:gd name="connsiteX24" fmla="*/ 539015 w 1117946"/>
                <a:gd name="connsiteY24" fmla="*/ 365760 h 539014"/>
                <a:gd name="connsiteX25" fmla="*/ 577516 w 1117946"/>
                <a:gd name="connsiteY25" fmla="*/ 385010 h 539014"/>
                <a:gd name="connsiteX26" fmla="*/ 625642 w 1117946"/>
                <a:gd name="connsiteY26" fmla="*/ 413886 h 539014"/>
                <a:gd name="connsiteX27" fmla="*/ 664143 w 1117946"/>
                <a:gd name="connsiteY27" fmla="*/ 433136 h 539014"/>
                <a:gd name="connsiteX28" fmla="*/ 721895 w 1117946"/>
                <a:gd name="connsiteY28" fmla="*/ 471637 h 539014"/>
                <a:gd name="connsiteX29" fmla="*/ 798897 w 1117946"/>
                <a:gd name="connsiteY29" fmla="*/ 490888 h 539014"/>
                <a:gd name="connsiteX30" fmla="*/ 837398 w 1117946"/>
                <a:gd name="connsiteY30" fmla="*/ 500513 h 539014"/>
                <a:gd name="connsiteX31" fmla="*/ 914400 w 1117946"/>
                <a:gd name="connsiteY31" fmla="*/ 510139 h 539014"/>
                <a:gd name="connsiteX32" fmla="*/ 952901 w 1117946"/>
                <a:gd name="connsiteY32" fmla="*/ 519764 h 539014"/>
                <a:gd name="connsiteX33" fmla="*/ 1116530 w 1117946"/>
                <a:gd name="connsiteY33" fmla="*/ 529389 h 539014"/>
                <a:gd name="connsiteX34" fmla="*/ 1116530 w 1117946"/>
                <a:gd name="connsiteY34" fmla="*/ 539014 h 53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17946" h="539014">
                  <a:moveTo>
                    <a:pt x="0" y="0"/>
                  </a:moveTo>
                  <a:cubicBezTo>
                    <a:pt x="1520" y="21284"/>
                    <a:pt x="-2626" y="119877"/>
                    <a:pt x="19250" y="163629"/>
                  </a:cubicBezTo>
                  <a:cubicBezTo>
                    <a:pt x="38312" y="201752"/>
                    <a:pt x="41849" y="191250"/>
                    <a:pt x="77002" y="221381"/>
                  </a:cubicBezTo>
                  <a:cubicBezTo>
                    <a:pt x="87337" y="230240"/>
                    <a:pt x="94552" y="242705"/>
                    <a:pt x="105878" y="250256"/>
                  </a:cubicBezTo>
                  <a:cubicBezTo>
                    <a:pt x="114320" y="255884"/>
                    <a:pt x="125885" y="254955"/>
                    <a:pt x="134754" y="259882"/>
                  </a:cubicBezTo>
                  <a:cubicBezTo>
                    <a:pt x="154978" y="271118"/>
                    <a:pt x="173255" y="285549"/>
                    <a:pt x="192505" y="298383"/>
                  </a:cubicBezTo>
                  <a:lnTo>
                    <a:pt x="221381" y="317633"/>
                  </a:lnTo>
                  <a:cubicBezTo>
                    <a:pt x="231006" y="324050"/>
                    <a:pt x="239910" y="331711"/>
                    <a:pt x="250257" y="336884"/>
                  </a:cubicBezTo>
                  <a:lnTo>
                    <a:pt x="288758" y="356134"/>
                  </a:lnTo>
                  <a:cubicBezTo>
                    <a:pt x="365760" y="352926"/>
                    <a:pt x="442891" y="352000"/>
                    <a:pt x="519764" y="346509"/>
                  </a:cubicBezTo>
                  <a:cubicBezTo>
                    <a:pt x="532959" y="345567"/>
                    <a:pt x="545879" y="341529"/>
                    <a:pt x="558265" y="336884"/>
                  </a:cubicBezTo>
                  <a:cubicBezTo>
                    <a:pt x="571700" y="331846"/>
                    <a:pt x="584827" y="325592"/>
                    <a:pt x="596766" y="317633"/>
                  </a:cubicBezTo>
                  <a:cubicBezTo>
                    <a:pt x="623462" y="299836"/>
                    <a:pt x="673768" y="259882"/>
                    <a:pt x="673768" y="259882"/>
                  </a:cubicBezTo>
                  <a:cubicBezTo>
                    <a:pt x="710765" y="204387"/>
                    <a:pt x="678733" y="257923"/>
                    <a:pt x="702644" y="202130"/>
                  </a:cubicBezTo>
                  <a:cubicBezTo>
                    <a:pt x="717297" y="167940"/>
                    <a:pt x="721814" y="163750"/>
                    <a:pt x="741145" y="134753"/>
                  </a:cubicBezTo>
                  <a:cubicBezTo>
                    <a:pt x="734728" y="121919"/>
                    <a:pt x="732789" y="105590"/>
                    <a:pt x="721895" y="96252"/>
                  </a:cubicBezTo>
                  <a:cubicBezTo>
                    <a:pt x="708776" y="85008"/>
                    <a:pt x="689557" y="84019"/>
                    <a:pt x="673768" y="77002"/>
                  </a:cubicBezTo>
                  <a:cubicBezTo>
                    <a:pt x="637136" y="60721"/>
                    <a:pt x="637358" y="59145"/>
                    <a:pt x="606392" y="38501"/>
                  </a:cubicBezTo>
                  <a:cubicBezTo>
                    <a:pt x="578792" y="41261"/>
                    <a:pt x="515950" y="40408"/>
                    <a:pt x="481263" y="57751"/>
                  </a:cubicBezTo>
                  <a:cubicBezTo>
                    <a:pt x="470916" y="62924"/>
                    <a:pt x="461274" y="69596"/>
                    <a:pt x="452387" y="77002"/>
                  </a:cubicBezTo>
                  <a:cubicBezTo>
                    <a:pt x="441930" y="85716"/>
                    <a:pt x="433137" y="96252"/>
                    <a:pt x="423512" y="105877"/>
                  </a:cubicBezTo>
                  <a:cubicBezTo>
                    <a:pt x="420303" y="118711"/>
                    <a:pt x="413886" y="131150"/>
                    <a:pt x="413886" y="144379"/>
                  </a:cubicBezTo>
                  <a:cubicBezTo>
                    <a:pt x="413886" y="157871"/>
                    <a:pt x="422613" y="268608"/>
                    <a:pt x="442762" y="288757"/>
                  </a:cubicBezTo>
                  <a:cubicBezTo>
                    <a:pt x="452387" y="298382"/>
                    <a:pt x="461303" y="308774"/>
                    <a:pt x="471638" y="317633"/>
                  </a:cubicBezTo>
                  <a:cubicBezTo>
                    <a:pt x="481966" y="326486"/>
                    <a:pt x="523781" y="357055"/>
                    <a:pt x="539015" y="365760"/>
                  </a:cubicBezTo>
                  <a:cubicBezTo>
                    <a:pt x="551473" y="372879"/>
                    <a:pt x="564973" y="378042"/>
                    <a:pt x="577516" y="385010"/>
                  </a:cubicBezTo>
                  <a:cubicBezTo>
                    <a:pt x="593870" y="394095"/>
                    <a:pt x="609288" y="404801"/>
                    <a:pt x="625642" y="413886"/>
                  </a:cubicBezTo>
                  <a:cubicBezTo>
                    <a:pt x="638185" y="420854"/>
                    <a:pt x="651839" y="425754"/>
                    <a:pt x="664143" y="433136"/>
                  </a:cubicBezTo>
                  <a:cubicBezTo>
                    <a:pt x="683982" y="445039"/>
                    <a:pt x="699449" y="466025"/>
                    <a:pt x="721895" y="471637"/>
                  </a:cubicBezTo>
                  <a:lnTo>
                    <a:pt x="798897" y="490888"/>
                  </a:lnTo>
                  <a:cubicBezTo>
                    <a:pt x="811731" y="494096"/>
                    <a:pt x="824272" y="498872"/>
                    <a:pt x="837398" y="500513"/>
                  </a:cubicBezTo>
                  <a:cubicBezTo>
                    <a:pt x="863065" y="503722"/>
                    <a:pt x="888885" y="505886"/>
                    <a:pt x="914400" y="510139"/>
                  </a:cubicBezTo>
                  <a:cubicBezTo>
                    <a:pt x="927449" y="512314"/>
                    <a:pt x="939732" y="518510"/>
                    <a:pt x="952901" y="519764"/>
                  </a:cubicBezTo>
                  <a:cubicBezTo>
                    <a:pt x="1007292" y="524944"/>
                    <a:pt x="1062267" y="523005"/>
                    <a:pt x="1116530" y="529389"/>
                  </a:cubicBezTo>
                  <a:cubicBezTo>
                    <a:pt x="1119716" y="529764"/>
                    <a:pt x="1116530" y="535806"/>
                    <a:pt x="1116530" y="539014"/>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94741" y="3696301"/>
              <a:ext cx="308009" cy="433137"/>
            </a:xfrm>
            <a:custGeom>
              <a:avLst/>
              <a:gdLst>
                <a:gd name="connsiteX0" fmla="*/ 86628 w 308009"/>
                <a:gd name="connsiteY0" fmla="*/ 0 h 433137"/>
                <a:gd name="connsiteX1" fmla="*/ 115504 w 308009"/>
                <a:gd name="connsiteY1" fmla="*/ 105878 h 433137"/>
                <a:gd name="connsiteX2" fmla="*/ 125129 w 308009"/>
                <a:gd name="connsiteY2" fmla="*/ 134754 h 433137"/>
                <a:gd name="connsiteX3" fmla="*/ 182880 w 308009"/>
                <a:gd name="connsiteY3" fmla="*/ 154004 h 433137"/>
                <a:gd name="connsiteX4" fmla="*/ 211756 w 308009"/>
                <a:gd name="connsiteY4" fmla="*/ 163630 h 433137"/>
                <a:gd name="connsiteX5" fmla="*/ 240632 w 308009"/>
                <a:gd name="connsiteY5" fmla="*/ 221381 h 433137"/>
                <a:gd name="connsiteX6" fmla="*/ 250257 w 308009"/>
                <a:gd name="connsiteY6" fmla="*/ 250257 h 433137"/>
                <a:gd name="connsiteX7" fmla="*/ 308009 w 308009"/>
                <a:gd name="connsiteY7" fmla="*/ 298383 h 433137"/>
                <a:gd name="connsiteX8" fmla="*/ 221381 w 308009"/>
                <a:gd name="connsiteY8" fmla="*/ 308009 h 433137"/>
                <a:gd name="connsiteX9" fmla="*/ 163630 w 308009"/>
                <a:gd name="connsiteY9" fmla="*/ 327259 h 433137"/>
                <a:gd name="connsiteX10" fmla="*/ 144379 w 308009"/>
                <a:gd name="connsiteY10" fmla="*/ 356135 h 433137"/>
                <a:gd name="connsiteX11" fmla="*/ 57752 w 308009"/>
                <a:gd name="connsiteY11" fmla="*/ 404261 h 433137"/>
                <a:gd name="connsiteX12" fmla="*/ 28876 w 308009"/>
                <a:gd name="connsiteY12" fmla="*/ 423512 h 433137"/>
                <a:gd name="connsiteX13" fmla="*/ 0 w 308009"/>
                <a:gd name="connsiteY13" fmla="*/ 433137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009" h="433137">
                  <a:moveTo>
                    <a:pt x="86628" y="0"/>
                  </a:moveTo>
                  <a:cubicBezTo>
                    <a:pt x="100233" y="68028"/>
                    <a:pt x="91079" y="32602"/>
                    <a:pt x="115504" y="105878"/>
                  </a:cubicBezTo>
                  <a:cubicBezTo>
                    <a:pt x="118712" y="115503"/>
                    <a:pt x="115504" y="131546"/>
                    <a:pt x="125129" y="134754"/>
                  </a:cubicBezTo>
                  <a:lnTo>
                    <a:pt x="182880" y="154004"/>
                  </a:lnTo>
                  <a:lnTo>
                    <a:pt x="211756" y="163630"/>
                  </a:lnTo>
                  <a:cubicBezTo>
                    <a:pt x="235949" y="236210"/>
                    <a:pt x="203313" y="146743"/>
                    <a:pt x="240632" y="221381"/>
                  </a:cubicBezTo>
                  <a:cubicBezTo>
                    <a:pt x="245169" y="230456"/>
                    <a:pt x="244629" y="241815"/>
                    <a:pt x="250257" y="250257"/>
                  </a:cubicBezTo>
                  <a:cubicBezTo>
                    <a:pt x="265080" y="272491"/>
                    <a:pt x="286701" y="284178"/>
                    <a:pt x="308009" y="298383"/>
                  </a:cubicBezTo>
                  <a:cubicBezTo>
                    <a:pt x="279133" y="301592"/>
                    <a:pt x="249871" y="302311"/>
                    <a:pt x="221381" y="308009"/>
                  </a:cubicBezTo>
                  <a:cubicBezTo>
                    <a:pt x="201483" y="311989"/>
                    <a:pt x="163630" y="327259"/>
                    <a:pt x="163630" y="327259"/>
                  </a:cubicBezTo>
                  <a:cubicBezTo>
                    <a:pt x="157213" y="336884"/>
                    <a:pt x="153085" y="348517"/>
                    <a:pt x="144379" y="356135"/>
                  </a:cubicBezTo>
                  <a:cubicBezTo>
                    <a:pt x="103644" y="391778"/>
                    <a:pt x="97413" y="391041"/>
                    <a:pt x="57752" y="404261"/>
                  </a:cubicBezTo>
                  <a:cubicBezTo>
                    <a:pt x="48127" y="410678"/>
                    <a:pt x="39223" y="418339"/>
                    <a:pt x="28876" y="423512"/>
                  </a:cubicBezTo>
                  <a:cubicBezTo>
                    <a:pt x="19801" y="428049"/>
                    <a:pt x="0" y="433137"/>
                    <a:pt x="0" y="433137"/>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530522" y="2772276"/>
              <a:ext cx="319790" cy="125154"/>
            </a:xfrm>
            <a:custGeom>
              <a:avLst/>
              <a:gdLst>
                <a:gd name="connsiteX0" fmla="*/ 0 w 319790"/>
                <a:gd name="connsiteY0" fmla="*/ 0 h 125154"/>
                <a:gd name="connsiteX1" fmla="*/ 154005 w 319790"/>
                <a:gd name="connsiteY1" fmla="*/ 9625 h 125154"/>
                <a:gd name="connsiteX2" fmla="*/ 211756 w 319790"/>
                <a:gd name="connsiteY2" fmla="*/ 38501 h 125154"/>
                <a:gd name="connsiteX3" fmla="*/ 298383 w 319790"/>
                <a:gd name="connsiteY3" fmla="*/ 77002 h 125154"/>
                <a:gd name="connsiteX4" fmla="*/ 317634 w 319790"/>
                <a:gd name="connsiteY4" fmla="*/ 105878 h 125154"/>
                <a:gd name="connsiteX5" fmla="*/ 250257 w 319790"/>
                <a:gd name="connsiteY5" fmla="*/ 115503 h 125154"/>
                <a:gd name="connsiteX6" fmla="*/ 211756 w 319790"/>
                <a:gd name="connsiteY6" fmla="*/ 125128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790" h="125154">
                  <a:moveTo>
                    <a:pt x="0" y="0"/>
                  </a:moveTo>
                  <a:cubicBezTo>
                    <a:pt x="51335" y="3208"/>
                    <a:pt x="102852" y="4241"/>
                    <a:pt x="154005" y="9625"/>
                  </a:cubicBezTo>
                  <a:cubicBezTo>
                    <a:pt x="188502" y="13256"/>
                    <a:pt x="180541" y="24628"/>
                    <a:pt x="211756" y="38501"/>
                  </a:cubicBezTo>
                  <a:cubicBezTo>
                    <a:pt x="314847" y="84320"/>
                    <a:pt x="233034" y="33436"/>
                    <a:pt x="298383" y="77002"/>
                  </a:cubicBezTo>
                  <a:cubicBezTo>
                    <a:pt x="304800" y="86627"/>
                    <a:pt x="326667" y="98651"/>
                    <a:pt x="317634" y="105878"/>
                  </a:cubicBezTo>
                  <a:cubicBezTo>
                    <a:pt x="299918" y="120051"/>
                    <a:pt x="272503" y="111054"/>
                    <a:pt x="250257" y="115503"/>
                  </a:cubicBezTo>
                  <a:cubicBezTo>
                    <a:pt x="197058" y="126143"/>
                    <a:pt x="238256" y="125128"/>
                    <a:pt x="211756" y="125128"/>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578648" y="3118785"/>
              <a:ext cx="375385" cy="60943"/>
            </a:xfrm>
            <a:custGeom>
              <a:avLst/>
              <a:gdLst>
                <a:gd name="connsiteX0" fmla="*/ 0 w 375385"/>
                <a:gd name="connsiteY0" fmla="*/ 0 h 60943"/>
                <a:gd name="connsiteX1" fmla="*/ 48126 w 375385"/>
                <a:gd name="connsiteY1" fmla="*/ 28876 h 60943"/>
                <a:gd name="connsiteX2" fmla="*/ 192505 w 375385"/>
                <a:gd name="connsiteY2" fmla="*/ 48127 h 60943"/>
                <a:gd name="connsiteX3" fmla="*/ 375385 w 375385"/>
                <a:gd name="connsiteY3" fmla="*/ 57752 h 60943"/>
              </a:gdLst>
              <a:ahLst/>
              <a:cxnLst>
                <a:cxn ang="0">
                  <a:pos x="connsiteX0" y="connsiteY0"/>
                </a:cxn>
                <a:cxn ang="0">
                  <a:pos x="connsiteX1" y="connsiteY1"/>
                </a:cxn>
                <a:cxn ang="0">
                  <a:pos x="connsiteX2" y="connsiteY2"/>
                </a:cxn>
                <a:cxn ang="0">
                  <a:pos x="connsiteX3" y="connsiteY3"/>
                </a:cxn>
              </a:cxnLst>
              <a:rect l="l" t="t" r="r" b="b"/>
              <a:pathLst>
                <a:path w="375385" h="60943">
                  <a:moveTo>
                    <a:pt x="0" y="0"/>
                  </a:moveTo>
                  <a:cubicBezTo>
                    <a:pt x="16042" y="9625"/>
                    <a:pt x="30756" y="21928"/>
                    <a:pt x="48126" y="28876"/>
                  </a:cubicBezTo>
                  <a:cubicBezTo>
                    <a:pt x="74704" y="39507"/>
                    <a:pt x="184761" y="47353"/>
                    <a:pt x="192505" y="48127"/>
                  </a:cubicBezTo>
                  <a:cubicBezTo>
                    <a:pt x="277695" y="69424"/>
                    <a:pt x="217777" y="57752"/>
                    <a:pt x="375385" y="57752"/>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96514" y="2839653"/>
              <a:ext cx="59011" cy="433137"/>
            </a:xfrm>
            <a:custGeom>
              <a:avLst/>
              <a:gdLst>
                <a:gd name="connsiteX0" fmla="*/ 59011 w 59011"/>
                <a:gd name="connsiteY0" fmla="*/ 0 h 433137"/>
                <a:gd name="connsiteX1" fmla="*/ 30135 w 59011"/>
                <a:gd name="connsiteY1" fmla="*/ 105878 h 433137"/>
                <a:gd name="connsiteX2" fmla="*/ 10885 w 59011"/>
                <a:gd name="connsiteY2" fmla="*/ 182880 h 433137"/>
                <a:gd name="connsiteX3" fmla="*/ 1260 w 59011"/>
                <a:gd name="connsiteY3" fmla="*/ 211756 h 433137"/>
                <a:gd name="connsiteX4" fmla="*/ 1260 w 59011"/>
                <a:gd name="connsiteY4" fmla="*/ 433137 h 433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1" h="433137">
                  <a:moveTo>
                    <a:pt x="59011" y="0"/>
                  </a:moveTo>
                  <a:cubicBezTo>
                    <a:pt x="25712" y="166498"/>
                    <a:pt x="78988" y="-89538"/>
                    <a:pt x="30135" y="105878"/>
                  </a:cubicBezTo>
                  <a:cubicBezTo>
                    <a:pt x="23718" y="131545"/>
                    <a:pt x="19251" y="157780"/>
                    <a:pt x="10885" y="182880"/>
                  </a:cubicBezTo>
                  <a:cubicBezTo>
                    <a:pt x="7677" y="192505"/>
                    <a:pt x="1650" y="201618"/>
                    <a:pt x="1260" y="211756"/>
                  </a:cubicBezTo>
                  <a:cubicBezTo>
                    <a:pt x="-1576" y="285495"/>
                    <a:pt x="1260" y="359343"/>
                    <a:pt x="1260" y="433137"/>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991507" y="2914657"/>
              <a:ext cx="510139" cy="397339"/>
            </a:xfrm>
            <a:custGeom>
              <a:avLst/>
              <a:gdLst>
                <a:gd name="connsiteX0" fmla="*/ 28876 w 510139"/>
                <a:gd name="connsiteY0" fmla="*/ 98251 h 397339"/>
                <a:gd name="connsiteX1" fmla="*/ 86627 w 510139"/>
                <a:gd name="connsiteY1" fmla="*/ 88625 h 397339"/>
                <a:gd name="connsiteX2" fmla="*/ 144379 w 510139"/>
                <a:gd name="connsiteY2" fmla="*/ 69375 h 397339"/>
                <a:gd name="connsiteX3" fmla="*/ 182880 w 510139"/>
                <a:gd name="connsiteY3" fmla="*/ 79000 h 397339"/>
                <a:gd name="connsiteX4" fmla="*/ 163630 w 510139"/>
                <a:gd name="connsiteY4" fmla="*/ 107876 h 397339"/>
                <a:gd name="connsiteX5" fmla="*/ 105878 w 510139"/>
                <a:gd name="connsiteY5" fmla="*/ 156002 h 397339"/>
                <a:gd name="connsiteX6" fmla="*/ 48126 w 510139"/>
                <a:gd name="connsiteY6" fmla="*/ 242629 h 397339"/>
                <a:gd name="connsiteX7" fmla="*/ 28876 w 510139"/>
                <a:gd name="connsiteY7" fmla="*/ 271505 h 397339"/>
                <a:gd name="connsiteX8" fmla="*/ 0 w 510139"/>
                <a:gd name="connsiteY8" fmla="*/ 290756 h 397339"/>
                <a:gd name="connsiteX9" fmla="*/ 57752 w 510139"/>
                <a:gd name="connsiteY9" fmla="*/ 252255 h 397339"/>
                <a:gd name="connsiteX10" fmla="*/ 115503 w 510139"/>
                <a:gd name="connsiteY10" fmla="*/ 233004 h 397339"/>
                <a:gd name="connsiteX11" fmla="*/ 144379 w 510139"/>
                <a:gd name="connsiteY11" fmla="*/ 213754 h 397339"/>
                <a:gd name="connsiteX12" fmla="*/ 173255 w 510139"/>
                <a:gd name="connsiteY12" fmla="*/ 204128 h 397339"/>
                <a:gd name="connsiteX13" fmla="*/ 231006 w 510139"/>
                <a:gd name="connsiteY13" fmla="*/ 165627 h 397339"/>
                <a:gd name="connsiteX14" fmla="*/ 259882 w 510139"/>
                <a:gd name="connsiteY14" fmla="*/ 146377 h 397339"/>
                <a:gd name="connsiteX15" fmla="*/ 288758 w 510139"/>
                <a:gd name="connsiteY15" fmla="*/ 127126 h 397339"/>
                <a:gd name="connsiteX16" fmla="*/ 317634 w 510139"/>
                <a:gd name="connsiteY16" fmla="*/ 98251 h 397339"/>
                <a:gd name="connsiteX17" fmla="*/ 336884 w 510139"/>
                <a:gd name="connsiteY17" fmla="*/ 69375 h 397339"/>
                <a:gd name="connsiteX18" fmla="*/ 365760 w 510139"/>
                <a:gd name="connsiteY18" fmla="*/ 59749 h 397339"/>
                <a:gd name="connsiteX19" fmla="*/ 413886 w 510139"/>
                <a:gd name="connsiteY19" fmla="*/ 30874 h 397339"/>
                <a:gd name="connsiteX20" fmla="*/ 394636 w 510139"/>
                <a:gd name="connsiteY20" fmla="*/ 117501 h 397339"/>
                <a:gd name="connsiteX21" fmla="*/ 375385 w 510139"/>
                <a:gd name="connsiteY21" fmla="*/ 204128 h 397339"/>
                <a:gd name="connsiteX22" fmla="*/ 365760 w 510139"/>
                <a:gd name="connsiteY22" fmla="*/ 281131 h 397339"/>
                <a:gd name="connsiteX23" fmla="*/ 356135 w 510139"/>
                <a:gd name="connsiteY23" fmla="*/ 348507 h 397339"/>
                <a:gd name="connsiteX24" fmla="*/ 365760 w 510139"/>
                <a:gd name="connsiteY24" fmla="*/ 387008 h 397339"/>
                <a:gd name="connsiteX25" fmla="*/ 423512 w 510139"/>
                <a:gd name="connsiteY25" fmla="*/ 387008 h 397339"/>
                <a:gd name="connsiteX26" fmla="*/ 433137 w 510139"/>
                <a:gd name="connsiteY26" fmla="*/ 358133 h 397339"/>
                <a:gd name="connsiteX27" fmla="*/ 490888 w 510139"/>
                <a:gd name="connsiteY27" fmla="*/ 338882 h 397339"/>
                <a:gd name="connsiteX28" fmla="*/ 510139 w 510139"/>
                <a:gd name="connsiteY28" fmla="*/ 329257 h 3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139" h="397339">
                  <a:moveTo>
                    <a:pt x="28876" y="98251"/>
                  </a:moveTo>
                  <a:cubicBezTo>
                    <a:pt x="48126" y="95042"/>
                    <a:pt x="67694" y="93358"/>
                    <a:pt x="86627" y="88625"/>
                  </a:cubicBezTo>
                  <a:cubicBezTo>
                    <a:pt x="106313" y="83703"/>
                    <a:pt x="144379" y="69375"/>
                    <a:pt x="144379" y="69375"/>
                  </a:cubicBezTo>
                  <a:cubicBezTo>
                    <a:pt x="156139" y="61535"/>
                    <a:pt x="192012" y="24206"/>
                    <a:pt x="182880" y="79000"/>
                  </a:cubicBezTo>
                  <a:cubicBezTo>
                    <a:pt x="180978" y="90411"/>
                    <a:pt x="171036" y="98989"/>
                    <a:pt x="163630" y="107876"/>
                  </a:cubicBezTo>
                  <a:cubicBezTo>
                    <a:pt x="140470" y="135668"/>
                    <a:pt x="134271" y="137074"/>
                    <a:pt x="105878" y="156002"/>
                  </a:cubicBezTo>
                  <a:lnTo>
                    <a:pt x="48126" y="242629"/>
                  </a:lnTo>
                  <a:cubicBezTo>
                    <a:pt x="41709" y="252254"/>
                    <a:pt x="38501" y="265088"/>
                    <a:pt x="28876" y="271505"/>
                  </a:cubicBezTo>
                  <a:lnTo>
                    <a:pt x="0" y="290756"/>
                  </a:lnTo>
                  <a:cubicBezTo>
                    <a:pt x="0" y="290756"/>
                    <a:pt x="35803" y="259572"/>
                    <a:pt x="57752" y="252255"/>
                  </a:cubicBezTo>
                  <a:cubicBezTo>
                    <a:pt x="77002" y="245838"/>
                    <a:pt x="98619" y="244260"/>
                    <a:pt x="115503" y="233004"/>
                  </a:cubicBezTo>
                  <a:cubicBezTo>
                    <a:pt x="125128" y="226587"/>
                    <a:pt x="134032" y="218927"/>
                    <a:pt x="144379" y="213754"/>
                  </a:cubicBezTo>
                  <a:cubicBezTo>
                    <a:pt x="153454" y="209217"/>
                    <a:pt x="164386" y="209055"/>
                    <a:pt x="173255" y="204128"/>
                  </a:cubicBezTo>
                  <a:cubicBezTo>
                    <a:pt x="193479" y="192892"/>
                    <a:pt x="211756" y="178461"/>
                    <a:pt x="231006" y="165627"/>
                  </a:cubicBezTo>
                  <a:lnTo>
                    <a:pt x="259882" y="146377"/>
                  </a:lnTo>
                  <a:cubicBezTo>
                    <a:pt x="269507" y="139960"/>
                    <a:pt x="280578" y="135306"/>
                    <a:pt x="288758" y="127126"/>
                  </a:cubicBezTo>
                  <a:cubicBezTo>
                    <a:pt x="298383" y="117501"/>
                    <a:pt x="308920" y="108708"/>
                    <a:pt x="317634" y="98251"/>
                  </a:cubicBezTo>
                  <a:cubicBezTo>
                    <a:pt x="325040" y="89364"/>
                    <a:pt x="327851" y="76602"/>
                    <a:pt x="336884" y="69375"/>
                  </a:cubicBezTo>
                  <a:cubicBezTo>
                    <a:pt x="344807" y="63037"/>
                    <a:pt x="356135" y="62958"/>
                    <a:pt x="365760" y="59749"/>
                  </a:cubicBezTo>
                  <a:cubicBezTo>
                    <a:pt x="409889" y="-6444"/>
                    <a:pt x="396945" y="-19951"/>
                    <a:pt x="413886" y="30874"/>
                  </a:cubicBezTo>
                  <a:cubicBezTo>
                    <a:pt x="390413" y="124770"/>
                    <a:pt x="419075" y="7525"/>
                    <a:pt x="394636" y="117501"/>
                  </a:cubicBezTo>
                  <a:cubicBezTo>
                    <a:pt x="385058" y="160602"/>
                    <a:pt x="382640" y="156969"/>
                    <a:pt x="375385" y="204128"/>
                  </a:cubicBezTo>
                  <a:cubicBezTo>
                    <a:pt x="371452" y="229695"/>
                    <a:pt x="369179" y="255490"/>
                    <a:pt x="365760" y="281131"/>
                  </a:cubicBezTo>
                  <a:cubicBezTo>
                    <a:pt x="362762" y="303619"/>
                    <a:pt x="359343" y="326048"/>
                    <a:pt x="356135" y="348507"/>
                  </a:cubicBezTo>
                  <a:cubicBezTo>
                    <a:pt x="359343" y="361341"/>
                    <a:pt x="357496" y="376678"/>
                    <a:pt x="365760" y="387008"/>
                  </a:cubicBezTo>
                  <a:cubicBezTo>
                    <a:pt x="381972" y="407273"/>
                    <a:pt x="407300" y="392412"/>
                    <a:pt x="423512" y="387008"/>
                  </a:cubicBezTo>
                  <a:cubicBezTo>
                    <a:pt x="426720" y="377383"/>
                    <a:pt x="424881" y="364030"/>
                    <a:pt x="433137" y="358133"/>
                  </a:cubicBezTo>
                  <a:cubicBezTo>
                    <a:pt x="449649" y="346339"/>
                    <a:pt x="472738" y="347956"/>
                    <a:pt x="490888" y="338882"/>
                  </a:cubicBezTo>
                  <a:lnTo>
                    <a:pt x="510139" y="329257"/>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7180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sz="5000" dirty="0"/>
              <a:t>寒冷地エアコン実験</a:t>
            </a:r>
            <a:br>
              <a:rPr lang="en-US" altLang="ja-JP" sz="5000" dirty="0"/>
            </a:br>
            <a:r>
              <a:rPr lang="ja-JP" altLang="en-US" sz="5000" dirty="0"/>
              <a:t>２０１３年　陸別</a:t>
            </a:r>
            <a:endParaRPr kumimoji="1" lang="ja-JP" altLang="en-US" sz="5000" dirty="0"/>
          </a:p>
        </p:txBody>
      </p:sp>
      <p:pic>
        <p:nvPicPr>
          <p:cNvPr id="6"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78" y="2131413"/>
            <a:ext cx="7624245" cy="428863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71875"/>
            <a:ext cx="5162550" cy="3286125"/>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694" y="1681795"/>
            <a:ext cx="6593305" cy="2371158"/>
          </a:xfrm>
          <a:prstGeom prst="rect">
            <a:avLst/>
          </a:prstGeom>
        </p:spPr>
      </p:pic>
      <p:sp>
        <p:nvSpPr>
          <p:cNvPr id="5" name="正方形/長方形 4">
            <a:extLst>
              <a:ext uri="{FF2B5EF4-FFF2-40B4-BE49-F238E27FC236}">
                <a16:creationId xmlns:a16="http://schemas.microsoft.com/office/drawing/2014/main" id="{B22D28B8-4A93-BF48-83DC-9042AC7BC156}"/>
              </a:ext>
            </a:extLst>
          </p:cNvPr>
          <p:cNvSpPr/>
          <p:nvPr/>
        </p:nvSpPr>
        <p:spPr>
          <a:xfrm>
            <a:off x="5162550" y="6346638"/>
            <a:ext cx="4086029" cy="584775"/>
          </a:xfrm>
          <a:prstGeom prst="rect">
            <a:avLst/>
          </a:prstGeom>
        </p:spPr>
        <p:txBody>
          <a:bodyPr wrap="square">
            <a:spAutoFit/>
          </a:bodyPr>
          <a:lstStyle/>
          <a:p>
            <a:r>
              <a:rPr lang="ja-JP" altLang="en-US" sz="1600"/>
              <a:t>寒冷地エアコンスペシャルサイト</a:t>
            </a:r>
            <a:r>
              <a:rPr lang="en-US" altLang="ja-JP" sz="1600" dirty="0"/>
              <a:t> - Panasonic</a:t>
            </a:r>
          </a:p>
          <a:p>
            <a:r>
              <a:rPr lang="ja-JP" altLang="en-US" sz="1600"/>
              <a:t>https://panasonic.jp/aircon/kanreichi.html</a:t>
            </a:r>
          </a:p>
        </p:txBody>
      </p:sp>
    </p:spTree>
    <p:extLst>
      <p:ext uri="{BB962C8B-B14F-4D97-AF65-F5344CB8AC3E}">
        <p14:creationId xmlns:p14="http://schemas.microsoft.com/office/powerpoint/2010/main" val="22261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p:cNvSpPr txBox="1">
            <a:spLocks/>
          </p:cNvSpPr>
          <p:nvPr/>
        </p:nvSpPr>
        <p:spPr>
          <a:xfrm>
            <a:off x="1085850" y="22828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65" y="198315"/>
            <a:ext cx="8047471" cy="5686535"/>
          </a:xfrm>
          <a:prstGeom prst="rect">
            <a:avLst/>
          </a:prstGeom>
        </p:spPr>
      </p:pic>
      <p:sp>
        <p:nvSpPr>
          <p:cNvPr id="3" name="テキスト ボックス 2"/>
          <p:cNvSpPr txBox="1"/>
          <p:nvPr/>
        </p:nvSpPr>
        <p:spPr>
          <a:xfrm>
            <a:off x="1096529" y="5935845"/>
            <a:ext cx="6950942" cy="861774"/>
          </a:xfrm>
          <a:prstGeom prst="rect">
            <a:avLst/>
          </a:prstGeom>
          <a:solidFill>
            <a:srgbClr val="FFFF00"/>
          </a:solidFill>
          <a:ln>
            <a:solidFill>
              <a:srgbClr val="FFFFAB"/>
            </a:solidFill>
          </a:ln>
        </p:spPr>
        <p:txBody>
          <a:bodyPr wrap="none" rtlCol="0">
            <a:spAutoFit/>
          </a:bodyPr>
          <a:lstStyle/>
          <a:p>
            <a:r>
              <a:rPr kumimoji="1" lang="ja-JP" altLang="en-US" sz="5000" dirty="0">
                <a:solidFill>
                  <a:srgbClr val="FF0000"/>
                </a:solidFill>
              </a:rPr>
              <a:t>火</a:t>
            </a:r>
            <a:r>
              <a:rPr kumimoji="1" lang="ja-JP" altLang="en-US" sz="5000" dirty="0"/>
              <a:t>，</a:t>
            </a:r>
            <a:r>
              <a:rPr kumimoji="1" lang="ja-JP" altLang="en-US" sz="5000" dirty="0">
                <a:solidFill>
                  <a:srgbClr val="FF0000"/>
                </a:solidFill>
              </a:rPr>
              <a:t>針金</a:t>
            </a:r>
            <a:r>
              <a:rPr kumimoji="1" lang="ja-JP" altLang="en-US" sz="5000" dirty="0"/>
              <a:t>の扱いに注意！</a:t>
            </a:r>
          </a:p>
        </p:txBody>
      </p:sp>
    </p:spTree>
    <p:extLst>
      <p:ext uri="{BB962C8B-B14F-4D97-AF65-F5344CB8AC3E}">
        <p14:creationId xmlns:p14="http://schemas.microsoft.com/office/powerpoint/2010/main" val="127799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0896" cy="685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3305614" y="3403996"/>
            <a:ext cx="2532772" cy="2498114"/>
            <a:chOff x="3730134" y="3428999"/>
            <a:chExt cx="2532772" cy="2498114"/>
          </a:xfrm>
        </p:grpSpPr>
        <p:cxnSp>
          <p:nvCxnSpPr>
            <p:cNvPr id="8" name="直線コネクタ 7"/>
            <p:cNvCxnSpPr/>
            <p:nvPr/>
          </p:nvCxnSpPr>
          <p:spPr>
            <a:xfrm flipH="1">
              <a:off x="6258207" y="3428999"/>
              <a:ext cx="1" cy="2498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3752784" y="3429000"/>
              <a:ext cx="1" cy="2498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730134" y="3432865"/>
              <a:ext cx="253277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3332963" y="3429000"/>
            <a:ext cx="2478074" cy="2461080"/>
          </a:xfrm>
          <a:prstGeom prst="rect">
            <a:avLst/>
          </a:prstGeom>
          <a:solidFill>
            <a:srgbClr val="FED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涙形 27"/>
          <p:cNvSpPr/>
          <p:nvPr/>
        </p:nvSpPr>
        <p:spPr>
          <a:xfrm rot="18726101">
            <a:off x="4366156" y="6183841"/>
            <a:ext cx="408583" cy="380398"/>
          </a:xfrm>
          <a:prstGeom prst="teardrop">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234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1.85185E-6 L 0.00069 -0.27593 " pathEditMode="relative" rAng="0" ptsTypes="AA">
                                      <p:cBhvr>
                                        <p:cTn id="16" dur="2000" fill="hold"/>
                                        <p:tgtEl>
                                          <p:spTgt spid="35"/>
                                        </p:tgtEl>
                                        <p:attrNameLst>
                                          <p:attrName>ppt_x</p:attrName>
                                          <p:attrName>ppt_y</p:attrName>
                                        </p:attrNameLst>
                                      </p:cBhvr>
                                      <p:rCtr x="35" y="-13796"/>
                                    </p:animMotion>
                                  </p:childTnLst>
                                </p:cTn>
                              </p:par>
                              <p:par>
                                <p:cTn id="17" presetID="10" presetClass="exit" presetSubtype="0" fill="hold" grpId="1" nodeType="with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0 -2.22222E-6 L 0.00104 -0.27708 " pathEditMode="relative" rAng="0" ptsTypes="AA">
                                      <p:cBhvr>
                                        <p:cTn id="21" dur="2000" fill="hold"/>
                                        <p:tgtEl>
                                          <p:spTgt spid="12"/>
                                        </p:tgtEl>
                                        <p:attrNameLst>
                                          <p:attrName>ppt_x</p:attrName>
                                          <p:attrName>ppt_y</p:attrName>
                                        </p:attrNameLst>
                                      </p:cBhvr>
                                      <p:rCtr x="52" y="-13866"/>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1000"/>
                                        <p:tgtEl>
                                          <p:spTgt spid="35"/>
                                        </p:tgtEl>
                                      </p:cBhvr>
                                    </p:animEffect>
                                    <p:set>
                                      <p:cBhvr>
                                        <p:cTn id="26" dur="1" fill="hold">
                                          <p:stCondLst>
                                            <p:cond delay="9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0069 -0.275 L 0 1.23599E-16 " pathEditMode="relative" rAng="0" ptsTypes="AA">
                                      <p:cBhvr>
                                        <p:cTn id="30" dur="2000" fill="hold"/>
                                        <p:tgtEl>
                                          <p:spTgt spid="12"/>
                                        </p:tgtEl>
                                        <p:attrNameLst>
                                          <p:attrName>ppt_x</p:attrName>
                                          <p:attrName>ppt_y</p:attrName>
                                        </p:attrNameLst>
                                      </p:cBhvr>
                                      <p:rCtr x="-35" y="1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28" grpId="0" animBg="1"/>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030508" y="2703912"/>
            <a:ext cx="9656247" cy="6946101"/>
          </a:xfrm>
          <a:prstGeom prst="rect">
            <a:avLst/>
          </a:prstGeom>
          <a:blipFill dpi="0" rotWithShape="1">
            <a:blip r:embed="rId2">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50254" y="1711301"/>
            <a:ext cx="3465096" cy="2425566"/>
          </a:xfrm>
          <a:prstGeom prst="rect">
            <a:avLst/>
          </a:prstGeom>
          <a:blipFill dpi="0" rotWithShape="1">
            <a:blip r:embed="rId3">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5000" dirty="0"/>
              <a:t>今日のまとめ</a:t>
            </a:r>
          </a:p>
        </p:txBody>
      </p:sp>
      <p:sp>
        <p:nvSpPr>
          <p:cNvPr id="3" name="コンテンツ プレースホルダー 2"/>
          <p:cNvSpPr>
            <a:spLocks noGrp="1"/>
          </p:cNvSpPr>
          <p:nvPr>
            <p:ph idx="1"/>
          </p:nvPr>
        </p:nvSpPr>
        <p:spPr>
          <a:xfrm>
            <a:off x="356135" y="1825625"/>
            <a:ext cx="8431730" cy="4351338"/>
          </a:xfrm>
        </p:spPr>
        <p:txBody>
          <a:bodyPr>
            <a:normAutofit/>
          </a:bodyPr>
          <a:lstStyle/>
          <a:p>
            <a:r>
              <a:rPr lang="ja-JP" altLang="en-US" sz="3500" dirty="0"/>
              <a:t> </a:t>
            </a:r>
            <a:r>
              <a:rPr kumimoji="1" lang="ja-JP" altLang="en-US" sz="5000" dirty="0">
                <a:solidFill>
                  <a:srgbClr val="FF0000"/>
                </a:solidFill>
              </a:rPr>
              <a:t>対流</a:t>
            </a:r>
            <a:r>
              <a:rPr kumimoji="1" lang="ja-JP" altLang="en-US" sz="3500" dirty="0"/>
              <a:t>・・・あたたかいものはうかび，つめたいものはしずむ</a:t>
            </a:r>
            <a:endParaRPr kumimoji="1" lang="en-US" altLang="ja-JP" sz="3500" dirty="0"/>
          </a:p>
          <a:p>
            <a:endParaRPr lang="en-US" altLang="ja-JP" sz="3500" dirty="0"/>
          </a:p>
          <a:p>
            <a:endParaRPr kumimoji="1" lang="en-US" altLang="ja-JP" sz="3500" dirty="0"/>
          </a:p>
          <a:p>
            <a:r>
              <a:rPr kumimoji="1" lang="ja-JP" altLang="en-US" sz="3500" dirty="0"/>
              <a:t> </a:t>
            </a:r>
            <a:r>
              <a:rPr kumimoji="1" lang="ja-JP" altLang="en-US" sz="5000" dirty="0">
                <a:solidFill>
                  <a:srgbClr val="FF0000"/>
                </a:solidFill>
              </a:rPr>
              <a:t>対流</a:t>
            </a:r>
            <a:r>
              <a:rPr kumimoji="1" lang="ja-JP" altLang="en-US" sz="3500" dirty="0"/>
              <a:t>は</a:t>
            </a:r>
            <a:r>
              <a:rPr kumimoji="1" lang="ja-JP" altLang="en-US" sz="5000" dirty="0">
                <a:solidFill>
                  <a:srgbClr val="FF0000"/>
                </a:solidFill>
              </a:rPr>
              <a:t>地球をかきまぜて</a:t>
            </a:r>
            <a:r>
              <a:rPr kumimoji="1" lang="ja-JP" altLang="en-US" sz="3500" dirty="0"/>
              <a:t>いる！</a:t>
            </a:r>
          </a:p>
        </p:txBody>
      </p:sp>
    </p:spTree>
    <p:extLst>
      <p:ext uri="{BB962C8B-B14F-4D97-AF65-F5344CB8AC3E}">
        <p14:creationId xmlns:p14="http://schemas.microsoft.com/office/powerpoint/2010/main" val="164547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5" y="2491499"/>
            <a:ext cx="7315576" cy="416581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3" y="2491499"/>
            <a:ext cx="7315576" cy="416581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7" y="2491499"/>
            <a:ext cx="7315576" cy="416581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759" y="4457559"/>
            <a:ext cx="927148" cy="1581231"/>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7" y="2491499"/>
            <a:ext cx="7315576" cy="4165814"/>
          </a:xfrm>
          <a:prstGeom prst="rect">
            <a:avLst/>
          </a:prstGeom>
        </p:spPr>
      </p:pic>
      <p:sp>
        <p:nvSpPr>
          <p:cNvPr id="12" name="平行四辺形 11"/>
          <p:cNvSpPr/>
          <p:nvPr/>
        </p:nvSpPr>
        <p:spPr>
          <a:xfrm>
            <a:off x="3190052" y="4461604"/>
            <a:ext cx="514350" cy="331470"/>
          </a:xfrm>
          <a:prstGeom prst="parallelogram">
            <a:avLst>
              <a:gd name="adj" fmla="val 6646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3262964" y="4138861"/>
            <a:ext cx="1347537" cy="539015"/>
            <a:chOff x="3262964" y="3619099"/>
            <a:chExt cx="1347537" cy="539015"/>
          </a:xfrm>
        </p:grpSpPr>
        <p:sp>
          <p:nvSpPr>
            <p:cNvPr id="14" name="フリーフォーム 13"/>
            <p:cNvSpPr/>
            <p:nvPr/>
          </p:nvSpPr>
          <p:spPr>
            <a:xfrm>
              <a:off x="3262964" y="3619099"/>
              <a:ext cx="336884" cy="413886"/>
            </a:xfrm>
            <a:custGeom>
              <a:avLst/>
              <a:gdLst>
                <a:gd name="connsiteX0" fmla="*/ 336884 w 336884"/>
                <a:gd name="connsiteY0" fmla="*/ 0 h 413886"/>
                <a:gd name="connsiteX1" fmla="*/ 298383 w 336884"/>
                <a:gd name="connsiteY1" fmla="*/ 105878 h 413886"/>
                <a:gd name="connsiteX2" fmla="*/ 269508 w 336884"/>
                <a:gd name="connsiteY2" fmla="*/ 144379 h 413886"/>
                <a:gd name="connsiteX3" fmla="*/ 250257 w 336884"/>
                <a:gd name="connsiteY3" fmla="*/ 182880 h 413886"/>
                <a:gd name="connsiteX4" fmla="*/ 192505 w 336884"/>
                <a:gd name="connsiteY4" fmla="*/ 221381 h 413886"/>
                <a:gd name="connsiteX5" fmla="*/ 134754 w 336884"/>
                <a:gd name="connsiteY5" fmla="*/ 250257 h 413886"/>
                <a:gd name="connsiteX6" fmla="*/ 125129 w 336884"/>
                <a:gd name="connsiteY6" fmla="*/ 279133 h 413886"/>
                <a:gd name="connsiteX7" fmla="*/ 67377 w 336884"/>
                <a:gd name="connsiteY7" fmla="*/ 317634 h 413886"/>
                <a:gd name="connsiteX8" fmla="*/ 48127 w 336884"/>
                <a:gd name="connsiteY8" fmla="*/ 346509 h 413886"/>
                <a:gd name="connsiteX9" fmla="*/ 38501 w 336884"/>
                <a:gd name="connsiteY9" fmla="*/ 375385 h 413886"/>
                <a:gd name="connsiteX10" fmla="*/ 9625 w 336884"/>
                <a:gd name="connsiteY10" fmla="*/ 404261 h 413886"/>
                <a:gd name="connsiteX11" fmla="*/ 0 w 336884"/>
                <a:gd name="connsiteY11" fmla="*/ 413886 h 4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84" h="413886">
                  <a:moveTo>
                    <a:pt x="336884" y="0"/>
                  </a:moveTo>
                  <a:cubicBezTo>
                    <a:pt x="330519" y="19097"/>
                    <a:pt x="309548" y="85782"/>
                    <a:pt x="298383" y="105878"/>
                  </a:cubicBezTo>
                  <a:cubicBezTo>
                    <a:pt x="290592" y="119901"/>
                    <a:pt x="278010" y="130775"/>
                    <a:pt x="269508" y="144379"/>
                  </a:cubicBezTo>
                  <a:cubicBezTo>
                    <a:pt x="261903" y="156547"/>
                    <a:pt x="260403" y="172734"/>
                    <a:pt x="250257" y="182880"/>
                  </a:cubicBezTo>
                  <a:cubicBezTo>
                    <a:pt x="233897" y="199240"/>
                    <a:pt x="211756" y="208547"/>
                    <a:pt x="192505" y="221381"/>
                  </a:cubicBezTo>
                  <a:cubicBezTo>
                    <a:pt x="155185" y="246261"/>
                    <a:pt x="174607" y="236973"/>
                    <a:pt x="134754" y="250257"/>
                  </a:cubicBezTo>
                  <a:cubicBezTo>
                    <a:pt x="131546" y="259882"/>
                    <a:pt x="132303" y="271959"/>
                    <a:pt x="125129" y="279133"/>
                  </a:cubicBezTo>
                  <a:cubicBezTo>
                    <a:pt x="108769" y="295493"/>
                    <a:pt x="67377" y="317634"/>
                    <a:pt x="67377" y="317634"/>
                  </a:cubicBezTo>
                  <a:cubicBezTo>
                    <a:pt x="60960" y="327259"/>
                    <a:pt x="53300" y="336162"/>
                    <a:pt x="48127" y="346509"/>
                  </a:cubicBezTo>
                  <a:cubicBezTo>
                    <a:pt x="43589" y="355584"/>
                    <a:pt x="44129" y="366943"/>
                    <a:pt x="38501" y="375385"/>
                  </a:cubicBezTo>
                  <a:cubicBezTo>
                    <a:pt x="30950" y="386711"/>
                    <a:pt x="19250" y="394636"/>
                    <a:pt x="9625" y="404261"/>
                  </a:cubicBezTo>
                  <a:lnTo>
                    <a:pt x="0" y="413886"/>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14"/>
            <p:cNvSpPr/>
            <p:nvPr/>
          </p:nvSpPr>
          <p:spPr>
            <a:xfrm>
              <a:off x="3869356" y="3647975"/>
              <a:ext cx="250257" cy="510139"/>
            </a:xfrm>
            <a:custGeom>
              <a:avLst/>
              <a:gdLst>
                <a:gd name="connsiteX0" fmla="*/ 250257 w 250257"/>
                <a:gd name="connsiteY0" fmla="*/ 0 h 510139"/>
                <a:gd name="connsiteX1" fmla="*/ 221381 w 250257"/>
                <a:gd name="connsiteY1" fmla="*/ 77002 h 510139"/>
                <a:gd name="connsiteX2" fmla="*/ 202130 w 250257"/>
                <a:gd name="connsiteY2" fmla="*/ 134753 h 510139"/>
                <a:gd name="connsiteX3" fmla="*/ 182880 w 250257"/>
                <a:gd name="connsiteY3" fmla="*/ 163629 h 510139"/>
                <a:gd name="connsiteX4" fmla="*/ 163629 w 250257"/>
                <a:gd name="connsiteY4" fmla="*/ 221381 h 510139"/>
                <a:gd name="connsiteX5" fmla="*/ 125128 w 250257"/>
                <a:gd name="connsiteY5" fmla="*/ 279132 h 510139"/>
                <a:gd name="connsiteX6" fmla="*/ 105878 w 250257"/>
                <a:gd name="connsiteY6" fmla="*/ 308008 h 510139"/>
                <a:gd name="connsiteX7" fmla="*/ 77002 w 250257"/>
                <a:gd name="connsiteY7" fmla="*/ 375385 h 510139"/>
                <a:gd name="connsiteX8" fmla="*/ 67377 w 250257"/>
                <a:gd name="connsiteY8" fmla="*/ 404261 h 510139"/>
                <a:gd name="connsiteX9" fmla="*/ 38501 w 250257"/>
                <a:gd name="connsiteY9" fmla="*/ 442762 h 510139"/>
                <a:gd name="connsiteX10" fmla="*/ 19250 w 250257"/>
                <a:gd name="connsiteY10" fmla="*/ 481263 h 510139"/>
                <a:gd name="connsiteX11" fmla="*/ 0 w 250257"/>
                <a:gd name="connsiteY11" fmla="*/ 510139 h 5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257" h="510139">
                  <a:moveTo>
                    <a:pt x="250257" y="0"/>
                  </a:moveTo>
                  <a:cubicBezTo>
                    <a:pt x="227437" y="114092"/>
                    <a:pt x="257431" y="-4110"/>
                    <a:pt x="221381" y="77002"/>
                  </a:cubicBezTo>
                  <a:cubicBezTo>
                    <a:pt x="213140" y="95545"/>
                    <a:pt x="213386" y="117869"/>
                    <a:pt x="202130" y="134753"/>
                  </a:cubicBezTo>
                  <a:cubicBezTo>
                    <a:pt x="195713" y="144378"/>
                    <a:pt x="187578" y="153058"/>
                    <a:pt x="182880" y="163629"/>
                  </a:cubicBezTo>
                  <a:cubicBezTo>
                    <a:pt x="174639" y="182172"/>
                    <a:pt x="174885" y="204497"/>
                    <a:pt x="163629" y="221381"/>
                  </a:cubicBezTo>
                  <a:lnTo>
                    <a:pt x="125128" y="279132"/>
                  </a:lnTo>
                  <a:lnTo>
                    <a:pt x="105878" y="308008"/>
                  </a:lnTo>
                  <a:cubicBezTo>
                    <a:pt x="85843" y="388141"/>
                    <a:pt x="110238" y="308910"/>
                    <a:pt x="77002" y="375385"/>
                  </a:cubicBezTo>
                  <a:cubicBezTo>
                    <a:pt x="72465" y="384460"/>
                    <a:pt x="72411" y="395452"/>
                    <a:pt x="67377" y="404261"/>
                  </a:cubicBezTo>
                  <a:cubicBezTo>
                    <a:pt x="59418" y="418189"/>
                    <a:pt x="47003" y="429158"/>
                    <a:pt x="38501" y="442762"/>
                  </a:cubicBezTo>
                  <a:cubicBezTo>
                    <a:pt x="30896" y="454929"/>
                    <a:pt x="26369" y="468805"/>
                    <a:pt x="19250" y="481263"/>
                  </a:cubicBezTo>
                  <a:cubicBezTo>
                    <a:pt x="13511" y="491307"/>
                    <a:pt x="0" y="510139"/>
                    <a:pt x="0" y="51013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15"/>
            <p:cNvSpPr/>
            <p:nvPr/>
          </p:nvSpPr>
          <p:spPr>
            <a:xfrm>
              <a:off x="4466122" y="3696101"/>
              <a:ext cx="144379" cy="442840"/>
            </a:xfrm>
            <a:custGeom>
              <a:avLst/>
              <a:gdLst>
                <a:gd name="connsiteX0" fmla="*/ 144379 w 144379"/>
                <a:gd name="connsiteY0" fmla="*/ 0 h 442840"/>
                <a:gd name="connsiteX1" fmla="*/ 115503 w 144379"/>
                <a:gd name="connsiteY1" fmla="*/ 77002 h 442840"/>
                <a:gd name="connsiteX2" fmla="*/ 105878 w 144379"/>
                <a:gd name="connsiteY2" fmla="*/ 115503 h 442840"/>
                <a:gd name="connsiteX3" fmla="*/ 86627 w 144379"/>
                <a:gd name="connsiteY3" fmla="*/ 144379 h 442840"/>
                <a:gd name="connsiteX4" fmla="*/ 77002 w 144379"/>
                <a:gd name="connsiteY4" fmla="*/ 182880 h 442840"/>
                <a:gd name="connsiteX5" fmla="*/ 67377 w 144379"/>
                <a:gd name="connsiteY5" fmla="*/ 211756 h 442840"/>
                <a:gd name="connsiteX6" fmla="*/ 48126 w 144379"/>
                <a:gd name="connsiteY6" fmla="*/ 327259 h 442840"/>
                <a:gd name="connsiteX7" fmla="*/ 28876 w 144379"/>
                <a:gd name="connsiteY7" fmla="*/ 385011 h 442840"/>
                <a:gd name="connsiteX8" fmla="*/ 19251 w 144379"/>
                <a:gd name="connsiteY8" fmla="*/ 413886 h 442840"/>
                <a:gd name="connsiteX9" fmla="*/ 0 w 144379"/>
                <a:gd name="connsiteY9" fmla="*/ 442762 h 44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79" h="442840">
                  <a:moveTo>
                    <a:pt x="144379" y="0"/>
                  </a:moveTo>
                  <a:cubicBezTo>
                    <a:pt x="134214" y="25412"/>
                    <a:pt x="123045" y="50605"/>
                    <a:pt x="115503" y="77002"/>
                  </a:cubicBezTo>
                  <a:cubicBezTo>
                    <a:pt x="111869" y="89722"/>
                    <a:pt x="111089" y="103344"/>
                    <a:pt x="105878" y="115503"/>
                  </a:cubicBezTo>
                  <a:cubicBezTo>
                    <a:pt x="101321" y="126136"/>
                    <a:pt x="93044" y="134754"/>
                    <a:pt x="86627" y="144379"/>
                  </a:cubicBezTo>
                  <a:cubicBezTo>
                    <a:pt x="83419" y="157213"/>
                    <a:pt x="80636" y="170160"/>
                    <a:pt x="77002" y="182880"/>
                  </a:cubicBezTo>
                  <a:cubicBezTo>
                    <a:pt x="74215" y="192636"/>
                    <a:pt x="69367" y="201807"/>
                    <a:pt x="67377" y="211756"/>
                  </a:cubicBezTo>
                  <a:cubicBezTo>
                    <a:pt x="57044" y="263424"/>
                    <a:pt x="61044" y="279893"/>
                    <a:pt x="48126" y="327259"/>
                  </a:cubicBezTo>
                  <a:cubicBezTo>
                    <a:pt x="42787" y="346836"/>
                    <a:pt x="35293" y="365760"/>
                    <a:pt x="28876" y="385011"/>
                  </a:cubicBezTo>
                  <a:lnTo>
                    <a:pt x="19251" y="413886"/>
                  </a:lnTo>
                  <a:cubicBezTo>
                    <a:pt x="8611" y="445806"/>
                    <a:pt x="19771" y="442762"/>
                    <a:pt x="0" y="442762"/>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円形吹き出し 16"/>
          <p:cNvSpPr/>
          <p:nvPr/>
        </p:nvSpPr>
        <p:spPr>
          <a:xfrm>
            <a:off x="3608572" y="5040327"/>
            <a:ext cx="1211580" cy="662940"/>
          </a:xfrm>
          <a:prstGeom prst="wedgeEllipseCallout">
            <a:avLst>
              <a:gd name="adj1" fmla="val -50078"/>
              <a:gd name="adj2" fmla="val -85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rPr>
              <a:t>スタート</a:t>
            </a:r>
          </a:p>
        </p:txBody>
      </p:sp>
      <p:sp>
        <p:nvSpPr>
          <p:cNvPr id="21" name="二等辺三角形 20"/>
          <p:cNvSpPr/>
          <p:nvPr/>
        </p:nvSpPr>
        <p:spPr>
          <a:xfrm rot="13566472">
            <a:off x="6053045" y="1824263"/>
            <a:ext cx="285750" cy="193528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7252335" y="2346133"/>
            <a:ext cx="742950" cy="1600200"/>
          </a:xfrm>
          <a:prstGeom prst="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レーム 17"/>
          <p:cNvSpPr/>
          <p:nvPr/>
        </p:nvSpPr>
        <p:spPr>
          <a:xfrm>
            <a:off x="6732270" y="105853"/>
            <a:ext cx="1783080" cy="3840480"/>
          </a:xfrm>
          <a:prstGeom prst="frame">
            <a:avLst>
              <a:gd name="adj1" fmla="val 4326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円/楕円 19"/>
          <p:cNvSpPr/>
          <p:nvPr/>
        </p:nvSpPr>
        <p:spPr>
          <a:xfrm>
            <a:off x="7412355" y="2791903"/>
            <a:ext cx="422910" cy="422910"/>
          </a:xfrm>
          <a:prstGeom prst="ellipse">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形吹き出し 22"/>
          <p:cNvSpPr/>
          <p:nvPr/>
        </p:nvSpPr>
        <p:spPr>
          <a:xfrm>
            <a:off x="3599848" y="5040327"/>
            <a:ext cx="1211580" cy="662940"/>
          </a:xfrm>
          <a:prstGeom prst="wedgeEllipseCallout">
            <a:avLst>
              <a:gd name="adj1" fmla="val -50078"/>
              <a:gd name="adj2" fmla="val -85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ストップ</a:t>
            </a:r>
            <a:endParaRPr kumimoji="1" lang="ja-JP" altLang="en-US" sz="1500" dirty="0">
              <a:solidFill>
                <a:schemeClr val="tx1"/>
              </a:solidFill>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77" y="2491499"/>
            <a:ext cx="7315576" cy="4165814"/>
          </a:xfrm>
          <a:prstGeom prst="rect">
            <a:avLst/>
          </a:prstGeom>
        </p:spPr>
      </p:pic>
      <p:sp>
        <p:nvSpPr>
          <p:cNvPr id="9" name="テキスト ボックス 8"/>
          <p:cNvSpPr txBox="1"/>
          <p:nvPr/>
        </p:nvSpPr>
        <p:spPr>
          <a:xfrm>
            <a:off x="6954396" y="271252"/>
            <a:ext cx="1338828" cy="369332"/>
          </a:xfrm>
          <a:prstGeom prst="rect">
            <a:avLst/>
          </a:prstGeom>
          <a:noFill/>
        </p:spPr>
        <p:txBody>
          <a:bodyPr wrap="none" rtlCol="0">
            <a:spAutoFit/>
          </a:bodyPr>
          <a:lstStyle/>
          <a:p>
            <a:r>
              <a:rPr kumimoji="1" lang="ja-JP" altLang="en-US" dirty="0"/>
              <a:t>部屋の温度</a:t>
            </a:r>
          </a:p>
        </p:txBody>
      </p:sp>
      <p:sp>
        <p:nvSpPr>
          <p:cNvPr id="2" name="タイトル 1"/>
          <p:cNvSpPr>
            <a:spLocks noGrp="1"/>
          </p:cNvSpPr>
          <p:nvPr>
            <p:ph type="title"/>
          </p:nvPr>
        </p:nvSpPr>
        <p:spPr/>
        <p:txBody>
          <a:bodyPr>
            <a:normAutofit/>
          </a:bodyPr>
          <a:lstStyle/>
          <a:p>
            <a:r>
              <a:rPr kumimoji="1" lang="ja-JP" altLang="en-US" sz="5000" dirty="0"/>
              <a:t>エアコンクイズ！</a:t>
            </a:r>
          </a:p>
        </p:txBody>
      </p:sp>
      <p:grpSp>
        <p:nvGrpSpPr>
          <p:cNvPr id="22" name="グループ化 21"/>
          <p:cNvGrpSpPr/>
          <p:nvPr/>
        </p:nvGrpSpPr>
        <p:grpSpPr>
          <a:xfrm>
            <a:off x="6862034" y="4853539"/>
            <a:ext cx="1438783" cy="1347536"/>
            <a:chOff x="3990691" y="1001027"/>
            <a:chExt cx="3155046" cy="2954955"/>
          </a:xfrm>
        </p:grpSpPr>
        <p:sp>
          <p:nvSpPr>
            <p:cNvPr id="24" name="円/楕円 23"/>
            <p:cNvSpPr/>
            <p:nvPr/>
          </p:nvSpPr>
          <p:spPr>
            <a:xfrm>
              <a:off x="4571198" y="1961949"/>
              <a:ext cx="1994033" cy="1994033"/>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957011" y="1001027"/>
              <a:ext cx="1222409" cy="122240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5166360" y="1577340"/>
              <a:ext cx="308610" cy="0"/>
            </a:xfrm>
            <a:custGeom>
              <a:avLst/>
              <a:gdLst>
                <a:gd name="connsiteX0" fmla="*/ 308610 w 308610"/>
                <a:gd name="connsiteY0" fmla="*/ 0 h 0"/>
                <a:gd name="connsiteX1" fmla="*/ 0 w 308610"/>
                <a:gd name="connsiteY1" fmla="*/ 0 h 0"/>
              </a:gdLst>
              <a:ahLst/>
              <a:cxnLst>
                <a:cxn ang="0">
                  <a:pos x="connsiteX0" y="connsiteY0"/>
                </a:cxn>
                <a:cxn ang="0">
                  <a:pos x="connsiteX1" y="connsiteY1"/>
                </a:cxn>
              </a:cxnLst>
              <a:rect l="l" t="t" r="r" b="b"/>
              <a:pathLst>
                <a:path w="308610">
                  <a:moveTo>
                    <a:pt x="308610" y="0"/>
                  </a:move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5718810" y="1577340"/>
              <a:ext cx="308610" cy="0"/>
            </a:xfrm>
            <a:custGeom>
              <a:avLst/>
              <a:gdLst>
                <a:gd name="connsiteX0" fmla="*/ 308610 w 308610"/>
                <a:gd name="connsiteY0" fmla="*/ 0 h 0"/>
                <a:gd name="connsiteX1" fmla="*/ 0 w 308610"/>
                <a:gd name="connsiteY1" fmla="*/ 0 h 0"/>
              </a:gdLst>
              <a:ahLst/>
              <a:cxnLst>
                <a:cxn ang="0">
                  <a:pos x="connsiteX0" y="connsiteY0"/>
                </a:cxn>
                <a:cxn ang="0">
                  <a:pos x="connsiteX1" y="connsiteY1"/>
                </a:cxn>
              </a:cxnLst>
              <a:rect l="l" t="t" r="r" b="b"/>
              <a:pathLst>
                <a:path w="308610">
                  <a:moveTo>
                    <a:pt x="308610" y="0"/>
                  </a:move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3990691" y="1933486"/>
              <a:ext cx="775201" cy="621231"/>
              <a:chOff x="2608079" y="1961949"/>
              <a:chExt cx="775201" cy="621231"/>
            </a:xfrm>
          </p:grpSpPr>
          <p:cxnSp>
            <p:nvCxnSpPr>
              <p:cNvPr id="33" name="直線コネクタ 32"/>
              <p:cNvCxnSpPr/>
              <p:nvPr/>
            </p:nvCxnSpPr>
            <p:spPr>
              <a:xfrm flipH="1" flipV="1">
                <a:off x="2731770" y="1961949"/>
                <a:ext cx="651510" cy="6212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2608079" y="2184499"/>
                <a:ext cx="392430" cy="389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3078680" y="1990506"/>
                <a:ext cx="91039" cy="38798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flipH="1">
              <a:off x="6370536" y="1933486"/>
              <a:ext cx="775201" cy="621231"/>
              <a:chOff x="2608079" y="1961949"/>
              <a:chExt cx="775201" cy="621231"/>
            </a:xfrm>
          </p:grpSpPr>
          <p:cxnSp>
            <p:nvCxnSpPr>
              <p:cNvPr id="30" name="直線コネクタ 29"/>
              <p:cNvCxnSpPr/>
              <p:nvPr/>
            </p:nvCxnSpPr>
            <p:spPr>
              <a:xfrm flipH="1" flipV="1">
                <a:off x="2731770" y="1961949"/>
                <a:ext cx="651510" cy="6212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2608079" y="2184499"/>
                <a:ext cx="392430" cy="389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3078680" y="1990506"/>
                <a:ext cx="91039" cy="38798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フリーフォーム 7"/>
          <p:cNvSpPr/>
          <p:nvPr/>
        </p:nvSpPr>
        <p:spPr>
          <a:xfrm>
            <a:off x="6708808" y="6088710"/>
            <a:ext cx="635272" cy="81084"/>
          </a:xfrm>
          <a:custGeom>
            <a:avLst/>
            <a:gdLst>
              <a:gd name="connsiteX0" fmla="*/ 0 w 635272"/>
              <a:gd name="connsiteY0" fmla="*/ 81084 h 81084"/>
              <a:gd name="connsiteX1" fmla="*/ 77003 w 635272"/>
              <a:gd name="connsiteY1" fmla="*/ 42583 h 81084"/>
              <a:gd name="connsiteX2" fmla="*/ 86628 w 635272"/>
              <a:gd name="connsiteY2" fmla="*/ 13707 h 81084"/>
              <a:gd name="connsiteX3" fmla="*/ 134754 w 635272"/>
              <a:gd name="connsiteY3" fmla="*/ 42583 h 81084"/>
              <a:gd name="connsiteX4" fmla="*/ 163630 w 635272"/>
              <a:gd name="connsiteY4" fmla="*/ 52208 h 81084"/>
              <a:gd name="connsiteX5" fmla="*/ 192506 w 635272"/>
              <a:gd name="connsiteY5" fmla="*/ 32957 h 81084"/>
              <a:gd name="connsiteX6" fmla="*/ 231007 w 635272"/>
              <a:gd name="connsiteY6" fmla="*/ 23332 h 81084"/>
              <a:gd name="connsiteX7" fmla="*/ 259883 w 635272"/>
              <a:gd name="connsiteY7" fmla="*/ 13707 h 81084"/>
              <a:gd name="connsiteX8" fmla="*/ 481264 w 635272"/>
              <a:gd name="connsiteY8" fmla="*/ 13707 h 81084"/>
              <a:gd name="connsiteX9" fmla="*/ 635268 w 635272"/>
              <a:gd name="connsiteY9" fmla="*/ 32957 h 8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272" h="81084">
                <a:moveTo>
                  <a:pt x="0" y="81084"/>
                </a:moveTo>
                <a:cubicBezTo>
                  <a:pt x="25668" y="68250"/>
                  <a:pt x="54351" y="60201"/>
                  <a:pt x="77003" y="42583"/>
                </a:cubicBezTo>
                <a:cubicBezTo>
                  <a:pt x="85012" y="36354"/>
                  <a:pt x="76482" y="13707"/>
                  <a:pt x="86628" y="13707"/>
                </a:cubicBezTo>
                <a:cubicBezTo>
                  <a:pt x="105336" y="13707"/>
                  <a:pt x="118021" y="34216"/>
                  <a:pt x="134754" y="42583"/>
                </a:cubicBezTo>
                <a:cubicBezTo>
                  <a:pt x="143829" y="47120"/>
                  <a:pt x="154005" y="49000"/>
                  <a:pt x="163630" y="52208"/>
                </a:cubicBezTo>
                <a:cubicBezTo>
                  <a:pt x="173255" y="45791"/>
                  <a:pt x="181873" y="37514"/>
                  <a:pt x="192506" y="32957"/>
                </a:cubicBezTo>
                <a:cubicBezTo>
                  <a:pt x="204665" y="27746"/>
                  <a:pt x="218287" y="26966"/>
                  <a:pt x="231007" y="23332"/>
                </a:cubicBezTo>
                <a:cubicBezTo>
                  <a:pt x="240763" y="20545"/>
                  <a:pt x="250258" y="16915"/>
                  <a:pt x="259883" y="13707"/>
                </a:cubicBezTo>
                <a:cubicBezTo>
                  <a:pt x="394612" y="36161"/>
                  <a:pt x="233525" y="13707"/>
                  <a:pt x="481264" y="13707"/>
                </a:cubicBezTo>
                <a:cubicBezTo>
                  <a:pt x="638470" y="13707"/>
                  <a:pt x="635268" y="-27490"/>
                  <a:pt x="635268" y="32957"/>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7757962" y="6160168"/>
            <a:ext cx="750771" cy="48505"/>
          </a:xfrm>
          <a:custGeom>
            <a:avLst/>
            <a:gdLst>
              <a:gd name="connsiteX0" fmla="*/ 0 w 750771"/>
              <a:gd name="connsiteY0" fmla="*/ 28876 h 48505"/>
              <a:gd name="connsiteX1" fmla="*/ 298383 w 750771"/>
              <a:gd name="connsiteY1" fmla="*/ 48127 h 48505"/>
              <a:gd name="connsiteX2" fmla="*/ 317634 w 750771"/>
              <a:gd name="connsiteY2" fmla="*/ 19251 h 48505"/>
              <a:gd name="connsiteX3" fmla="*/ 385011 w 750771"/>
              <a:gd name="connsiteY3" fmla="*/ 0 h 48505"/>
              <a:gd name="connsiteX4" fmla="*/ 442762 w 750771"/>
              <a:gd name="connsiteY4" fmla="*/ 0 h 48505"/>
              <a:gd name="connsiteX5" fmla="*/ 500514 w 750771"/>
              <a:gd name="connsiteY5" fmla="*/ 28876 h 48505"/>
              <a:gd name="connsiteX6" fmla="*/ 616017 w 750771"/>
              <a:gd name="connsiteY6" fmla="*/ 9626 h 48505"/>
              <a:gd name="connsiteX7" fmla="*/ 644893 w 750771"/>
              <a:gd name="connsiteY7" fmla="*/ 0 h 48505"/>
              <a:gd name="connsiteX8" fmla="*/ 750771 w 750771"/>
              <a:gd name="connsiteY8" fmla="*/ 9626 h 4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771" h="48505">
                <a:moveTo>
                  <a:pt x="0" y="28876"/>
                </a:moveTo>
                <a:cubicBezTo>
                  <a:pt x="99461" y="35293"/>
                  <a:pt x="198761" y="51146"/>
                  <a:pt x="298383" y="48127"/>
                </a:cubicBezTo>
                <a:cubicBezTo>
                  <a:pt x="309946" y="47777"/>
                  <a:pt x="308601" y="26478"/>
                  <a:pt x="317634" y="19251"/>
                </a:cubicBezTo>
                <a:cubicBezTo>
                  <a:pt x="323909" y="14231"/>
                  <a:pt x="382499" y="628"/>
                  <a:pt x="385011" y="0"/>
                </a:cubicBezTo>
                <a:cubicBezTo>
                  <a:pt x="462010" y="25669"/>
                  <a:pt x="365761" y="0"/>
                  <a:pt x="442762" y="0"/>
                </a:cubicBezTo>
                <a:cubicBezTo>
                  <a:pt x="462685" y="0"/>
                  <a:pt x="485916" y="19144"/>
                  <a:pt x="500514" y="28876"/>
                </a:cubicBezTo>
                <a:cubicBezTo>
                  <a:pt x="568213" y="6311"/>
                  <a:pt x="487062" y="31119"/>
                  <a:pt x="616017" y="9626"/>
                </a:cubicBezTo>
                <a:cubicBezTo>
                  <a:pt x="626025" y="7958"/>
                  <a:pt x="635268" y="3209"/>
                  <a:pt x="644893" y="0"/>
                </a:cubicBezTo>
                <a:cubicBezTo>
                  <a:pt x="711896" y="13402"/>
                  <a:pt x="676659" y="9626"/>
                  <a:pt x="750771" y="9626"/>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4408607" y="4086281"/>
            <a:ext cx="1528814" cy="794550"/>
            <a:chOff x="2233060" y="4491489"/>
            <a:chExt cx="1528814" cy="794550"/>
          </a:xfrm>
        </p:grpSpPr>
        <p:sp>
          <p:nvSpPr>
            <p:cNvPr id="37" name="フリーフォーム 36"/>
            <p:cNvSpPr/>
            <p:nvPr/>
          </p:nvSpPr>
          <p:spPr>
            <a:xfrm>
              <a:off x="2233060" y="4491489"/>
              <a:ext cx="1212784" cy="486459"/>
            </a:xfrm>
            <a:custGeom>
              <a:avLst/>
              <a:gdLst>
                <a:gd name="connsiteX0" fmla="*/ 1212784 w 1212784"/>
                <a:gd name="connsiteY0" fmla="*/ 215264 h 486459"/>
                <a:gd name="connsiteX1" fmla="*/ 1164657 w 1212784"/>
                <a:gd name="connsiteY1" fmla="*/ 224890 h 486459"/>
                <a:gd name="connsiteX2" fmla="*/ 1087655 w 1212784"/>
                <a:gd name="connsiteY2" fmla="*/ 263391 h 486459"/>
                <a:gd name="connsiteX3" fmla="*/ 1049154 w 1212784"/>
                <a:gd name="connsiteY3" fmla="*/ 273016 h 486459"/>
                <a:gd name="connsiteX4" fmla="*/ 962527 w 1212784"/>
                <a:gd name="connsiteY4" fmla="*/ 292266 h 486459"/>
                <a:gd name="connsiteX5" fmla="*/ 933651 w 1212784"/>
                <a:gd name="connsiteY5" fmla="*/ 321142 h 486459"/>
                <a:gd name="connsiteX6" fmla="*/ 875899 w 1212784"/>
                <a:gd name="connsiteY6" fmla="*/ 340393 h 486459"/>
                <a:gd name="connsiteX7" fmla="*/ 731520 w 1212784"/>
                <a:gd name="connsiteY7" fmla="*/ 330767 h 486459"/>
                <a:gd name="connsiteX8" fmla="*/ 673769 w 1212784"/>
                <a:gd name="connsiteY8" fmla="*/ 292266 h 486459"/>
                <a:gd name="connsiteX9" fmla="*/ 654518 w 1212784"/>
                <a:gd name="connsiteY9" fmla="*/ 263391 h 486459"/>
                <a:gd name="connsiteX10" fmla="*/ 635268 w 1212784"/>
                <a:gd name="connsiteY10" fmla="*/ 119012 h 486459"/>
                <a:gd name="connsiteX11" fmla="*/ 644893 w 1212784"/>
                <a:gd name="connsiteY11" fmla="*/ 32384 h 486459"/>
                <a:gd name="connsiteX12" fmla="*/ 779647 w 1212784"/>
                <a:gd name="connsiteY12" fmla="*/ 13134 h 486459"/>
                <a:gd name="connsiteX13" fmla="*/ 837398 w 1212784"/>
                <a:gd name="connsiteY13" fmla="*/ 61260 h 486459"/>
                <a:gd name="connsiteX14" fmla="*/ 847024 w 1212784"/>
                <a:gd name="connsiteY14" fmla="*/ 109386 h 486459"/>
                <a:gd name="connsiteX15" fmla="*/ 837398 w 1212784"/>
                <a:gd name="connsiteY15" fmla="*/ 244140 h 486459"/>
                <a:gd name="connsiteX16" fmla="*/ 827773 w 1212784"/>
                <a:gd name="connsiteY16" fmla="*/ 282641 h 486459"/>
                <a:gd name="connsiteX17" fmla="*/ 798897 w 1212784"/>
                <a:gd name="connsiteY17" fmla="*/ 292266 h 486459"/>
                <a:gd name="connsiteX18" fmla="*/ 760396 w 1212784"/>
                <a:gd name="connsiteY18" fmla="*/ 321142 h 486459"/>
                <a:gd name="connsiteX19" fmla="*/ 587142 w 1212784"/>
                <a:gd name="connsiteY19" fmla="*/ 359643 h 486459"/>
                <a:gd name="connsiteX20" fmla="*/ 539015 w 1212784"/>
                <a:gd name="connsiteY20" fmla="*/ 378894 h 486459"/>
                <a:gd name="connsiteX21" fmla="*/ 510139 w 1212784"/>
                <a:gd name="connsiteY21" fmla="*/ 388519 h 486459"/>
                <a:gd name="connsiteX22" fmla="*/ 471638 w 1212784"/>
                <a:gd name="connsiteY22" fmla="*/ 407770 h 486459"/>
                <a:gd name="connsiteX23" fmla="*/ 404262 w 1212784"/>
                <a:gd name="connsiteY23" fmla="*/ 427020 h 486459"/>
                <a:gd name="connsiteX24" fmla="*/ 356135 w 1212784"/>
                <a:gd name="connsiteY24" fmla="*/ 446271 h 486459"/>
                <a:gd name="connsiteX25" fmla="*/ 317634 w 1212784"/>
                <a:gd name="connsiteY25" fmla="*/ 455896 h 486459"/>
                <a:gd name="connsiteX26" fmla="*/ 240632 w 1212784"/>
                <a:gd name="connsiteY26" fmla="*/ 484772 h 486459"/>
                <a:gd name="connsiteX27" fmla="*/ 19251 w 1212784"/>
                <a:gd name="connsiteY27" fmla="*/ 455896 h 486459"/>
                <a:gd name="connsiteX28" fmla="*/ 0 w 1212784"/>
                <a:gd name="connsiteY28" fmla="*/ 446271 h 4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784" h="486459">
                  <a:moveTo>
                    <a:pt x="1212784" y="215264"/>
                  </a:moveTo>
                  <a:cubicBezTo>
                    <a:pt x="1196742" y="218473"/>
                    <a:pt x="1179927" y="219017"/>
                    <a:pt x="1164657" y="224890"/>
                  </a:cubicBezTo>
                  <a:cubicBezTo>
                    <a:pt x="1137873" y="235192"/>
                    <a:pt x="1115495" y="256431"/>
                    <a:pt x="1087655" y="263391"/>
                  </a:cubicBezTo>
                  <a:cubicBezTo>
                    <a:pt x="1074821" y="266599"/>
                    <a:pt x="1062068" y="270146"/>
                    <a:pt x="1049154" y="273016"/>
                  </a:cubicBezTo>
                  <a:cubicBezTo>
                    <a:pt x="939178" y="297455"/>
                    <a:pt x="1056423" y="268793"/>
                    <a:pt x="962527" y="292266"/>
                  </a:cubicBezTo>
                  <a:cubicBezTo>
                    <a:pt x="952902" y="301891"/>
                    <a:pt x="945550" y="314531"/>
                    <a:pt x="933651" y="321142"/>
                  </a:cubicBezTo>
                  <a:cubicBezTo>
                    <a:pt x="915913" y="330997"/>
                    <a:pt x="875899" y="340393"/>
                    <a:pt x="875899" y="340393"/>
                  </a:cubicBezTo>
                  <a:cubicBezTo>
                    <a:pt x="827773" y="337184"/>
                    <a:pt x="778441" y="341939"/>
                    <a:pt x="731520" y="330767"/>
                  </a:cubicBezTo>
                  <a:cubicBezTo>
                    <a:pt x="709013" y="325408"/>
                    <a:pt x="673769" y="292266"/>
                    <a:pt x="673769" y="292266"/>
                  </a:cubicBezTo>
                  <a:cubicBezTo>
                    <a:pt x="667352" y="282641"/>
                    <a:pt x="659075" y="274024"/>
                    <a:pt x="654518" y="263391"/>
                  </a:cubicBezTo>
                  <a:cubicBezTo>
                    <a:pt x="639802" y="229055"/>
                    <a:pt x="636704" y="134806"/>
                    <a:pt x="635268" y="119012"/>
                  </a:cubicBezTo>
                  <a:cubicBezTo>
                    <a:pt x="638476" y="90136"/>
                    <a:pt x="635705" y="59947"/>
                    <a:pt x="644893" y="32384"/>
                  </a:cubicBezTo>
                  <a:cubicBezTo>
                    <a:pt x="663928" y="-24722"/>
                    <a:pt x="751072" y="10536"/>
                    <a:pt x="779647" y="13134"/>
                  </a:cubicBezTo>
                  <a:cubicBezTo>
                    <a:pt x="796232" y="24190"/>
                    <a:pt x="828133" y="42730"/>
                    <a:pt x="837398" y="61260"/>
                  </a:cubicBezTo>
                  <a:cubicBezTo>
                    <a:pt x="844714" y="75893"/>
                    <a:pt x="843815" y="93344"/>
                    <a:pt x="847024" y="109386"/>
                  </a:cubicBezTo>
                  <a:cubicBezTo>
                    <a:pt x="843815" y="154304"/>
                    <a:pt x="842371" y="199383"/>
                    <a:pt x="837398" y="244140"/>
                  </a:cubicBezTo>
                  <a:cubicBezTo>
                    <a:pt x="835937" y="257288"/>
                    <a:pt x="836037" y="272311"/>
                    <a:pt x="827773" y="282641"/>
                  </a:cubicBezTo>
                  <a:cubicBezTo>
                    <a:pt x="821435" y="290564"/>
                    <a:pt x="808522" y="289058"/>
                    <a:pt x="798897" y="292266"/>
                  </a:cubicBezTo>
                  <a:cubicBezTo>
                    <a:pt x="786063" y="301891"/>
                    <a:pt x="775504" y="315746"/>
                    <a:pt x="760396" y="321142"/>
                  </a:cubicBezTo>
                  <a:cubicBezTo>
                    <a:pt x="660876" y="356686"/>
                    <a:pt x="677551" y="323479"/>
                    <a:pt x="587142" y="359643"/>
                  </a:cubicBezTo>
                  <a:cubicBezTo>
                    <a:pt x="571100" y="366060"/>
                    <a:pt x="555193" y="372827"/>
                    <a:pt x="539015" y="378894"/>
                  </a:cubicBezTo>
                  <a:cubicBezTo>
                    <a:pt x="529515" y="382456"/>
                    <a:pt x="519465" y="384522"/>
                    <a:pt x="510139" y="388519"/>
                  </a:cubicBezTo>
                  <a:cubicBezTo>
                    <a:pt x="496951" y="394171"/>
                    <a:pt x="484826" y="402118"/>
                    <a:pt x="471638" y="407770"/>
                  </a:cubicBezTo>
                  <a:cubicBezTo>
                    <a:pt x="439196" y="421674"/>
                    <a:pt x="440893" y="414810"/>
                    <a:pt x="404262" y="427020"/>
                  </a:cubicBezTo>
                  <a:cubicBezTo>
                    <a:pt x="387871" y="432484"/>
                    <a:pt x="372526" y="440807"/>
                    <a:pt x="356135" y="446271"/>
                  </a:cubicBezTo>
                  <a:cubicBezTo>
                    <a:pt x="343585" y="450454"/>
                    <a:pt x="330354" y="452262"/>
                    <a:pt x="317634" y="455896"/>
                  </a:cubicBezTo>
                  <a:cubicBezTo>
                    <a:pt x="291223" y="463442"/>
                    <a:pt x="266067" y="474598"/>
                    <a:pt x="240632" y="484772"/>
                  </a:cubicBezTo>
                  <a:cubicBezTo>
                    <a:pt x="-18859" y="471796"/>
                    <a:pt x="111566" y="511283"/>
                    <a:pt x="19251" y="455896"/>
                  </a:cubicBezTo>
                  <a:cubicBezTo>
                    <a:pt x="13099" y="452205"/>
                    <a:pt x="6417" y="449479"/>
                    <a:pt x="0" y="446271"/>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2549090" y="4799580"/>
              <a:ext cx="1212784" cy="486459"/>
            </a:xfrm>
            <a:custGeom>
              <a:avLst/>
              <a:gdLst>
                <a:gd name="connsiteX0" fmla="*/ 1212784 w 1212784"/>
                <a:gd name="connsiteY0" fmla="*/ 215264 h 486459"/>
                <a:gd name="connsiteX1" fmla="*/ 1164657 w 1212784"/>
                <a:gd name="connsiteY1" fmla="*/ 224890 h 486459"/>
                <a:gd name="connsiteX2" fmla="*/ 1087655 w 1212784"/>
                <a:gd name="connsiteY2" fmla="*/ 263391 h 486459"/>
                <a:gd name="connsiteX3" fmla="*/ 1049154 w 1212784"/>
                <a:gd name="connsiteY3" fmla="*/ 273016 h 486459"/>
                <a:gd name="connsiteX4" fmla="*/ 962527 w 1212784"/>
                <a:gd name="connsiteY4" fmla="*/ 292266 h 486459"/>
                <a:gd name="connsiteX5" fmla="*/ 933651 w 1212784"/>
                <a:gd name="connsiteY5" fmla="*/ 321142 h 486459"/>
                <a:gd name="connsiteX6" fmla="*/ 875899 w 1212784"/>
                <a:gd name="connsiteY6" fmla="*/ 340393 h 486459"/>
                <a:gd name="connsiteX7" fmla="*/ 731520 w 1212784"/>
                <a:gd name="connsiteY7" fmla="*/ 330767 h 486459"/>
                <a:gd name="connsiteX8" fmla="*/ 673769 w 1212784"/>
                <a:gd name="connsiteY8" fmla="*/ 292266 h 486459"/>
                <a:gd name="connsiteX9" fmla="*/ 654518 w 1212784"/>
                <a:gd name="connsiteY9" fmla="*/ 263391 h 486459"/>
                <a:gd name="connsiteX10" fmla="*/ 635268 w 1212784"/>
                <a:gd name="connsiteY10" fmla="*/ 119012 h 486459"/>
                <a:gd name="connsiteX11" fmla="*/ 644893 w 1212784"/>
                <a:gd name="connsiteY11" fmla="*/ 32384 h 486459"/>
                <a:gd name="connsiteX12" fmla="*/ 779647 w 1212784"/>
                <a:gd name="connsiteY12" fmla="*/ 13134 h 486459"/>
                <a:gd name="connsiteX13" fmla="*/ 837398 w 1212784"/>
                <a:gd name="connsiteY13" fmla="*/ 61260 h 486459"/>
                <a:gd name="connsiteX14" fmla="*/ 847024 w 1212784"/>
                <a:gd name="connsiteY14" fmla="*/ 109386 h 486459"/>
                <a:gd name="connsiteX15" fmla="*/ 837398 w 1212784"/>
                <a:gd name="connsiteY15" fmla="*/ 244140 h 486459"/>
                <a:gd name="connsiteX16" fmla="*/ 827773 w 1212784"/>
                <a:gd name="connsiteY16" fmla="*/ 282641 h 486459"/>
                <a:gd name="connsiteX17" fmla="*/ 798897 w 1212784"/>
                <a:gd name="connsiteY17" fmla="*/ 292266 h 486459"/>
                <a:gd name="connsiteX18" fmla="*/ 760396 w 1212784"/>
                <a:gd name="connsiteY18" fmla="*/ 321142 h 486459"/>
                <a:gd name="connsiteX19" fmla="*/ 587142 w 1212784"/>
                <a:gd name="connsiteY19" fmla="*/ 359643 h 486459"/>
                <a:gd name="connsiteX20" fmla="*/ 539015 w 1212784"/>
                <a:gd name="connsiteY20" fmla="*/ 378894 h 486459"/>
                <a:gd name="connsiteX21" fmla="*/ 510139 w 1212784"/>
                <a:gd name="connsiteY21" fmla="*/ 388519 h 486459"/>
                <a:gd name="connsiteX22" fmla="*/ 471638 w 1212784"/>
                <a:gd name="connsiteY22" fmla="*/ 407770 h 486459"/>
                <a:gd name="connsiteX23" fmla="*/ 404262 w 1212784"/>
                <a:gd name="connsiteY23" fmla="*/ 427020 h 486459"/>
                <a:gd name="connsiteX24" fmla="*/ 356135 w 1212784"/>
                <a:gd name="connsiteY24" fmla="*/ 446271 h 486459"/>
                <a:gd name="connsiteX25" fmla="*/ 317634 w 1212784"/>
                <a:gd name="connsiteY25" fmla="*/ 455896 h 486459"/>
                <a:gd name="connsiteX26" fmla="*/ 240632 w 1212784"/>
                <a:gd name="connsiteY26" fmla="*/ 484772 h 486459"/>
                <a:gd name="connsiteX27" fmla="*/ 19251 w 1212784"/>
                <a:gd name="connsiteY27" fmla="*/ 455896 h 486459"/>
                <a:gd name="connsiteX28" fmla="*/ 0 w 1212784"/>
                <a:gd name="connsiteY28" fmla="*/ 446271 h 4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784" h="486459">
                  <a:moveTo>
                    <a:pt x="1212784" y="215264"/>
                  </a:moveTo>
                  <a:cubicBezTo>
                    <a:pt x="1196742" y="218473"/>
                    <a:pt x="1179927" y="219017"/>
                    <a:pt x="1164657" y="224890"/>
                  </a:cubicBezTo>
                  <a:cubicBezTo>
                    <a:pt x="1137873" y="235192"/>
                    <a:pt x="1115495" y="256431"/>
                    <a:pt x="1087655" y="263391"/>
                  </a:cubicBezTo>
                  <a:cubicBezTo>
                    <a:pt x="1074821" y="266599"/>
                    <a:pt x="1062068" y="270146"/>
                    <a:pt x="1049154" y="273016"/>
                  </a:cubicBezTo>
                  <a:cubicBezTo>
                    <a:pt x="939178" y="297455"/>
                    <a:pt x="1056423" y="268793"/>
                    <a:pt x="962527" y="292266"/>
                  </a:cubicBezTo>
                  <a:cubicBezTo>
                    <a:pt x="952902" y="301891"/>
                    <a:pt x="945550" y="314531"/>
                    <a:pt x="933651" y="321142"/>
                  </a:cubicBezTo>
                  <a:cubicBezTo>
                    <a:pt x="915913" y="330997"/>
                    <a:pt x="875899" y="340393"/>
                    <a:pt x="875899" y="340393"/>
                  </a:cubicBezTo>
                  <a:cubicBezTo>
                    <a:pt x="827773" y="337184"/>
                    <a:pt x="778441" y="341939"/>
                    <a:pt x="731520" y="330767"/>
                  </a:cubicBezTo>
                  <a:cubicBezTo>
                    <a:pt x="709013" y="325408"/>
                    <a:pt x="673769" y="292266"/>
                    <a:pt x="673769" y="292266"/>
                  </a:cubicBezTo>
                  <a:cubicBezTo>
                    <a:pt x="667352" y="282641"/>
                    <a:pt x="659075" y="274024"/>
                    <a:pt x="654518" y="263391"/>
                  </a:cubicBezTo>
                  <a:cubicBezTo>
                    <a:pt x="639802" y="229055"/>
                    <a:pt x="636704" y="134806"/>
                    <a:pt x="635268" y="119012"/>
                  </a:cubicBezTo>
                  <a:cubicBezTo>
                    <a:pt x="638476" y="90136"/>
                    <a:pt x="635705" y="59947"/>
                    <a:pt x="644893" y="32384"/>
                  </a:cubicBezTo>
                  <a:cubicBezTo>
                    <a:pt x="663928" y="-24722"/>
                    <a:pt x="751072" y="10536"/>
                    <a:pt x="779647" y="13134"/>
                  </a:cubicBezTo>
                  <a:cubicBezTo>
                    <a:pt x="796232" y="24190"/>
                    <a:pt x="828133" y="42730"/>
                    <a:pt x="837398" y="61260"/>
                  </a:cubicBezTo>
                  <a:cubicBezTo>
                    <a:pt x="844714" y="75893"/>
                    <a:pt x="843815" y="93344"/>
                    <a:pt x="847024" y="109386"/>
                  </a:cubicBezTo>
                  <a:cubicBezTo>
                    <a:pt x="843815" y="154304"/>
                    <a:pt x="842371" y="199383"/>
                    <a:pt x="837398" y="244140"/>
                  </a:cubicBezTo>
                  <a:cubicBezTo>
                    <a:pt x="835937" y="257288"/>
                    <a:pt x="836037" y="272311"/>
                    <a:pt x="827773" y="282641"/>
                  </a:cubicBezTo>
                  <a:cubicBezTo>
                    <a:pt x="821435" y="290564"/>
                    <a:pt x="808522" y="289058"/>
                    <a:pt x="798897" y="292266"/>
                  </a:cubicBezTo>
                  <a:cubicBezTo>
                    <a:pt x="786063" y="301891"/>
                    <a:pt x="775504" y="315746"/>
                    <a:pt x="760396" y="321142"/>
                  </a:cubicBezTo>
                  <a:cubicBezTo>
                    <a:pt x="660876" y="356686"/>
                    <a:pt x="677551" y="323479"/>
                    <a:pt x="587142" y="359643"/>
                  </a:cubicBezTo>
                  <a:cubicBezTo>
                    <a:pt x="571100" y="366060"/>
                    <a:pt x="555193" y="372827"/>
                    <a:pt x="539015" y="378894"/>
                  </a:cubicBezTo>
                  <a:cubicBezTo>
                    <a:pt x="529515" y="382456"/>
                    <a:pt x="519465" y="384522"/>
                    <a:pt x="510139" y="388519"/>
                  </a:cubicBezTo>
                  <a:cubicBezTo>
                    <a:pt x="496951" y="394171"/>
                    <a:pt x="484826" y="402118"/>
                    <a:pt x="471638" y="407770"/>
                  </a:cubicBezTo>
                  <a:cubicBezTo>
                    <a:pt x="439196" y="421674"/>
                    <a:pt x="440893" y="414810"/>
                    <a:pt x="404262" y="427020"/>
                  </a:cubicBezTo>
                  <a:cubicBezTo>
                    <a:pt x="387871" y="432484"/>
                    <a:pt x="372526" y="440807"/>
                    <a:pt x="356135" y="446271"/>
                  </a:cubicBezTo>
                  <a:cubicBezTo>
                    <a:pt x="343585" y="450454"/>
                    <a:pt x="330354" y="452262"/>
                    <a:pt x="317634" y="455896"/>
                  </a:cubicBezTo>
                  <a:cubicBezTo>
                    <a:pt x="291223" y="463442"/>
                    <a:pt x="266067" y="474598"/>
                    <a:pt x="240632" y="484772"/>
                  </a:cubicBezTo>
                  <a:cubicBezTo>
                    <a:pt x="-18859" y="471796"/>
                    <a:pt x="111566" y="511283"/>
                    <a:pt x="19251" y="455896"/>
                  </a:cubicBezTo>
                  <a:cubicBezTo>
                    <a:pt x="13099" y="452205"/>
                    <a:pt x="6417" y="449479"/>
                    <a:pt x="0" y="446271"/>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166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42" presetClass="path" presetSubtype="0" accel="50000" decel="50000" fill="hold" grpId="0" nodeType="withEffect">
                                  <p:stCondLst>
                                    <p:cond delay="0"/>
                                  </p:stCondLst>
                                  <p:childTnLst>
                                    <p:animMotion origin="layout" path="M -5.55556E-7 3.7037E-6 L -5.55556E-7 -0.14144 " pathEditMode="relative" rAng="0" ptsTypes="AA">
                                      <p:cBhvr>
                                        <p:cTn id="21" dur="1000" fill="hold"/>
                                        <p:tgtEl>
                                          <p:spTgt spid="19"/>
                                        </p:tgtEl>
                                        <p:attrNameLst>
                                          <p:attrName>ppt_x</p:attrName>
                                          <p:attrName>ppt_y</p:attrName>
                                        </p:attrNameLst>
                                      </p:cBhvr>
                                      <p:rCtr x="0" y="-7083"/>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0" presetClass="entr"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500"/>
                            </p:stCondLst>
                            <p:childTnLst>
                              <p:par>
                                <p:cTn id="67" presetID="42" presetClass="path" presetSubtype="0" accel="50000" decel="50000" fill="hold" nodeType="afterEffect">
                                  <p:stCondLst>
                                    <p:cond delay="0"/>
                                  </p:stCondLst>
                                  <p:childTnLst>
                                    <p:animMotion origin="layout" path="M 4.44444E-6 2.22222E-6 L -0.15 -0.01898 " pathEditMode="relative" rAng="0" ptsTypes="AA">
                                      <p:cBhvr>
                                        <p:cTn id="68" dur="1000" fill="hold"/>
                                        <p:tgtEl>
                                          <p:spTgt spid="7"/>
                                        </p:tgtEl>
                                        <p:attrNameLst>
                                          <p:attrName>ppt_x</p:attrName>
                                          <p:attrName>ppt_y</p:attrName>
                                        </p:attrNameLst>
                                      </p:cBhvr>
                                      <p:rCtr x="-7500" y="-949"/>
                                    </p:animMotion>
                                  </p:childTnLst>
                                </p:cTn>
                              </p:par>
                            </p:childTnLst>
                          </p:cTn>
                        </p:par>
                        <p:par>
                          <p:cTn id="69" fill="hold">
                            <p:stCondLst>
                              <p:cond delay="1500"/>
                            </p:stCondLst>
                            <p:childTnLst>
                              <p:par>
                                <p:cTn id="70" presetID="10" presetClass="exit" presetSubtype="0" fill="hold" nodeType="after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xit" presetSubtype="0" fill="hold" nodeType="with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par>
                                <p:cTn id="91" presetID="42" presetClass="path" presetSubtype="0" accel="50000" decel="50000" fill="hold" nodeType="withEffect">
                                  <p:stCondLst>
                                    <p:cond delay="0"/>
                                  </p:stCondLst>
                                  <p:childTnLst>
                                    <p:animMotion origin="layout" path="M -0.15 -0.01898 L 4.44444E-6 -2.22222E-6 " pathEditMode="relative" rAng="0" ptsTypes="AA">
                                      <p:cBhvr>
                                        <p:cTn id="92" dur="1000" fill="hold"/>
                                        <p:tgtEl>
                                          <p:spTgt spid="7"/>
                                        </p:tgtEl>
                                        <p:attrNameLst>
                                          <p:attrName>ppt_x</p:attrName>
                                          <p:attrName>ppt_y</p:attrName>
                                        </p:attrNameLst>
                                      </p:cBhvr>
                                      <p:rCtr x="7500" y="972"/>
                                    </p:animMotion>
                                  </p:childTnLst>
                                </p:cTn>
                              </p:par>
                            </p:childTnLst>
                          </p:cTn>
                        </p:par>
                        <p:par>
                          <p:cTn id="93" fill="hold">
                            <p:stCondLst>
                              <p:cond delay="1500"/>
                            </p:stCondLst>
                            <p:childTnLst>
                              <p:par>
                                <p:cTn id="94" presetID="10" presetClass="entr" presetSubtype="0"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xit" presetSubtype="0" fill="hold" nodeType="withEffect">
                                  <p:stCondLst>
                                    <p:cond delay="0"/>
                                  </p:stCondLst>
                                  <p:childTnLst>
                                    <p:animEffect transition="out" filter="fade">
                                      <p:cBhvr>
                                        <p:cTn id="98" dur="500"/>
                                        <p:tgtEl>
                                          <p:spTgt spid="3"/>
                                        </p:tgtEl>
                                      </p:cBhvr>
                                    </p:animEffect>
                                    <p:set>
                                      <p:cBhvr>
                                        <p:cTn id="9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7" grpId="0" animBg="1"/>
      <p:bldP spid="17" grpId="1" animBg="1"/>
      <p:bldP spid="21" grpId="0" animBg="1"/>
      <p:bldP spid="19" grpId="0" animBg="1"/>
      <p:bldP spid="19" grpId="1" animBg="1"/>
      <p:bldP spid="18" grpId="0" animBg="1"/>
      <p:bldP spid="20" grpId="0" animBg="1"/>
      <p:bldP spid="23" grpId="0" animBg="1"/>
      <p:bldP spid="23" grpId="1"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766219"/>
            <a:ext cx="9144000" cy="1325563"/>
          </a:xfrm>
        </p:spPr>
        <p:txBody>
          <a:bodyPr>
            <a:noAutofit/>
          </a:bodyPr>
          <a:lstStyle/>
          <a:p>
            <a:pPr algn="ctr"/>
            <a:r>
              <a:rPr kumimoji="1" lang="ja-JP" altLang="en-US" sz="8000" dirty="0"/>
              <a:t>このとき，</a:t>
            </a:r>
            <a:br>
              <a:rPr kumimoji="1" lang="en-US" altLang="ja-JP" sz="8000" dirty="0"/>
            </a:br>
            <a:r>
              <a:rPr kumimoji="1" lang="ja-JP" altLang="en-US" sz="8000" dirty="0"/>
              <a:t>部屋の温度は？</a:t>
            </a:r>
          </a:p>
        </p:txBody>
      </p:sp>
    </p:spTree>
    <p:extLst>
      <p:ext uri="{BB962C8B-B14F-4D97-AF65-F5344CB8AC3E}">
        <p14:creationId xmlns:p14="http://schemas.microsoft.com/office/powerpoint/2010/main" val="105002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0000" dirty="0"/>
              <a:t>１．</a:t>
            </a:r>
            <a:endParaRPr kumimoji="1" lang="ja-JP" altLang="en-US" sz="10000" dirty="0"/>
          </a:p>
        </p:txBody>
      </p:sp>
      <p:sp>
        <p:nvSpPr>
          <p:cNvPr id="5" name="正方形/長方形 4"/>
          <p:cNvSpPr/>
          <p:nvPr/>
        </p:nvSpPr>
        <p:spPr>
          <a:xfrm>
            <a:off x="962526" y="2021305"/>
            <a:ext cx="6959066" cy="21079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526" y="4138866"/>
            <a:ext cx="6959066" cy="210793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767" y="1656348"/>
            <a:ext cx="9144767" cy="5207437"/>
          </a:xfrm>
          <a:prstGeom prst="rect">
            <a:avLst/>
          </a:prstGeom>
        </p:spPr>
      </p:pic>
      <p:sp>
        <p:nvSpPr>
          <p:cNvPr id="7" name="角丸四角形 6"/>
          <p:cNvSpPr/>
          <p:nvPr/>
        </p:nvSpPr>
        <p:spPr>
          <a:xfrm>
            <a:off x="5014378" y="2444815"/>
            <a:ext cx="2550694" cy="12609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つめたい</a:t>
            </a:r>
          </a:p>
        </p:txBody>
      </p:sp>
      <p:sp>
        <p:nvSpPr>
          <p:cNvPr id="6" name="角丸四角形 5"/>
          <p:cNvSpPr/>
          <p:nvPr/>
        </p:nvSpPr>
        <p:spPr>
          <a:xfrm>
            <a:off x="5014378" y="4586438"/>
            <a:ext cx="2550694" cy="1260910"/>
          </a:xfrm>
          <a:prstGeom prst="round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あたたかい</a:t>
            </a:r>
          </a:p>
        </p:txBody>
      </p:sp>
    </p:spTree>
    <p:extLst>
      <p:ext uri="{BB962C8B-B14F-4D97-AF65-F5344CB8AC3E}">
        <p14:creationId xmlns:p14="http://schemas.microsoft.com/office/powerpoint/2010/main" val="169698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0000" dirty="0"/>
              <a:t>２．</a:t>
            </a:r>
            <a:endParaRPr kumimoji="1" lang="ja-JP" altLang="en-US" sz="10000" dirty="0"/>
          </a:p>
        </p:txBody>
      </p:sp>
      <p:sp>
        <p:nvSpPr>
          <p:cNvPr id="5" name="正方形/長方形 4"/>
          <p:cNvSpPr/>
          <p:nvPr/>
        </p:nvSpPr>
        <p:spPr>
          <a:xfrm>
            <a:off x="962526" y="2021305"/>
            <a:ext cx="6959066" cy="210793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62526" y="4138862"/>
            <a:ext cx="6959066" cy="21079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767" y="1656348"/>
            <a:ext cx="9144767" cy="5207437"/>
          </a:xfrm>
          <a:prstGeom prst="rect">
            <a:avLst/>
          </a:prstGeom>
        </p:spPr>
      </p:pic>
      <p:sp>
        <p:nvSpPr>
          <p:cNvPr id="7" name="角丸四角形 6"/>
          <p:cNvSpPr/>
          <p:nvPr/>
        </p:nvSpPr>
        <p:spPr>
          <a:xfrm>
            <a:off x="5014378" y="2459252"/>
            <a:ext cx="2550694" cy="1260910"/>
          </a:xfrm>
          <a:prstGeom prst="round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あたたかい</a:t>
            </a:r>
          </a:p>
        </p:txBody>
      </p:sp>
      <p:sp>
        <p:nvSpPr>
          <p:cNvPr id="8" name="角丸四角形 7"/>
          <p:cNvSpPr/>
          <p:nvPr/>
        </p:nvSpPr>
        <p:spPr>
          <a:xfrm>
            <a:off x="5014378" y="4562372"/>
            <a:ext cx="2550694" cy="12609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つめたい</a:t>
            </a:r>
          </a:p>
        </p:txBody>
      </p:sp>
    </p:spTree>
    <p:extLst>
      <p:ext uri="{BB962C8B-B14F-4D97-AF65-F5344CB8AC3E}">
        <p14:creationId xmlns:p14="http://schemas.microsoft.com/office/powerpoint/2010/main" val="227340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0000" dirty="0"/>
              <a:t>３．</a:t>
            </a:r>
            <a:endParaRPr kumimoji="1" lang="ja-JP" altLang="en-US" sz="10000" dirty="0"/>
          </a:p>
        </p:txBody>
      </p:sp>
      <p:sp>
        <p:nvSpPr>
          <p:cNvPr id="4" name="正方形/長方形 3"/>
          <p:cNvSpPr/>
          <p:nvPr/>
        </p:nvSpPr>
        <p:spPr>
          <a:xfrm>
            <a:off x="962527" y="2030931"/>
            <a:ext cx="6968690" cy="42254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767" y="1656348"/>
            <a:ext cx="9144767" cy="5207437"/>
          </a:xfrm>
          <a:prstGeom prst="rect">
            <a:avLst/>
          </a:prstGeom>
        </p:spPr>
      </p:pic>
      <p:sp>
        <p:nvSpPr>
          <p:cNvPr id="5" name="角丸四角形 4"/>
          <p:cNvSpPr/>
          <p:nvPr/>
        </p:nvSpPr>
        <p:spPr>
          <a:xfrm>
            <a:off x="5024004" y="3513221"/>
            <a:ext cx="2550694" cy="12609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どこも同じ</a:t>
            </a:r>
          </a:p>
        </p:txBody>
      </p:sp>
    </p:spTree>
    <p:extLst>
      <p:ext uri="{BB962C8B-B14F-4D97-AF65-F5344CB8AC3E}">
        <p14:creationId xmlns:p14="http://schemas.microsoft.com/office/powerpoint/2010/main" val="265852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0000" dirty="0"/>
              <a:t>４．</a:t>
            </a:r>
            <a:endParaRPr kumimoji="1" lang="ja-JP" altLang="en-US" sz="10000" dirty="0"/>
          </a:p>
        </p:txBody>
      </p:sp>
      <p:pic>
        <p:nvPicPr>
          <p:cNvPr id="3" name="図 2"/>
          <p:cNvPicPr>
            <a:picLocks noChangeAspect="1"/>
          </p:cNvPicPr>
          <p:nvPr/>
        </p:nvPicPr>
        <p:blipFill>
          <a:blip r:embed="rId2"/>
          <a:stretch>
            <a:fillRect/>
          </a:stretch>
        </p:blipFill>
        <p:spPr>
          <a:xfrm>
            <a:off x="-767" y="1656348"/>
            <a:ext cx="9144767" cy="5207437"/>
          </a:xfrm>
          <a:prstGeom prst="rect">
            <a:avLst/>
          </a:prstGeom>
          <a:effectLst>
            <a:softEdge rad="0"/>
          </a:effectLst>
        </p:spPr>
      </p:pic>
      <p:sp>
        <p:nvSpPr>
          <p:cNvPr id="5" name="角丸四角形 4"/>
          <p:cNvSpPr/>
          <p:nvPr/>
        </p:nvSpPr>
        <p:spPr>
          <a:xfrm>
            <a:off x="3296269" y="3416969"/>
            <a:ext cx="2550694" cy="126091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dirty="0"/>
              <a:t>その他</a:t>
            </a:r>
          </a:p>
        </p:txBody>
      </p:sp>
    </p:spTree>
    <p:extLst>
      <p:ext uri="{BB962C8B-B14F-4D97-AF65-F5344CB8AC3E}">
        <p14:creationId xmlns:p14="http://schemas.microsoft.com/office/powerpoint/2010/main" val="419892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19407"/>
            <a:ext cx="7886700" cy="739142"/>
          </a:xfrm>
        </p:spPr>
        <p:txBody>
          <a:bodyPr>
            <a:noAutofit/>
          </a:bodyPr>
          <a:lstStyle/>
          <a:p>
            <a:r>
              <a:rPr kumimoji="1" lang="ja-JP" altLang="en-US" sz="5000" dirty="0"/>
              <a:t>Ｑ</a:t>
            </a:r>
            <a:r>
              <a:rPr kumimoji="1" lang="en-US" altLang="ja-JP" sz="5000" dirty="0"/>
              <a:t>. </a:t>
            </a:r>
            <a:r>
              <a:rPr kumimoji="1" lang="ja-JP" altLang="en-US" sz="5000" dirty="0"/>
              <a:t>部屋の温度は？</a:t>
            </a:r>
          </a:p>
        </p:txBody>
      </p:sp>
      <p:sp>
        <p:nvSpPr>
          <p:cNvPr id="17" name="テキスト ボックス 16"/>
          <p:cNvSpPr txBox="1"/>
          <p:nvPr/>
        </p:nvSpPr>
        <p:spPr>
          <a:xfrm>
            <a:off x="895006" y="1228636"/>
            <a:ext cx="617477" cy="477054"/>
          </a:xfrm>
          <a:prstGeom prst="rect">
            <a:avLst/>
          </a:prstGeom>
          <a:noFill/>
        </p:spPr>
        <p:txBody>
          <a:bodyPr wrap="none" rtlCol="0">
            <a:spAutoFit/>
          </a:bodyPr>
          <a:lstStyle/>
          <a:p>
            <a:r>
              <a:rPr lang="ja-JP" altLang="en-US" sz="2500" dirty="0"/>
              <a:t>１．</a:t>
            </a:r>
            <a:endParaRPr kumimoji="1" lang="ja-JP" altLang="en-US" sz="2500" dirty="0"/>
          </a:p>
        </p:txBody>
      </p:sp>
      <p:sp>
        <p:nvSpPr>
          <p:cNvPr id="18" name="テキスト ボックス 17"/>
          <p:cNvSpPr txBox="1"/>
          <p:nvPr/>
        </p:nvSpPr>
        <p:spPr>
          <a:xfrm>
            <a:off x="5360327" y="1228873"/>
            <a:ext cx="617477" cy="477054"/>
          </a:xfrm>
          <a:prstGeom prst="rect">
            <a:avLst/>
          </a:prstGeom>
          <a:noFill/>
        </p:spPr>
        <p:txBody>
          <a:bodyPr wrap="none" rtlCol="0">
            <a:spAutoFit/>
          </a:bodyPr>
          <a:lstStyle/>
          <a:p>
            <a:r>
              <a:rPr lang="ja-JP" altLang="en-US" sz="2500" dirty="0"/>
              <a:t>２．</a:t>
            </a:r>
            <a:endParaRPr kumimoji="1" lang="ja-JP" altLang="en-US" sz="2500" dirty="0"/>
          </a:p>
        </p:txBody>
      </p:sp>
      <p:sp>
        <p:nvSpPr>
          <p:cNvPr id="19" name="テキスト ボックス 18"/>
          <p:cNvSpPr txBox="1"/>
          <p:nvPr/>
        </p:nvSpPr>
        <p:spPr>
          <a:xfrm>
            <a:off x="895006" y="3941225"/>
            <a:ext cx="617477" cy="477054"/>
          </a:xfrm>
          <a:prstGeom prst="rect">
            <a:avLst/>
          </a:prstGeom>
          <a:noFill/>
        </p:spPr>
        <p:txBody>
          <a:bodyPr wrap="none" rtlCol="0">
            <a:spAutoFit/>
          </a:bodyPr>
          <a:lstStyle/>
          <a:p>
            <a:r>
              <a:rPr lang="ja-JP" altLang="en-US" sz="2500" dirty="0"/>
              <a:t>３．</a:t>
            </a:r>
            <a:endParaRPr kumimoji="1" lang="ja-JP" altLang="en-US" sz="2500" dirty="0"/>
          </a:p>
        </p:txBody>
      </p:sp>
      <p:sp>
        <p:nvSpPr>
          <p:cNvPr id="20" name="テキスト ボックス 19"/>
          <p:cNvSpPr txBox="1"/>
          <p:nvPr/>
        </p:nvSpPr>
        <p:spPr>
          <a:xfrm>
            <a:off x="5360327" y="3941225"/>
            <a:ext cx="617477" cy="477054"/>
          </a:xfrm>
          <a:prstGeom prst="rect">
            <a:avLst/>
          </a:prstGeom>
          <a:noFill/>
        </p:spPr>
        <p:txBody>
          <a:bodyPr wrap="none" rtlCol="0">
            <a:spAutoFit/>
          </a:bodyPr>
          <a:lstStyle/>
          <a:p>
            <a:r>
              <a:rPr lang="ja-JP" altLang="en-US" sz="2500" dirty="0"/>
              <a:t>４．</a:t>
            </a:r>
            <a:endParaRPr kumimoji="1" lang="ja-JP" altLang="en-US" sz="2500" dirty="0"/>
          </a:p>
        </p:txBody>
      </p:sp>
      <p:grpSp>
        <p:nvGrpSpPr>
          <p:cNvPr id="3" name="グループ化 2"/>
          <p:cNvGrpSpPr/>
          <p:nvPr/>
        </p:nvGrpSpPr>
        <p:grpSpPr>
          <a:xfrm>
            <a:off x="4872936" y="1528523"/>
            <a:ext cx="4548480" cy="2590107"/>
            <a:chOff x="-8516117" y="-3296652"/>
            <a:chExt cx="9144767" cy="5207437"/>
          </a:xfrm>
        </p:grpSpPr>
        <p:sp>
          <p:nvSpPr>
            <p:cNvPr id="35" name="正方形/長方形 34"/>
            <p:cNvSpPr/>
            <p:nvPr/>
          </p:nvSpPr>
          <p:spPr>
            <a:xfrm>
              <a:off x="-7552824" y="-2931695"/>
              <a:ext cx="6959066" cy="210793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552824" y="-814138"/>
              <a:ext cx="6959066" cy="21079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2"/>
            <a:stretch>
              <a:fillRect/>
            </a:stretch>
          </p:blipFill>
          <p:spPr>
            <a:xfrm>
              <a:off x="-8516117" y="-3296652"/>
              <a:ext cx="9144767" cy="5207437"/>
            </a:xfrm>
            <a:prstGeom prst="rect">
              <a:avLst/>
            </a:prstGeom>
          </p:spPr>
        </p:pic>
        <p:sp>
          <p:nvSpPr>
            <p:cNvPr id="38" name="角丸四角形 37"/>
            <p:cNvSpPr/>
            <p:nvPr/>
          </p:nvSpPr>
          <p:spPr>
            <a:xfrm>
              <a:off x="-3500972" y="-2493748"/>
              <a:ext cx="2550694" cy="1260910"/>
            </a:xfrm>
            <a:prstGeom prst="round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あたたかい</a:t>
              </a:r>
            </a:p>
          </p:txBody>
        </p:sp>
        <p:sp>
          <p:nvSpPr>
            <p:cNvPr id="39" name="角丸四角形 38"/>
            <p:cNvSpPr/>
            <p:nvPr/>
          </p:nvSpPr>
          <p:spPr>
            <a:xfrm>
              <a:off x="-3500972" y="-390628"/>
              <a:ext cx="2550694" cy="12609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つめたい</a:t>
              </a:r>
            </a:p>
          </p:txBody>
        </p:sp>
      </p:grpSp>
      <p:grpSp>
        <p:nvGrpSpPr>
          <p:cNvPr id="4" name="グループ化 3"/>
          <p:cNvGrpSpPr/>
          <p:nvPr/>
        </p:nvGrpSpPr>
        <p:grpSpPr>
          <a:xfrm>
            <a:off x="330200" y="1528523"/>
            <a:ext cx="4548480" cy="2590107"/>
            <a:chOff x="10715487" y="-3296652"/>
            <a:chExt cx="9144767" cy="5207437"/>
          </a:xfrm>
        </p:grpSpPr>
        <p:sp>
          <p:nvSpPr>
            <p:cNvPr id="40" name="正方形/長方形 39"/>
            <p:cNvSpPr/>
            <p:nvPr/>
          </p:nvSpPr>
          <p:spPr>
            <a:xfrm>
              <a:off x="11678780" y="-2931695"/>
              <a:ext cx="6959066" cy="210793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1678780" y="-814134"/>
              <a:ext cx="6959066" cy="2107930"/>
            </a:xfrm>
            <a:prstGeom prst="rect">
              <a:avLst/>
            </a:prstGeom>
            <a:solidFill>
              <a:srgbClr val="FED6EC"/>
            </a:solidFill>
            <a:ln>
              <a:solidFill>
                <a:srgbClr val="FE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2"/>
            <a:stretch>
              <a:fillRect/>
            </a:stretch>
          </p:blipFill>
          <p:spPr>
            <a:xfrm>
              <a:off x="10715487" y="-3296652"/>
              <a:ext cx="9144767" cy="5207437"/>
            </a:xfrm>
            <a:prstGeom prst="rect">
              <a:avLst/>
            </a:prstGeom>
          </p:spPr>
        </p:pic>
        <p:sp>
          <p:nvSpPr>
            <p:cNvPr id="43" name="角丸四角形 42"/>
            <p:cNvSpPr/>
            <p:nvPr/>
          </p:nvSpPr>
          <p:spPr>
            <a:xfrm>
              <a:off x="15730632" y="-2508185"/>
              <a:ext cx="2550694" cy="126091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つめたい</a:t>
              </a:r>
            </a:p>
          </p:txBody>
        </p:sp>
        <p:sp>
          <p:nvSpPr>
            <p:cNvPr id="44" name="角丸四角形 43"/>
            <p:cNvSpPr/>
            <p:nvPr/>
          </p:nvSpPr>
          <p:spPr>
            <a:xfrm>
              <a:off x="15730632" y="-366562"/>
              <a:ext cx="2550694" cy="1260910"/>
            </a:xfrm>
            <a:prstGeom prst="roundRect">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あたたかい</a:t>
              </a:r>
            </a:p>
          </p:txBody>
        </p:sp>
      </p:grpSp>
      <p:grpSp>
        <p:nvGrpSpPr>
          <p:cNvPr id="5" name="グループ化 4"/>
          <p:cNvGrpSpPr/>
          <p:nvPr/>
        </p:nvGrpSpPr>
        <p:grpSpPr>
          <a:xfrm>
            <a:off x="330200" y="4214386"/>
            <a:ext cx="4548480" cy="2590107"/>
            <a:chOff x="-767" y="1656348"/>
            <a:chExt cx="9144767" cy="5207437"/>
          </a:xfrm>
        </p:grpSpPr>
        <p:sp>
          <p:nvSpPr>
            <p:cNvPr id="45" name="正方形/長方形 44"/>
            <p:cNvSpPr/>
            <p:nvPr/>
          </p:nvSpPr>
          <p:spPr>
            <a:xfrm>
              <a:off x="962527" y="2030931"/>
              <a:ext cx="6968690" cy="42254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a:blip r:embed="rId2"/>
            <a:stretch>
              <a:fillRect/>
            </a:stretch>
          </p:blipFill>
          <p:spPr>
            <a:xfrm>
              <a:off x="-767" y="1656348"/>
              <a:ext cx="9144767" cy="5207437"/>
            </a:xfrm>
            <a:prstGeom prst="rect">
              <a:avLst/>
            </a:prstGeom>
          </p:spPr>
        </p:pic>
        <p:sp>
          <p:nvSpPr>
            <p:cNvPr id="47" name="角丸四角形 46"/>
            <p:cNvSpPr/>
            <p:nvPr/>
          </p:nvSpPr>
          <p:spPr>
            <a:xfrm>
              <a:off x="5024004" y="3513221"/>
              <a:ext cx="2550694" cy="12609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どこも同じ</a:t>
              </a:r>
            </a:p>
          </p:txBody>
        </p:sp>
      </p:grpSp>
      <p:grpSp>
        <p:nvGrpSpPr>
          <p:cNvPr id="6" name="グループ化 5"/>
          <p:cNvGrpSpPr/>
          <p:nvPr/>
        </p:nvGrpSpPr>
        <p:grpSpPr>
          <a:xfrm>
            <a:off x="4872936" y="4214386"/>
            <a:ext cx="4548480" cy="2590107"/>
            <a:chOff x="-767" y="1656348"/>
            <a:chExt cx="9144767" cy="5207437"/>
          </a:xfrm>
        </p:grpSpPr>
        <p:pic>
          <p:nvPicPr>
            <p:cNvPr id="48" name="図 47"/>
            <p:cNvPicPr>
              <a:picLocks noChangeAspect="1"/>
            </p:cNvPicPr>
            <p:nvPr/>
          </p:nvPicPr>
          <p:blipFill>
            <a:blip r:embed="rId2"/>
            <a:stretch>
              <a:fillRect/>
            </a:stretch>
          </p:blipFill>
          <p:spPr>
            <a:xfrm>
              <a:off x="-767" y="1656348"/>
              <a:ext cx="9144767" cy="5207437"/>
            </a:xfrm>
            <a:prstGeom prst="rect">
              <a:avLst/>
            </a:prstGeom>
            <a:effectLst>
              <a:softEdge rad="0"/>
            </a:effectLst>
          </p:spPr>
        </p:pic>
        <p:sp>
          <p:nvSpPr>
            <p:cNvPr id="49" name="角丸四角形 48"/>
            <p:cNvSpPr/>
            <p:nvPr/>
          </p:nvSpPr>
          <p:spPr>
            <a:xfrm>
              <a:off x="3296269" y="3416969"/>
              <a:ext cx="2550694" cy="126091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その他</a:t>
              </a:r>
            </a:p>
          </p:txBody>
        </p:sp>
      </p:grpSp>
    </p:spTree>
    <p:extLst>
      <p:ext uri="{BB962C8B-B14F-4D97-AF65-F5344CB8AC3E}">
        <p14:creationId xmlns:p14="http://schemas.microsoft.com/office/powerpoint/2010/main" val="18903256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TM04033937[[fn=飛行機雲]]</Template>
  <TotalTime>4162</TotalTime>
  <Words>809</Words>
  <Application>Microsoft Macintosh PowerPoint</Application>
  <PresentationFormat>画面に合わせる (4:3)</PresentationFormat>
  <Paragraphs>109</Paragraphs>
  <Slides>22</Slides>
  <Notes>12</Notes>
  <HiddenSlides>0</HiddenSlides>
  <MMClips>4</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Arial</vt:lpstr>
      <vt:lpstr>Calibri</vt:lpstr>
      <vt:lpstr>Calibri Light</vt:lpstr>
      <vt:lpstr>Office テーマ</vt:lpstr>
      <vt:lpstr>地球をかきまぜる</vt:lpstr>
      <vt:lpstr>寒冷地エアコン実験 ２０１３年　陸別</vt:lpstr>
      <vt:lpstr>エアコンクイズ！</vt:lpstr>
      <vt:lpstr>このとき， 部屋の温度は？</vt:lpstr>
      <vt:lpstr>１．</vt:lpstr>
      <vt:lpstr>２．</vt:lpstr>
      <vt:lpstr>３．</vt:lpstr>
      <vt:lpstr>４．</vt:lpstr>
      <vt:lpstr>Ｑ. 部屋の温度は？</vt:lpstr>
      <vt:lpstr>答えは・・・</vt:lpstr>
      <vt:lpstr>なぜこうなる？</vt:lpstr>
      <vt:lpstr>なぜこうなる？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「あたたかい空気はうかぶ」 を見てみよう！</vt:lpstr>
      <vt:lpstr>熱気球をとばしてみよう</vt:lpstr>
      <vt:lpstr>PowerPoint プレゼンテーション</vt:lpstr>
      <vt:lpstr>PowerPoint プレゼンテーション</vt:lpstr>
      <vt:lpstr>今日のまとめ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地球をかきまぜる 対流ってなんだろー</dc:title>
  <dc:creator>kazukin</dc:creator>
  <cp:lastModifiedBy>村橋　究理基</cp:lastModifiedBy>
  <cp:revision>329</cp:revision>
  <cp:lastPrinted>2018-12-17T07:12:31Z</cp:lastPrinted>
  <dcterms:created xsi:type="dcterms:W3CDTF">2015-10-20T15:40:40Z</dcterms:created>
  <dcterms:modified xsi:type="dcterms:W3CDTF">2018-12-17T07:21:09Z</dcterms:modified>
</cp:coreProperties>
</file>