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256" r:id="rId2"/>
    <p:sldId id="257" r:id="rId3"/>
    <p:sldId id="258" r:id="rId4"/>
    <p:sldId id="304" r:id="rId5"/>
    <p:sldId id="260" r:id="rId6"/>
    <p:sldId id="306" r:id="rId7"/>
    <p:sldId id="301" r:id="rId8"/>
    <p:sldId id="303" r:id="rId9"/>
    <p:sldId id="264" r:id="rId10"/>
    <p:sldId id="270" r:id="rId11"/>
    <p:sldId id="265" r:id="rId12"/>
    <p:sldId id="266"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412" autoAdjust="0"/>
  </p:normalViewPr>
  <p:slideViewPr>
    <p:cSldViewPr snapToGrid="0">
      <p:cViewPr varScale="1">
        <p:scale>
          <a:sx n="31" d="100"/>
          <a:sy n="31" d="100"/>
        </p:scale>
        <p:origin x="1923"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1143000" y="685800"/>
            <a:ext cx="4572000" cy="3429000"/>
          </a:xfrm>
          <a:prstGeom prst="rect">
            <a:avLst/>
          </a:prstGeom>
        </p:spPr>
        <p:txBody>
          <a:bodyPr/>
          <a:lstStyle/>
          <a:p>
            <a:endParaRPr/>
          </a:p>
        </p:txBody>
      </p:sp>
      <p:sp>
        <p:nvSpPr>
          <p:cNvPr id="124" name="Shape 12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目次はこのようになっています。まず、</a:t>
            </a:r>
            <a:r>
              <a:rPr kumimoji="1" lang="en-US" altLang="ja-JP" dirty="0"/>
              <a:t>WWW</a:t>
            </a:r>
            <a:r>
              <a:rPr kumimoji="1" lang="ja-JP" altLang="en-US" dirty="0"/>
              <a:t>について紹介し、その後我々が利用している</a:t>
            </a:r>
            <a:r>
              <a:rPr kumimoji="1" lang="en-US" altLang="ja-JP" dirty="0" err="1"/>
              <a:t>epWWW</a:t>
            </a:r>
            <a:r>
              <a:rPr kumimoji="1" lang="ja-JP" altLang="en-US" dirty="0"/>
              <a:t>の仕事、そしてその管理者の業務について紹介していきます。</a:t>
            </a:r>
          </a:p>
        </p:txBody>
      </p:sp>
    </p:spTree>
    <p:extLst>
      <p:ext uri="{BB962C8B-B14F-4D97-AF65-F5344CB8AC3E}">
        <p14:creationId xmlns:p14="http://schemas.microsoft.com/office/powerpoint/2010/main" val="297947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r>
              <a:rPr lang="ja-JP" altLang="en-US" dirty="0"/>
              <a:t>先ほどブラウザからファイルを要求し</a:t>
            </a:r>
            <a:r>
              <a:rPr lang="en-US" altLang="ja-JP" dirty="0"/>
              <a:t>www</a:t>
            </a:r>
            <a:r>
              <a:rPr lang="ja-JP" altLang="en-US" dirty="0"/>
              <a:t>サーバがファイルを提供すると説明したのですが、ファイルを提供する際</a:t>
            </a:r>
            <a:r>
              <a:rPr lang="en-US" altLang="ja-JP" dirty="0"/>
              <a:t>HTTP</a:t>
            </a:r>
            <a:r>
              <a:rPr lang="ja-JP" altLang="en-US" dirty="0"/>
              <a:t>または</a:t>
            </a:r>
            <a:r>
              <a:rPr lang="en-US" altLang="ja-JP" dirty="0"/>
              <a:t>HTTPS</a:t>
            </a:r>
            <a:r>
              <a:rPr lang="ja-JP" altLang="en-US" dirty="0"/>
              <a:t>と呼ばれるプロトコルを使用します。</a:t>
            </a:r>
            <a:endParaRPr lang="en-US" dirty="0"/>
          </a:p>
          <a:p>
            <a:endParaRPr lang="en-US" dirty="0"/>
          </a:p>
          <a:p>
            <a:r>
              <a:rPr dirty="0"/>
              <a:t>・HTTP</a:t>
            </a:r>
          </a:p>
          <a:p>
            <a:r>
              <a:rPr dirty="0"/>
              <a:t>Web </a:t>
            </a:r>
            <a:r>
              <a:rPr dirty="0" err="1"/>
              <a:t>ブラウザが</a:t>
            </a:r>
            <a:r>
              <a:rPr dirty="0"/>
              <a:t> Web </a:t>
            </a:r>
            <a:r>
              <a:rPr dirty="0" err="1"/>
              <a:t>サーバにアクセスしてコンテンツを取得するために使用するプロトコル</a:t>
            </a:r>
            <a:r>
              <a:rPr dirty="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rPr dirty="0"/>
              <a:t>・HTTP</a:t>
            </a:r>
          </a:p>
          <a:p>
            <a:r>
              <a:rPr dirty="0"/>
              <a:t>Web </a:t>
            </a:r>
            <a:r>
              <a:rPr dirty="0" err="1"/>
              <a:t>ブラウザが</a:t>
            </a:r>
            <a:r>
              <a:rPr dirty="0"/>
              <a:t> Web </a:t>
            </a:r>
            <a:r>
              <a:rPr dirty="0" err="1"/>
              <a:t>サーバにアクセスしてコンテンツを取得するために使用するプロトコル</a:t>
            </a:r>
            <a:r>
              <a:rPr dirty="0"/>
              <a:t>．</a:t>
            </a:r>
            <a:endParaRPr lang="en-US" altLang="ja-JP" dirty="0"/>
          </a:p>
          <a:p>
            <a:endParaRPr lang="en-US" altLang="ja-JP" dirty="0"/>
          </a:p>
          <a:p>
            <a:r>
              <a:rPr lang="ja-JP" altLang="en-US" dirty="0"/>
              <a:t>・</a:t>
            </a:r>
            <a:r>
              <a:rPr lang="en-US" altLang="ja-JP" dirty="0"/>
              <a:t>SSL/TLS </a:t>
            </a:r>
            <a:r>
              <a:rPr lang="ja-JP" altLang="en-US" dirty="0"/>
              <a:t>プロトコル</a:t>
            </a:r>
            <a:endParaRPr lang="en-US" altLang="ja-JP" dirty="0"/>
          </a:p>
          <a:p>
            <a:r>
              <a:rPr lang="ja-JP" altLang="en-US" sz="2200" b="0" i="0" dirty="0">
                <a:effectLst/>
                <a:latin typeface="Helvetica Neue"/>
                <a:ea typeface="Helvetica Neue"/>
                <a:cs typeface="Helvetica Neue"/>
                <a:sym typeface="Helvetica Neue"/>
              </a:rPr>
              <a:t>インターネット上でデータを移動するときにデータを暗号化し、接続を認証する暗号化プロトコル</a:t>
            </a:r>
            <a:endParaRPr b="0" dirty="0"/>
          </a:p>
          <a:p>
            <a:endParaRPr dirty="0"/>
          </a:p>
          <a:p>
            <a:r>
              <a:rPr dirty="0"/>
              <a:t>・FTP (file transfer protocol)</a:t>
            </a:r>
          </a:p>
          <a:p>
            <a:r>
              <a:rPr dirty="0" err="1"/>
              <a:t>コンピュータ間でファイルを転送するために使用するプロトコル</a:t>
            </a:r>
            <a:r>
              <a:rPr dirty="0"/>
              <a:t>．</a:t>
            </a:r>
          </a:p>
          <a:p>
            <a:endParaRPr dirty="0"/>
          </a:p>
          <a:p>
            <a:r>
              <a:rPr dirty="0"/>
              <a:t>・SSL/TLS</a:t>
            </a:r>
          </a:p>
          <a:p>
            <a:r>
              <a:rPr dirty="0" err="1"/>
              <a:t>転送するデータを暗号化するために利用されるプロトコル</a:t>
            </a:r>
            <a:r>
              <a:rPr dirty="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rPr lang="ja-JP" altLang="en-US" dirty="0"/>
              <a:t>セカンダリーメールサーバ：</a:t>
            </a:r>
            <a:r>
              <a:rPr lang="ja-JP" altLang="en-US" sz="2200" b="0" i="0" dirty="0">
                <a:effectLst/>
                <a:latin typeface="Helvetica Neue"/>
                <a:ea typeface="Helvetica Neue"/>
                <a:cs typeface="Helvetica Neue"/>
                <a:sym typeface="Helvetica Neue"/>
              </a:rPr>
              <a:t>メールサーバーが一時的にメールを受信できなかった場合に備え、中継サーバーとしてセカンダリメールサーバーを設けることで、メールの取りこぼしが起こらないようメールを代わりに受信し、メール受信が可能になったメールサーバーへメールを配送する機能を備えたオプションサービス</a:t>
            </a:r>
            <a:endParaRPr b="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r>
              <a:t>・ハイパーテキスト</a:t>
            </a:r>
          </a:p>
          <a:p>
            <a:r>
              <a:t>ハイパーリンクを使用して構成された文書．</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t>・ftpを出す？</a:t>
            </a:r>
          </a:p>
          <a:p>
            <a:r>
              <a:t>・文字だけでは飽きる</a:t>
            </a:r>
          </a:p>
          <a:p>
            <a:r>
              <a:t>　-&gt; いらすとや</a:t>
            </a:r>
          </a:p>
          <a:p>
            <a:r>
              <a:t>　-&gt; 全スライドにイラストをつける？</a:t>
            </a:r>
          </a:p>
          <a:p>
            <a:endParaRPr/>
          </a:p>
          <a:p>
            <a:r>
              <a:t>・IPアドレス</a:t>
            </a:r>
          </a:p>
          <a:p>
            <a:r>
              <a:t>コンピュータ同士が認識するための番号．</a:t>
            </a:r>
          </a:p>
          <a:p>
            <a:endParaRPr/>
          </a:p>
          <a:p>
            <a:r>
              <a:t>・ドメイン名</a:t>
            </a:r>
          </a:p>
          <a:p>
            <a:r>
              <a:t>人間が認識するための名前．ネットワーク上の住所．</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r>
              <a:t>・URL：場所を示す書き方のルール．</a:t>
            </a:r>
          </a:p>
          <a:p>
            <a:r>
              <a:t>ページや画像などを取得したりするための主要な場所とアクセス方法を指定。</a:t>
            </a:r>
          </a:p>
          <a:p>
            <a:endParaRPr/>
          </a:p>
          <a:p>
            <a:r>
              <a:t>・URI：名前または場所を識別する書き方のルールの総称</a:t>
            </a:r>
          </a:p>
          <a:p>
            <a:endParaRPr/>
          </a:p>
          <a:p>
            <a:r>
              <a:t>・URN：名前を永続的に識別する書き方のルール．</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r>
              <a:t>・最後にWebで提供されるものについて見る．</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r>
              <a:t>・XML</a:t>
            </a:r>
          </a:p>
          <a:p>
            <a:r>
              <a:t>利用者が各自に記述機能を定義できるなどの拡張性がある．</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prstGeom prst="rect">
            <a:avLst/>
          </a:prstGeom>
        </p:spPr>
        <p:txBody>
          <a:bodyPr/>
          <a:lstStyle/>
          <a:p>
            <a:endParaRPr/>
          </a:p>
        </p:txBody>
      </p:sp>
      <p:sp>
        <p:nvSpPr>
          <p:cNvPr id="478" name="Shape 478"/>
          <p:cNvSpPr>
            <a:spLocks noGrp="1"/>
          </p:cNvSpPr>
          <p:nvPr>
            <p:ph type="body" sz="quarter" idx="1"/>
          </p:nvPr>
        </p:nvSpPr>
        <p:spPr>
          <a:prstGeom prst="rect">
            <a:avLst/>
          </a:prstGeom>
        </p:spPr>
        <p:txBody>
          <a:bodyPr/>
          <a:lstStyle/>
          <a:p>
            <a:r>
              <a:t>・前のページと繋がるようにする</a:t>
            </a:r>
          </a:p>
          <a:p>
            <a:r>
              <a:t>・EUC (Extended UNIX Code)</a:t>
            </a:r>
          </a:p>
          <a:p>
            <a:r>
              <a:t>unix系のコンピュータで日本語を扱うために使用</a:t>
            </a:r>
          </a:p>
          <a:p>
            <a:r>
              <a:t>・Shift-JIS</a:t>
            </a: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65562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t>ブラウザ開発者たちが次々と新しいタグを導入していき、Webページ開発者は苦労し始めた。そのため、タグを標準化する必要性があると感じ、W3Cの設立へと流れていった。</a:t>
            </a:r>
          </a:p>
          <a:p>
            <a:endParaRPr/>
          </a:p>
          <a:p>
            <a:r>
              <a:t>Consortium：コンソーシアム</a:t>
            </a:r>
          </a:p>
          <a:p>
            <a:r>
              <a:t>協会，組合</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a:spLocks noGrp="1" noRot="1" noChangeAspect="1"/>
          </p:cNvSpPr>
          <p:nvPr>
            <p:ph type="sldImg"/>
          </p:nvPr>
        </p:nvSpPr>
        <p:spPr>
          <a:prstGeom prst="rect">
            <a:avLst/>
          </a:prstGeom>
        </p:spPr>
        <p:txBody>
          <a:bodyPr/>
          <a:lstStyle/>
          <a:p>
            <a:endParaRPr/>
          </a:p>
        </p:txBody>
      </p:sp>
      <p:sp>
        <p:nvSpPr>
          <p:cNvPr id="566" name="Shape 566"/>
          <p:cNvSpPr>
            <a:spLocks noGrp="1"/>
          </p:cNvSpPr>
          <p:nvPr>
            <p:ph type="body" sz="quarter" idx="1"/>
          </p:nvPr>
        </p:nvSpPr>
        <p:spPr>
          <a:prstGeom prst="rect">
            <a:avLst/>
          </a:prstGeom>
        </p:spPr>
        <p:txBody>
          <a:bodyPr/>
          <a:lstStyle/>
          <a:p>
            <a:r>
              <a:t>・GPL</a:t>
            </a:r>
          </a:p>
          <a:p>
            <a:r>
              <a:t>GPLは1989年にリチャード・ストールマンによって、GNUプロジェクトのソフトウェアの配布を目的に作られた。</a:t>
            </a:r>
          </a:p>
          <a:p>
            <a:r>
              <a:t>プログラム（日本国著作権法ではプログラムの著作物）の複製物を所持している者に対し、概ね以下のことを許諾するライセンスである。</a:t>
            </a:r>
          </a:p>
          <a:p>
            <a:r>
              <a:t>	1	プログラムの実行[注釈 1]</a:t>
            </a:r>
          </a:p>
          <a:p>
            <a:r>
              <a:t>	2	プログラムの動作を調べ、それを改変すること（ソースコードへのアクセスは、その前提になる）</a:t>
            </a:r>
          </a:p>
          <a:p>
            <a:r>
              <a:t>	3	複製物の再頒布</a:t>
            </a:r>
          </a:p>
          <a:p>
            <a:r>
              <a:t>	4	プログラムを改良し、改良を公衆にリリースする権利（ソースコードへのアクセスは、その前提になる）</a:t>
            </a:r>
          </a:p>
          <a:p>
            <a:r>
              <a:t>・第七回でlinuxがフリーソフトウェアであることを説明．</a:t>
            </a:r>
          </a:p>
          <a:p>
            <a:endParaRPr/>
          </a:p>
          <a:p>
            <a:r>
              <a:t>・無保証 + 著作権表示は保持．</a:t>
            </a:r>
          </a:p>
          <a:p>
            <a:r>
              <a:t>・著作者は同じでも著作物によって異なる．</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noRot="1" noChangeAspect="1"/>
          </p:cNvSpPr>
          <p:nvPr>
            <p:ph type="sldImg"/>
          </p:nvPr>
        </p:nvSpPr>
        <p:spPr>
          <a:prstGeom prst="rect">
            <a:avLst/>
          </a:prstGeom>
        </p:spPr>
        <p:txBody>
          <a:bodyPr/>
          <a:lstStyle/>
          <a:p>
            <a:endParaRPr/>
          </a:p>
        </p:txBody>
      </p:sp>
      <p:sp>
        <p:nvSpPr>
          <p:cNvPr id="577" name="Shape 577"/>
          <p:cNvSpPr>
            <a:spLocks noGrp="1"/>
          </p:cNvSpPr>
          <p:nvPr>
            <p:ph type="body" sz="quarter" idx="1"/>
          </p:nvPr>
        </p:nvSpPr>
        <p:spPr>
          <a:prstGeom prst="rect">
            <a:avLst/>
          </a:prstGeom>
        </p:spPr>
        <p:txBody>
          <a:bodyPr/>
          <a:lstStyle/>
          <a:p>
            <a:r>
              <a:t>・いらすとや</a:t>
            </a:r>
          </a:p>
          <a:p>
            <a:r>
              <a:t>個人、法人、商用、非商用問わず無料でご利用頂けます。</a:t>
            </a:r>
          </a:p>
          <a:p>
            <a:r>
              <a:t>当サイトのイラストは以下の場合に限って、ご利用をお断りします。</a:t>
            </a:r>
          </a:p>
          <a:p>
            <a:r>
              <a:t>		公序良俗に反する目的での利用</a:t>
            </a:r>
          </a:p>
          <a:p>
            <a:r>
              <a:t>		素材のイメージを著しく損なうような利用</a:t>
            </a:r>
          </a:p>
          <a:p>
            <a:r>
              <a:t>		素材をそのまま再配布・販売（LINEクリエイターズスタンプ等も含みます）</a:t>
            </a:r>
          </a:p>
          <a:p>
            <a:r>
              <a:t>		その他著作者が不適切と判断した場合</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algn="l">
              <a:defRPr sz="3800"/>
            </a:pPr>
            <a:r>
              <a:rPr lang="ja-JP" altLang="en-US" dirty="0"/>
              <a:t>・もともとは</a:t>
            </a:r>
            <a:r>
              <a:rPr lang="en-US" altLang="ja-JP" dirty="0"/>
              <a:t>CERN(</a:t>
            </a:r>
            <a:r>
              <a:rPr lang="ja-JP" altLang="en-US" dirty="0"/>
              <a:t>欧州原子核研究機構</a:t>
            </a:r>
            <a:r>
              <a:rPr lang="en-US" altLang="ja-JP" dirty="0"/>
              <a:t>) </a:t>
            </a:r>
            <a:r>
              <a:rPr lang="ja-JP" altLang="en-US" dirty="0"/>
              <a:t>内 の相互論文閲覧システムからはじまった。</a:t>
            </a:r>
            <a:endParaRPr lang="en-US" altLang="ja-JP" dirty="0"/>
          </a:p>
          <a:p>
            <a:pPr algn="l">
              <a:defRPr sz="3800"/>
            </a:pPr>
            <a:r>
              <a:rPr lang="ja-JP" altLang="en-US" dirty="0"/>
              <a:t>・</a:t>
            </a:r>
            <a:r>
              <a:rPr lang="en-US" altLang="ja-JP" dirty="0"/>
              <a:t>CERN</a:t>
            </a:r>
            <a:r>
              <a:rPr lang="ja-JP" altLang="en-US" dirty="0"/>
              <a:t>には多くの研究者が在籍していて、その研究者の情報やデータ閲覧をスムーズにするシステムが開発できないかという話が持ち上がった。</a:t>
            </a:r>
            <a:endParaRPr lang="en-US" altLang="ja-JP" dirty="0"/>
          </a:p>
          <a:p>
            <a:pPr algn="l">
              <a:defRPr>
                <a:solidFill>
                  <a:schemeClr val="accent5"/>
                </a:solidFill>
              </a:defRPr>
            </a:pPr>
            <a:r>
              <a:rPr lang="ja-JP" altLang="en-US" dirty="0"/>
              <a:t>･</a:t>
            </a:r>
            <a:r>
              <a:rPr lang="ja-JP" altLang="en-US" sz="2200" b="0" i="0" dirty="0">
                <a:effectLst/>
                <a:latin typeface="Helvetica Neue"/>
                <a:ea typeface="Helvetica Neue"/>
                <a:cs typeface="Helvetica Neue"/>
                <a:sym typeface="Helvetica Neue"/>
              </a:rPr>
              <a:t>そこで当時コンピュータ技術者として</a:t>
            </a:r>
            <a:r>
              <a:rPr lang="en-US" altLang="ja-JP" sz="2200" b="0" i="0" dirty="0">
                <a:effectLst/>
                <a:latin typeface="Helvetica Neue"/>
                <a:ea typeface="Helvetica Neue"/>
                <a:cs typeface="Helvetica Neue"/>
                <a:sym typeface="Helvetica Neue"/>
              </a:rPr>
              <a:t>CERN</a:t>
            </a:r>
            <a:r>
              <a:rPr lang="ja-JP" altLang="en-US" sz="2200" b="0" i="0" dirty="0">
                <a:effectLst/>
                <a:latin typeface="Helvetica Neue"/>
                <a:ea typeface="Helvetica Neue"/>
                <a:cs typeface="Helvetica Neue"/>
                <a:sym typeface="Helvetica Neue"/>
              </a:rPr>
              <a:t>に在籍していたティム・バーナーズ＝リー氏がその実現に動いた。</a:t>
            </a:r>
            <a:endParaRPr lang="en-US" altLang="ja-JP" sz="2200" b="0" i="0" dirty="0">
              <a:effectLst/>
              <a:latin typeface="Helvetica Neue"/>
              <a:ea typeface="Helvetica Neue"/>
              <a:cs typeface="Helvetica Neue"/>
              <a:sym typeface="Helvetica Neue"/>
            </a:endParaRPr>
          </a:p>
          <a:p>
            <a:pPr marL="0" marR="0" lvl="0" indent="0" algn="l" defTabSz="457200" eaLnBrk="1" fontAlgn="auto" latinLnBrk="0" hangingPunct="1">
              <a:lnSpc>
                <a:spcPct val="117999"/>
              </a:lnSpc>
              <a:spcBef>
                <a:spcPts val="0"/>
              </a:spcBef>
              <a:spcAft>
                <a:spcPts val="0"/>
              </a:spcAft>
              <a:buClrTx/>
              <a:buSzTx/>
              <a:buFontTx/>
              <a:buNone/>
              <a:tabLst/>
              <a:defRPr>
                <a:solidFill>
                  <a:schemeClr val="accent5"/>
                </a:solidFill>
              </a:defRPr>
            </a:pPr>
            <a:r>
              <a:rPr lang="ja-JP" altLang="en-US" dirty="0"/>
              <a:t>・当時の</a:t>
            </a:r>
            <a:r>
              <a:rPr lang="en-US" altLang="ja-JP" dirty="0"/>
              <a:t>CERN</a:t>
            </a:r>
            <a:r>
              <a:rPr lang="ja-JP" altLang="en-US" dirty="0"/>
              <a:t>では様々な計算機が使われていたため計算機に依らない方式にする必要があった。</a:t>
            </a:r>
            <a:endParaRPr lang="en-US" altLang="ja-JP" sz="2200" b="0" i="0" dirty="0">
              <a:effectLst/>
              <a:latin typeface="Helvetica Neue"/>
              <a:ea typeface="Helvetica Neue"/>
              <a:cs typeface="Helvetica Neue"/>
              <a:sym typeface="Helvetica Neue"/>
            </a:endParaRPr>
          </a:p>
          <a:p>
            <a:pPr algn="l">
              <a:defRPr>
                <a:solidFill>
                  <a:schemeClr val="accent5"/>
                </a:solidFill>
              </a:defRPr>
            </a:pPr>
            <a:r>
              <a:rPr lang="ja-JP" altLang="en-US" sz="2200" b="0" i="0" dirty="0">
                <a:effectLst/>
                <a:latin typeface="Helvetica Neue"/>
                <a:sym typeface="Helvetica Neue"/>
              </a:rPr>
              <a:t>・</a:t>
            </a:r>
            <a:r>
              <a:rPr lang="ja-JP" altLang="en-US" sz="2200" b="0" i="0" dirty="0">
                <a:effectLst/>
                <a:latin typeface="Helvetica Neue"/>
                <a:ea typeface="Helvetica Neue"/>
                <a:cs typeface="Helvetica Neue"/>
                <a:sym typeface="Helvetica Neue"/>
              </a:rPr>
              <a:t>ティムは、研究に関係のある文献やデータをとにかく</a:t>
            </a:r>
            <a:r>
              <a:rPr lang="en-US" altLang="ja-JP" sz="2200" b="0" i="0" dirty="0">
                <a:effectLst/>
                <a:latin typeface="Helvetica Neue"/>
                <a:ea typeface="Helvetica Neue"/>
                <a:cs typeface="Helvetica Neue"/>
                <a:sym typeface="Helvetica Neue"/>
              </a:rPr>
              <a:t>1</a:t>
            </a:r>
            <a:r>
              <a:rPr lang="ja-JP" altLang="en-US" sz="2200" b="0" i="0" dirty="0">
                <a:effectLst/>
                <a:latin typeface="Helvetica Neue"/>
                <a:ea typeface="Helvetica Neue"/>
                <a:cs typeface="Helvetica Neue"/>
                <a:sym typeface="Helvetica Neue"/>
              </a:rPr>
              <a:t>つのコンピュータに集めていった。そしてさらにその文書同士を「リンク」させる仕組みを計画し、それを実現した。</a:t>
            </a:r>
            <a:endParaRPr lang="en-US" altLang="ja-JP" sz="2200" b="0" i="0" dirty="0">
              <a:effectLst/>
              <a:latin typeface="Helvetica Neue"/>
              <a:ea typeface="Helvetica Neue"/>
              <a:cs typeface="Helvetica Neue"/>
              <a:sym typeface="Helvetica Neue"/>
            </a:endParaRPr>
          </a:p>
          <a:p>
            <a:pPr algn="l">
              <a:defRPr>
                <a:solidFill>
                  <a:schemeClr val="accent5"/>
                </a:solidFill>
              </a:defRPr>
            </a:pPr>
            <a:r>
              <a:rPr lang="ja-JP" altLang="en-US" sz="2200" b="0" i="0" dirty="0">
                <a:effectLst/>
                <a:latin typeface="Helvetica Neue"/>
                <a:sym typeface="Helvetica Neue"/>
              </a:rPr>
              <a:t>・これが今日の</a:t>
            </a:r>
            <a:r>
              <a:rPr lang="en-US" altLang="ja-JP" sz="2200" b="0" i="0" dirty="0">
                <a:effectLst/>
                <a:latin typeface="Helvetica Neue"/>
                <a:sym typeface="Helvetica Neue"/>
              </a:rPr>
              <a:t>web</a:t>
            </a:r>
            <a:r>
              <a:rPr lang="ja-JP" altLang="en-US" sz="2200" b="0" i="0" dirty="0">
                <a:effectLst/>
                <a:latin typeface="Helvetica Neue"/>
                <a:sym typeface="Helvetica Neue"/>
              </a:rPr>
              <a:t>サイトの始まり。</a:t>
            </a:r>
            <a:endParaRPr lang="ja-JP" altLang="en-US" b="0" dirty="0"/>
          </a:p>
        </p:txBody>
      </p:sp>
    </p:spTree>
    <p:extLst>
      <p:ext uri="{BB962C8B-B14F-4D97-AF65-F5344CB8AC3E}">
        <p14:creationId xmlns:p14="http://schemas.microsoft.com/office/powerpoint/2010/main" val="358783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rPr dirty="0"/>
              <a:t>・WWW </a:t>
            </a:r>
            <a:r>
              <a:rPr dirty="0" err="1"/>
              <a:t>においては</a:t>
            </a:r>
            <a:r>
              <a:rPr dirty="0"/>
              <a:t>，</a:t>
            </a:r>
            <a:r>
              <a:rPr lang="ja-JP" altLang="en-US" dirty="0"/>
              <a:t>”</a:t>
            </a:r>
            <a:r>
              <a:rPr dirty="0" err="1"/>
              <a:t>クライアント</a:t>
            </a:r>
            <a:r>
              <a:rPr dirty="0"/>
              <a:t>=</a:t>
            </a:r>
            <a:r>
              <a:rPr dirty="0" err="1"/>
              <a:t>ブラウザ，サーバ＝WWWサーバ</a:t>
            </a:r>
            <a:r>
              <a:rPr lang="ja-JP" altLang="en-US" dirty="0"/>
              <a:t>”　</a:t>
            </a:r>
            <a:r>
              <a:rPr dirty="0" err="1"/>
              <a:t>という説明に止める</a:t>
            </a:r>
            <a:r>
              <a:rPr dirty="0"/>
              <a:t>．</a:t>
            </a:r>
          </a:p>
          <a:p>
            <a:r>
              <a:rPr lang="en-US" altLang="ja-JP" dirty="0"/>
              <a:t>www</a:t>
            </a:r>
            <a:r>
              <a:rPr lang="ja-JP" altLang="en-US" dirty="0"/>
              <a:t>の通信の概念図はこのようになっています。</a:t>
            </a:r>
            <a:endParaRPr lang="en-US" altLang="ja-JP" dirty="0"/>
          </a:p>
          <a:p>
            <a:r>
              <a:rPr lang="ja-JP" altLang="en-US" dirty="0"/>
              <a:t>まず、ブラウザからファイルをサーバに要求するとサーバからファイルが提供され、それをブラウザが解釈、表示することで</a:t>
            </a:r>
            <a:r>
              <a:rPr lang="en-US" altLang="ja-JP" dirty="0"/>
              <a:t>Web</a:t>
            </a:r>
            <a:r>
              <a:rPr lang="ja-JP" altLang="en-US" dirty="0"/>
              <a:t>ページなどを見ることができます。</a:t>
            </a:r>
            <a:endParaRPr lang="en-US" altLang="ja-JP"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rPr lang="ja-JP" altLang="en-US" dirty="0"/>
              <a:t>次に、ブラウザについて説明します。</a:t>
            </a:r>
            <a:endParaRPr dirty="0"/>
          </a:p>
        </p:txBody>
      </p:sp>
    </p:spTree>
    <p:extLst>
      <p:ext uri="{BB962C8B-B14F-4D97-AF65-F5344CB8AC3E}">
        <p14:creationId xmlns:p14="http://schemas.microsoft.com/office/powerpoint/2010/main" val="2542619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rPr dirty="0"/>
              <a:t>・Opera</a:t>
            </a:r>
            <a:endParaRPr lang="en-US" dirty="0"/>
          </a:p>
          <a:p>
            <a:r>
              <a:rPr lang="ja-JP" altLang="en-US" dirty="0"/>
              <a:t>ブラウザとは、</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rPr lang="ja-JP" altLang="en-US" dirty="0"/>
              <a:t>続いて、サーバーについてです。</a:t>
            </a:r>
            <a:endParaRPr dirty="0"/>
          </a:p>
        </p:txBody>
      </p:sp>
    </p:spTree>
    <p:extLst>
      <p:ext uri="{BB962C8B-B14F-4D97-AF65-F5344CB8AC3E}">
        <p14:creationId xmlns:p14="http://schemas.microsoft.com/office/powerpoint/2010/main" val="139882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rPr lang="ja-JP" altLang="en-US" sz="2200" b="1" i="0" dirty="0">
                <a:effectLst/>
                <a:latin typeface="Helvetica Neue"/>
                <a:ea typeface="Helvetica Neue"/>
                <a:cs typeface="Helvetica Neue"/>
                <a:sym typeface="Helvetica Neue"/>
              </a:rPr>
              <a:t>・</a:t>
            </a:r>
            <a:r>
              <a:rPr lang="en-US" altLang="ja-JP" sz="2200" b="0" i="0" dirty="0">
                <a:effectLst/>
                <a:latin typeface="Helvetica Neue"/>
                <a:ea typeface="Helvetica Neue"/>
                <a:cs typeface="Helvetica Neue"/>
                <a:sym typeface="Helvetica Neue"/>
              </a:rPr>
              <a:t>Web</a:t>
            </a:r>
            <a:r>
              <a:rPr lang="ja-JP" altLang="en-US" sz="2200" b="0" i="0" dirty="0">
                <a:effectLst/>
                <a:latin typeface="Helvetica Neue"/>
                <a:ea typeface="Helvetica Neue"/>
                <a:cs typeface="Helvetica Neue"/>
                <a:sym typeface="Helvetica Neue"/>
              </a:rPr>
              <a:t>サーバ（ウェブサーバ、英</a:t>
            </a:r>
            <a:r>
              <a:rPr lang="en-US" altLang="ja-JP" sz="2200" b="0" i="0" dirty="0">
                <a:effectLst/>
                <a:latin typeface="Helvetica Neue"/>
                <a:ea typeface="Helvetica Neue"/>
                <a:cs typeface="Helvetica Neue"/>
                <a:sym typeface="Helvetica Neue"/>
              </a:rPr>
              <a:t>:Web</a:t>
            </a:r>
            <a:r>
              <a:rPr lang="ja-JP" altLang="en-US" sz="2200" b="0" i="0" dirty="0">
                <a:effectLst/>
                <a:latin typeface="Helvetica Neue"/>
                <a:ea typeface="Helvetica Neue"/>
                <a:cs typeface="Helvetica Neue"/>
                <a:sym typeface="Helvetica Neue"/>
              </a:rPr>
              <a:t> </a:t>
            </a:r>
            <a:r>
              <a:rPr lang="en-US" altLang="ja-JP" sz="2200" b="0" i="0" dirty="0">
                <a:effectLst/>
                <a:latin typeface="Helvetica Neue"/>
                <a:ea typeface="Helvetica Neue"/>
                <a:cs typeface="Helvetica Neue"/>
                <a:sym typeface="Helvetica Neue"/>
              </a:rPr>
              <a:t>server</a:t>
            </a:r>
            <a:r>
              <a:rPr lang="ja-JP" altLang="en-US" sz="2200" b="0" i="0" dirty="0">
                <a:effectLst/>
                <a:latin typeface="Helvetica Neue"/>
                <a:ea typeface="Helvetica Neue"/>
                <a:cs typeface="Helvetica Neue"/>
                <a:sym typeface="Helvetica Neue"/>
              </a:rPr>
              <a:t>）は、</a:t>
            </a:r>
            <a:r>
              <a:rPr lang="en-US" altLang="ja-JP" sz="2200" b="0" i="0" dirty="0">
                <a:effectLst/>
                <a:latin typeface="Helvetica Neue"/>
                <a:ea typeface="Helvetica Neue"/>
                <a:cs typeface="Helvetica Neue"/>
                <a:sym typeface="Helvetica Neue"/>
              </a:rPr>
              <a:t>HTTP</a:t>
            </a:r>
            <a:r>
              <a:rPr lang="ja-JP" altLang="en-US" sz="2200" b="0" i="0" dirty="0">
                <a:effectLst/>
                <a:latin typeface="Helvetica Neue"/>
                <a:ea typeface="Helvetica Neue"/>
                <a:cs typeface="Helvetica Neue"/>
                <a:sym typeface="Helvetica Neue"/>
              </a:rPr>
              <a:t>に則り、クライアントソフトウェアのウェブブラウザに対して、</a:t>
            </a:r>
            <a:r>
              <a:rPr lang="en-US" altLang="ja-JP" sz="2200" b="0" i="0" dirty="0">
                <a:effectLst/>
                <a:latin typeface="Helvetica Neue"/>
                <a:ea typeface="Helvetica Neue"/>
                <a:cs typeface="Helvetica Neue"/>
                <a:sym typeface="Helvetica Neue"/>
              </a:rPr>
              <a:t>HTML</a:t>
            </a:r>
            <a:r>
              <a:rPr lang="ja-JP" altLang="en-US" sz="2200" b="0" i="0" dirty="0">
                <a:effectLst/>
                <a:latin typeface="Helvetica Neue"/>
                <a:ea typeface="Helvetica Neue"/>
                <a:cs typeface="Helvetica Neue"/>
                <a:sym typeface="Helvetica Neue"/>
              </a:rPr>
              <a:t>やオブジェクト（画像など）の表示を提供するサービスプログラム及び、そのサービスが動作するサーバコンピュータを指す</a:t>
            </a:r>
            <a:endParaRPr lang="en-US" altLang="ja-JP" dirty="0"/>
          </a:p>
          <a:p>
            <a:endParaRPr lang="en-US" altLang="ja-JP" dirty="0"/>
          </a:p>
          <a:p>
            <a:r>
              <a:rPr dirty="0"/>
              <a:t>・</a:t>
            </a:r>
            <a:r>
              <a:rPr dirty="0" err="1"/>
              <a:t>読み方</a:t>
            </a:r>
            <a:endParaRPr dirty="0"/>
          </a:p>
          <a:p>
            <a:r>
              <a:rPr dirty="0"/>
              <a:t>　- Microsoft </a:t>
            </a:r>
            <a:r>
              <a:rPr dirty="0" err="1"/>
              <a:t>IIS：マイクロソフトアイアイエス</a:t>
            </a:r>
            <a:endParaRPr dirty="0"/>
          </a:p>
          <a:p>
            <a:r>
              <a:rPr dirty="0"/>
              <a:t>　- </a:t>
            </a:r>
            <a:r>
              <a:rPr dirty="0" err="1"/>
              <a:t>ngix：エンジンエックス</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ja-JP" altLang="en-US" dirty="0"/>
              <a:t>豊富な機能 </a:t>
            </a:r>
            <a:r>
              <a:rPr lang="en-US" altLang="ja-JP" dirty="0"/>
              <a:t>: </a:t>
            </a:r>
            <a:r>
              <a:rPr lang="ja-JP" altLang="en-US" dirty="0"/>
              <a:t>モジュールによって基本機能を拡張できる</a:t>
            </a:r>
            <a:endParaRPr lang="en-US" altLang="ja-JP" dirty="0"/>
          </a:p>
          <a:p>
            <a:pPr marL="0" marR="0" lvl="0" indent="0" defTabSz="457200" eaLnBrk="1" fontAlgn="auto" latinLnBrk="0" hangingPunct="1">
              <a:lnSpc>
                <a:spcPct val="117999"/>
              </a:lnSpc>
              <a:spcBef>
                <a:spcPts val="0"/>
              </a:spcBef>
              <a:spcAft>
                <a:spcPts val="0"/>
              </a:spcAft>
              <a:buClrTx/>
              <a:buSzTx/>
              <a:buFontTx/>
              <a:buNone/>
              <a:tabLst/>
              <a:defRPr/>
            </a:pPr>
            <a:r>
              <a:rPr lang="ja-JP" altLang="en-US" dirty="0"/>
              <a:t>様々な</a:t>
            </a:r>
            <a:r>
              <a:rPr lang="en-US" altLang="ja-JP" dirty="0"/>
              <a:t>OS</a:t>
            </a:r>
            <a:r>
              <a:rPr lang="ja-JP" altLang="en-US" dirty="0"/>
              <a:t>で動作する：環境に依存しない</a:t>
            </a:r>
            <a:endParaRPr lang="en-US" altLang="ja-JP" dirty="0"/>
          </a:p>
          <a:p>
            <a:pPr marL="0" marR="0" lvl="0" indent="0" defTabSz="457200" eaLnBrk="1" fontAlgn="auto" latinLnBrk="0" hangingPunct="1">
              <a:lnSpc>
                <a:spcPct val="117999"/>
              </a:lnSpc>
              <a:spcBef>
                <a:spcPts val="0"/>
              </a:spcBef>
              <a:spcAft>
                <a:spcPts val="0"/>
              </a:spcAft>
              <a:buClrTx/>
              <a:buSzTx/>
              <a:buFontTx/>
              <a:buNone/>
              <a:tabLst/>
              <a:defRPr/>
            </a:pPr>
            <a:endParaRPr lang="en-US" altLang="ja-JP" dirty="0"/>
          </a:p>
          <a:p>
            <a:r>
              <a:rPr lang="en-US" altLang="ja-JP" dirty="0"/>
              <a:t>Apache http server : web </a:t>
            </a:r>
            <a:r>
              <a:rPr lang="ja-JP" altLang="en-US" dirty="0"/>
              <a:t>サーバソフトウェア　（</a:t>
            </a:r>
            <a:r>
              <a:rPr lang="en-US" altLang="ja-JP" dirty="0" err="1"/>
              <a:t>Apatch</a:t>
            </a:r>
            <a:r>
              <a:rPr lang="en-US" altLang="ja-JP" dirty="0"/>
              <a:t>…</a:t>
            </a:r>
            <a:r>
              <a:rPr lang="ja-JP" altLang="en-US" dirty="0"/>
              <a:t>パッチを当てる）</a:t>
            </a:r>
            <a:endParaRPr lang="en-US" altLang="ja-JP" dirty="0"/>
          </a:p>
          <a:p>
            <a:r>
              <a:rPr lang="en-US" altLang="ja-JP" dirty="0"/>
              <a:t>Apache </a:t>
            </a:r>
            <a:r>
              <a:rPr lang="ja-JP" altLang="en-US" dirty="0"/>
              <a:t>ソフトウェア財団の </a:t>
            </a:r>
            <a:r>
              <a:rPr lang="en-US" altLang="ja-JP" dirty="0"/>
              <a:t>apache http </a:t>
            </a:r>
            <a:r>
              <a:rPr lang="ja-JP" altLang="en-US" dirty="0"/>
              <a:t>サーバプロジェクト</a:t>
            </a:r>
            <a:endParaRPr lang="en-US" altLang="ja-JP" dirty="0"/>
          </a:p>
          <a:p>
            <a:r>
              <a:rPr lang="ja-JP" altLang="en-US" dirty="0"/>
              <a:t>基本機能（？）</a:t>
            </a:r>
            <a:endParaRPr lang="en-US" altLang="ja-JP" dirty="0"/>
          </a:p>
          <a:p>
            <a:r>
              <a:rPr lang="ja-JP" altLang="en-US" dirty="0"/>
              <a:t>・</a:t>
            </a:r>
            <a:r>
              <a:rPr lang="en-US" altLang="ja-JP" dirty="0"/>
              <a:t>HTTP</a:t>
            </a:r>
            <a:r>
              <a:rPr lang="ja-JP" altLang="en-US" dirty="0"/>
              <a:t>リクエスト処理</a:t>
            </a:r>
            <a:endParaRPr lang="en-US" altLang="ja-JP" dirty="0"/>
          </a:p>
          <a:p>
            <a:r>
              <a:rPr lang="ja-JP" altLang="en-US" dirty="0"/>
              <a:t>・バーチャル・ドメイン機能</a:t>
            </a:r>
            <a:r>
              <a:rPr lang="en-US" altLang="ja-JP" dirty="0"/>
              <a:t>…1</a:t>
            </a:r>
            <a:r>
              <a:rPr lang="ja-JP" altLang="en-US" dirty="0"/>
              <a:t>台のサーバーを複数のサーバとして利用</a:t>
            </a:r>
            <a:endParaRPr lang="en-US" altLang="ja-JP" dirty="0"/>
          </a:p>
          <a:p>
            <a:r>
              <a:rPr lang="ja-JP" altLang="en-US" dirty="0"/>
              <a:t>・ハンドラ機能</a:t>
            </a:r>
            <a:endParaRPr lang="en-US" altLang="ja-JP" dirty="0"/>
          </a:p>
          <a:p>
            <a:r>
              <a:rPr lang="ja-JP" altLang="en-US" dirty="0"/>
              <a:t>・プロキシ機能</a:t>
            </a:r>
            <a:endParaRPr lang="en-US" altLang="ja-JP" dirty="0"/>
          </a:p>
          <a:p>
            <a:pPr marL="0" marR="0" lvl="0" indent="0" defTabSz="457200" eaLnBrk="1" fontAlgn="auto" latinLnBrk="0" hangingPunct="1">
              <a:lnSpc>
                <a:spcPct val="117999"/>
              </a:lnSpc>
              <a:spcBef>
                <a:spcPts val="0"/>
              </a:spcBef>
              <a:spcAft>
                <a:spcPts val="0"/>
              </a:spcAft>
              <a:buClrTx/>
              <a:buSzTx/>
              <a:buFontTx/>
              <a:buNone/>
              <a:tabLst/>
              <a:defRPr/>
            </a:pPr>
            <a:endParaRPr lang="en-US" altLang="ja-JP"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タイトル &amp; サブタイトル">
    <p:spTree>
      <p:nvGrpSpPr>
        <p:cNvPr id="1" name=""/>
        <p:cNvGrpSpPr/>
        <p:nvPr/>
      </p:nvGrpSpPr>
      <p:grpSpPr>
        <a:xfrm>
          <a:off x="0" y="0"/>
          <a:ext cx="0" cy="0"/>
          <a:chOff x="0" y="0"/>
          <a:chExt cx="0" cy="0"/>
        </a:xfrm>
      </p:grpSpPr>
      <p:sp>
        <p:nvSpPr>
          <p:cNvPr id="1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91" name="–Johnny Appleseed"/>
          <p:cNvSpPr txBox="1">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2" name="“ここに引用を入力してください。”"/>
          <p:cNvSpPr txBox="1">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“ここに引用を入力してください。”</a:t>
            </a:r>
          </a:p>
        </p:txBody>
      </p:sp>
      <p:sp>
        <p:nvSpPr>
          <p:cNvPr id="9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00" name="イメージ"/>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0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タイトル &amp; サブタイトル">
    <p:spTree>
      <p:nvGrpSpPr>
        <p:cNvPr id="1" name=""/>
        <p:cNvGrpSpPr/>
        <p:nvPr/>
      </p:nvGrpSpPr>
      <p:grpSpPr>
        <a:xfrm>
          <a:off x="0" y="0"/>
          <a:ext cx="0" cy="0"/>
          <a:chOff x="0" y="0"/>
          <a:chExt cx="0" cy="0"/>
        </a:xfrm>
      </p:grpSpPr>
      <p:sp>
        <p:nvSpPr>
          <p:cNvPr id="115" name="タイトルテキスト"/>
          <p:cNvSpPr txBox="1">
            <a:spLocks noGrp="1"/>
          </p:cNvSpPr>
          <p:nvPr>
            <p:ph type="title"/>
          </p:nvPr>
        </p:nvSpPr>
        <p:spPr>
          <a:xfrm>
            <a:off x="1270000" y="1638300"/>
            <a:ext cx="10464800" cy="3302000"/>
          </a:xfrm>
          <a:prstGeom prst="rect">
            <a:avLst/>
          </a:prstGeom>
        </p:spPr>
        <p:txBody>
          <a:bodyPr anchor="b"/>
          <a:lstStyle/>
          <a:p>
            <a:r>
              <a:t>タイトルテキスト</a:t>
            </a:r>
          </a:p>
        </p:txBody>
      </p:sp>
      <p:sp>
        <p:nvSpPr>
          <p:cNvPr id="116" name="本文レベル1…"/>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本文レベル1</a:t>
            </a:r>
          </a:p>
          <a:p>
            <a:pPr lvl="1"/>
            <a:r>
              <a:t>本文レベル2</a:t>
            </a:r>
          </a:p>
          <a:p>
            <a:pPr lvl="2"/>
            <a:r>
              <a:t>本文レベル3</a:t>
            </a:r>
          </a:p>
          <a:p>
            <a:pPr lvl="3"/>
            <a:r>
              <a:t>本文レベル4</a:t>
            </a:r>
          </a:p>
          <a:p>
            <a:pPr lvl="4"/>
            <a:r>
              <a:t>本文レベル5</a:t>
            </a:r>
          </a:p>
        </p:txBody>
      </p:sp>
      <p:sp>
        <p:nvSpPr>
          <p:cNvPr id="11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18" name="イメージ"/>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19" name="タイトルテキスト"/>
          <p:cNvSpPr txBox="1">
            <a:spLocks noGrp="1"/>
          </p:cNvSpPr>
          <p:nvPr>
            <p:ph type="title"/>
          </p:nvPr>
        </p:nvSpPr>
        <p:spPr>
          <a:xfrm>
            <a:off x="1270000" y="6718300"/>
            <a:ext cx="10464800" cy="1422400"/>
          </a:xfrm>
          <a:prstGeom prst="rect">
            <a:avLst/>
          </a:prstGeom>
        </p:spPr>
        <p:txBody>
          <a:bodyPr anchor="b"/>
          <a:lstStyle/>
          <a:p>
            <a:r>
              <a:t>タイトルテキスト</a:t>
            </a:r>
          </a:p>
        </p:txBody>
      </p:sp>
      <p:sp>
        <p:nvSpPr>
          <p:cNvPr id="20" name="本文レベル1…"/>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本文レベル1</a:t>
            </a:r>
          </a:p>
          <a:p>
            <a:pPr lvl="1"/>
            <a:r>
              <a:t>本文レベル2</a:t>
            </a:r>
          </a:p>
          <a:p>
            <a:pPr lvl="2"/>
            <a:r>
              <a:t>本文レベル3</a:t>
            </a:r>
          </a:p>
          <a:p>
            <a:pPr lvl="3"/>
            <a:r>
              <a:t>本文レベル4</a:t>
            </a:r>
          </a:p>
          <a:p>
            <a:pPr lvl="4"/>
            <a:r>
              <a:t>本文レベル5</a:t>
            </a:r>
          </a:p>
        </p:txBody>
      </p:sp>
      <p:sp>
        <p:nvSpPr>
          <p:cNvPr id="21" name="スライド番号"/>
          <p:cNvSpPr txBox="1">
            <a:spLocks noGrp="1"/>
          </p:cNvSpPr>
          <p:nvPr>
            <p:ph type="sldNum" sz="quarter" idx="2"/>
          </p:nvPr>
        </p:nvSpPr>
        <p:spPr>
          <a:xfrm>
            <a:off x="6288709" y="9245600"/>
            <a:ext cx="414682" cy="330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28" name="タイトルテキスト"/>
          <p:cNvSpPr txBox="1">
            <a:spLocks noGrp="1"/>
          </p:cNvSpPr>
          <p:nvPr>
            <p:ph type="title"/>
          </p:nvPr>
        </p:nvSpPr>
        <p:spPr>
          <a:xfrm>
            <a:off x="1270000" y="3225800"/>
            <a:ext cx="10464800" cy="3302000"/>
          </a:xfrm>
          <a:prstGeom prst="rect">
            <a:avLst/>
          </a:prstGeom>
        </p:spPr>
        <p:txBody>
          <a:bodyPr/>
          <a:lstStyle/>
          <a:p>
            <a:r>
              <a:t>タイトルテキスト</a:t>
            </a:r>
          </a:p>
        </p:txBody>
      </p:sp>
      <p:sp>
        <p:nvSpPr>
          <p:cNvPr id="2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36" name="イメージ"/>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7" name="タイトルテキスト"/>
          <p:cNvSpPr txBox="1">
            <a:spLocks noGrp="1"/>
          </p:cNvSpPr>
          <p:nvPr>
            <p:ph type="title"/>
          </p:nvPr>
        </p:nvSpPr>
        <p:spPr>
          <a:xfrm>
            <a:off x="952500" y="635000"/>
            <a:ext cx="5334000" cy="3987800"/>
          </a:xfrm>
          <a:prstGeom prst="rect">
            <a:avLst/>
          </a:prstGeom>
        </p:spPr>
        <p:txBody>
          <a:bodyPr anchor="b"/>
          <a:lstStyle>
            <a:lvl1pPr>
              <a:defRPr sz="6000"/>
            </a:lvl1pPr>
          </a:lstStyle>
          <a:p>
            <a:r>
              <a:t>タイトルテキスト</a:t>
            </a:r>
          </a:p>
        </p:txBody>
      </p:sp>
      <p:sp>
        <p:nvSpPr>
          <p:cNvPr id="38" name="本文レベル1…"/>
          <p:cNvSpPr txBox="1">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本文レベル1</a:t>
            </a:r>
          </a:p>
          <a:p>
            <a:pPr lvl="1"/>
            <a:r>
              <a:t>本文レベル2</a:t>
            </a:r>
          </a:p>
          <a:p>
            <a:pPr lvl="2"/>
            <a:r>
              <a:t>本文レベル3</a:t>
            </a:r>
          </a:p>
          <a:p>
            <a:pPr lvl="3"/>
            <a:r>
              <a:t>本文レベル4</a:t>
            </a:r>
          </a:p>
          <a:p>
            <a:pPr lvl="4"/>
            <a:r>
              <a:t>本文レベル5</a:t>
            </a:r>
          </a:p>
        </p:txBody>
      </p:sp>
      <p:sp>
        <p:nvSpPr>
          <p:cNvPr id="3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46" name="タイトルテキスト"/>
          <p:cNvSpPr txBox="1">
            <a:spLocks noGrp="1"/>
          </p:cNvSpPr>
          <p:nvPr>
            <p:ph type="title"/>
          </p:nvPr>
        </p:nvSpPr>
        <p:spPr>
          <a:prstGeom prst="rect">
            <a:avLst/>
          </a:prstGeom>
        </p:spPr>
        <p:txBody>
          <a:bodyPr/>
          <a:lstStyle/>
          <a:p>
            <a:r>
              <a:t>タイトルテキスト</a:t>
            </a:r>
          </a:p>
        </p:txBody>
      </p:sp>
      <p:sp>
        <p:nvSpPr>
          <p:cNvPr id="4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54" name="タイトルテキスト"/>
          <p:cNvSpPr txBox="1">
            <a:spLocks noGrp="1"/>
          </p:cNvSpPr>
          <p:nvPr>
            <p:ph type="title"/>
          </p:nvPr>
        </p:nvSpPr>
        <p:spPr>
          <a:prstGeom prst="rect">
            <a:avLst/>
          </a:prstGeom>
        </p:spPr>
        <p:txBody>
          <a:bodyPr/>
          <a:lstStyle/>
          <a:p>
            <a:r>
              <a:t>タイトルテキスト</a:t>
            </a:r>
          </a:p>
        </p:txBody>
      </p:sp>
      <p:sp>
        <p:nvSpPr>
          <p:cNvPr id="55"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5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3" name="イメージ"/>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4" name="タイトルテキスト"/>
          <p:cNvSpPr txBox="1">
            <a:spLocks noGrp="1"/>
          </p:cNvSpPr>
          <p:nvPr>
            <p:ph type="title"/>
          </p:nvPr>
        </p:nvSpPr>
        <p:spPr>
          <a:prstGeom prst="rect">
            <a:avLst/>
          </a:prstGeom>
        </p:spPr>
        <p:txBody>
          <a:bodyPr/>
          <a:lstStyle/>
          <a:p>
            <a:r>
              <a:t>タイトルテキスト</a:t>
            </a:r>
          </a:p>
        </p:txBody>
      </p:sp>
      <p:sp>
        <p:nvSpPr>
          <p:cNvPr id="65" name="本文レベル1…"/>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本文レベル1</a:t>
            </a:r>
          </a:p>
          <a:p>
            <a:pPr lvl="1"/>
            <a:r>
              <a:t>本文レベル2</a:t>
            </a:r>
          </a:p>
          <a:p>
            <a:pPr lvl="2"/>
            <a:r>
              <a:t>本文レベル3</a:t>
            </a:r>
          </a:p>
          <a:p>
            <a:pPr lvl="3"/>
            <a:r>
              <a:t>本文レベル4</a:t>
            </a:r>
          </a:p>
          <a:p>
            <a:pPr lvl="4"/>
            <a:r>
              <a:t>本文レベル5</a:t>
            </a:r>
          </a:p>
        </p:txBody>
      </p:sp>
      <p:sp>
        <p:nvSpPr>
          <p:cNvPr id="6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73" name="本文レベル1…"/>
          <p:cNvSpPr txBox="1">
            <a:spLocks noGrp="1"/>
          </p:cNvSpPr>
          <p:nvPr>
            <p:ph type="body" idx="1"/>
          </p:nvPr>
        </p:nvSpPr>
        <p:spPr>
          <a:xfrm>
            <a:off x="952500" y="1270000"/>
            <a:ext cx="11099800" cy="7213600"/>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7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画像（3 点）">
    <p:spTree>
      <p:nvGrpSpPr>
        <p:cNvPr id="1" name=""/>
        <p:cNvGrpSpPr/>
        <p:nvPr/>
      </p:nvGrpSpPr>
      <p:grpSpPr>
        <a:xfrm>
          <a:off x="0" y="0"/>
          <a:ext cx="0" cy="0"/>
          <a:chOff x="0" y="0"/>
          <a:chExt cx="0" cy="0"/>
        </a:xfrm>
      </p:grpSpPr>
      <p:sp>
        <p:nvSpPr>
          <p:cNvPr id="81" name="イメージ"/>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2" name="イメージ"/>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3" name="イメージ"/>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タイトルテキスト</a:t>
            </a:r>
          </a:p>
        </p:txBody>
      </p:sp>
      <p:sp>
        <p:nvSpPr>
          <p:cNvPr id="3" name="本文レベル1…"/>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6288709" y="9251950"/>
            <a:ext cx="414682" cy="3302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ヒラギノ角ゴ ProN W3"/>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ヒラギノ角ゴ ProN W3"/>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ヒラギノ角ゴ ProN W3"/>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ヒラギノ角ゴ ProN W3"/>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ヒラギノ角ゴ ProN W3"/>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ヒラギノ角ゴ ProN W3"/>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ヒラギノ角ゴ ProN W3"/>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ヒラギノ角ゴ ProN W3"/>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ヒラギノ角ゴ ProN W3"/>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ヒラギノ角ゴ ProN W3"/>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ヒラギノ角ゴ ProN W3"/>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ヒラギノ角ゴ ProN W3"/>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ヒラギノ角ゴ ProN W3"/>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ヒラギノ角ゴ ProN W3"/>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ヒラギノ角ゴ ProN W3"/>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ヒラギノ角ゴ ProN W3"/>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ヒラギノ角ゴ ProN W3"/>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ヒラギノ角ゴ ProN W3"/>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Relationship Id="rId7" Type="http://schemas.openxmlformats.org/officeDocument/2006/relationships/hyperlink" Target="http://www.nxworld.net/wp-content/uploads/"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tif"/><Relationship Id="rId5" Type="http://schemas.openxmlformats.org/officeDocument/2006/relationships/image" Target="../media/image5.tif"/><Relationship Id="rId4" Type="http://schemas.openxmlformats.org/officeDocument/2006/relationships/image" Target="../media/image4.tif"/></Relationships>
</file>

<file path=ppt/slides/_rels/slide12.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ep.sci.hokudai.ac.jp/~inex/"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tif"/></Relationships>
</file>

<file path=ppt/slides/_rels/slide17.xml.rels><?xml version="1.0" encoding="UTF-8" standalone="yes"?>
<Relationships xmlns="http://schemas.openxmlformats.org/package/2006/relationships"><Relationship Id="rId2" Type="http://schemas.openxmlformats.org/officeDocument/2006/relationships/hyperlink" Target="http://www.ep.sci.hokudai.ac.jp/~inex/index.html"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http://www.ep.sci.hokudai.ac.jp/~inex/index.html"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ep.sci.hokudai.ac.jp/~inex/index.html"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tif"/></Relationships>
</file>

<file path=ppt/slides/_rels/slide21.xml.rels><?xml version="1.0" encoding="UTF-8" standalone="yes"?>
<Relationships xmlns="http://schemas.openxmlformats.org/package/2006/relationships"><Relationship Id="rId3" Type="http://schemas.openxmlformats.org/officeDocument/2006/relationships/image" Target="../media/image3.tif"/><Relationship Id="rId7" Type="http://schemas.openxmlformats.org/officeDocument/2006/relationships/hyperlink" Target="http://www.nxworld.net/wp-content/uploads/"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tif"/><Relationship Id="rId5" Type="http://schemas.openxmlformats.org/officeDocument/2006/relationships/image" Target="../media/image5.tif"/><Relationship Id="rId4" Type="http://schemas.openxmlformats.org/officeDocument/2006/relationships/image" Target="../media/image4.tif"/></Relationships>
</file>

<file path=ppt/slides/_rels/slide22.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18.tif"/><Relationship Id="rId1" Type="http://schemas.openxmlformats.org/officeDocument/2006/relationships/slideLayout" Target="../slideLayouts/slideLayout1.xml"/><Relationship Id="rId4" Type="http://schemas.openxmlformats.org/officeDocument/2006/relationships/image" Target="../media/image20.tif"/></Relationships>
</file>

<file path=ppt/slides/_rels/slide23.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image" Target="../media/image22.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7.tif"/><Relationship Id="rId4" Type="http://schemas.openxmlformats.org/officeDocument/2006/relationships/image" Target="../media/image26.tif"/></Relationships>
</file>

<file path=ppt/slides/_rels/slide29.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Relationship Id="rId1" Type="http://schemas.openxmlformats.org/officeDocument/2006/relationships/slideLayout" Target="../slideLayouts/slideLayout1.xml"/><Relationship Id="rId6" Type="http://schemas.openxmlformats.org/officeDocument/2006/relationships/hyperlink" Target="http://www.nxworld.net/wp-content/uploads/" TargetMode="External"/><Relationship Id="rId5" Type="http://schemas.openxmlformats.org/officeDocument/2006/relationships/image" Target="../media/image6.tif"/><Relationship Id="rId4" Type="http://schemas.openxmlformats.org/officeDocument/2006/relationships/image" Target="../media/image5.t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t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image" Target="../media/image31.t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19.tif"/><Relationship Id="rId13" Type="http://schemas.openxmlformats.org/officeDocument/2006/relationships/image" Target="../media/image30.tif"/><Relationship Id="rId18" Type="http://schemas.openxmlformats.org/officeDocument/2006/relationships/image" Target="../media/image35.tif"/><Relationship Id="rId3" Type="http://schemas.openxmlformats.org/officeDocument/2006/relationships/image" Target="../media/image36.tif"/><Relationship Id="rId7" Type="http://schemas.openxmlformats.org/officeDocument/2006/relationships/image" Target="../media/image18.tif"/><Relationship Id="rId12" Type="http://schemas.openxmlformats.org/officeDocument/2006/relationships/image" Target="../media/image29.tif"/><Relationship Id="rId17" Type="http://schemas.openxmlformats.org/officeDocument/2006/relationships/image" Target="../media/image34.tif"/><Relationship Id="rId2" Type="http://schemas.openxmlformats.org/officeDocument/2006/relationships/image" Target="../media/image8.tif"/><Relationship Id="rId16" Type="http://schemas.openxmlformats.org/officeDocument/2006/relationships/image" Target="../media/image33.tif"/><Relationship Id="rId1" Type="http://schemas.openxmlformats.org/officeDocument/2006/relationships/slideLayout" Target="../slideLayouts/slideLayout1.xml"/><Relationship Id="rId6" Type="http://schemas.openxmlformats.org/officeDocument/2006/relationships/image" Target="../media/image17.tif"/><Relationship Id="rId11" Type="http://schemas.openxmlformats.org/officeDocument/2006/relationships/image" Target="../media/image27.tif"/><Relationship Id="rId5" Type="http://schemas.openxmlformats.org/officeDocument/2006/relationships/image" Target="../media/image15.tif"/><Relationship Id="rId15" Type="http://schemas.openxmlformats.org/officeDocument/2006/relationships/image" Target="../media/image32.tif"/><Relationship Id="rId10" Type="http://schemas.openxmlformats.org/officeDocument/2006/relationships/image" Target="../media/image21.tif"/><Relationship Id="rId19" Type="http://schemas.openxmlformats.org/officeDocument/2006/relationships/image" Target="../media/image13.tif"/><Relationship Id="rId4" Type="http://schemas.openxmlformats.org/officeDocument/2006/relationships/image" Target="../media/image14.tif"/><Relationship Id="rId9" Type="http://schemas.openxmlformats.org/officeDocument/2006/relationships/image" Target="../media/image20.tif"/><Relationship Id="rId14" Type="http://schemas.openxmlformats.org/officeDocument/2006/relationships/image" Target="../media/image31.tif"/></Relationships>
</file>

<file path=ppt/slides/_rels/slide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frame-illust.com" TargetMode="External"/><Relationship Id="rId2" Type="http://schemas.openxmlformats.org/officeDocument/2006/relationships/hyperlink" Target="http://www.irasutoya.com"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Relationship Id="rId1" Type="http://schemas.openxmlformats.org/officeDocument/2006/relationships/slideLayout" Target="../slideLayouts/slideLayout1.xml"/><Relationship Id="rId6" Type="http://schemas.openxmlformats.org/officeDocument/2006/relationships/hyperlink" Target="http://www.nxworld.net/wp-content/uploads/" TargetMode="External"/><Relationship Id="rId5" Type="http://schemas.openxmlformats.org/officeDocument/2006/relationships/image" Target="../media/image6.tif"/><Relationship Id="rId4" Type="http://schemas.openxmlformats.org/officeDocument/2006/relationships/image" Target="../media/image5.tif"/></Relationships>
</file>

<file path=ppt/slides/_rels/slide42.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www.ep.sci.hokudai.ac.jp/~inex/y2015/0703/" TargetMode="External"/><Relationship Id="rId7" Type="http://schemas.openxmlformats.org/officeDocument/2006/relationships/hyperlink" Target="http://webuma.net/wp/wp-content/uploads/2016/07/" TargetMode="External"/><Relationship Id="rId2" Type="http://schemas.openxmlformats.org/officeDocument/2006/relationships/hyperlink" Target="http://www.ep.sci.hokudai.ac.jp/~inex/y2016/0708/" TargetMode="External"/><Relationship Id="rId1" Type="http://schemas.openxmlformats.org/officeDocument/2006/relationships/slideLayout" Target="../slideLayouts/slideLayout13.xml"/><Relationship Id="rId6" Type="http://schemas.openxmlformats.org/officeDocument/2006/relationships/hyperlink" Target="http://news.netcraft.com/" TargetMode="External"/><Relationship Id="rId5" Type="http://schemas.openxmlformats.org/officeDocument/2006/relationships/hyperlink" Target="http://www.ep.sci.hokudai.ac.jp/~inex/y2017/0630/" TargetMode="External"/><Relationship Id="rId4" Type="http://schemas.openxmlformats.org/officeDocument/2006/relationships/hyperlink" Target="http://e-words.jp/"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frame-illust.com" TargetMode="External"/><Relationship Id="rId2" Type="http://schemas.openxmlformats.org/officeDocument/2006/relationships/hyperlink" Target="http://www.irasutoya.com" TargetMode="External"/><Relationship Id="rId1" Type="http://schemas.openxmlformats.org/officeDocument/2006/relationships/slideLayout" Target="../slideLayouts/slideLayout13.xml"/><Relationship Id="rId4" Type="http://schemas.openxmlformats.org/officeDocument/2006/relationships/hyperlink" Target="http://webuma.net/wp/wp-content/uploads/2016/0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tif"/><Relationship Id="rId7" Type="http://schemas.openxmlformats.org/officeDocument/2006/relationships/hyperlink" Target="http://www.nxworld.net/wp-content/upload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tif"/><Relationship Id="rId5" Type="http://schemas.openxmlformats.org/officeDocument/2006/relationships/image" Target="../media/image5.tif"/><Relationship Id="rId4" Type="http://schemas.openxmlformats.org/officeDocument/2006/relationships/image" Target="../media/image4.tif"/></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7" Type="http://schemas.openxmlformats.org/officeDocument/2006/relationships/hyperlink" Target="http://www.nxworld.net/wp-content/upload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tif"/><Relationship Id="rId5" Type="http://schemas.openxmlformats.org/officeDocument/2006/relationships/image" Target="../media/image5.tif"/><Relationship Id="rId4" Type="http://schemas.openxmlformats.org/officeDocument/2006/relationships/image" Target="../media/image4.ti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t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tif"/><Relationship Id="rId5" Type="http://schemas.openxmlformats.org/officeDocument/2006/relationships/image" Target="../media/image9.tif"/><Relationship Id="rId4" Type="http://schemas.openxmlformats.org/officeDocument/2006/relationships/image" Target="../media/image8.tif"/></Relationships>
</file>

<file path=ppt/slides/_rels/slide8.xml.rels><?xml version="1.0" encoding="UTF-8" standalone="yes"?>
<Relationships xmlns="http://schemas.openxmlformats.org/package/2006/relationships"><Relationship Id="rId3" Type="http://schemas.openxmlformats.org/officeDocument/2006/relationships/image" Target="../media/image3.tif"/><Relationship Id="rId7" Type="http://schemas.openxmlformats.org/officeDocument/2006/relationships/hyperlink" Target="http://www.nxworld.net/wp-content/upload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tif"/><Relationship Id="rId5" Type="http://schemas.openxmlformats.org/officeDocument/2006/relationships/image" Target="../media/image5.tif"/><Relationship Id="rId4" Type="http://schemas.openxmlformats.org/officeDocument/2006/relationships/image" Target="../media/image4.ti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スライド番号"/>
          <p:cNvSpPr txBox="1">
            <a:spLocks noGrp="1"/>
          </p:cNvSpPr>
          <p:nvPr>
            <p:ph type="sldNum" sz="quarter" idx="2"/>
          </p:nvPr>
        </p:nvSpPr>
        <p:spPr>
          <a:xfrm>
            <a:off x="6363804" y="9251950"/>
            <a:ext cx="264492"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a:p>
        </p:txBody>
      </p:sp>
      <p:sp>
        <p:nvSpPr>
          <p:cNvPr id="127" name="四角形"/>
          <p:cNvSpPr/>
          <p:nvPr/>
        </p:nvSpPr>
        <p:spPr>
          <a:xfrm>
            <a:off x="0" y="1541011"/>
            <a:ext cx="13004801" cy="4192539"/>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128" name="epWWW について"/>
          <p:cNvSpPr txBox="1"/>
          <p:nvPr/>
        </p:nvSpPr>
        <p:spPr>
          <a:xfrm>
            <a:off x="1963673" y="2672080"/>
            <a:ext cx="9077453" cy="1117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nSpc>
                <a:spcPct val="80000"/>
              </a:lnSpc>
              <a:defRPr sz="8000">
                <a:solidFill>
                  <a:srgbClr val="FFFFFF"/>
                </a:solidFill>
                <a:latin typeface="ヒラギノ角ゴ ProN W6"/>
                <a:ea typeface="ヒラギノ角ゴ ProN W6"/>
                <a:cs typeface="ヒラギノ角ゴ ProN W6"/>
                <a:sym typeface="ヒラギノ角ゴ ProN W6"/>
              </a:defRPr>
            </a:lvl1pPr>
          </a:lstStyle>
          <a:p>
            <a:r>
              <a:t>epWWW について</a:t>
            </a:r>
          </a:p>
        </p:txBody>
      </p:sp>
      <p:sp>
        <p:nvSpPr>
          <p:cNvPr id="129" name="北海道大学 大学院理学院 修士2年…"/>
          <p:cNvSpPr txBox="1"/>
          <p:nvPr/>
        </p:nvSpPr>
        <p:spPr>
          <a:xfrm>
            <a:off x="2805875" y="6536125"/>
            <a:ext cx="7393050" cy="10499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80000"/>
              </a:lnSpc>
              <a:defRPr sz="3800"/>
            </a:pPr>
            <a:r>
              <a:rPr dirty="0" err="1"/>
              <a:t>北海道大学</a:t>
            </a:r>
            <a:r>
              <a:rPr dirty="0"/>
              <a:t> </a:t>
            </a:r>
            <a:r>
              <a:rPr dirty="0" err="1"/>
              <a:t>大学院理学院</a:t>
            </a:r>
            <a:r>
              <a:rPr dirty="0"/>
              <a:t> 修士</a:t>
            </a:r>
            <a:r>
              <a:rPr lang="en-US" altLang="ja-JP" dirty="0"/>
              <a:t>1</a:t>
            </a:r>
            <a:r>
              <a:rPr dirty="0"/>
              <a:t>年</a:t>
            </a:r>
          </a:p>
          <a:p>
            <a:pPr>
              <a:lnSpc>
                <a:spcPct val="80000"/>
              </a:lnSpc>
              <a:defRPr sz="3800"/>
            </a:pPr>
            <a:r>
              <a:rPr lang="ja-JP" altLang="en-US" dirty="0"/>
              <a:t>洞口 竜也</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306"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307" name="Apache とは？"/>
          <p:cNvSpPr txBox="1"/>
          <p:nvPr/>
        </p:nvSpPr>
        <p:spPr>
          <a:xfrm>
            <a:off x="349803" y="270792"/>
            <a:ext cx="397224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rPr dirty="0"/>
              <a:t>Apache</a:t>
            </a:r>
            <a:r>
              <a:rPr lang="ja-JP" altLang="en-US" dirty="0"/>
              <a:t>とは</a:t>
            </a:r>
            <a:endParaRPr dirty="0"/>
          </a:p>
        </p:txBody>
      </p:sp>
      <p:sp>
        <p:nvSpPr>
          <p:cNvPr id="309" name="Apache Software Fundation が開発．…"/>
          <p:cNvSpPr txBox="1"/>
          <p:nvPr/>
        </p:nvSpPr>
        <p:spPr>
          <a:xfrm>
            <a:off x="612475" y="2064182"/>
            <a:ext cx="11352467" cy="65351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buSzPct val="100000"/>
              <a:defRPr sz="3800"/>
            </a:pPr>
            <a:r>
              <a:rPr lang="en-US" altLang="ja-JP" dirty="0" err="1"/>
              <a:t>epWWW</a:t>
            </a:r>
            <a:r>
              <a:rPr lang="ja-JP" altLang="en-US" dirty="0"/>
              <a:t> では </a:t>
            </a:r>
            <a:r>
              <a:rPr lang="en-US" altLang="ja-JP" dirty="0"/>
              <a:t>Apache </a:t>
            </a:r>
            <a:r>
              <a:rPr lang="ja-JP" altLang="en-US" dirty="0"/>
              <a:t>を用いている</a:t>
            </a:r>
            <a:endParaRPr lang="en-US" altLang="ja-JP" dirty="0"/>
          </a:p>
          <a:p>
            <a:pPr algn="l">
              <a:buSzPct val="100000"/>
              <a:defRPr sz="3800"/>
            </a:pPr>
            <a:endParaRPr lang="en-US" altLang="ja-JP" dirty="0"/>
          </a:p>
          <a:p>
            <a:pPr algn="l">
              <a:buSzPct val="100000"/>
              <a:defRPr sz="3800"/>
            </a:pPr>
            <a:r>
              <a:rPr lang="en-US" altLang="ja-JP" dirty="0"/>
              <a:t>Apache</a:t>
            </a:r>
            <a:r>
              <a:rPr lang="ja-JP" altLang="en-US" dirty="0"/>
              <a:t>について</a:t>
            </a:r>
            <a:endParaRPr lang="en-US" altLang="ja-JP" dirty="0"/>
          </a:p>
          <a:p>
            <a:pPr algn="l">
              <a:buSzPct val="100000"/>
              <a:defRPr sz="3800"/>
            </a:pPr>
            <a:r>
              <a:rPr lang="ja-JP" altLang="en-US" dirty="0"/>
              <a:t> </a:t>
            </a:r>
            <a:r>
              <a:rPr lang="en-US" altLang="ja-JP" dirty="0"/>
              <a:t>-</a:t>
            </a:r>
            <a:r>
              <a:rPr lang="ja-JP" altLang="en-US" dirty="0"/>
              <a:t> </a:t>
            </a:r>
            <a:r>
              <a:rPr dirty="0"/>
              <a:t>Apache Software F</a:t>
            </a:r>
            <a:r>
              <a:rPr lang="en-US" dirty="0"/>
              <a:t>ou</a:t>
            </a:r>
            <a:r>
              <a:rPr dirty="0"/>
              <a:t>ndation </a:t>
            </a:r>
            <a:r>
              <a:rPr dirty="0" err="1"/>
              <a:t>が開発</a:t>
            </a:r>
            <a:endParaRPr dirty="0"/>
          </a:p>
          <a:p>
            <a:pPr algn="l">
              <a:buSzPct val="100000"/>
              <a:defRPr sz="3800">
                <a:latin typeface="ヒラギノ角ゴ ProN W6"/>
                <a:ea typeface="ヒラギノ角ゴ ProN W6"/>
                <a:cs typeface="ヒラギノ角ゴ ProN W6"/>
                <a:sym typeface="ヒラギノ角ゴ ProN W6"/>
              </a:defRPr>
            </a:pPr>
            <a:r>
              <a:rPr lang="en-US" altLang="ja-JP" dirty="0"/>
              <a:t> - </a:t>
            </a:r>
            <a:r>
              <a:rPr dirty="0" err="1"/>
              <a:t>特徴</a:t>
            </a:r>
            <a:endParaRPr dirty="0"/>
          </a:p>
          <a:p>
            <a:pPr marL="228600" lvl="1" indent="0" algn="l">
              <a:buSzPct val="100000"/>
              <a:defRPr sz="3800"/>
            </a:pPr>
            <a:r>
              <a:rPr lang="ja-JP" altLang="en-US" dirty="0"/>
              <a:t>・</a:t>
            </a:r>
            <a:r>
              <a:rPr dirty="0" err="1"/>
              <a:t>フリ</a:t>
            </a:r>
            <a:r>
              <a:rPr dirty="0"/>
              <a:t>ー</a:t>
            </a:r>
          </a:p>
          <a:p>
            <a:pPr marL="228600" lvl="1" indent="0" algn="l">
              <a:buSzPct val="100000"/>
              <a:defRPr sz="3800"/>
            </a:pPr>
            <a:r>
              <a:rPr lang="ja-JP" altLang="en-US" dirty="0"/>
              <a:t>・</a:t>
            </a:r>
            <a:r>
              <a:rPr dirty="0" err="1"/>
              <a:t>無保証・無対応</a:t>
            </a:r>
            <a:endParaRPr dirty="0"/>
          </a:p>
          <a:p>
            <a:pPr marL="457200" lvl="2" indent="0" algn="l">
              <a:buSzPct val="100000"/>
              <a:defRPr sz="3800"/>
            </a:pPr>
            <a:r>
              <a:rPr lang="ja-JP" altLang="en-US" dirty="0"/>
              <a:t>　</a:t>
            </a:r>
            <a:r>
              <a:rPr dirty="0" err="1"/>
              <a:t>Linuxと同様ボランティアによってメンテナンス</a:t>
            </a:r>
            <a:endParaRPr dirty="0"/>
          </a:p>
          <a:p>
            <a:pPr marL="228600" lvl="1" indent="0" algn="l">
              <a:buSzPct val="100000"/>
              <a:defRPr sz="3800"/>
            </a:pPr>
            <a:r>
              <a:rPr lang="ja-JP" altLang="en-US" dirty="0"/>
              <a:t>・</a:t>
            </a:r>
            <a:r>
              <a:rPr dirty="0" err="1"/>
              <a:t>高い信頼性</a:t>
            </a:r>
            <a:endParaRPr dirty="0"/>
          </a:p>
          <a:p>
            <a:pPr marL="228600" lvl="1" indent="0" algn="l">
              <a:buSzPct val="100000"/>
              <a:defRPr sz="3800"/>
            </a:pPr>
            <a:r>
              <a:rPr lang="ja-JP" altLang="en-US" dirty="0"/>
              <a:t>・</a:t>
            </a:r>
            <a:r>
              <a:rPr dirty="0" err="1"/>
              <a:t>豊富な機能</a:t>
            </a:r>
            <a:endParaRPr dirty="0"/>
          </a:p>
          <a:p>
            <a:pPr marL="228600" lvl="1" indent="0" algn="l">
              <a:buSzPct val="100000"/>
              <a:defRPr sz="3800"/>
            </a:pPr>
            <a:r>
              <a:rPr lang="ja-JP" altLang="en-US" dirty="0"/>
              <a:t>・</a:t>
            </a:r>
            <a:r>
              <a:rPr dirty="0" err="1"/>
              <a:t>様々なOSで動作する</a:t>
            </a:r>
            <a:endParaRPr dirty="0"/>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sp>
        <p:nvSpPr>
          <p:cNvPr id="250"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251" name="WWW の通信の概念図"/>
          <p:cNvSpPr txBox="1"/>
          <p:nvPr/>
        </p:nvSpPr>
        <p:spPr>
          <a:xfrm>
            <a:off x="349803" y="270792"/>
            <a:ext cx="8120635"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WWW の通信の概念図</a:t>
            </a:r>
          </a:p>
        </p:txBody>
      </p:sp>
      <p:sp>
        <p:nvSpPr>
          <p:cNvPr id="252" name="■ クライアント・サーバシステム"/>
          <p:cNvSpPr txBox="1"/>
          <p:nvPr/>
        </p:nvSpPr>
        <p:spPr>
          <a:xfrm>
            <a:off x="7594" y="1615345"/>
            <a:ext cx="8218247"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200">
                <a:solidFill>
                  <a:schemeClr val="accent1"/>
                </a:solidFill>
                <a:latin typeface="ヒラギノ角ゴ ProN W6"/>
                <a:ea typeface="ヒラギノ角ゴ ProN W6"/>
                <a:cs typeface="ヒラギノ角ゴ ProN W6"/>
                <a:sym typeface="ヒラギノ角ゴ ProN W6"/>
              </a:defRPr>
            </a:lvl1pPr>
          </a:lstStyle>
          <a:p>
            <a:r>
              <a:t>■ クライアント・サーバシステム</a:t>
            </a:r>
          </a:p>
        </p:txBody>
      </p:sp>
      <p:sp>
        <p:nvSpPr>
          <p:cNvPr id="253" name="矢印"/>
          <p:cNvSpPr/>
          <p:nvPr/>
        </p:nvSpPr>
        <p:spPr>
          <a:xfrm>
            <a:off x="4756251" y="2974339"/>
            <a:ext cx="2702615"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254" name="ブラウザ…"/>
          <p:cNvSpPr txBox="1"/>
          <p:nvPr/>
        </p:nvSpPr>
        <p:spPr>
          <a:xfrm>
            <a:off x="780523" y="2595880"/>
            <a:ext cx="3183027"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pPr>
            <a:r>
              <a:t>ブラウザ</a:t>
            </a:r>
          </a:p>
          <a:p>
            <a:pPr>
              <a:lnSpc>
                <a:spcPct val="70000"/>
              </a:lnSpc>
            </a:pPr>
            <a:r>
              <a:t>(クライアント)</a:t>
            </a:r>
          </a:p>
        </p:txBody>
      </p:sp>
      <p:sp>
        <p:nvSpPr>
          <p:cNvPr id="255" name="WWW サーバ…"/>
          <p:cNvSpPr txBox="1"/>
          <p:nvPr/>
        </p:nvSpPr>
        <p:spPr>
          <a:xfrm>
            <a:off x="8089440" y="2595880"/>
            <a:ext cx="3151937"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pPr>
            <a:r>
              <a:t>WWW サーバ</a:t>
            </a:r>
          </a:p>
          <a:p>
            <a:pPr>
              <a:lnSpc>
                <a:spcPct val="70000"/>
              </a:lnSpc>
            </a:pPr>
            <a:r>
              <a:t>(サーバ)</a:t>
            </a:r>
          </a:p>
        </p:txBody>
      </p:sp>
      <p:pic>
        <p:nvPicPr>
          <p:cNvPr id="256" name="イメージ" descr="イメージ"/>
          <p:cNvPicPr>
            <a:picLocks noChangeAspect="1"/>
          </p:cNvPicPr>
          <p:nvPr/>
        </p:nvPicPr>
        <p:blipFill>
          <a:blip r:embed="rId3"/>
          <a:stretch>
            <a:fillRect/>
          </a:stretch>
        </p:blipFill>
        <p:spPr>
          <a:xfrm>
            <a:off x="8828612" y="3794585"/>
            <a:ext cx="1397205" cy="1885030"/>
          </a:xfrm>
          <a:prstGeom prst="rect">
            <a:avLst/>
          </a:prstGeom>
          <a:ln w="12700">
            <a:miter lim="400000"/>
          </a:ln>
        </p:spPr>
      </p:pic>
      <p:sp>
        <p:nvSpPr>
          <p:cNvPr id="257" name="ファイル要求"/>
          <p:cNvSpPr txBox="1"/>
          <p:nvPr/>
        </p:nvSpPr>
        <p:spPr>
          <a:xfrm>
            <a:off x="4609174" y="2474095"/>
            <a:ext cx="2834641"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ファイル要求</a:t>
            </a:r>
          </a:p>
        </p:txBody>
      </p:sp>
      <p:sp>
        <p:nvSpPr>
          <p:cNvPr id="258" name="ファイル提供"/>
          <p:cNvSpPr txBox="1"/>
          <p:nvPr/>
        </p:nvSpPr>
        <p:spPr>
          <a:xfrm>
            <a:off x="4690238" y="5471747"/>
            <a:ext cx="2834641" cy="55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ファイル提供</a:t>
            </a:r>
          </a:p>
        </p:txBody>
      </p:sp>
      <p:sp>
        <p:nvSpPr>
          <p:cNvPr id="259" name="ファイル"/>
          <p:cNvSpPr txBox="1"/>
          <p:nvPr/>
        </p:nvSpPr>
        <p:spPr>
          <a:xfrm>
            <a:off x="8567094" y="6148363"/>
            <a:ext cx="1920241"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ファイル</a:t>
            </a:r>
          </a:p>
        </p:txBody>
      </p:sp>
      <p:pic>
        <p:nvPicPr>
          <p:cNvPr id="260" name="イメージ" descr="イメージ"/>
          <p:cNvPicPr>
            <a:picLocks noChangeAspect="1"/>
          </p:cNvPicPr>
          <p:nvPr/>
        </p:nvPicPr>
        <p:blipFill>
          <a:blip r:embed="rId4"/>
          <a:stretch>
            <a:fillRect/>
          </a:stretch>
        </p:blipFill>
        <p:spPr>
          <a:xfrm>
            <a:off x="7556767" y="6734837"/>
            <a:ext cx="4217283" cy="2466713"/>
          </a:xfrm>
          <a:prstGeom prst="rect">
            <a:avLst/>
          </a:prstGeom>
          <a:ln w="12700">
            <a:miter lim="400000"/>
          </a:ln>
        </p:spPr>
      </p:pic>
      <p:sp>
        <p:nvSpPr>
          <p:cNvPr id="261" name="矢印"/>
          <p:cNvSpPr/>
          <p:nvPr/>
        </p:nvSpPr>
        <p:spPr>
          <a:xfrm rot="16200000">
            <a:off x="1940236" y="5936738"/>
            <a:ext cx="863600"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a:p>
        </p:txBody>
      </p:sp>
      <p:sp>
        <p:nvSpPr>
          <p:cNvPr id="262" name="解釈 + 表示"/>
          <p:cNvSpPr txBox="1"/>
          <p:nvPr/>
        </p:nvSpPr>
        <p:spPr>
          <a:xfrm>
            <a:off x="1233455" y="5987537"/>
            <a:ext cx="2277162"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t>解釈 + 表示</a:t>
            </a:r>
          </a:p>
        </p:txBody>
      </p:sp>
      <p:pic>
        <p:nvPicPr>
          <p:cNvPr id="263" name="イメージ" descr="イメージ"/>
          <p:cNvPicPr>
            <a:picLocks noChangeAspect="1"/>
          </p:cNvPicPr>
          <p:nvPr/>
        </p:nvPicPr>
        <p:blipFill>
          <a:blip r:embed="rId5"/>
          <a:stretch>
            <a:fillRect/>
          </a:stretch>
        </p:blipFill>
        <p:spPr>
          <a:xfrm>
            <a:off x="72360" y="6804567"/>
            <a:ext cx="4599352" cy="1763662"/>
          </a:xfrm>
          <a:prstGeom prst="rect">
            <a:avLst/>
          </a:prstGeom>
          <a:ln w="12700">
            <a:miter lim="400000"/>
          </a:ln>
        </p:spPr>
      </p:pic>
      <p:pic>
        <p:nvPicPr>
          <p:cNvPr id="264" name="イメージ" descr="イメージ"/>
          <p:cNvPicPr>
            <a:picLocks noChangeAspect="1"/>
          </p:cNvPicPr>
          <p:nvPr/>
        </p:nvPicPr>
        <p:blipFill>
          <a:blip r:embed="rId6"/>
          <a:stretch>
            <a:fillRect/>
          </a:stretch>
        </p:blipFill>
        <p:spPr>
          <a:xfrm>
            <a:off x="757663" y="3679910"/>
            <a:ext cx="3228747" cy="1695093"/>
          </a:xfrm>
          <a:prstGeom prst="rect">
            <a:avLst/>
          </a:prstGeom>
          <a:ln w="12700">
            <a:miter lim="400000"/>
          </a:ln>
        </p:spPr>
      </p:pic>
      <p:sp>
        <p:nvSpPr>
          <p:cNvPr id="265" name="http://www.nxworld.net/wp-content/uploads/"/>
          <p:cNvSpPr txBox="1"/>
          <p:nvPr/>
        </p:nvSpPr>
        <p:spPr>
          <a:xfrm>
            <a:off x="610368" y="5307889"/>
            <a:ext cx="3523336" cy="25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1200" u="sng">
                <a:hlinkClick r:id="rId7"/>
              </a:defRPr>
            </a:lvl1pPr>
          </a:lstStyle>
          <a:p>
            <a:pPr>
              <a:defRPr u="none"/>
            </a:pPr>
            <a:r>
              <a:rPr u="sng">
                <a:hlinkClick r:id="rId7"/>
              </a:rPr>
              <a:t>http://www.nxworld.net/wp-content/uploads/</a:t>
            </a:r>
          </a:p>
        </p:txBody>
      </p:sp>
      <p:sp>
        <p:nvSpPr>
          <p:cNvPr id="266" name="矢印"/>
          <p:cNvSpPr/>
          <p:nvPr/>
        </p:nvSpPr>
        <p:spPr>
          <a:xfrm rot="10800000">
            <a:off x="4675187" y="4946791"/>
            <a:ext cx="2702615"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267" name="プロトコル…"/>
          <p:cNvSpPr txBox="1"/>
          <p:nvPr/>
        </p:nvSpPr>
        <p:spPr>
          <a:xfrm>
            <a:off x="4142512" y="3954780"/>
            <a:ext cx="3930092"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pPr>
            <a:r>
              <a:t>プロトコル</a:t>
            </a:r>
          </a:p>
          <a:p>
            <a:pPr>
              <a:lnSpc>
                <a:spcPct val="70000"/>
              </a:lnSpc>
            </a:pPr>
            <a:r>
              <a:rPr>
                <a:solidFill>
                  <a:schemeClr val="accent5"/>
                </a:solidFill>
                <a:latin typeface="ヒラギノ角ゴ ProN W6"/>
                <a:ea typeface="ヒラギノ角ゴ ProN W6"/>
                <a:cs typeface="ヒラギノ角ゴ ProN W6"/>
                <a:sym typeface="ヒラギノ角ゴ ProN W6"/>
              </a:rPr>
              <a:t>HTTP</a:t>
            </a:r>
            <a:r>
              <a:t> or </a:t>
            </a:r>
            <a:r>
              <a:rPr>
                <a:solidFill>
                  <a:schemeClr val="accent5"/>
                </a:solidFill>
                <a:latin typeface="ヒラギノ角ゴ ProN W6"/>
                <a:ea typeface="ヒラギノ角ゴ ProN W6"/>
                <a:cs typeface="ヒラギノ角ゴ ProN W6"/>
                <a:sym typeface="ヒラギノ角ゴ ProN W6"/>
              </a:rPr>
              <a:t>HTTPS</a:t>
            </a: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272"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273" name="HTTP・HTTPS"/>
          <p:cNvSpPr txBox="1"/>
          <p:nvPr/>
        </p:nvSpPr>
        <p:spPr>
          <a:xfrm>
            <a:off x="349803" y="270792"/>
            <a:ext cx="592455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HTTP・HTTPS</a:t>
            </a:r>
          </a:p>
        </p:txBody>
      </p:sp>
      <p:sp>
        <p:nvSpPr>
          <p:cNvPr id="274" name="■HTTP (HyperText Transfer Protocol)"/>
          <p:cNvSpPr txBox="1"/>
          <p:nvPr/>
        </p:nvSpPr>
        <p:spPr>
          <a:xfrm>
            <a:off x="7594" y="1615345"/>
            <a:ext cx="899983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4200">
                <a:solidFill>
                  <a:schemeClr val="accent1"/>
                </a:solidFill>
                <a:latin typeface="ヒラギノ角ゴ ProN W6"/>
                <a:ea typeface="ヒラギノ角ゴ ProN W6"/>
                <a:cs typeface="ヒラギノ角ゴ ProN W6"/>
                <a:sym typeface="ヒラギノ角ゴ ProN W6"/>
              </a:defRPr>
            </a:pPr>
            <a:r>
              <a:rPr dirty="0"/>
              <a:t>■HTTP </a:t>
            </a:r>
            <a:r>
              <a:rPr sz="3200" dirty="0"/>
              <a:t>(</a:t>
            </a:r>
            <a:r>
              <a:rPr sz="3200" dirty="0" err="1"/>
              <a:t>HyperText</a:t>
            </a:r>
            <a:r>
              <a:rPr sz="3200" dirty="0"/>
              <a:t> Transfer Protocol)</a:t>
            </a:r>
          </a:p>
        </p:txBody>
      </p:sp>
      <p:sp>
        <p:nvSpPr>
          <p:cNvPr id="275" name="・WWW の通信で基本的に利用されるプロトコル．…"/>
          <p:cNvSpPr txBox="1"/>
          <p:nvPr/>
        </p:nvSpPr>
        <p:spPr>
          <a:xfrm>
            <a:off x="222344" y="2327154"/>
            <a:ext cx="11529722" cy="1282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3800"/>
            </a:pPr>
            <a:r>
              <a:rPr>
                <a:latin typeface="ヒラギノ角ゴ ProN W6"/>
                <a:ea typeface="ヒラギノ角ゴ ProN W6"/>
                <a:cs typeface="ヒラギノ角ゴ ProN W6"/>
                <a:sym typeface="ヒラギノ角ゴ ProN W6"/>
              </a:rPr>
              <a:t>・</a:t>
            </a:r>
            <a:r>
              <a:t>WWW の通信で基本的に利用されるプロトコル．</a:t>
            </a:r>
          </a:p>
          <a:p>
            <a:pPr algn="l"/>
            <a:r>
              <a:t>　- 設計者は Tim Berners-Lee 氏</a:t>
            </a:r>
          </a:p>
        </p:txBody>
      </p:sp>
      <p:sp>
        <p:nvSpPr>
          <p:cNvPr id="276" name="・使用ポート：80 番"/>
          <p:cNvSpPr txBox="1"/>
          <p:nvPr/>
        </p:nvSpPr>
        <p:spPr>
          <a:xfrm>
            <a:off x="230413" y="3830170"/>
            <a:ext cx="4755465" cy="58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使用ポート：80 番</a:t>
            </a:r>
          </a:p>
        </p:txBody>
      </p:sp>
      <p:sp>
        <p:nvSpPr>
          <p:cNvPr id="277" name="■HTTPS (HyperText Transfer Protocol over SSL)"/>
          <p:cNvSpPr txBox="1"/>
          <p:nvPr/>
        </p:nvSpPr>
        <p:spPr>
          <a:xfrm>
            <a:off x="7594" y="4942744"/>
            <a:ext cx="11477829"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4200">
                <a:solidFill>
                  <a:schemeClr val="accent1"/>
                </a:solidFill>
                <a:latin typeface="ヒラギノ角ゴ ProN W6"/>
                <a:ea typeface="ヒラギノ角ゴ ProN W6"/>
                <a:cs typeface="ヒラギノ角ゴ ProN W6"/>
                <a:sym typeface="ヒラギノ角ゴ ProN W6"/>
              </a:defRPr>
            </a:pPr>
            <a:r>
              <a:rPr dirty="0"/>
              <a:t>■HTTPS </a:t>
            </a:r>
            <a:r>
              <a:rPr sz="3200" dirty="0"/>
              <a:t>(</a:t>
            </a:r>
            <a:r>
              <a:rPr sz="3200" dirty="0" err="1"/>
              <a:t>HyperText</a:t>
            </a:r>
            <a:r>
              <a:rPr sz="3200" dirty="0"/>
              <a:t> Transfer Protocol over SSL)</a:t>
            </a:r>
          </a:p>
        </p:txBody>
      </p:sp>
      <p:sp>
        <p:nvSpPr>
          <p:cNvPr id="278" name="・SSL/TLS プロトコル (第8回参照) を用いて HTTP 通信…"/>
          <p:cNvSpPr txBox="1"/>
          <p:nvPr/>
        </p:nvSpPr>
        <p:spPr>
          <a:xfrm>
            <a:off x="222344" y="5654554"/>
            <a:ext cx="9811981" cy="2617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3800"/>
            </a:pPr>
            <a:r>
              <a:rPr dirty="0">
                <a:latin typeface="ヒラギノ角ゴ ProN W6"/>
                <a:ea typeface="ヒラギノ角ゴ ProN W6"/>
                <a:cs typeface="ヒラギノ角ゴ ProN W6"/>
                <a:sym typeface="ヒラギノ角ゴ ProN W6"/>
              </a:rPr>
              <a:t>・</a:t>
            </a:r>
            <a:r>
              <a:rPr dirty="0"/>
              <a:t>SSL/TLS </a:t>
            </a:r>
            <a:r>
              <a:rPr dirty="0" err="1"/>
              <a:t>プロトコルを用いて</a:t>
            </a:r>
            <a:r>
              <a:rPr dirty="0"/>
              <a:t> HTTP </a:t>
            </a:r>
            <a:r>
              <a:rPr dirty="0" err="1"/>
              <a:t>通信</a:t>
            </a:r>
            <a:endParaRPr dirty="0"/>
          </a:p>
          <a:p>
            <a:pPr algn="l">
              <a:defRPr sz="3800"/>
            </a:pPr>
            <a:r>
              <a:rPr dirty="0"/>
              <a:t>　</a:t>
            </a:r>
            <a:r>
              <a:rPr dirty="0" err="1"/>
              <a:t>を暗号化したもの</a:t>
            </a:r>
            <a:r>
              <a:rPr dirty="0"/>
              <a:t>．</a:t>
            </a:r>
          </a:p>
          <a:p>
            <a:pPr algn="l"/>
            <a:r>
              <a:rPr dirty="0"/>
              <a:t>　- </a:t>
            </a:r>
            <a:r>
              <a:rPr dirty="0" err="1"/>
              <a:t>盗聴や改ざん，なりすましの防止が可能</a:t>
            </a:r>
            <a:r>
              <a:rPr dirty="0"/>
              <a:t>．</a:t>
            </a:r>
          </a:p>
          <a:p>
            <a:pPr algn="l">
              <a:lnSpc>
                <a:spcPct val="70000"/>
              </a:lnSpc>
            </a:pPr>
            <a:r>
              <a:rPr dirty="0"/>
              <a:t>　- </a:t>
            </a:r>
            <a:r>
              <a:rPr dirty="0" err="1"/>
              <a:t>個人情報のやり取り・オンライン決済</a:t>
            </a:r>
            <a:endParaRPr dirty="0"/>
          </a:p>
          <a:p>
            <a:pPr algn="l">
              <a:lnSpc>
                <a:spcPct val="70000"/>
              </a:lnSpc>
            </a:pPr>
            <a:r>
              <a:rPr dirty="0"/>
              <a:t>　  </a:t>
            </a:r>
            <a:r>
              <a:rPr dirty="0" err="1"/>
              <a:t>などに使用</a:t>
            </a:r>
            <a:r>
              <a:rPr dirty="0"/>
              <a:t>．</a:t>
            </a:r>
          </a:p>
        </p:txBody>
      </p:sp>
      <p:sp>
        <p:nvSpPr>
          <p:cNvPr id="279" name="・使用ポート：443 番"/>
          <p:cNvSpPr txBox="1"/>
          <p:nvPr/>
        </p:nvSpPr>
        <p:spPr>
          <a:xfrm>
            <a:off x="208472" y="8553313"/>
            <a:ext cx="507639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dirty="0">
                <a:latin typeface="ヒラギノ角ゴ ProN W6"/>
                <a:ea typeface="ヒラギノ角ゴ ProN W6"/>
                <a:cs typeface="ヒラギノ角ゴ ProN W6"/>
                <a:sym typeface="ヒラギノ角ゴ ProN W6"/>
              </a:rPr>
              <a:t>・</a:t>
            </a:r>
            <a:r>
              <a:rPr dirty="0"/>
              <a:t>使用ポート：443 番</a:t>
            </a:r>
          </a:p>
        </p:txBody>
      </p:sp>
      <p:pic>
        <p:nvPicPr>
          <p:cNvPr id="282" name="イメージ" descr="イメージ"/>
          <p:cNvPicPr>
            <a:picLocks noChangeAspect="1"/>
          </p:cNvPicPr>
          <p:nvPr/>
        </p:nvPicPr>
        <p:blipFill>
          <a:blip r:embed="rId3"/>
          <a:stretch>
            <a:fillRect/>
          </a:stretch>
        </p:blipFill>
        <p:spPr>
          <a:xfrm>
            <a:off x="10723993" y="1927325"/>
            <a:ext cx="2598330" cy="3135240"/>
          </a:xfrm>
          <a:prstGeom prst="rect">
            <a:avLst/>
          </a:prstGeom>
          <a:ln w="12700">
            <a:miter lim="400000"/>
          </a:ln>
        </p:spPr>
      </p:pic>
      <p:pic>
        <p:nvPicPr>
          <p:cNvPr id="283" name="イメージ" descr="イメージ"/>
          <p:cNvPicPr>
            <a:picLocks noChangeAspect="1"/>
          </p:cNvPicPr>
          <p:nvPr/>
        </p:nvPicPr>
        <p:blipFill>
          <a:blip r:embed="rId4"/>
          <a:stretch>
            <a:fillRect/>
          </a:stretch>
        </p:blipFill>
        <p:spPr>
          <a:xfrm>
            <a:off x="9465882" y="6106119"/>
            <a:ext cx="3838980" cy="375260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293"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294" name="目次"/>
          <p:cNvSpPr txBox="1"/>
          <p:nvPr/>
        </p:nvSpPr>
        <p:spPr>
          <a:xfrm>
            <a:off x="349803" y="270792"/>
            <a:ext cx="163830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目次</a:t>
            </a:r>
          </a:p>
        </p:txBody>
      </p:sp>
      <p:sp>
        <p:nvSpPr>
          <p:cNvPr id="295" name="1. WWW について…"/>
          <p:cNvSpPr txBox="1"/>
          <p:nvPr/>
        </p:nvSpPr>
        <p:spPr>
          <a:xfrm>
            <a:off x="398753" y="1771649"/>
            <a:ext cx="5352427" cy="4596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4600">
                <a:solidFill>
                  <a:srgbClr val="000000">
                    <a:alpha val="50000"/>
                  </a:srgbClr>
                </a:solidFill>
                <a:latin typeface="ヒラギノ角ゴ ProN W6"/>
                <a:ea typeface="ヒラギノ角ゴ ProN W6"/>
                <a:cs typeface="ヒラギノ角ゴ ProN W6"/>
                <a:sym typeface="ヒラギノ角ゴ ProN W6"/>
              </a:defRPr>
            </a:pPr>
            <a:r>
              <a:rPr dirty="0"/>
              <a:t>1. WWW </a:t>
            </a:r>
            <a:r>
              <a:rPr dirty="0" err="1"/>
              <a:t>について</a:t>
            </a:r>
            <a:endParaRPr dirty="0"/>
          </a:p>
          <a:p>
            <a:pPr algn="l">
              <a:defRPr sz="4000">
                <a:solidFill>
                  <a:srgbClr val="000000">
                    <a:alpha val="50000"/>
                  </a:srgbClr>
                </a:solidFill>
                <a:latin typeface="ヒラギノ角ゴ ProN W6"/>
                <a:ea typeface="ヒラギノ角ゴ ProN W6"/>
                <a:cs typeface="ヒラギノ角ゴ ProN W6"/>
                <a:sym typeface="ヒラギノ角ゴ ProN W6"/>
              </a:defRPr>
            </a:pPr>
            <a:r>
              <a:rPr dirty="0"/>
              <a:t>　・WWW </a:t>
            </a:r>
            <a:r>
              <a:rPr dirty="0" err="1"/>
              <a:t>とは</a:t>
            </a:r>
            <a:r>
              <a:rPr dirty="0"/>
              <a:t>？</a:t>
            </a:r>
          </a:p>
          <a:p>
            <a:pPr algn="l">
              <a:defRPr sz="4000">
                <a:solidFill>
                  <a:srgbClr val="000000">
                    <a:alpha val="50000"/>
                  </a:srgbClr>
                </a:solidFill>
                <a:latin typeface="ヒラギノ角ゴ ProN W6"/>
                <a:ea typeface="ヒラギノ角ゴ ProN W6"/>
                <a:cs typeface="ヒラギノ角ゴ ProN W6"/>
                <a:sym typeface="ヒラギノ角ゴ ProN W6"/>
              </a:defRPr>
            </a:pPr>
            <a:r>
              <a:rPr dirty="0"/>
              <a:t>　・WWW </a:t>
            </a:r>
            <a:r>
              <a:rPr dirty="0" err="1"/>
              <a:t>の仕組み</a:t>
            </a:r>
            <a:endParaRPr dirty="0"/>
          </a:p>
          <a:p>
            <a:pPr algn="l">
              <a:defRPr sz="4000">
                <a:latin typeface="ヒラギノ角ゴ ProN W6"/>
                <a:ea typeface="ヒラギノ角ゴ ProN W6"/>
                <a:cs typeface="ヒラギノ角ゴ ProN W6"/>
                <a:sym typeface="ヒラギノ角ゴ ProN W6"/>
              </a:defRPr>
            </a:pPr>
            <a:endParaRPr dirty="0"/>
          </a:p>
          <a:p>
            <a:pPr algn="l">
              <a:defRPr sz="4600">
                <a:latin typeface="ヒラギノ角ゴ ProN W6"/>
                <a:ea typeface="ヒラギノ角ゴ ProN W6"/>
                <a:cs typeface="ヒラギノ角ゴ ProN W6"/>
                <a:sym typeface="ヒラギノ角ゴ ProN W6"/>
              </a:defRPr>
            </a:pPr>
            <a:r>
              <a:rPr dirty="0"/>
              <a:t>2. </a:t>
            </a:r>
            <a:r>
              <a:rPr dirty="0" err="1"/>
              <a:t>epWWW</a:t>
            </a:r>
            <a:r>
              <a:rPr dirty="0"/>
              <a:t> </a:t>
            </a:r>
            <a:r>
              <a:rPr dirty="0" err="1"/>
              <a:t>について</a:t>
            </a:r>
            <a:endParaRPr dirty="0"/>
          </a:p>
          <a:p>
            <a:pPr algn="l">
              <a:defRPr sz="4000">
                <a:latin typeface="ヒラギノ角ゴ ProN W6"/>
                <a:ea typeface="ヒラギノ角ゴ ProN W6"/>
                <a:cs typeface="ヒラギノ角ゴ ProN W6"/>
                <a:sym typeface="ヒラギノ角ゴ ProN W6"/>
              </a:defRPr>
            </a:pPr>
            <a:r>
              <a:rPr dirty="0"/>
              <a:t>　・</a:t>
            </a:r>
            <a:r>
              <a:rPr dirty="0" err="1"/>
              <a:t>epWWW</a:t>
            </a:r>
            <a:r>
              <a:rPr dirty="0"/>
              <a:t> </a:t>
            </a:r>
            <a:r>
              <a:rPr dirty="0" err="1"/>
              <a:t>の仕事</a:t>
            </a:r>
            <a:endParaRPr dirty="0"/>
          </a:p>
          <a:p>
            <a:pPr algn="l">
              <a:defRPr sz="4000">
                <a:latin typeface="ヒラギノ角ゴ ProN W6"/>
                <a:ea typeface="ヒラギノ角ゴ ProN W6"/>
                <a:cs typeface="ヒラギノ角ゴ ProN W6"/>
                <a:sym typeface="ヒラギノ角ゴ ProN W6"/>
              </a:defRPr>
            </a:pPr>
            <a:r>
              <a:rPr dirty="0"/>
              <a:t>　・</a:t>
            </a:r>
            <a:r>
              <a:rPr spc="79" dirty="0" err="1"/>
              <a:t>管理者の業務</a:t>
            </a:r>
            <a:endParaRPr spc="79" dirty="0"/>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スライド番号"/>
          <p:cNvSpPr txBox="1">
            <a:spLocks noGrp="1"/>
          </p:cNvSpPr>
          <p:nvPr>
            <p:ph type="sldNum" sz="quarter" idx="2"/>
          </p:nvPr>
        </p:nvSpPr>
        <p:spPr>
          <a:xfrm>
            <a:off x="6288252" y="9251950"/>
            <a:ext cx="415596"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
        <p:nvSpPr>
          <p:cNvPr id="298"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299" name="epWWW"/>
          <p:cNvSpPr txBox="1"/>
          <p:nvPr/>
        </p:nvSpPr>
        <p:spPr>
          <a:xfrm>
            <a:off x="349803" y="270792"/>
            <a:ext cx="3557779"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epWWW</a:t>
            </a:r>
          </a:p>
        </p:txBody>
      </p:sp>
      <p:sp>
        <p:nvSpPr>
          <p:cNvPr id="301" name="Host 名…"/>
          <p:cNvSpPr txBox="1"/>
          <p:nvPr/>
        </p:nvSpPr>
        <p:spPr>
          <a:xfrm>
            <a:off x="1768585" y="2064182"/>
            <a:ext cx="9039334" cy="65351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buSzPct val="100000"/>
              <a:defRPr sz="3800">
                <a:latin typeface="ヒラギノ角ゴ ProN W6"/>
                <a:ea typeface="ヒラギノ角ゴ ProN W6"/>
                <a:cs typeface="ヒラギノ角ゴ ProN W6"/>
                <a:sym typeface="ヒラギノ角ゴ ProN W6"/>
              </a:defRPr>
            </a:pPr>
            <a:r>
              <a:rPr dirty="0"/>
              <a:t>Host 名</a:t>
            </a:r>
          </a:p>
          <a:p>
            <a:pPr marL="457200" lvl="1" indent="-228600" algn="l">
              <a:buSzPct val="100000"/>
              <a:buChar char="•"/>
              <a:defRPr sz="3800"/>
            </a:pPr>
            <a:r>
              <a:rPr dirty="0"/>
              <a:t>Orange (WWW </a:t>
            </a:r>
            <a:r>
              <a:rPr dirty="0" err="1"/>
              <a:t>本機</a:t>
            </a:r>
            <a:r>
              <a:rPr dirty="0"/>
              <a:t>)</a:t>
            </a:r>
          </a:p>
          <a:p>
            <a:pPr marL="457200" lvl="1" indent="-228600" algn="l">
              <a:buSzPct val="100000"/>
              <a:buChar char="•"/>
              <a:defRPr sz="3800"/>
            </a:pPr>
            <a:r>
              <a:rPr dirty="0"/>
              <a:t>Sango (</a:t>
            </a:r>
            <a:r>
              <a:rPr dirty="0" err="1"/>
              <a:t>WWW予備機</a:t>
            </a:r>
            <a:r>
              <a:rPr dirty="0"/>
              <a:t>)</a:t>
            </a:r>
          </a:p>
          <a:p>
            <a:pPr algn="l">
              <a:buSzPct val="100000"/>
              <a:defRPr sz="3800">
                <a:latin typeface="ヒラギノ角ゴ ProN W6"/>
                <a:ea typeface="ヒラギノ角ゴ ProN W6"/>
                <a:cs typeface="ヒラギノ角ゴ ProN W6"/>
                <a:sym typeface="ヒラギノ角ゴ ProN W6"/>
              </a:defRPr>
            </a:pPr>
            <a:endParaRPr lang="en-US" altLang="ja-JP" dirty="0"/>
          </a:p>
          <a:p>
            <a:pPr algn="l">
              <a:buSzPct val="100000"/>
              <a:defRPr sz="3800">
                <a:latin typeface="ヒラギノ角ゴ ProN W6"/>
                <a:ea typeface="ヒラギノ角ゴ ProN W6"/>
                <a:cs typeface="ヒラギノ角ゴ ProN W6"/>
                <a:sym typeface="ヒラギノ角ゴ ProN W6"/>
              </a:defRPr>
            </a:pPr>
            <a:r>
              <a:rPr dirty="0"/>
              <a:t>OS</a:t>
            </a:r>
          </a:p>
          <a:p>
            <a:pPr marL="457200" lvl="1" indent="-228600" algn="l">
              <a:buSzPct val="100000"/>
              <a:buChar char="•"/>
              <a:defRPr sz="3800"/>
            </a:pPr>
            <a:r>
              <a:rPr dirty="0"/>
              <a:t>Debian GNU/Linux</a:t>
            </a:r>
          </a:p>
          <a:p>
            <a:pPr algn="l">
              <a:buSzPct val="100000"/>
              <a:defRPr sz="3800">
                <a:latin typeface="ヒラギノ角ゴ ProN W6"/>
                <a:ea typeface="ヒラギノ角ゴ ProN W6"/>
                <a:cs typeface="ヒラギノ角ゴ ProN W6"/>
                <a:sym typeface="ヒラギノ角ゴ ProN W6"/>
              </a:defRPr>
            </a:pPr>
            <a:endParaRPr lang="en-US" altLang="ja-JP" dirty="0"/>
          </a:p>
          <a:p>
            <a:pPr algn="l">
              <a:buSzPct val="100000"/>
              <a:defRPr sz="3800">
                <a:latin typeface="ヒラギノ角ゴ ProN W6"/>
                <a:ea typeface="ヒラギノ角ゴ ProN W6"/>
                <a:cs typeface="ヒラギノ角ゴ ProN W6"/>
                <a:sym typeface="ヒラギノ角ゴ ProN W6"/>
              </a:defRPr>
            </a:pPr>
            <a:r>
              <a:rPr dirty="0" err="1"/>
              <a:t>お仕事</a:t>
            </a:r>
            <a:endParaRPr dirty="0"/>
          </a:p>
          <a:p>
            <a:pPr marL="457200" lvl="1" indent="-228600" algn="l">
              <a:buSzPct val="100000"/>
              <a:buChar char="•"/>
              <a:defRPr sz="3800"/>
            </a:pPr>
            <a:r>
              <a:rPr dirty="0"/>
              <a:t>Web </a:t>
            </a:r>
            <a:r>
              <a:rPr dirty="0" err="1"/>
              <a:t>サーバ</a:t>
            </a:r>
            <a:r>
              <a:rPr dirty="0"/>
              <a:t> (apache)</a:t>
            </a:r>
          </a:p>
          <a:p>
            <a:pPr marL="457200" lvl="1" indent="-228600" algn="l">
              <a:buSzPct val="100000"/>
              <a:buChar char="•"/>
              <a:defRPr sz="3800"/>
            </a:pPr>
            <a:r>
              <a:rPr dirty="0" err="1"/>
              <a:t>セカンダリメールサーバ</a:t>
            </a:r>
            <a:r>
              <a:rPr dirty="0"/>
              <a:t> (</a:t>
            </a:r>
            <a:r>
              <a:rPr dirty="0" err="1"/>
              <a:t>qmail</a:t>
            </a:r>
            <a:r>
              <a:rPr dirty="0"/>
              <a:t>)</a:t>
            </a:r>
          </a:p>
          <a:p>
            <a:pPr marL="457200" lvl="1" indent="-228600" algn="l">
              <a:buSzPct val="100000"/>
              <a:buChar char="•"/>
              <a:defRPr sz="3800"/>
            </a:pPr>
            <a:r>
              <a:rPr dirty="0"/>
              <a:t>Gate-</a:t>
            </a:r>
            <a:r>
              <a:rPr dirty="0" err="1"/>
              <a:t>toroku</a:t>
            </a:r>
            <a:r>
              <a:rPr dirty="0"/>
              <a:t>-system </a:t>
            </a:r>
            <a:r>
              <a:rPr dirty="0" err="1"/>
              <a:t>における登録サーバ</a:t>
            </a:r>
            <a:endParaRPr dirty="0"/>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314"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315" name="WWWサーバ管理者について"/>
          <p:cNvSpPr txBox="1"/>
          <p:nvPr/>
        </p:nvSpPr>
        <p:spPr>
          <a:xfrm>
            <a:off x="349803" y="270792"/>
            <a:ext cx="10107169"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WWWサーバ管理者について</a:t>
            </a:r>
          </a:p>
        </p:txBody>
      </p:sp>
      <p:sp>
        <p:nvSpPr>
          <p:cNvPr id="317" name="日常業務…"/>
          <p:cNvSpPr txBox="1"/>
          <p:nvPr/>
        </p:nvSpPr>
        <p:spPr>
          <a:xfrm>
            <a:off x="2346123" y="2356569"/>
            <a:ext cx="7885172" cy="59503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buSzPct val="100000"/>
              <a:defRPr sz="3800">
                <a:latin typeface="ヒラギノ角ゴ ProN W6"/>
                <a:ea typeface="ヒラギノ角ゴ ProN W6"/>
                <a:cs typeface="ヒラギノ角ゴ ProN W6"/>
                <a:sym typeface="ヒラギノ角ゴ ProN W6"/>
              </a:defRPr>
            </a:pPr>
            <a:r>
              <a:rPr dirty="0" err="1"/>
              <a:t>日常業務</a:t>
            </a:r>
            <a:endParaRPr dirty="0"/>
          </a:p>
          <a:p>
            <a:pPr marL="457200" lvl="1" indent="-228600" algn="l">
              <a:buSzPct val="100000"/>
              <a:buChar char="•"/>
              <a:defRPr sz="3800"/>
            </a:pPr>
            <a:r>
              <a:rPr dirty="0" err="1"/>
              <a:t>パッケージ更新</a:t>
            </a:r>
            <a:endParaRPr dirty="0"/>
          </a:p>
          <a:p>
            <a:pPr marL="457200" lvl="1" indent="-228600" algn="l">
              <a:buSzPct val="100000"/>
              <a:buChar char="•"/>
              <a:defRPr sz="3800"/>
            </a:pPr>
            <a:r>
              <a:rPr dirty="0"/>
              <a:t>log </a:t>
            </a:r>
            <a:r>
              <a:rPr dirty="0" err="1"/>
              <a:t>チェック</a:t>
            </a:r>
            <a:endParaRPr dirty="0"/>
          </a:p>
          <a:p>
            <a:pPr algn="l">
              <a:buSzPct val="100000"/>
              <a:defRPr sz="3800">
                <a:latin typeface="ヒラギノ角ゴ ProN W6"/>
                <a:ea typeface="ヒラギノ角ゴ ProN W6"/>
                <a:cs typeface="ヒラギノ角ゴ ProN W6"/>
                <a:sym typeface="ヒラギノ角ゴ ProN W6"/>
              </a:defRPr>
            </a:pPr>
            <a:endParaRPr lang="en-US" altLang="ja-JP" dirty="0"/>
          </a:p>
          <a:p>
            <a:pPr algn="l">
              <a:buSzPct val="100000"/>
              <a:defRPr sz="3800">
                <a:latin typeface="ヒラギノ角ゴ ProN W6"/>
                <a:ea typeface="ヒラギノ角ゴ ProN W6"/>
                <a:cs typeface="ヒラギノ角ゴ ProN W6"/>
                <a:sym typeface="ヒラギノ角ゴ ProN W6"/>
              </a:defRPr>
            </a:pPr>
            <a:r>
              <a:rPr dirty="0" err="1"/>
              <a:t>イベント</a:t>
            </a:r>
            <a:endParaRPr dirty="0"/>
          </a:p>
          <a:p>
            <a:pPr marL="457200" lvl="1" indent="-228600" algn="l">
              <a:buSzPct val="100000"/>
              <a:buChar char="•"/>
              <a:defRPr sz="3800"/>
            </a:pPr>
            <a:r>
              <a:rPr dirty="0" err="1"/>
              <a:t>一年一回のサーバ再構築作業</a:t>
            </a:r>
            <a:endParaRPr lang="en-US" altLang="ja-JP" dirty="0"/>
          </a:p>
          <a:p>
            <a:pPr marL="457200" lvl="1" indent="-228600" algn="l">
              <a:buSzPct val="100000"/>
              <a:buChar char="•"/>
              <a:defRPr sz="3800"/>
            </a:pPr>
            <a:r>
              <a:rPr lang="ja-JP" altLang="en-US" dirty="0"/>
              <a:t>全学停電</a:t>
            </a:r>
            <a:endParaRPr lang="en-US" altLang="ja-JP" dirty="0"/>
          </a:p>
          <a:p>
            <a:pPr algn="l">
              <a:buSzPct val="100000"/>
              <a:defRPr sz="3800">
                <a:latin typeface="ヒラギノ角ゴ ProN W6"/>
                <a:ea typeface="ヒラギノ角ゴ ProN W6"/>
                <a:cs typeface="ヒラギノ角ゴ ProN W6"/>
                <a:sym typeface="ヒラギノ角ゴ ProN W6"/>
              </a:defRPr>
            </a:pPr>
            <a:endParaRPr lang="ja-JP" altLang="en-US" dirty="0"/>
          </a:p>
          <a:p>
            <a:pPr algn="l">
              <a:buSzPct val="100000"/>
              <a:defRPr sz="3800">
                <a:latin typeface="ヒラギノ角ゴ ProN W6"/>
                <a:ea typeface="ヒラギノ角ゴ ProN W6"/>
                <a:cs typeface="ヒラギノ角ゴ ProN W6"/>
                <a:sym typeface="ヒラギノ角ゴ ProN W6"/>
              </a:defRPr>
            </a:pPr>
            <a:r>
              <a:rPr lang="ja-JP" altLang="en-US" dirty="0"/>
              <a:t>その他</a:t>
            </a:r>
          </a:p>
          <a:p>
            <a:pPr marL="457200" lvl="1" indent="-228600" algn="l">
              <a:buSzPct val="100000"/>
              <a:buChar char="•"/>
              <a:defRPr sz="3800"/>
            </a:pPr>
            <a:r>
              <a:rPr lang="ja-JP" altLang="en-US" dirty="0"/>
              <a:t>トラブルが発生した時の応急処置</a:t>
            </a:r>
            <a:endParaRPr lang="en-US" altLang="ja-JP" dirty="0"/>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1"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322"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323" name="ハイパーテキスト"/>
          <p:cNvSpPr txBox="1"/>
          <p:nvPr/>
        </p:nvSpPr>
        <p:spPr>
          <a:xfrm>
            <a:off x="337103" y="299367"/>
            <a:ext cx="5576571" cy="806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5500">
                <a:solidFill>
                  <a:srgbClr val="FFFFFF"/>
                </a:solidFill>
                <a:latin typeface="ヒラギノ角ゴ ProN W6"/>
                <a:ea typeface="ヒラギノ角ゴ ProN W6"/>
                <a:cs typeface="ヒラギノ角ゴ ProN W6"/>
                <a:sym typeface="ヒラギノ角ゴ ProN W6"/>
              </a:defRPr>
            </a:lvl1pPr>
          </a:lstStyle>
          <a:p>
            <a:r>
              <a:t>ハイパーテキスト</a:t>
            </a:r>
          </a:p>
        </p:txBody>
      </p:sp>
      <p:sp>
        <p:nvSpPr>
          <p:cNvPr id="324" name="・計算機を用いた文書システムの一つ．…"/>
          <p:cNvSpPr txBox="1"/>
          <p:nvPr/>
        </p:nvSpPr>
        <p:spPr>
          <a:xfrm>
            <a:off x="-80210" y="1902107"/>
            <a:ext cx="13425140" cy="2517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3800"/>
            </a:pPr>
            <a:r>
              <a:rPr>
                <a:latin typeface="ヒラギノ角ゴ ProN W6"/>
                <a:ea typeface="ヒラギノ角ゴ ProN W6"/>
                <a:cs typeface="ヒラギノ角ゴ ProN W6"/>
                <a:sym typeface="ヒラギノ角ゴ ProN W6"/>
              </a:rPr>
              <a:t>・</a:t>
            </a:r>
            <a:r>
              <a:t>計算機を用いた文書システムの一つ．</a:t>
            </a:r>
          </a:p>
          <a:p>
            <a:pPr algn="l"/>
            <a:r>
              <a:t>　- Hyper-Text：テキストを超えたテキスト．</a:t>
            </a:r>
          </a:p>
          <a:p>
            <a:pPr algn="l">
              <a:lnSpc>
                <a:spcPct val="70000"/>
              </a:lnSpc>
            </a:pPr>
            <a:r>
              <a:t>　- 文書の任意の場所で，</a:t>
            </a:r>
            <a:r>
              <a:rPr>
                <a:solidFill>
                  <a:schemeClr val="accent5"/>
                </a:solidFill>
                <a:latin typeface="ヒラギノ角ゴ ProN W6"/>
                <a:ea typeface="ヒラギノ角ゴ ProN W6"/>
                <a:cs typeface="ヒラギノ角ゴ ProN W6"/>
                <a:sym typeface="ヒラギノ角ゴ ProN W6"/>
              </a:rPr>
              <a:t>ハイパーリンク</a:t>
            </a:r>
            <a:r>
              <a:t> </a:t>
            </a:r>
          </a:p>
          <a:p>
            <a:pPr algn="l">
              <a:lnSpc>
                <a:spcPct val="70000"/>
              </a:lnSpc>
            </a:pPr>
            <a:r>
              <a:t>　  (単にリンクとも呼ぶ)を作成することが可能．</a:t>
            </a:r>
          </a:p>
        </p:txBody>
      </p:sp>
      <p:sp>
        <p:nvSpPr>
          <p:cNvPr id="325" name="・ハイパーリンク…"/>
          <p:cNvSpPr txBox="1"/>
          <p:nvPr/>
        </p:nvSpPr>
        <p:spPr>
          <a:xfrm>
            <a:off x="-80210" y="4711375"/>
            <a:ext cx="13425140" cy="3126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3800"/>
            </a:pPr>
            <a:r>
              <a:rPr>
                <a:latin typeface="ヒラギノ角ゴ ProN W6"/>
                <a:ea typeface="ヒラギノ角ゴ ProN W6"/>
                <a:cs typeface="ヒラギノ角ゴ ProN W6"/>
                <a:sym typeface="ヒラギノ角ゴ ProN W6"/>
              </a:rPr>
              <a:t>・</a:t>
            </a:r>
            <a:r>
              <a:rPr>
                <a:solidFill>
                  <a:schemeClr val="accent5"/>
                </a:solidFill>
                <a:latin typeface="ヒラギノ角ゴ ProN W6"/>
                <a:ea typeface="ヒラギノ角ゴ ProN W6"/>
                <a:cs typeface="ヒラギノ角ゴ ProN W6"/>
                <a:sym typeface="ヒラギノ角ゴ ProN W6"/>
              </a:rPr>
              <a:t>ハイパーリンク</a:t>
            </a:r>
          </a:p>
          <a:p>
            <a:pPr algn="l"/>
            <a:r>
              <a:t>　- 複数の文書を相互に関連づける仕組み．</a:t>
            </a:r>
          </a:p>
          <a:p>
            <a:pPr algn="l">
              <a:defRPr sz="3200"/>
            </a:pPr>
            <a:r>
              <a:t>　　・例：</a:t>
            </a:r>
            <a:r>
              <a:rPr u="sng">
                <a:solidFill>
                  <a:schemeClr val="accent6">
                    <a:satOff val="24555"/>
                    <a:lumOff val="22232"/>
                  </a:schemeClr>
                </a:solidFill>
                <a:hlinkClick r:id="rId3"/>
              </a:rPr>
              <a:t>http://www.ep.sci.hokudai.ac.jp/~inex/</a:t>
            </a:r>
          </a:p>
          <a:p>
            <a:pPr algn="l">
              <a:lnSpc>
                <a:spcPct val="70000"/>
              </a:lnSpc>
            </a:pPr>
            <a:r>
              <a:t>　- それぞれの文書からハイパーリンクをたどることで</a:t>
            </a:r>
          </a:p>
          <a:p>
            <a:pPr algn="l">
              <a:lnSpc>
                <a:spcPct val="70000"/>
              </a:lnSpc>
            </a:pPr>
            <a:r>
              <a:t>　  次々に他の文書を表示することが可能となる．</a:t>
            </a:r>
          </a:p>
        </p:txBody>
      </p:sp>
      <p:pic>
        <p:nvPicPr>
          <p:cNvPr id="326" name="イメージ" descr="イメージ"/>
          <p:cNvPicPr>
            <a:picLocks noChangeAspect="1"/>
          </p:cNvPicPr>
          <p:nvPr/>
        </p:nvPicPr>
        <p:blipFill>
          <a:blip r:embed="rId4"/>
          <a:stretch>
            <a:fillRect/>
          </a:stretch>
        </p:blipFill>
        <p:spPr>
          <a:xfrm>
            <a:off x="9726970" y="1743603"/>
            <a:ext cx="3421919" cy="354728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0"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331"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332" name="URL (Uniform Resource Locator)"/>
          <p:cNvSpPr txBox="1"/>
          <p:nvPr/>
        </p:nvSpPr>
        <p:spPr>
          <a:xfrm>
            <a:off x="337103" y="270792"/>
            <a:ext cx="10747249"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6000">
                <a:solidFill>
                  <a:srgbClr val="FFFFFF"/>
                </a:solidFill>
                <a:latin typeface="ヒラギノ角ゴ ProN W6"/>
                <a:ea typeface="ヒラギノ角ゴ ProN W6"/>
                <a:cs typeface="ヒラギノ角ゴ ProN W6"/>
                <a:sym typeface="ヒラギノ角ゴ ProN W6"/>
              </a:defRPr>
            </a:pPr>
            <a:r>
              <a:t>URL </a:t>
            </a:r>
            <a:r>
              <a:rPr sz="4500"/>
              <a:t>(Uniform Resource Locator)</a:t>
            </a:r>
          </a:p>
        </p:txBody>
      </p:sp>
      <p:sp>
        <p:nvSpPr>
          <p:cNvPr id="333" name="・個々のファイル (データ) の場所を一意に示す識別子．"/>
          <p:cNvSpPr txBox="1"/>
          <p:nvPr/>
        </p:nvSpPr>
        <p:spPr>
          <a:xfrm>
            <a:off x="209644" y="1692154"/>
            <a:ext cx="12337594" cy="58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個々のファイル (データ) の場所を一意に示す識別子．</a:t>
            </a:r>
          </a:p>
        </p:txBody>
      </p:sp>
      <p:sp>
        <p:nvSpPr>
          <p:cNvPr id="334" name="・「通信方法」と「住所」を指定．"/>
          <p:cNvSpPr txBox="1"/>
          <p:nvPr/>
        </p:nvSpPr>
        <p:spPr>
          <a:xfrm>
            <a:off x="222344" y="2365254"/>
            <a:ext cx="7835901" cy="58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「通信方法」と「住所」を指定．</a:t>
            </a:r>
          </a:p>
        </p:txBody>
      </p:sp>
      <p:sp>
        <p:nvSpPr>
          <p:cNvPr id="335" name="・例：INEX 2017 トップページの場合"/>
          <p:cNvSpPr txBox="1"/>
          <p:nvPr/>
        </p:nvSpPr>
        <p:spPr>
          <a:xfrm>
            <a:off x="209644" y="3432054"/>
            <a:ext cx="8560767" cy="58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例：INEX 2017 トップページの場合</a:t>
            </a:r>
          </a:p>
        </p:txBody>
      </p:sp>
      <p:sp>
        <p:nvSpPr>
          <p:cNvPr id="336" name="http://www.ep.sci.hokudai.ac.jp/~inex/index.html"/>
          <p:cNvSpPr txBox="1"/>
          <p:nvPr/>
        </p:nvSpPr>
        <p:spPr>
          <a:xfrm>
            <a:off x="1174844" y="4867154"/>
            <a:ext cx="9787434" cy="50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u="sng">
                <a:hlinkClick r:id="rId2"/>
              </a:defRPr>
            </a:lvl1pPr>
          </a:lstStyle>
          <a:p>
            <a:pPr>
              <a:defRPr u="none"/>
            </a:pPr>
            <a:r>
              <a:rPr u="sng">
                <a:hlinkClick r:id="rId2"/>
              </a:rPr>
              <a:t>http://www.ep.sci.hokudai.ac.jp/~inex/index.html</a:t>
            </a: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8"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339"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340" name="URL (Uniform Resource Locator)"/>
          <p:cNvSpPr txBox="1"/>
          <p:nvPr/>
        </p:nvSpPr>
        <p:spPr>
          <a:xfrm>
            <a:off x="337103" y="270792"/>
            <a:ext cx="10747249"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6000">
                <a:solidFill>
                  <a:srgbClr val="FFFFFF"/>
                </a:solidFill>
                <a:latin typeface="ヒラギノ角ゴ ProN W6"/>
                <a:ea typeface="ヒラギノ角ゴ ProN W6"/>
                <a:cs typeface="ヒラギノ角ゴ ProN W6"/>
                <a:sym typeface="ヒラギノ角ゴ ProN W6"/>
              </a:defRPr>
            </a:pPr>
            <a:r>
              <a:t>URL </a:t>
            </a:r>
            <a:r>
              <a:rPr sz="4500"/>
              <a:t>(Uniform Resource Locator)</a:t>
            </a:r>
          </a:p>
        </p:txBody>
      </p:sp>
      <p:sp>
        <p:nvSpPr>
          <p:cNvPr id="341" name="・個々のファイル (データ) の場所を一意に示す識別子．"/>
          <p:cNvSpPr txBox="1"/>
          <p:nvPr/>
        </p:nvSpPr>
        <p:spPr>
          <a:xfrm>
            <a:off x="209644" y="1692154"/>
            <a:ext cx="12337594" cy="58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個々のファイル (データ) の場所を一意に示す識別子．</a:t>
            </a:r>
          </a:p>
        </p:txBody>
      </p:sp>
      <p:sp>
        <p:nvSpPr>
          <p:cNvPr id="342" name="・「通信方法」と「住所」を指定．"/>
          <p:cNvSpPr txBox="1"/>
          <p:nvPr/>
        </p:nvSpPr>
        <p:spPr>
          <a:xfrm>
            <a:off x="222344" y="2365254"/>
            <a:ext cx="7835901" cy="58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「通信方法」と「住所」を指定．</a:t>
            </a:r>
          </a:p>
        </p:txBody>
      </p:sp>
      <p:sp>
        <p:nvSpPr>
          <p:cNvPr id="343" name="・例：INEX 2017 トップページの場合"/>
          <p:cNvSpPr txBox="1"/>
          <p:nvPr/>
        </p:nvSpPr>
        <p:spPr>
          <a:xfrm>
            <a:off x="209644" y="3432054"/>
            <a:ext cx="8560767" cy="58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例：INEX 2017 トップページの場合</a:t>
            </a:r>
          </a:p>
        </p:txBody>
      </p:sp>
      <p:sp>
        <p:nvSpPr>
          <p:cNvPr id="344" name="http://www.ep.sci.hokudai.ac.jp/~inex/index.html"/>
          <p:cNvSpPr txBox="1"/>
          <p:nvPr/>
        </p:nvSpPr>
        <p:spPr>
          <a:xfrm>
            <a:off x="1174844" y="4867154"/>
            <a:ext cx="9787434" cy="50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u="sng">
                <a:hlinkClick r:id="rId2"/>
              </a:defRPr>
            </a:lvl1pPr>
          </a:lstStyle>
          <a:p>
            <a:pPr>
              <a:defRPr u="none"/>
            </a:pPr>
            <a:r>
              <a:rPr u="sng">
                <a:hlinkClick r:id="rId2"/>
              </a:rPr>
              <a:t>http://www.ep.sci.hokudai.ac.jp/~inex/index.html</a:t>
            </a:r>
          </a:p>
        </p:txBody>
      </p:sp>
      <p:sp>
        <p:nvSpPr>
          <p:cNvPr id="345" name="四角形"/>
          <p:cNvSpPr/>
          <p:nvPr/>
        </p:nvSpPr>
        <p:spPr>
          <a:xfrm>
            <a:off x="1124396" y="4825680"/>
            <a:ext cx="1086000" cy="590948"/>
          </a:xfrm>
          <a:prstGeom prst="rect">
            <a:avLst/>
          </a:prstGeom>
          <a:ln w="38100">
            <a:solidFill>
              <a:schemeClr val="accent1"/>
            </a:solidFill>
            <a:miter lim="400000"/>
          </a:ln>
        </p:spPr>
        <p:txBody>
          <a:bodyPr lIns="50800" tIns="50800" rIns="50800" bIns="50800" anchor="ctr"/>
          <a:lstStyle/>
          <a:p>
            <a:pPr>
              <a:defRPr sz="2400">
                <a:solidFill>
                  <a:srgbClr val="FFFFFF"/>
                </a:solidFill>
              </a:defRPr>
            </a:pPr>
            <a:endParaRPr/>
          </a:p>
        </p:txBody>
      </p:sp>
      <p:sp>
        <p:nvSpPr>
          <p:cNvPr id="346" name="四角形"/>
          <p:cNvSpPr/>
          <p:nvPr/>
        </p:nvSpPr>
        <p:spPr>
          <a:xfrm>
            <a:off x="2521396" y="4825680"/>
            <a:ext cx="8566834" cy="590948"/>
          </a:xfrm>
          <a:prstGeom prst="rect">
            <a:avLst/>
          </a:prstGeom>
          <a:ln w="38100">
            <a:solidFill>
              <a:schemeClr val="accent1"/>
            </a:solidFill>
            <a:miter lim="400000"/>
          </a:ln>
        </p:spPr>
        <p:txBody>
          <a:bodyPr lIns="50800" tIns="50800" rIns="50800" bIns="50800" anchor="ctr"/>
          <a:lstStyle/>
          <a:p>
            <a:pPr>
              <a:defRPr sz="2400">
                <a:solidFill>
                  <a:srgbClr val="FFFFFF"/>
                </a:solidFill>
              </a:defRPr>
            </a:pPr>
            <a:endParaRPr/>
          </a:p>
        </p:txBody>
      </p:sp>
      <p:sp>
        <p:nvSpPr>
          <p:cNvPr id="347" name="通信方法"/>
          <p:cNvSpPr txBox="1"/>
          <p:nvPr/>
        </p:nvSpPr>
        <p:spPr>
          <a:xfrm>
            <a:off x="797445" y="4256515"/>
            <a:ext cx="1739901"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t>通信方法</a:t>
            </a:r>
          </a:p>
        </p:txBody>
      </p:sp>
      <p:sp>
        <p:nvSpPr>
          <p:cNvPr id="348" name="住所"/>
          <p:cNvSpPr txBox="1"/>
          <p:nvPr/>
        </p:nvSpPr>
        <p:spPr>
          <a:xfrm>
            <a:off x="6038850" y="4256515"/>
            <a:ext cx="927100"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t>住所</a:t>
            </a: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0"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351"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352" name="URL (Uniform Resource Locator)"/>
          <p:cNvSpPr txBox="1"/>
          <p:nvPr/>
        </p:nvSpPr>
        <p:spPr>
          <a:xfrm>
            <a:off x="337103" y="270792"/>
            <a:ext cx="10747249"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6000">
                <a:solidFill>
                  <a:srgbClr val="FFFFFF"/>
                </a:solidFill>
                <a:latin typeface="ヒラギノ角ゴ ProN W6"/>
                <a:ea typeface="ヒラギノ角ゴ ProN W6"/>
                <a:cs typeface="ヒラギノ角ゴ ProN W6"/>
                <a:sym typeface="ヒラギノ角ゴ ProN W6"/>
              </a:defRPr>
            </a:pPr>
            <a:r>
              <a:t>URL </a:t>
            </a:r>
            <a:r>
              <a:rPr sz="4500"/>
              <a:t>(Uniform Resource Locator)</a:t>
            </a:r>
          </a:p>
        </p:txBody>
      </p:sp>
      <p:sp>
        <p:nvSpPr>
          <p:cNvPr id="353" name="・個々のファイル (データ) の場所を一意に示す識別子．"/>
          <p:cNvSpPr txBox="1"/>
          <p:nvPr/>
        </p:nvSpPr>
        <p:spPr>
          <a:xfrm>
            <a:off x="209644" y="1692154"/>
            <a:ext cx="12337594" cy="58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個々のファイル (データ) の場所を一意に示す識別子．</a:t>
            </a:r>
          </a:p>
        </p:txBody>
      </p:sp>
      <p:sp>
        <p:nvSpPr>
          <p:cNvPr id="354" name="・「通信方法」と「住所」を指定．"/>
          <p:cNvSpPr txBox="1"/>
          <p:nvPr/>
        </p:nvSpPr>
        <p:spPr>
          <a:xfrm>
            <a:off x="222344" y="2365254"/>
            <a:ext cx="7835901" cy="58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「通信方法」と「住所」を指定．</a:t>
            </a:r>
          </a:p>
        </p:txBody>
      </p:sp>
      <p:sp>
        <p:nvSpPr>
          <p:cNvPr id="355" name="・例：INEX 2017 トップページの場合"/>
          <p:cNvSpPr txBox="1"/>
          <p:nvPr/>
        </p:nvSpPr>
        <p:spPr>
          <a:xfrm>
            <a:off x="209644" y="3432054"/>
            <a:ext cx="8560767" cy="58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例：INEX 2017 トップページの場合</a:t>
            </a:r>
          </a:p>
        </p:txBody>
      </p:sp>
      <p:sp>
        <p:nvSpPr>
          <p:cNvPr id="356" name="http://www.ep.sci.hokudai.ac.jp/~inex/index.html"/>
          <p:cNvSpPr txBox="1"/>
          <p:nvPr/>
        </p:nvSpPr>
        <p:spPr>
          <a:xfrm>
            <a:off x="1174844" y="4867154"/>
            <a:ext cx="9787434" cy="50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u="sng">
                <a:hlinkClick r:id="rId3"/>
              </a:defRPr>
            </a:lvl1pPr>
          </a:lstStyle>
          <a:p>
            <a:pPr>
              <a:defRPr u="none"/>
            </a:pPr>
            <a:r>
              <a:rPr u="sng">
                <a:hlinkClick r:id="rId3"/>
              </a:rPr>
              <a:t>http://www.ep.sci.hokudai.ac.jp/~inex/index.html</a:t>
            </a:r>
          </a:p>
        </p:txBody>
      </p:sp>
      <p:sp>
        <p:nvSpPr>
          <p:cNvPr id="357" name="四角形"/>
          <p:cNvSpPr/>
          <p:nvPr/>
        </p:nvSpPr>
        <p:spPr>
          <a:xfrm>
            <a:off x="1124396" y="4825680"/>
            <a:ext cx="1086000" cy="590948"/>
          </a:xfrm>
          <a:prstGeom prst="rect">
            <a:avLst/>
          </a:prstGeom>
          <a:ln w="38100">
            <a:solidFill>
              <a:schemeClr val="accent1"/>
            </a:solidFill>
            <a:miter lim="400000"/>
          </a:ln>
        </p:spPr>
        <p:txBody>
          <a:bodyPr lIns="50800" tIns="50800" rIns="50800" bIns="50800" anchor="ctr"/>
          <a:lstStyle/>
          <a:p>
            <a:pPr>
              <a:defRPr sz="2400">
                <a:solidFill>
                  <a:srgbClr val="FFFFFF"/>
                </a:solidFill>
              </a:defRPr>
            </a:pPr>
            <a:endParaRPr/>
          </a:p>
        </p:txBody>
      </p:sp>
      <p:sp>
        <p:nvSpPr>
          <p:cNvPr id="358" name="四角形"/>
          <p:cNvSpPr/>
          <p:nvPr/>
        </p:nvSpPr>
        <p:spPr>
          <a:xfrm>
            <a:off x="2521396" y="4825680"/>
            <a:ext cx="8566834" cy="590948"/>
          </a:xfrm>
          <a:prstGeom prst="rect">
            <a:avLst/>
          </a:prstGeom>
          <a:ln w="38100">
            <a:solidFill>
              <a:schemeClr val="accent1"/>
            </a:solidFill>
            <a:miter lim="400000"/>
          </a:ln>
        </p:spPr>
        <p:txBody>
          <a:bodyPr lIns="50800" tIns="50800" rIns="50800" bIns="50800" anchor="ctr"/>
          <a:lstStyle/>
          <a:p>
            <a:pPr>
              <a:defRPr sz="2400">
                <a:solidFill>
                  <a:srgbClr val="FFFFFF"/>
                </a:solidFill>
              </a:defRPr>
            </a:pPr>
            <a:endParaRPr/>
          </a:p>
        </p:txBody>
      </p:sp>
      <p:sp>
        <p:nvSpPr>
          <p:cNvPr id="359" name="通信方法"/>
          <p:cNvSpPr txBox="1"/>
          <p:nvPr/>
        </p:nvSpPr>
        <p:spPr>
          <a:xfrm>
            <a:off x="797445" y="4256515"/>
            <a:ext cx="1739901"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t>通信方法</a:t>
            </a:r>
          </a:p>
        </p:txBody>
      </p:sp>
      <p:sp>
        <p:nvSpPr>
          <p:cNvPr id="360" name="住所"/>
          <p:cNvSpPr txBox="1"/>
          <p:nvPr/>
        </p:nvSpPr>
        <p:spPr>
          <a:xfrm>
            <a:off x="6038850" y="4256515"/>
            <a:ext cx="927100"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t>住所</a:t>
            </a:r>
          </a:p>
        </p:txBody>
      </p:sp>
      <p:sp>
        <p:nvSpPr>
          <p:cNvPr id="361" name="線"/>
          <p:cNvSpPr/>
          <p:nvPr/>
        </p:nvSpPr>
        <p:spPr>
          <a:xfrm flipV="1">
            <a:off x="7607300" y="4824230"/>
            <a:ext cx="1" cy="593847"/>
          </a:xfrm>
          <a:prstGeom prst="line">
            <a:avLst/>
          </a:prstGeom>
          <a:ln w="38100">
            <a:solidFill>
              <a:schemeClr val="accent1"/>
            </a:solidFill>
            <a:miter lim="400000"/>
          </a:ln>
        </p:spPr>
        <p:txBody>
          <a:bodyPr lIns="50800" tIns="50800" rIns="50800" bIns="50800" anchor="ctr"/>
          <a:lstStyle/>
          <a:p>
            <a:pPr>
              <a:defRPr sz="2400"/>
            </a:pPr>
            <a:endParaRPr/>
          </a:p>
        </p:txBody>
      </p:sp>
      <p:sp>
        <p:nvSpPr>
          <p:cNvPr id="362" name="ドメイン名…"/>
          <p:cNvSpPr txBox="1"/>
          <p:nvPr/>
        </p:nvSpPr>
        <p:spPr>
          <a:xfrm>
            <a:off x="3968749" y="5477792"/>
            <a:ext cx="2297889" cy="995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defRPr sz="3200"/>
            </a:pPr>
            <a:r>
              <a:t>ドメイン名</a:t>
            </a:r>
          </a:p>
          <a:p>
            <a:pPr>
              <a:lnSpc>
                <a:spcPct val="70000"/>
              </a:lnSpc>
              <a:defRPr sz="3200"/>
            </a:pPr>
            <a:r>
              <a:t>(第4回参照)</a:t>
            </a:r>
          </a:p>
        </p:txBody>
      </p:sp>
      <p:sp>
        <p:nvSpPr>
          <p:cNvPr id="363" name="ファイルのパス…"/>
          <p:cNvSpPr txBox="1"/>
          <p:nvPr/>
        </p:nvSpPr>
        <p:spPr>
          <a:xfrm>
            <a:off x="7835138" y="5477792"/>
            <a:ext cx="3074112" cy="995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defRPr sz="3200"/>
            </a:pPr>
            <a:r>
              <a:t>ファイルのパス</a:t>
            </a:r>
          </a:p>
          <a:p>
            <a:pPr>
              <a:lnSpc>
                <a:spcPct val="70000"/>
              </a:lnSpc>
              <a:defRPr sz="3200"/>
            </a:pPr>
            <a:r>
              <a:t>(第2回参照)</a:t>
            </a: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スライド番号"/>
          <p:cNvSpPr txBox="1">
            <a:spLocks noGrp="1"/>
          </p:cNvSpPr>
          <p:nvPr>
            <p:ph type="sldNum" sz="quarter" idx="2"/>
          </p:nvPr>
        </p:nvSpPr>
        <p:spPr>
          <a:xfrm>
            <a:off x="6363804" y="9251950"/>
            <a:ext cx="264492"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
        <p:nvSpPr>
          <p:cNvPr id="132"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133" name="目次"/>
          <p:cNvSpPr txBox="1"/>
          <p:nvPr/>
        </p:nvSpPr>
        <p:spPr>
          <a:xfrm>
            <a:off x="349803" y="270792"/>
            <a:ext cx="163830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目次</a:t>
            </a:r>
          </a:p>
        </p:txBody>
      </p:sp>
      <p:sp>
        <p:nvSpPr>
          <p:cNvPr id="134" name="1. WWW について…"/>
          <p:cNvSpPr txBox="1"/>
          <p:nvPr/>
        </p:nvSpPr>
        <p:spPr>
          <a:xfrm>
            <a:off x="398753" y="1771649"/>
            <a:ext cx="5352427" cy="4596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4600">
                <a:latin typeface="ヒラギノ角ゴ ProN W6"/>
                <a:ea typeface="ヒラギノ角ゴ ProN W6"/>
                <a:cs typeface="ヒラギノ角ゴ ProN W6"/>
                <a:sym typeface="ヒラギノ角ゴ ProN W6"/>
              </a:defRPr>
            </a:pPr>
            <a:r>
              <a:rPr dirty="0"/>
              <a:t>1. WWW </a:t>
            </a:r>
            <a:r>
              <a:rPr dirty="0" err="1"/>
              <a:t>について</a:t>
            </a:r>
            <a:endParaRPr dirty="0"/>
          </a:p>
          <a:p>
            <a:pPr algn="l">
              <a:defRPr sz="4000">
                <a:latin typeface="ヒラギノ角ゴ ProN W6"/>
                <a:ea typeface="ヒラギノ角ゴ ProN W6"/>
                <a:cs typeface="ヒラギノ角ゴ ProN W6"/>
                <a:sym typeface="ヒラギノ角ゴ ProN W6"/>
              </a:defRPr>
            </a:pPr>
            <a:r>
              <a:rPr dirty="0"/>
              <a:t>　・WWW </a:t>
            </a:r>
            <a:r>
              <a:rPr dirty="0" err="1"/>
              <a:t>とは</a:t>
            </a:r>
            <a:r>
              <a:rPr dirty="0"/>
              <a:t>？</a:t>
            </a:r>
          </a:p>
          <a:p>
            <a:pPr algn="l">
              <a:defRPr sz="4000">
                <a:latin typeface="ヒラギノ角ゴ ProN W6"/>
                <a:ea typeface="ヒラギノ角ゴ ProN W6"/>
                <a:cs typeface="ヒラギノ角ゴ ProN W6"/>
                <a:sym typeface="ヒラギノ角ゴ ProN W6"/>
              </a:defRPr>
            </a:pPr>
            <a:r>
              <a:rPr dirty="0"/>
              <a:t>　・WWW </a:t>
            </a:r>
            <a:r>
              <a:rPr dirty="0" err="1"/>
              <a:t>の仕組み</a:t>
            </a:r>
            <a:endParaRPr dirty="0"/>
          </a:p>
          <a:p>
            <a:pPr algn="l">
              <a:defRPr sz="4000">
                <a:latin typeface="ヒラギノ角ゴ ProN W6"/>
                <a:ea typeface="ヒラギノ角ゴ ProN W6"/>
                <a:cs typeface="ヒラギノ角ゴ ProN W6"/>
                <a:sym typeface="ヒラギノ角ゴ ProN W6"/>
              </a:defRPr>
            </a:pPr>
            <a:endParaRPr dirty="0"/>
          </a:p>
          <a:p>
            <a:pPr algn="l">
              <a:defRPr sz="4600">
                <a:latin typeface="ヒラギノ角ゴ ProN W6"/>
                <a:ea typeface="ヒラギノ角ゴ ProN W6"/>
                <a:cs typeface="ヒラギノ角ゴ ProN W6"/>
                <a:sym typeface="ヒラギノ角ゴ ProN W6"/>
              </a:defRPr>
            </a:pPr>
            <a:r>
              <a:rPr dirty="0"/>
              <a:t>2. </a:t>
            </a:r>
            <a:r>
              <a:rPr dirty="0" err="1"/>
              <a:t>epWWW</a:t>
            </a:r>
            <a:r>
              <a:rPr dirty="0"/>
              <a:t> </a:t>
            </a:r>
            <a:r>
              <a:rPr dirty="0" err="1"/>
              <a:t>について</a:t>
            </a:r>
            <a:endParaRPr dirty="0"/>
          </a:p>
          <a:p>
            <a:pPr algn="l">
              <a:defRPr sz="4000">
                <a:latin typeface="ヒラギノ角ゴ ProN W6"/>
                <a:ea typeface="ヒラギノ角ゴ ProN W6"/>
                <a:cs typeface="ヒラギノ角ゴ ProN W6"/>
                <a:sym typeface="ヒラギノ角ゴ ProN W6"/>
              </a:defRPr>
            </a:pPr>
            <a:r>
              <a:rPr dirty="0"/>
              <a:t>　・</a:t>
            </a:r>
            <a:r>
              <a:rPr dirty="0" err="1"/>
              <a:t>epWWW</a:t>
            </a:r>
            <a:r>
              <a:rPr dirty="0"/>
              <a:t> </a:t>
            </a:r>
            <a:r>
              <a:rPr dirty="0" err="1"/>
              <a:t>の仕事</a:t>
            </a:r>
            <a:endParaRPr dirty="0"/>
          </a:p>
          <a:p>
            <a:pPr algn="l">
              <a:defRPr sz="4000">
                <a:latin typeface="ヒラギノ角ゴ ProN W6"/>
                <a:ea typeface="ヒラギノ角ゴ ProN W6"/>
                <a:cs typeface="ヒラギノ角ゴ ProN W6"/>
                <a:sym typeface="ヒラギノ角ゴ ProN W6"/>
              </a:defRPr>
            </a:pPr>
            <a:r>
              <a:rPr dirty="0"/>
              <a:t>　・</a:t>
            </a:r>
            <a:r>
              <a:rPr spc="79" dirty="0" err="1"/>
              <a:t>管理者の業務</a:t>
            </a:r>
            <a:endParaRPr spc="79" dirty="0"/>
          </a:p>
        </p:txBody>
      </p:sp>
    </p:spTree>
  </p:cSld>
  <p:clrMapOvr>
    <a:masterClrMapping/>
  </p:clrMapOvr>
  <p:transition spd="slow">
    <p:dissolv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7" name="イメージ" descr="イメージ"/>
          <p:cNvPicPr>
            <a:picLocks noChangeAspect="1"/>
          </p:cNvPicPr>
          <p:nvPr/>
        </p:nvPicPr>
        <p:blipFill>
          <a:blip r:embed="rId3"/>
          <a:stretch>
            <a:fillRect/>
          </a:stretch>
        </p:blipFill>
        <p:spPr>
          <a:xfrm>
            <a:off x="8602901" y="1247138"/>
            <a:ext cx="3876654" cy="4399928"/>
          </a:xfrm>
          <a:prstGeom prst="rect">
            <a:avLst/>
          </a:prstGeom>
          <a:ln w="12700">
            <a:miter lim="400000"/>
          </a:ln>
        </p:spPr>
      </p:pic>
      <p:sp>
        <p:nvSpPr>
          <p:cNvPr id="368"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369"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370" name="URI・URN"/>
          <p:cNvSpPr txBox="1"/>
          <p:nvPr/>
        </p:nvSpPr>
        <p:spPr>
          <a:xfrm>
            <a:off x="337103" y="270792"/>
            <a:ext cx="4166617"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URI・URN</a:t>
            </a:r>
          </a:p>
        </p:txBody>
      </p:sp>
      <p:sp>
        <p:nvSpPr>
          <p:cNvPr id="371" name="■ URI (Uniform Resource Identifer)"/>
          <p:cNvSpPr txBox="1"/>
          <p:nvPr/>
        </p:nvSpPr>
        <p:spPr>
          <a:xfrm>
            <a:off x="7594" y="1615345"/>
            <a:ext cx="7551649"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3800">
                <a:solidFill>
                  <a:schemeClr val="accent1"/>
                </a:solidFill>
                <a:latin typeface="ヒラギノ角ゴ ProN W6"/>
                <a:ea typeface="ヒラギノ角ゴ ProN W6"/>
                <a:cs typeface="ヒラギノ角ゴ ProN W6"/>
                <a:sym typeface="ヒラギノ角ゴ ProN W6"/>
              </a:defRPr>
            </a:pPr>
            <a:r>
              <a:rPr sz="4200"/>
              <a:t>■ URI</a:t>
            </a:r>
            <a:r>
              <a:t> </a:t>
            </a:r>
            <a:r>
              <a:rPr sz="2800"/>
              <a:t>(Uniform Resource Identifer)</a:t>
            </a:r>
          </a:p>
        </p:txBody>
      </p:sp>
      <p:sp>
        <p:nvSpPr>
          <p:cNvPr id="372" name="・個々のデータを一意に示すための…"/>
          <p:cNvSpPr txBox="1"/>
          <p:nvPr/>
        </p:nvSpPr>
        <p:spPr>
          <a:xfrm>
            <a:off x="235044" y="2492254"/>
            <a:ext cx="7996607" cy="1163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個々のデータを一意に示すための</a:t>
            </a:r>
          </a:p>
          <a:p>
            <a:pPr algn="l">
              <a:lnSpc>
                <a:spcPct val="70000"/>
              </a:lnSpc>
              <a:defRPr sz="3800"/>
            </a:pPr>
            <a:r>
              <a:t>　識別子．</a:t>
            </a:r>
          </a:p>
        </p:txBody>
      </p:sp>
      <p:sp>
        <p:nvSpPr>
          <p:cNvPr id="373" name="・URL, URN などが含まれる．"/>
          <p:cNvSpPr txBox="1"/>
          <p:nvPr/>
        </p:nvSpPr>
        <p:spPr>
          <a:xfrm>
            <a:off x="242404" y="3897483"/>
            <a:ext cx="7005829" cy="58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URL, URN などが含まれる．</a:t>
            </a:r>
          </a:p>
        </p:txBody>
      </p:sp>
      <p:sp>
        <p:nvSpPr>
          <p:cNvPr id="374" name="■ URN (Uniform Resource Name)"/>
          <p:cNvSpPr txBox="1"/>
          <p:nvPr/>
        </p:nvSpPr>
        <p:spPr>
          <a:xfrm>
            <a:off x="20294" y="4855672"/>
            <a:ext cx="729312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3800">
                <a:solidFill>
                  <a:schemeClr val="accent1"/>
                </a:solidFill>
                <a:latin typeface="ヒラギノ角ゴ ProN W6"/>
                <a:ea typeface="ヒラギノ角ゴ ProN W6"/>
                <a:cs typeface="ヒラギノ角ゴ ProN W6"/>
                <a:sym typeface="ヒラギノ角ゴ ProN W6"/>
              </a:defRPr>
            </a:pPr>
            <a:r>
              <a:rPr sz="4200"/>
              <a:t>■ URN</a:t>
            </a:r>
            <a:r>
              <a:t> </a:t>
            </a:r>
            <a:r>
              <a:rPr sz="2800"/>
              <a:t>(Uniform Resource Name)</a:t>
            </a:r>
          </a:p>
        </p:txBody>
      </p:sp>
      <p:sp>
        <p:nvSpPr>
          <p:cNvPr id="375" name="・個々のデータの名前を一意に示す…"/>
          <p:cNvSpPr txBox="1"/>
          <p:nvPr/>
        </p:nvSpPr>
        <p:spPr>
          <a:xfrm>
            <a:off x="235044" y="5659072"/>
            <a:ext cx="7996607" cy="1163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個々のデータの名前を一意に示す</a:t>
            </a:r>
          </a:p>
          <a:p>
            <a:pPr algn="l">
              <a:lnSpc>
                <a:spcPct val="70000"/>
              </a:lnSpc>
              <a:defRPr sz="3800"/>
            </a:pPr>
            <a:r>
              <a:t>　識別子．</a:t>
            </a:r>
          </a:p>
        </p:txBody>
      </p:sp>
      <p:sp>
        <p:nvSpPr>
          <p:cNvPr id="376" name="・URN の例：…"/>
          <p:cNvSpPr txBox="1"/>
          <p:nvPr/>
        </p:nvSpPr>
        <p:spPr>
          <a:xfrm>
            <a:off x="239991" y="7066991"/>
            <a:ext cx="14368121" cy="20904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URN の例：</a:t>
            </a:r>
          </a:p>
          <a:p>
            <a:pPr algn="l">
              <a:lnSpc>
                <a:spcPct val="70000"/>
              </a:lnSpc>
              <a:defRPr sz="3000"/>
            </a:pPr>
            <a:r>
              <a:t>　- ISBN (書籍)：isbn: 4-87311-150-1 </a:t>
            </a:r>
          </a:p>
          <a:p>
            <a:pPr algn="l">
              <a:defRPr sz="3000"/>
            </a:pPr>
            <a:r>
              <a:t>　                     (Apache ハイドブック 第3版)</a:t>
            </a:r>
          </a:p>
          <a:p>
            <a:pPr algn="l">
              <a:defRPr sz="3000"/>
            </a:pPr>
            <a:r>
              <a:t>　- ISSN (雑誌)：issn: 0028-0836 (Nature)</a:t>
            </a:r>
          </a:p>
        </p:txBody>
      </p:sp>
      <p:pic>
        <p:nvPicPr>
          <p:cNvPr id="377" name="イメージ" descr="イメージ"/>
          <p:cNvPicPr>
            <a:picLocks noChangeAspect="1"/>
          </p:cNvPicPr>
          <p:nvPr/>
        </p:nvPicPr>
        <p:blipFill>
          <a:blip r:embed="rId4"/>
          <a:stretch>
            <a:fillRect/>
          </a:stretch>
        </p:blipFill>
        <p:spPr>
          <a:xfrm>
            <a:off x="8812723" y="6122589"/>
            <a:ext cx="4332824" cy="361790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1"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
        <p:nvSpPr>
          <p:cNvPr id="382"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383" name="WWW の通信の概念図"/>
          <p:cNvSpPr txBox="1"/>
          <p:nvPr/>
        </p:nvSpPr>
        <p:spPr>
          <a:xfrm>
            <a:off x="349803" y="270792"/>
            <a:ext cx="8120635"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WWW の通信の概念図</a:t>
            </a:r>
          </a:p>
        </p:txBody>
      </p:sp>
      <p:sp>
        <p:nvSpPr>
          <p:cNvPr id="384" name="■ クライアント・サーバシステム"/>
          <p:cNvSpPr txBox="1"/>
          <p:nvPr/>
        </p:nvSpPr>
        <p:spPr>
          <a:xfrm>
            <a:off x="7594" y="1615345"/>
            <a:ext cx="8218247"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200">
                <a:solidFill>
                  <a:schemeClr val="accent1"/>
                </a:solidFill>
                <a:latin typeface="ヒラギノ角ゴ ProN W6"/>
                <a:ea typeface="ヒラギノ角ゴ ProN W6"/>
                <a:cs typeface="ヒラギノ角ゴ ProN W6"/>
                <a:sym typeface="ヒラギノ角ゴ ProN W6"/>
              </a:defRPr>
            </a:lvl1pPr>
          </a:lstStyle>
          <a:p>
            <a:r>
              <a:t>■ クライアント・サーバシステム</a:t>
            </a:r>
          </a:p>
        </p:txBody>
      </p:sp>
      <p:sp>
        <p:nvSpPr>
          <p:cNvPr id="385" name="矢印"/>
          <p:cNvSpPr/>
          <p:nvPr/>
        </p:nvSpPr>
        <p:spPr>
          <a:xfrm>
            <a:off x="4756251" y="2974339"/>
            <a:ext cx="2702615"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386" name="ブラウザ…"/>
          <p:cNvSpPr txBox="1"/>
          <p:nvPr/>
        </p:nvSpPr>
        <p:spPr>
          <a:xfrm>
            <a:off x="780523" y="2595880"/>
            <a:ext cx="3183027"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pPr>
            <a:r>
              <a:t>ブラウザ</a:t>
            </a:r>
          </a:p>
          <a:p>
            <a:pPr>
              <a:lnSpc>
                <a:spcPct val="70000"/>
              </a:lnSpc>
            </a:pPr>
            <a:r>
              <a:t>(クライアント)</a:t>
            </a:r>
          </a:p>
        </p:txBody>
      </p:sp>
      <p:sp>
        <p:nvSpPr>
          <p:cNvPr id="387" name="WWW サーバ…"/>
          <p:cNvSpPr txBox="1"/>
          <p:nvPr/>
        </p:nvSpPr>
        <p:spPr>
          <a:xfrm>
            <a:off x="8089440" y="2595880"/>
            <a:ext cx="3151937"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pPr>
            <a:r>
              <a:t>WWW サーバ</a:t>
            </a:r>
          </a:p>
          <a:p>
            <a:pPr>
              <a:lnSpc>
                <a:spcPct val="70000"/>
              </a:lnSpc>
            </a:pPr>
            <a:r>
              <a:t>(サーバ)</a:t>
            </a:r>
          </a:p>
        </p:txBody>
      </p:sp>
      <p:pic>
        <p:nvPicPr>
          <p:cNvPr id="388" name="イメージ" descr="イメージ"/>
          <p:cNvPicPr>
            <a:picLocks noChangeAspect="1"/>
          </p:cNvPicPr>
          <p:nvPr/>
        </p:nvPicPr>
        <p:blipFill>
          <a:blip r:embed="rId3"/>
          <a:stretch>
            <a:fillRect/>
          </a:stretch>
        </p:blipFill>
        <p:spPr>
          <a:xfrm>
            <a:off x="8828612" y="3794585"/>
            <a:ext cx="1397205" cy="1885030"/>
          </a:xfrm>
          <a:prstGeom prst="rect">
            <a:avLst/>
          </a:prstGeom>
          <a:ln w="12700">
            <a:miter lim="400000"/>
          </a:ln>
        </p:spPr>
      </p:pic>
      <p:sp>
        <p:nvSpPr>
          <p:cNvPr id="389" name="ファイル要求"/>
          <p:cNvSpPr txBox="1"/>
          <p:nvPr/>
        </p:nvSpPr>
        <p:spPr>
          <a:xfrm>
            <a:off x="4609174" y="2261822"/>
            <a:ext cx="2834641"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ファイル要求</a:t>
            </a:r>
          </a:p>
        </p:txBody>
      </p:sp>
      <p:sp>
        <p:nvSpPr>
          <p:cNvPr id="390" name="ファイル提供"/>
          <p:cNvSpPr txBox="1"/>
          <p:nvPr/>
        </p:nvSpPr>
        <p:spPr>
          <a:xfrm>
            <a:off x="4690238" y="5471747"/>
            <a:ext cx="2834641" cy="55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ファイル提供</a:t>
            </a:r>
          </a:p>
        </p:txBody>
      </p:sp>
      <p:pic>
        <p:nvPicPr>
          <p:cNvPr id="391" name="イメージ" descr="イメージ"/>
          <p:cNvPicPr>
            <a:picLocks noChangeAspect="1"/>
          </p:cNvPicPr>
          <p:nvPr/>
        </p:nvPicPr>
        <p:blipFill>
          <a:blip r:embed="rId4"/>
          <a:stretch>
            <a:fillRect/>
          </a:stretch>
        </p:blipFill>
        <p:spPr>
          <a:xfrm>
            <a:off x="7556767" y="6734837"/>
            <a:ext cx="4217283" cy="2466713"/>
          </a:xfrm>
          <a:prstGeom prst="rect">
            <a:avLst/>
          </a:prstGeom>
          <a:ln w="12700">
            <a:miter lim="400000"/>
          </a:ln>
        </p:spPr>
      </p:pic>
      <p:sp>
        <p:nvSpPr>
          <p:cNvPr id="392" name="矢印"/>
          <p:cNvSpPr/>
          <p:nvPr/>
        </p:nvSpPr>
        <p:spPr>
          <a:xfrm rot="16200000">
            <a:off x="1940236" y="5936738"/>
            <a:ext cx="863600"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a:p>
        </p:txBody>
      </p:sp>
      <p:sp>
        <p:nvSpPr>
          <p:cNvPr id="393" name="解釈 + 表示"/>
          <p:cNvSpPr txBox="1"/>
          <p:nvPr/>
        </p:nvSpPr>
        <p:spPr>
          <a:xfrm>
            <a:off x="1233455" y="5987537"/>
            <a:ext cx="2277162"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t>解釈 + 表示</a:t>
            </a:r>
          </a:p>
        </p:txBody>
      </p:sp>
      <p:pic>
        <p:nvPicPr>
          <p:cNvPr id="394" name="イメージ" descr="イメージ"/>
          <p:cNvPicPr>
            <a:picLocks noChangeAspect="1"/>
          </p:cNvPicPr>
          <p:nvPr/>
        </p:nvPicPr>
        <p:blipFill>
          <a:blip r:embed="rId5"/>
          <a:stretch>
            <a:fillRect/>
          </a:stretch>
        </p:blipFill>
        <p:spPr>
          <a:xfrm>
            <a:off x="72360" y="6804567"/>
            <a:ext cx="4599352" cy="1763662"/>
          </a:xfrm>
          <a:prstGeom prst="rect">
            <a:avLst/>
          </a:prstGeom>
          <a:ln w="12700">
            <a:miter lim="400000"/>
          </a:ln>
        </p:spPr>
      </p:pic>
      <p:pic>
        <p:nvPicPr>
          <p:cNvPr id="395" name="イメージ" descr="イメージ"/>
          <p:cNvPicPr>
            <a:picLocks noChangeAspect="1"/>
          </p:cNvPicPr>
          <p:nvPr/>
        </p:nvPicPr>
        <p:blipFill>
          <a:blip r:embed="rId6"/>
          <a:stretch>
            <a:fillRect/>
          </a:stretch>
        </p:blipFill>
        <p:spPr>
          <a:xfrm>
            <a:off x="757663" y="3679910"/>
            <a:ext cx="3228747" cy="1695093"/>
          </a:xfrm>
          <a:prstGeom prst="rect">
            <a:avLst/>
          </a:prstGeom>
          <a:ln w="12700">
            <a:miter lim="400000"/>
          </a:ln>
        </p:spPr>
      </p:pic>
      <p:sp>
        <p:nvSpPr>
          <p:cNvPr id="396" name="http://www.nxworld.net/wp-content/uploads/"/>
          <p:cNvSpPr txBox="1"/>
          <p:nvPr/>
        </p:nvSpPr>
        <p:spPr>
          <a:xfrm>
            <a:off x="610368" y="5307889"/>
            <a:ext cx="3523336" cy="25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1200" u="sng">
                <a:hlinkClick r:id="rId7"/>
              </a:defRPr>
            </a:lvl1pPr>
          </a:lstStyle>
          <a:p>
            <a:pPr>
              <a:defRPr u="none"/>
            </a:pPr>
            <a:r>
              <a:rPr u="sng">
                <a:hlinkClick r:id="rId7"/>
              </a:rPr>
              <a:t>http://www.nxworld.net/wp-content/uploads/</a:t>
            </a:r>
          </a:p>
        </p:txBody>
      </p:sp>
      <p:sp>
        <p:nvSpPr>
          <p:cNvPr id="397" name="矢印"/>
          <p:cNvSpPr/>
          <p:nvPr/>
        </p:nvSpPr>
        <p:spPr>
          <a:xfrm rot="10800000">
            <a:off x="4675187" y="4946791"/>
            <a:ext cx="2702615"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398" name="プロトコル…"/>
          <p:cNvSpPr txBox="1"/>
          <p:nvPr/>
        </p:nvSpPr>
        <p:spPr>
          <a:xfrm>
            <a:off x="4252240" y="3954780"/>
            <a:ext cx="3710636"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pPr>
            <a:r>
              <a:t>プロトコル</a:t>
            </a:r>
          </a:p>
          <a:p>
            <a:pPr>
              <a:lnSpc>
                <a:spcPct val="70000"/>
              </a:lnSpc>
            </a:pPr>
            <a:r>
              <a:t>HTTP or HTTPS</a:t>
            </a:r>
          </a:p>
        </p:txBody>
      </p:sp>
      <p:sp>
        <p:nvSpPr>
          <p:cNvPr id="399" name="Web コンテンツ"/>
          <p:cNvSpPr txBox="1"/>
          <p:nvPr/>
        </p:nvSpPr>
        <p:spPr>
          <a:xfrm>
            <a:off x="8033569" y="6224688"/>
            <a:ext cx="3650286"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a:solidFill>
                  <a:schemeClr val="accent5"/>
                </a:solidFill>
                <a:latin typeface="ヒラギノ角ゴ ProN W6"/>
                <a:ea typeface="ヒラギノ角ゴ ProN W6"/>
                <a:cs typeface="ヒラギノ角ゴ ProN W6"/>
                <a:sym typeface="ヒラギノ角ゴ ProN W6"/>
              </a:defRPr>
            </a:lvl1pPr>
          </a:lstStyle>
          <a:p>
            <a:r>
              <a:t>Web コンテンツ</a:t>
            </a: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3"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404"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405" name="Web コンテンツ"/>
          <p:cNvSpPr txBox="1"/>
          <p:nvPr/>
        </p:nvSpPr>
        <p:spPr>
          <a:xfrm>
            <a:off x="349803" y="270792"/>
            <a:ext cx="6007609"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Web コンテンツ</a:t>
            </a:r>
          </a:p>
        </p:txBody>
      </p:sp>
      <p:sp>
        <p:nvSpPr>
          <p:cNvPr id="406" name="・WWW 上で提供される「もの」…"/>
          <p:cNvSpPr txBox="1"/>
          <p:nvPr/>
        </p:nvSpPr>
        <p:spPr>
          <a:xfrm>
            <a:off x="6444" y="1820827"/>
            <a:ext cx="12294567" cy="1968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3800"/>
            </a:pPr>
            <a:r>
              <a:rPr>
                <a:latin typeface="ヒラギノ角ゴ ProN W6"/>
                <a:ea typeface="ヒラギノ角ゴ ProN W6"/>
                <a:cs typeface="ヒラギノ角ゴ ProN W6"/>
                <a:sym typeface="ヒラギノ角ゴ ProN W6"/>
              </a:rPr>
              <a:t>・</a:t>
            </a:r>
            <a:r>
              <a:t>WWW 上で提供される「もの」</a:t>
            </a:r>
          </a:p>
          <a:p>
            <a:pPr algn="l"/>
            <a:r>
              <a:t>　- 定義は非常に曖昧．</a:t>
            </a:r>
          </a:p>
          <a:p>
            <a:pPr algn="l"/>
            <a:r>
              <a:t>　- 個々のファイルから一括りの大きなサービスまで包含．</a:t>
            </a:r>
          </a:p>
        </p:txBody>
      </p:sp>
      <p:sp>
        <p:nvSpPr>
          <p:cNvPr id="407" name="・Web コンテンツの例：…"/>
          <p:cNvSpPr txBox="1"/>
          <p:nvPr/>
        </p:nvSpPr>
        <p:spPr>
          <a:xfrm>
            <a:off x="-19223" y="4475762"/>
            <a:ext cx="11495838" cy="1968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3800"/>
            </a:pPr>
            <a:r>
              <a:rPr>
                <a:latin typeface="ヒラギノ角ゴ ProN W6"/>
                <a:ea typeface="ヒラギノ角ゴ ProN W6"/>
                <a:cs typeface="ヒラギノ角ゴ ProN W6"/>
                <a:sym typeface="ヒラギノ角ゴ ProN W6"/>
              </a:rPr>
              <a:t>・</a:t>
            </a:r>
            <a:r>
              <a:t>Web コンテンツの例：</a:t>
            </a:r>
          </a:p>
          <a:p>
            <a:pPr algn="l"/>
            <a:r>
              <a:t>　- 個々のファイル：HTML 文書，画像，動画，etc</a:t>
            </a:r>
          </a:p>
          <a:p>
            <a:pPr algn="l"/>
            <a:r>
              <a:t>　- 一括りの大きなサービス：Web メール，SNS，etc</a:t>
            </a:r>
          </a:p>
        </p:txBody>
      </p:sp>
      <p:pic>
        <p:nvPicPr>
          <p:cNvPr id="408" name="イメージ" descr="イメージ"/>
          <p:cNvPicPr>
            <a:picLocks noChangeAspect="1"/>
          </p:cNvPicPr>
          <p:nvPr/>
        </p:nvPicPr>
        <p:blipFill>
          <a:blip r:embed="rId2"/>
          <a:stretch>
            <a:fillRect/>
          </a:stretch>
        </p:blipFill>
        <p:spPr>
          <a:xfrm>
            <a:off x="693974" y="6659025"/>
            <a:ext cx="3321929" cy="2902536"/>
          </a:xfrm>
          <a:prstGeom prst="rect">
            <a:avLst/>
          </a:prstGeom>
          <a:ln w="12700">
            <a:miter lim="400000"/>
          </a:ln>
        </p:spPr>
      </p:pic>
      <p:pic>
        <p:nvPicPr>
          <p:cNvPr id="409" name="イメージ" descr="イメージ"/>
          <p:cNvPicPr>
            <a:picLocks noChangeAspect="1"/>
          </p:cNvPicPr>
          <p:nvPr/>
        </p:nvPicPr>
        <p:blipFill>
          <a:blip r:embed="rId3"/>
          <a:stretch>
            <a:fillRect/>
          </a:stretch>
        </p:blipFill>
        <p:spPr>
          <a:xfrm>
            <a:off x="9127469" y="6535321"/>
            <a:ext cx="3321929" cy="2948212"/>
          </a:xfrm>
          <a:prstGeom prst="rect">
            <a:avLst/>
          </a:prstGeom>
          <a:ln w="12700">
            <a:miter lim="400000"/>
          </a:ln>
        </p:spPr>
      </p:pic>
      <p:pic>
        <p:nvPicPr>
          <p:cNvPr id="410" name="イメージ" descr="イメージ"/>
          <p:cNvPicPr>
            <a:picLocks noChangeAspect="1"/>
          </p:cNvPicPr>
          <p:nvPr/>
        </p:nvPicPr>
        <p:blipFill>
          <a:blip r:embed="rId4"/>
          <a:stretch>
            <a:fillRect/>
          </a:stretch>
        </p:blipFill>
        <p:spPr>
          <a:xfrm>
            <a:off x="5113968" y="6659025"/>
            <a:ext cx="2915436" cy="2902536"/>
          </a:xfrm>
          <a:prstGeom prst="rect">
            <a:avLst/>
          </a:prstGeom>
          <a:ln w="12700">
            <a:miter lim="400000"/>
          </a:ln>
        </p:spPr>
      </p:pic>
      <p:grpSp>
        <p:nvGrpSpPr>
          <p:cNvPr id="413" name="グループ"/>
          <p:cNvGrpSpPr/>
          <p:nvPr/>
        </p:nvGrpSpPr>
        <p:grpSpPr>
          <a:xfrm>
            <a:off x="10712872" y="7424926"/>
            <a:ext cx="151124" cy="195689"/>
            <a:chOff x="0" y="0"/>
            <a:chExt cx="151122" cy="195687"/>
          </a:xfrm>
        </p:grpSpPr>
        <p:sp>
          <p:nvSpPr>
            <p:cNvPr id="411" name="楕円"/>
            <p:cNvSpPr/>
            <p:nvPr/>
          </p:nvSpPr>
          <p:spPr>
            <a:xfrm>
              <a:off x="0" y="0"/>
              <a:ext cx="151123" cy="195688"/>
            </a:xfrm>
            <a:prstGeom prst="ellipse">
              <a:avLst/>
            </a:prstGeom>
            <a:solidFill>
              <a:srgbClr val="F3C6A6"/>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412" name="線"/>
            <p:cNvSpPr/>
            <p:nvPr/>
          </p:nvSpPr>
          <p:spPr>
            <a:xfrm>
              <a:off x="21077" y="75110"/>
              <a:ext cx="108968" cy="45467"/>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defRPr sz="2400"/>
              </a:pPr>
              <a:endParaRPr/>
            </a:p>
          </p:txBody>
        </p:sp>
      </p:gr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000" fill="hold"/>
                                        <p:tgtEl>
                                          <p:spTgt spid="413"/>
                                        </p:tgtEl>
                                      </p:cBhvr>
                                    </p:animEffect>
                                    <p:set>
                                      <p:cBhvr>
                                        <p:cTn id="7" fill="hold">
                                          <p:stCondLst>
                                            <p:cond delay="999"/>
                                          </p:stCondLst>
                                        </p:cTn>
                                        <p:tgtEl>
                                          <p:spTgt spid="4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5"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
        <p:nvSpPr>
          <p:cNvPr id="416"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417" name="HTML・XHTML"/>
          <p:cNvSpPr txBox="1"/>
          <p:nvPr/>
        </p:nvSpPr>
        <p:spPr>
          <a:xfrm>
            <a:off x="349803" y="270792"/>
            <a:ext cx="6317743"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HTML・XHTML</a:t>
            </a:r>
          </a:p>
        </p:txBody>
      </p:sp>
      <p:sp>
        <p:nvSpPr>
          <p:cNvPr id="418" name="■ HTML (HyperText Markup Language)"/>
          <p:cNvSpPr txBox="1"/>
          <p:nvPr/>
        </p:nvSpPr>
        <p:spPr>
          <a:xfrm>
            <a:off x="7594" y="1615345"/>
            <a:ext cx="9815856"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4200">
                <a:solidFill>
                  <a:schemeClr val="accent1"/>
                </a:solidFill>
                <a:latin typeface="ヒラギノ角ゴ ProN W6"/>
                <a:ea typeface="ヒラギノ角ゴ ProN W6"/>
                <a:cs typeface="ヒラギノ角ゴ ProN W6"/>
                <a:sym typeface="ヒラギノ角ゴ ProN W6"/>
              </a:defRPr>
            </a:pPr>
            <a:r>
              <a:t>■ HTML </a:t>
            </a:r>
            <a:r>
              <a:rPr sz="3400"/>
              <a:t>(HyperText Markup Language)</a:t>
            </a:r>
          </a:p>
        </p:txBody>
      </p:sp>
      <p:sp>
        <p:nvSpPr>
          <p:cNvPr id="419" name="・WWW サーバ上で公開される文書に用いられる…"/>
          <p:cNvSpPr txBox="1"/>
          <p:nvPr/>
        </p:nvSpPr>
        <p:spPr>
          <a:xfrm>
            <a:off x="209644" y="2332448"/>
            <a:ext cx="14395410" cy="3766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ct val="70000"/>
              </a:lnSpc>
              <a:defRPr sz="3800"/>
            </a:pPr>
            <a:r>
              <a:rPr>
                <a:latin typeface="ヒラギノ角ゴ ProN W6"/>
                <a:ea typeface="ヒラギノ角ゴ ProN W6"/>
                <a:cs typeface="ヒラギノ角ゴ ProN W6"/>
                <a:sym typeface="ヒラギノ角ゴ ProN W6"/>
              </a:rPr>
              <a:t>・</a:t>
            </a:r>
            <a:r>
              <a:t>WWW サーバ上で公開される文書に用いられる</a:t>
            </a:r>
          </a:p>
          <a:p>
            <a:pPr algn="l">
              <a:defRPr sz="3800"/>
            </a:pPr>
            <a:r>
              <a:t>　標準的なマークアップ言語．</a:t>
            </a:r>
          </a:p>
          <a:p>
            <a:pPr algn="l">
              <a:lnSpc>
                <a:spcPct val="70000"/>
              </a:lnSpc>
            </a:pPr>
            <a:r>
              <a:t>　- マークアップ言語：文書の見た目や構造などを文章と</a:t>
            </a:r>
          </a:p>
          <a:p>
            <a:pPr algn="l"/>
            <a:r>
              <a:t>　  　　　　　　　　　共に記述するための言語．</a:t>
            </a:r>
          </a:p>
          <a:p>
            <a:pPr algn="l"/>
            <a:r>
              <a:t>　- </a:t>
            </a:r>
            <a:r>
              <a:rPr>
                <a:solidFill>
                  <a:schemeClr val="accent5"/>
                </a:solidFill>
                <a:latin typeface="ヒラギノ角ゴ ProN W6"/>
                <a:ea typeface="ヒラギノ角ゴ ProN W6"/>
                <a:cs typeface="ヒラギノ角ゴ ProN W6"/>
                <a:sym typeface="ヒラギノ角ゴ ProN W6"/>
              </a:rPr>
              <a:t>タグ</a:t>
            </a:r>
            <a:r>
              <a:t>を用いて記述可能．</a:t>
            </a:r>
          </a:p>
          <a:p>
            <a:pPr algn="l"/>
            <a:r>
              <a:t>　- ハイパーリンクが使用可能．</a:t>
            </a:r>
          </a:p>
          <a:p>
            <a:pPr algn="l">
              <a:defRPr sz="3800"/>
            </a:pPr>
            <a:r>
              <a:t>　</a:t>
            </a:r>
          </a:p>
        </p:txBody>
      </p:sp>
      <p:sp>
        <p:nvSpPr>
          <p:cNvPr id="420" name="■ XHTML (EXtensible HyperText Markup Language)"/>
          <p:cNvSpPr txBox="1"/>
          <p:nvPr/>
        </p:nvSpPr>
        <p:spPr>
          <a:xfrm>
            <a:off x="-4670" y="6444733"/>
            <a:ext cx="12835358"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4200">
                <a:solidFill>
                  <a:schemeClr val="accent1"/>
                </a:solidFill>
                <a:latin typeface="ヒラギノ角ゴ ProN W6"/>
                <a:ea typeface="ヒラギノ角ゴ ProN W6"/>
                <a:cs typeface="ヒラギノ角ゴ ProN W6"/>
                <a:sym typeface="ヒラギノ角ゴ ProN W6"/>
              </a:defRPr>
            </a:pPr>
            <a:r>
              <a:t>■ XHTML </a:t>
            </a:r>
            <a:r>
              <a:rPr sz="3400"/>
              <a:t>(EXtensible HyperText Markup Language)</a:t>
            </a:r>
          </a:p>
        </p:txBody>
      </p:sp>
      <p:sp>
        <p:nvSpPr>
          <p:cNvPr id="421" name="正方形"/>
          <p:cNvSpPr/>
          <p:nvPr/>
        </p:nvSpPr>
        <p:spPr>
          <a:xfrm>
            <a:off x="6168585" y="9060760"/>
            <a:ext cx="1270001" cy="1270001"/>
          </a:xfrm>
          <a:prstGeom prst="rect">
            <a:avLst/>
          </a:prstGeom>
          <a:solidFill>
            <a:srgbClr val="FFFFFF"/>
          </a:solidFill>
          <a:ln w="12700">
            <a:miter lim="400000"/>
          </a:ln>
        </p:spPr>
        <p:txBody>
          <a:bodyPr lIns="50800" tIns="50800" rIns="50800" bIns="50800" anchor="ctr"/>
          <a:lstStyle/>
          <a:p>
            <a:pPr>
              <a:defRPr sz="2400">
                <a:solidFill>
                  <a:srgbClr val="FFFFFF"/>
                </a:solidFill>
              </a:defRPr>
            </a:pPr>
            <a:endParaRPr/>
          </a:p>
        </p:txBody>
      </p:sp>
      <p:sp>
        <p:nvSpPr>
          <p:cNvPr id="422" name="・XML を利用して拡張性を持たせた HTML…"/>
          <p:cNvSpPr txBox="1"/>
          <p:nvPr/>
        </p:nvSpPr>
        <p:spPr>
          <a:xfrm>
            <a:off x="209644" y="7140033"/>
            <a:ext cx="14395410" cy="3549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defRPr sz="3800"/>
            </a:pPr>
            <a:r>
              <a:rPr>
                <a:latin typeface="ヒラギノ角ゴ ProN W6"/>
                <a:ea typeface="ヒラギノ角ゴ ProN W6"/>
                <a:cs typeface="ヒラギノ角ゴ ProN W6"/>
                <a:sym typeface="ヒラギノ角ゴ ProN W6"/>
              </a:rPr>
              <a:t>・</a:t>
            </a:r>
            <a:r>
              <a:t>XML を利用して拡張性を持たせた HTML</a:t>
            </a:r>
          </a:p>
          <a:p>
            <a:pPr algn="l"/>
            <a:r>
              <a:t>　- XML </a:t>
            </a:r>
            <a:r>
              <a:rPr sz="3000"/>
              <a:t>(Extensible Markup Language)</a:t>
            </a:r>
          </a:p>
          <a:p>
            <a:pPr algn="l">
              <a:defRPr sz="3200"/>
            </a:pPr>
            <a:r>
              <a:t>　　 ・マークアップ言語を作成するための文法の一つ．</a:t>
            </a:r>
          </a:p>
          <a:p>
            <a:pPr algn="l">
              <a:defRPr sz="3200"/>
            </a:pPr>
            <a:r>
              <a:t>　　 ・ユーザ独自のタグを設定可能．　</a:t>
            </a:r>
          </a:p>
        </p:txBody>
      </p:sp>
      <p:pic>
        <p:nvPicPr>
          <p:cNvPr id="423" name="イメージ" descr="イメージ"/>
          <p:cNvPicPr>
            <a:picLocks noChangeAspect="1"/>
          </p:cNvPicPr>
          <p:nvPr/>
        </p:nvPicPr>
        <p:blipFill>
          <a:blip r:embed="rId3"/>
          <a:stretch>
            <a:fillRect/>
          </a:stretch>
        </p:blipFill>
        <p:spPr>
          <a:xfrm>
            <a:off x="10304529" y="4176669"/>
            <a:ext cx="2746829" cy="22077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7"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
        <p:nvSpPr>
          <p:cNvPr id="428"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429" name="HTML ソースの表示"/>
          <p:cNvSpPr txBox="1"/>
          <p:nvPr/>
        </p:nvSpPr>
        <p:spPr>
          <a:xfrm>
            <a:off x="349803" y="270792"/>
            <a:ext cx="7275577"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HTML ソースの表示</a:t>
            </a:r>
          </a:p>
        </p:txBody>
      </p:sp>
      <p:pic>
        <p:nvPicPr>
          <p:cNvPr id="430" name="イメージ" descr="イメージ"/>
          <p:cNvPicPr>
            <a:picLocks noChangeAspect="1"/>
          </p:cNvPicPr>
          <p:nvPr/>
        </p:nvPicPr>
        <p:blipFill>
          <a:blip r:embed="rId2"/>
          <a:stretch>
            <a:fillRect/>
          </a:stretch>
        </p:blipFill>
        <p:spPr>
          <a:xfrm>
            <a:off x="6585577" y="2093546"/>
            <a:ext cx="5983634" cy="701430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2"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sp>
        <p:nvSpPr>
          <p:cNvPr id="433"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434" name="HTML ソース"/>
          <p:cNvSpPr txBox="1"/>
          <p:nvPr/>
        </p:nvSpPr>
        <p:spPr>
          <a:xfrm>
            <a:off x="349803" y="270792"/>
            <a:ext cx="4989577"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HTML ソース</a:t>
            </a:r>
          </a:p>
        </p:txBody>
      </p:sp>
      <p:pic>
        <p:nvPicPr>
          <p:cNvPr id="435" name="イメージ" descr="イメージ"/>
          <p:cNvPicPr>
            <a:picLocks noChangeAspect="1"/>
          </p:cNvPicPr>
          <p:nvPr/>
        </p:nvPicPr>
        <p:blipFill>
          <a:blip r:embed="rId2"/>
          <a:stretch>
            <a:fillRect/>
          </a:stretch>
        </p:blipFill>
        <p:spPr>
          <a:xfrm>
            <a:off x="6585577" y="2093546"/>
            <a:ext cx="5983634" cy="7014308"/>
          </a:xfrm>
          <a:prstGeom prst="rect">
            <a:avLst/>
          </a:prstGeom>
          <a:ln w="12700">
            <a:miter lim="400000"/>
          </a:ln>
        </p:spPr>
      </p:pic>
      <p:sp>
        <p:nvSpPr>
          <p:cNvPr id="436" name="・HTML 文書に実際に…"/>
          <p:cNvSpPr txBox="1"/>
          <p:nvPr/>
        </p:nvSpPr>
        <p:spPr>
          <a:xfrm>
            <a:off x="69928" y="1869564"/>
            <a:ext cx="6595558" cy="1209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ct val="70000"/>
              </a:lnSpc>
              <a:defRPr sz="3800"/>
            </a:pPr>
            <a:r>
              <a:rPr>
                <a:latin typeface="ヒラギノ角ゴ ProN W6"/>
                <a:ea typeface="ヒラギノ角ゴ ProN W6"/>
                <a:cs typeface="ヒラギノ角ゴ ProN W6"/>
                <a:sym typeface="ヒラギノ角ゴ ProN W6"/>
              </a:rPr>
              <a:t>・</a:t>
            </a:r>
            <a:r>
              <a:t>HTML 文書に実際に</a:t>
            </a:r>
          </a:p>
          <a:p>
            <a:pPr algn="l">
              <a:lnSpc>
                <a:spcPct val="70000"/>
              </a:lnSpc>
              <a:defRPr sz="3800"/>
            </a:pPr>
            <a:r>
              <a:t>　書かれている内容．</a:t>
            </a:r>
          </a:p>
        </p:txBody>
      </p:sp>
      <p:sp>
        <p:nvSpPr>
          <p:cNvPr id="437" name="・ブラウザが HTML ソース…"/>
          <p:cNvSpPr txBox="1"/>
          <p:nvPr/>
        </p:nvSpPr>
        <p:spPr>
          <a:xfrm>
            <a:off x="59182" y="3537306"/>
            <a:ext cx="6439251" cy="20016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ct val="70000"/>
              </a:lnSpc>
              <a:defRPr sz="3800"/>
            </a:pPr>
            <a:r>
              <a:rPr>
                <a:latin typeface="ヒラギノ角ゴ ProN W6"/>
                <a:ea typeface="ヒラギノ角ゴ ProN W6"/>
                <a:cs typeface="ヒラギノ角ゴ ProN W6"/>
                <a:sym typeface="ヒラギノ角ゴ ProN W6"/>
              </a:rPr>
              <a:t>・</a:t>
            </a:r>
            <a:r>
              <a:t>ブラウザが HTML ソース</a:t>
            </a:r>
          </a:p>
          <a:p>
            <a:pPr algn="l">
              <a:lnSpc>
                <a:spcPct val="70000"/>
              </a:lnSpc>
              <a:defRPr sz="3800"/>
            </a:pPr>
            <a:r>
              <a:t>　を解釈し，整形したものを</a:t>
            </a:r>
          </a:p>
          <a:p>
            <a:pPr algn="l">
              <a:lnSpc>
                <a:spcPct val="70000"/>
              </a:lnSpc>
              <a:defRPr sz="3800"/>
            </a:pPr>
            <a:r>
              <a:t>　画面に表示させている．</a:t>
            </a:r>
          </a:p>
        </p:txBody>
      </p:sp>
      <p:pic>
        <p:nvPicPr>
          <p:cNvPr id="438" name="イメージ" descr="イメージ"/>
          <p:cNvPicPr>
            <a:picLocks noChangeAspect="1"/>
          </p:cNvPicPr>
          <p:nvPr/>
        </p:nvPicPr>
        <p:blipFill>
          <a:blip r:embed="rId3"/>
          <a:stretch>
            <a:fillRect/>
          </a:stretch>
        </p:blipFill>
        <p:spPr>
          <a:xfrm>
            <a:off x="7226189" y="1828842"/>
            <a:ext cx="5983634" cy="658019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36"/>
                                        </p:tgtEl>
                                        <p:attrNameLst>
                                          <p:attrName>style.visibility</p:attrName>
                                        </p:attrNameLst>
                                      </p:cBhvr>
                                      <p:to>
                                        <p:strVal val="visible"/>
                                      </p:to>
                                    </p:set>
                                    <p:animEffect transition="in" filter="dissolve">
                                      <p:cBhvr>
                                        <p:cTn id="7" dur="300"/>
                                        <p:tgtEl>
                                          <p:spTgt spid="436"/>
                                        </p:tgtEl>
                                      </p:cBhvr>
                                    </p:animEffect>
                                  </p:childTnLst>
                                </p:cTn>
                              </p:par>
                            </p:childTnLst>
                          </p:cTn>
                        </p:par>
                        <p:par>
                          <p:cTn id="8" fill="hold">
                            <p:stCondLst>
                              <p:cond delay="300"/>
                            </p:stCondLst>
                            <p:childTnLst>
                              <p:par>
                                <p:cTn id="9" presetID="9" presetClass="entr" fill="hold" grpId="2" nodeType="afterEffect">
                                  <p:stCondLst>
                                    <p:cond delay="0"/>
                                  </p:stCondLst>
                                  <p:iterate>
                                    <p:tmAbs val="0"/>
                                  </p:iterate>
                                  <p:childTnLst>
                                    <p:set>
                                      <p:cBhvr>
                                        <p:cTn id="10" fill="hold"/>
                                        <p:tgtEl>
                                          <p:spTgt spid="437"/>
                                        </p:tgtEl>
                                        <p:attrNameLst>
                                          <p:attrName>style.visibility</p:attrName>
                                        </p:attrNameLst>
                                      </p:cBhvr>
                                      <p:to>
                                        <p:strVal val="visible"/>
                                      </p:to>
                                    </p:set>
                                    <p:animEffect transition="in" filter="dissolve">
                                      <p:cBhvr>
                                        <p:cTn id="11" dur="3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1" animBg="1" advAuto="0"/>
      <p:bldP spid="437"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pic>
        <p:nvPicPr>
          <p:cNvPr id="441" name="イメージ" descr="イメージ"/>
          <p:cNvPicPr>
            <a:picLocks noChangeAspect="1"/>
          </p:cNvPicPr>
          <p:nvPr/>
        </p:nvPicPr>
        <p:blipFill>
          <a:blip r:embed="rId2"/>
          <a:stretch>
            <a:fillRect/>
          </a:stretch>
        </p:blipFill>
        <p:spPr>
          <a:xfrm>
            <a:off x="7226189" y="1828842"/>
            <a:ext cx="5983634" cy="6580190"/>
          </a:xfrm>
          <a:prstGeom prst="rect">
            <a:avLst/>
          </a:prstGeom>
          <a:ln w="12700">
            <a:miter lim="400000"/>
          </a:ln>
        </p:spPr>
      </p:pic>
      <p:sp>
        <p:nvSpPr>
          <p:cNvPr id="442"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443" name="タグ"/>
          <p:cNvSpPr txBox="1"/>
          <p:nvPr/>
        </p:nvSpPr>
        <p:spPr>
          <a:xfrm>
            <a:off x="349803" y="270792"/>
            <a:ext cx="163830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タグ</a:t>
            </a:r>
          </a:p>
        </p:txBody>
      </p:sp>
      <p:sp>
        <p:nvSpPr>
          <p:cNvPr id="444" name="・HTML 文書で用いられる符号．"/>
          <p:cNvSpPr txBox="1"/>
          <p:nvPr/>
        </p:nvSpPr>
        <p:spPr>
          <a:xfrm>
            <a:off x="148082" y="1894695"/>
            <a:ext cx="7587950" cy="7232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ct val="70000"/>
              </a:lnSpc>
            </a:pPr>
            <a:r>
              <a:rPr>
                <a:latin typeface="ヒラギノ角ゴ ProN W6"/>
                <a:ea typeface="ヒラギノ角ゴ ProN W6"/>
                <a:cs typeface="ヒラギノ角ゴ ProN W6"/>
                <a:sym typeface="ヒラギノ角ゴ ProN W6"/>
              </a:rPr>
              <a:t>・</a:t>
            </a:r>
            <a:r>
              <a:t>HTML 文書で用いられる符号．</a:t>
            </a:r>
          </a:p>
        </p:txBody>
      </p:sp>
      <p:sp>
        <p:nvSpPr>
          <p:cNvPr id="445" name="・文章構造を指定．…"/>
          <p:cNvSpPr txBox="1"/>
          <p:nvPr/>
        </p:nvSpPr>
        <p:spPr>
          <a:xfrm>
            <a:off x="148082" y="2698881"/>
            <a:ext cx="7877160" cy="2168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ct val="70000"/>
              </a:lnSpc>
            </a:pPr>
            <a:r>
              <a:rPr>
                <a:latin typeface="ヒラギノ角ゴ ProN W6"/>
                <a:ea typeface="ヒラギノ角ゴ ProN W6"/>
                <a:cs typeface="ヒラギノ角ゴ ProN W6"/>
                <a:sym typeface="ヒラギノ角ゴ ProN W6"/>
              </a:rPr>
              <a:t>・</a:t>
            </a:r>
            <a:r>
              <a:t>文章構造を指定．</a:t>
            </a:r>
          </a:p>
          <a:p>
            <a:pPr algn="l">
              <a:lnSpc>
                <a:spcPct val="70000"/>
              </a:lnSpc>
              <a:defRPr sz="3200"/>
            </a:pPr>
            <a:r>
              <a:t>　- 段落，箇条書き，</a:t>
            </a:r>
          </a:p>
          <a:p>
            <a:pPr algn="l">
              <a:lnSpc>
                <a:spcPct val="70000"/>
              </a:lnSpc>
              <a:defRPr sz="3200"/>
            </a:pPr>
            <a:r>
              <a:t>　  画像・ハイパーリンク付けなど</a:t>
            </a:r>
          </a:p>
          <a:p>
            <a:pPr algn="l">
              <a:lnSpc>
                <a:spcPct val="70000"/>
              </a:lnSpc>
              <a:defRPr sz="3200"/>
            </a:pPr>
            <a:r>
              <a:t>　- ブラウザがタグを解釈し結果を表示．</a:t>
            </a:r>
          </a:p>
          <a:p>
            <a:pPr algn="l">
              <a:lnSpc>
                <a:spcPct val="70000"/>
              </a:lnSpc>
            </a:pPr>
            <a:r>
              <a:t>　  </a:t>
            </a:r>
          </a:p>
        </p:txBody>
      </p:sp>
      <p:sp>
        <p:nvSpPr>
          <p:cNvPr id="446" name="・タグの例：…"/>
          <p:cNvSpPr txBox="1"/>
          <p:nvPr/>
        </p:nvSpPr>
        <p:spPr>
          <a:xfrm>
            <a:off x="148082" y="4948386"/>
            <a:ext cx="7877160" cy="2168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ct val="80000"/>
              </a:lnSpc>
            </a:pPr>
            <a:r>
              <a:rPr>
                <a:latin typeface="ヒラギノ角ゴ ProN W6"/>
                <a:ea typeface="ヒラギノ角ゴ ProN W6"/>
                <a:cs typeface="ヒラギノ角ゴ ProN W6"/>
                <a:sym typeface="ヒラギノ角ゴ ProN W6"/>
              </a:rPr>
              <a:t>・</a:t>
            </a:r>
            <a:r>
              <a:t>タグの例：</a:t>
            </a:r>
          </a:p>
          <a:p>
            <a:pPr algn="l">
              <a:lnSpc>
                <a:spcPct val="80000"/>
              </a:lnSpc>
              <a:defRPr sz="3200"/>
            </a:pPr>
            <a:r>
              <a:t>　- &lt;html&gt; 〜 &lt;/html&gt;</a:t>
            </a:r>
          </a:p>
          <a:p>
            <a:pPr algn="l">
              <a:lnSpc>
                <a:spcPct val="80000"/>
              </a:lnSpc>
              <a:defRPr sz="3200"/>
            </a:pPr>
            <a:r>
              <a:t>　- &lt;body&gt; 〜 &lt;/body&gt;</a:t>
            </a:r>
          </a:p>
          <a:p>
            <a:pPr algn="l">
              <a:lnSpc>
                <a:spcPct val="80000"/>
              </a:lnSpc>
              <a:defRPr sz="3200"/>
            </a:pPr>
            <a:r>
              <a:t>　- &lt;br&gt;</a:t>
            </a:r>
          </a:p>
          <a:p>
            <a:pPr algn="l">
              <a:lnSpc>
                <a:spcPct val="80000"/>
              </a:lnSpc>
            </a:pPr>
            <a:r>
              <a:t>　  </a:t>
            </a:r>
          </a:p>
        </p:txBody>
      </p:sp>
      <p:sp>
        <p:nvSpPr>
          <p:cNvPr id="447" name="四角形"/>
          <p:cNvSpPr/>
          <p:nvPr/>
        </p:nvSpPr>
        <p:spPr>
          <a:xfrm>
            <a:off x="810065" y="6110331"/>
            <a:ext cx="1502047" cy="465968"/>
          </a:xfrm>
          <a:prstGeom prst="rect">
            <a:avLst/>
          </a:prstGeom>
          <a:ln w="38100">
            <a:solidFill>
              <a:schemeClr val="accent1"/>
            </a:solidFill>
            <a:miter lim="400000"/>
          </a:ln>
        </p:spPr>
        <p:txBody>
          <a:bodyPr lIns="50800" tIns="50800" rIns="50800" bIns="50800" anchor="ctr"/>
          <a:lstStyle/>
          <a:p>
            <a:pPr>
              <a:defRPr sz="2400">
                <a:solidFill>
                  <a:srgbClr val="FFFFFF"/>
                </a:solidFill>
              </a:defRPr>
            </a:pPr>
            <a:endParaRPr/>
          </a:p>
        </p:txBody>
      </p:sp>
      <p:sp>
        <p:nvSpPr>
          <p:cNvPr id="448" name="四角形"/>
          <p:cNvSpPr/>
          <p:nvPr/>
        </p:nvSpPr>
        <p:spPr>
          <a:xfrm>
            <a:off x="2830301" y="5557242"/>
            <a:ext cx="1502048" cy="465967"/>
          </a:xfrm>
          <a:prstGeom prst="rect">
            <a:avLst/>
          </a:prstGeom>
          <a:ln w="38100">
            <a:solidFill>
              <a:schemeClr val="accent5"/>
            </a:solidFill>
            <a:miter lim="400000"/>
          </a:ln>
        </p:spPr>
        <p:txBody>
          <a:bodyPr lIns="50800" tIns="50800" rIns="50800" bIns="50800" anchor="ctr"/>
          <a:lstStyle/>
          <a:p>
            <a:pPr>
              <a:defRPr sz="2400">
                <a:solidFill>
                  <a:srgbClr val="FFFFFF"/>
                </a:solidFill>
              </a:defRPr>
            </a:pPr>
            <a:endParaRPr/>
          </a:p>
        </p:txBody>
      </p:sp>
      <p:sp>
        <p:nvSpPr>
          <p:cNvPr id="449" name="四角形"/>
          <p:cNvSpPr/>
          <p:nvPr/>
        </p:nvSpPr>
        <p:spPr>
          <a:xfrm>
            <a:off x="2928925" y="6110331"/>
            <a:ext cx="1701202" cy="465968"/>
          </a:xfrm>
          <a:prstGeom prst="rect">
            <a:avLst/>
          </a:prstGeom>
          <a:ln w="38100">
            <a:solidFill>
              <a:schemeClr val="accent1"/>
            </a:solidFill>
            <a:miter lim="400000"/>
          </a:ln>
        </p:spPr>
        <p:txBody>
          <a:bodyPr lIns="50800" tIns="50800" rIns="50800" bIns="50800" anchor="ctr"/>
          <a:lstStyle/>
          <a:p>
            <a:pPr>
              <a:defRPr sz="2400">
                <a:solidFill>
                  <a:srgbClr val="FFFFFF"/>
                </a:solidFill>
              </a:defRPr>
            </a:pPr>
            <a:endParaRPr/>
          </a:p>
        </p:txBody>
      </p:sp>
      <p:sp>
        <p:nvSpPr>
          <p:cNvPr id="450" name="四角形"/>
          <p:cNvSpPr/>
          <p:nvPr/>
        </p:nvSpPr>
        <p:spPr>
          <a:xfrm>
            <a:off x="835465" y="5557242"/>
            <a:ext cx="1348149" cy="465967"/>
          </a:xfrm>
          <a:prstGeom prst="rect">
            <a:avLst/>
          </a:prstGeom>
          <a:ln w="38100">
            <a:solidFill>
              <a:schemeClr val="accent5"/>
            </a:solidFill>
            <a:miter lim="400000"/>
          </a:ln>
        </p:spPr>
        <p:txBody>
          <a:bodyPr lIns="50800" tIns="50800" rIns="50800" bIns="50800" anchor="ctr"/>
          <a:lstStyle/>
          <a:p>
            <a:pPr>
              <a:defRPr sz="2400">
                <a:solidFill>
                  <a:srgbClr val="FFFFFF"/>
                </a:solidFill>
              </a:defRPr>
            </a:pPr>
            <a:endParaRPr/>
          </a:p>
        </p:txBody>
      </p:sp>
      <p:sp>
        <p:nvSpPr>
          <p:cNvPr id="451" name="四角形"/>
          <p:cNvSpPr/>
          <p:nvPr/>
        </p:nvSpPr>
        <p:spPr>
          <a:xfrm>
            <a:off x="810065" y="6663420"/>
            <a:ext cx="1070023" cy="465967"/>
          </a:xfrm>
          <a:prstGeom prst="rect">
            <a:avLst/>
          </a:prstGeom>
          <a:ln w="38100">
            <a:solidFill>
              <a:schemeClr val="accent3">
                <a:satOff val="18648"/>
                <a:lumOff val="5971"/>
              </a:schemeClr>
            </a:solidFill>
            <a:miter lim="400000"/>
          </a:ln>
        </p:spPr>
        <p:txBody>
          <a:bodyPr lIns="50800" tIns="50800" rIns="50800" bIns="50800" anchor="ctr"/>
          <a:lstStyle/>
          <a:p>
            <a:pPr>
              <a:defRPr sz="2400">
                <a:solidFill>
                  <a:srgbClr val="FFFFFF"/>
                </a:solidFill>
              </a:defRPr>
            </a:pPr>
            <a:endParaRPr/>
          </a:p>
        </p:txBody>
      </p:sp>
      <p:sp>
        <p:nvSpPr>
          <p:cNvPr id="452" name="四角形"/>
          <p:cNvSpPr/>
          <p:nvPr/>
        </p:nvSpPr>
        <p:spPr>
          <a:xfrm>
            <a:off x="7783676" y="7445223"/>
            <a:ext cx="1212682" cy="326604"/>
          </a:xfrm>
          <a:prstGeom prst="rect">
            <a:avLst/>
          </a:prstGeom>
          <a:ln w="38100">
            <a:solidFill>
              <a:schemeClr val="accent1"/>
            </a:solidFill>
            <a:miter lim="400000"/>
          </a:ln>
        </p:spPr>
        <p:txBody>
          <a:bodyPr lIns="50800" tIns="50800" rIns="50800" bIns="50800" anchor="ctr"/>
          <a:lstStyle/>
          <a:p>
            <a:pPr>
              <a:defRPr sz="2400">
                <a:solidFill>
                  <a:srgbClr val="FFFFFF"/>
                </a:solidFill>
              </a:defRPr>
            </a:pPr>
            <a:endParaRPr/>
          </a:p>
        </p:txBody>
      </p:sp>
      <p:sp>
        <p:nvSpPr>
          <p:cNvPr id="453" name="四角形"/>
          <p:cNvSpPr/>
          <p:nvPr/>
        </p:nvSpPr>
        <p:spPr>
          <a:xfrm>
            <a:off x="7802595" y="2246877"/>
            <a:ext cx="2520070" cy="326604"/>
          </a:xfrm>
          <a:prstGeom prst="rect">
            <a:avLst/>
          </a:prstGeom>
          <a:ln w="38100">
            <a:solidFill>
              <a:schemeClr val="accent5"/>
            </a:solidFill>
            <a:miter lim="400000"/>
          </a:ln>
        </p:spPr>
        <p:txBody>
          <a:bodyPr lIns="50800" tIns="50800" rIns="50800" bIns="50800" anchor="ctr"/>
          <a:lstStyle/>
          <a:p>
            <a:pPr>
              <a:defRPr sz="2400">
                <a:solidFill>
                  <a:srgbClr val="FFFFFF"/>
                </a:solidFill>
              </a:defRPr>
            </a:pPr>
            <a:endParaRPr/>
          </a:p>
        </p:txBody>
      </p:sp>
      <p:sp>
        <p:nvSpPr>
          <p:cNvPr id="454" name="四角形"/>
          <p:cNvSpPr/>
          <p:nvPr/>
        </p:nvSpPr>
        <p:spPr>
          <a:xfrm>
            <a:off x="7821776" y="4852399"/>
            <a:ext cx="984082" cy="326605"/>
          </a:xfrm>
          <a:prstGeom prst="rect">
            <a:avLst/>
          </a:prstGeom>
          <a:ln w="38100">
            <a:solidFill>
              <a:schemeClr val="accent1"/>
            </a:solidFill>
            <a:miter lim="400000"/>
          </a:ln>
        </p:spPr>
        <p:txBody>
          <a:bodyPr lIns="50800" tIns="50800" rIns="50800" bIns="50800" anchor="ctr"/>
          <a:lstStyle/>
          <a:p>
            <a:pPr>
              <a:defRPr sz="2400">
                <a:solidFill>
                  <a:srgbClr val="FFFFFF"/>
                </a:solidFill>
              </a:defRPr>
            </a:pPr>
            <a:endParaRPr/>
          </a:p>
        </p:txBody>
      </p:sp>
      <p:sp>
        <p:nvSpPr>
          <p:cNvPr id="455" name="四角形"/>
          <p:cNvSpPr/>
          <p:nvPr/>
        </p:nvSpPr>
        <p:spPr>
          <a:xfrm>
            <a:off x="7783676" y="7764034"/>
            <a:ext cx="1212682" cy="326605"/>
          </a:xfrm>
          <a:prstGeom prst="rect">
            <a:avLst/>
          </a:prstGeom>
          <a:ln w="38100">
            <a:solidFill>
              <a:schemeClr val="accent5"/>
            </a:solidFill>
            <a:miter lim="400000"/>
          </a:ln>
        </p:spPr>
        <p:txBody>
          <a:bodyPr lIns="50800" tIns="50800" rIns="50800" bIns="50800" anchor="ctr"/>
          <a:lstStyle/>
          <a:p>
            <a:pPr>
              <a:defRPr sz="2400">
                <a:solidFill>
                  <a:srgbClr val="FFFFFF"/>
                </a:solidFill>
              </a:defRPr>
            </a:pPr>
            <a:endParaRPr/>
          </a:p>
        </p:txBody>
      </p:sp>
      <p:sp>
        <p:nvSpPr>
          <p:cNvPr id="456" name="四角形"/>
          <p:cNvSpPr/>
          <p:nvPr/>
        </p:nvSpPr>
        <p:spPr>
          <a:xfrm>
            <a:off x="12034617" y="6471631"/>
            <a:ext cx="667819" cy="326605"/>
          </a:xfrm>
          <a:prstGeom prst="rect">
            <a:avLst/>
          </a:prstGeom>
          <a:ln w="38100">
            <a:solidFill>
              <a:schemeClr val="accent3">
                <a:satOff val="18648"/>
                <a:lumOff val="5971"/>
              </a:schemeClr>
            </a:solidFill>
            <a:miter lim="400000"/>
          </a:ln>
        </p:spPr>
        <p:txBody>
          <a:bodyPr lIns="50800" tIns="50800" rIns="50800" bIns="50800" anchor="ctr"/>
          <a:lstStyle/>
          <a:p>
            <a:pPr>
              <a:defRPr sz="2400">
                <a:solidFill>
                  <a:srgbClr val="FFFFFF"/>
                </a:solidFill>
              </a:defRPr>
            </a:pPr>
            <a:endParaRPr/>
          </a:p>
        </p:txBody>
      </p:sp>
      <p:sp>
        <p:nvSpPr>
          <p:cNvPr id="457" name="詳しくは実習編で！"/>
          <p:cNvSpPr txBox="1"/>
          <p:nvPr/>
        </p:nvSpPr>
        <p:spPr>
          <a:xfrm>
            <a:off x="198582" y="7565718"/>
            <a:ext cx="7161888" cy="7232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lnSpc>
                <a:spcPct val="70000"/>
              </a:lnSpc>
              <a:defRPr>
                <a:latin typeface="ヒラギノ角ゴ ProN W6"/>
                <a:ea typeface="ヒラギノ角ゴ ProN W6"/>
                <a:cs typeface="ヒラギノ角ゴ ProN W6"/>
                <a:sym typeface="ヒラギノ角ゴ ProN W6"/>
              </a:defRPr>
            </a:lvl1pPr>
          </a:lstStyle>
          <a:p>
            <a:r>
              <a:t>詳しくは実習編で！</a:t>
            </a: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9"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460"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461" name="HTML 文書作成の作法"/>
          <p:cNvSpPr txBox="1"/>
          <p:nvPr/>
        </p:nvSpPr>
        <p:spPr>
          <a:xfrm>
            <a:off x="349803" y="270792"/>
            <a:ext cx="8113777"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HTML 文書作成の作法</a:t>
            </a:r>
          </a:p>
        </p:txBody>
      </p:sp>
      <p:sp>
        <p:nvSpPr>
          <p:cNvPr id="462" name="・文書は &lt;html&gt; 〜 &lt;/html&gt; で挟む．"/>
          <p:cNvSpPr txBox="1"/>
          <p:nvPr/>
        </p:nvSpPr>
        <p:spPr>
          <a:xfrm>
            <a:off x="148082" y="1894695"/>
            <a:ext cx="8517219" cy="7232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ct val="70000"/>
              </a:lnSpc>
              <a:defRPr sz="3800"/>
            </a:pPr>
            <a:r>
              <a:rPr>
                <a:latin typeface="ヒラギノ角ゴ ProN W6"/>
                <a:ea typeface="ヒラギノ角ゴ ProN W6"/>
                <a:cs typeface="ヒラギノ角ゴ ProN W6"/>
                <a:sym typeface="ヒラギノ角ゴ ProN W6"/>
              </a:rPr>
              <a:t>・</a:t>
            </a:r>
            <a:r>
              <a:t>文書は &lt;html&gt; 〜 &lt;/html&gt; で挟む．</a:t>
            </a:r>
          </a:p>
        </p:txBody>
      </p:sp>
      <p:sp>
        <p:nvSpPr>
          <p:cNvPr id="463" name="・ヘッダと本文で構成する．…"/>
          <p:cNvSpPr txBox="1"/>
          <p:nvPr/>
        </p:nvSpPr>
        <p:spPr>
          <a:xfrm>
            <a:off x="148082" y="2737243"/>
            <a:ext cx="10798712" cy="3264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defRPr sz="3800"/>
            </a:pPr>
            <a:r>
              <a:rPr>
                <a:latin typeface="ヒラギノ角ゴ ProN W6"/>
                <a:ea typeface="ヒラギノ角ゴ ProN W6"/>
                <a:cs typeface="ヒラギノ角ゴ ProN W6"/>
                <a:sym typeface="ヒラギノ角ゴ ProN W6"/>
              </a:rPr>
              <a:t>・</a:t>
            </a:r>
            <a:r>
              <a:t>ヘッダと本文で構成する．</a:t>
            </a:r>
          </a:p>
          <a:p>
            <a:pPr algn="l">
              <a:lnSpc>
                <a:spcPct val="70000"/>
              </a:lnSpc>
            </a:pPr>
            <a:r>
              <a:t>　- ヘッダ：HTML 文書の設定を行う．</a:t>
            </a:r>
          </a:p>
          <a:p>
            <a:pPr algn="l"/>
            <a:r>
              <a:t>　              &lt;head&gt; ~ &lt;/head&gt; で挟む．　</a:t>
            </a:r>
          </a:p>
          <a:p>
            <a:pPr algn="l">
              <a:lnSpc>
                <a:spcPct val="70000"/>
              </a:lnSpc>
            </a:pPr>
            <a:r>
              <a:t>　-  本文  ：文書の内容を記述．</a:t>
            </a:r>
          </a:p>
          <a:p>
            <a:pPr algn="l">
              <a:lnSpc>
                <a:spcPct val="70000"/>
              </a:lnSpc>
            </a:pPr>
            <a:r>
              <a:t>                 &lt;body&gt; ~ &lt;/body&gt; で挟む．</a:t>
            </a:r>
          </a:p>
          <a:p>
            <a:pPr algn="l">
              <a:defRPr sz="3800"/>
            </a:pPr>
            <a:endParaRPr/>
          </a:p>
          <a:p>
            <a:pPr algn="l">
              <a:defRPr sz="3800"/>
            </a:pPr>
            <a:r>
              <a:t>　  </a:t>
            </a:r>
          </a:p>
        </p:txBody>
      </p:sp>
      <p:pic>
        <p:nvPicPr>
          <p:cNvPr id="464" name="イメージ" descr="イメージ"/>
          <p:cNvPicPr>
            <a:picLocks noChangeAspect="1"/>
          </p:cNvPicPr>
          <p:nvPr/>
        </p:nvPicPr>
        <p:blipFill>
          <a:blip r:embed="rId2"/>
          <a:stretch>
            <a:fillRect/>
          </a:stretch>
        </p:blipFill>
        <p:spPr>
          <a:xfrm>
            <a:off x="8722521" y="1856314"/>
            <a:ext cx="4398732" cy="4237311"/>
          </a:xfrm>
          <a:prstGeom prst="rect">
            <a:avLst/>
          </a:prstGeom>
          <a:ln w="12700">
            <a:miter lim="400000"/>
          </a:ln>
        </p:spPr>
      </p:pic>
      <p:sp>
        <p:nvSpPr>
          <p:cNvPr id="465" name="・基本的にタグは閉じる．"/>
          <p:cNvSpPr txBox="1"/>
          <p:nvPr/>
        </p:nvSpPr>
        <p:spPr>
          <a:xfrm>
            <a:off x="148082" y="6121131"/>
            <a:ext cx="8113777" cy="723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ct val="70000"/>
              </a:lnSpc>
              <a:defRPr sz="3800"/>
            </a:pPr>
            <a:r>
              <a:rPr>
                <a:latin typeface="ヒラギノ角ゴ ProN W6"/>
                <a:ea typeface="ヒラギノ角ゴ ProN W6"/>
                <a:cs typeface="ヒラギノ角ゴ ProN W6"/>
                <a:sym typeface="ヒラギノ角ゴ ProN W6"/>
              </a:rPr>
              <a:t>・</a:t>
            </a:r>
            <a:r>
              <a:t>基本的にタグは閉じる．</a:t>
            </a: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7"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
        <p:nvSpPr>
          <p:cNvPr id="468"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469" name="文書作成時の注意：文字コード"/>
          <p:cNvSpPr txBox="1"/>
          <p:nvPr/>
        </p:nvSpPr>
        <p:spPr>
          <a:xfrm>
            <a:off x="349803" y="270792"/>
            <a:ext cx="1078230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文書作成時の注意：文字コード</a:t>
            </a:r>
          </a:p>
        </p:txBody>
      </p:sp>
      <p:sp>
        <p:nvSpPr>
          <p:cNvPr id="470" name="・文字や記号を計算機上で扱うために，文字や記号…"/>
          <p:cNvSpPr txBox="1"/>
          <p:nvPr/>
        </p:nvSpPr>
        <p:spPr>
          <a:xfrm>
            <a:off x="6444" y="1675377"/>
            <a:ext cx="11374807" cy="1861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文字や記号を計算機上で扱うために，文字や記号</a:t>
            </a:r>
          </a:p>
          <a:p>
            <a:pPr algn="l">
              <a:defRPr sz="3800"/>
            </a:pPr>
            <a:r>
              <a:t>　一つ一つに割り当てられた固有の符号のセット．</a:t>
            </a:r>
          </a:p>
          <a:p>
            <a:pPr algn="l"/>
            <a:r>
              <a:t>　- 文字コードの例：UTF-8, Shift-JIS, EUC-JP,…</a:t>
            </a:r>
          </a:p>
        </p:txBody>
      </p:sp>
      <p:sp>
        <p:nvSpPr>
          <p:cNvPr id="471" name="・文字コードが異なると，符号が異なるため，文字や…"/>
          <p:cNvSpPr txBox="1"/>
          <p:nvPr/>
        </p:nvSpPr>
        <p:spPr>
          <a:xfrm>
            <a:off x="6444" y="3958802"/>
            <a:ext cx="11857407" cy="1163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文字コードが異なると，符号が異なるため，文字や</a:t>
            </a:r>
          </a:p>
          <a:p>
            <a:pPr algn="l">
              <a:lnSpc>
                <a:spcPct val="70000"/>
              </a:lnSpc>
              <a:defRPr sz="3800"/>
            </a:pPr>
            <a:r>
              <a:t>　記号が正しく解釈されないことがある (文字化け)．</a:t>
            </a:r>
          </a:p>
        </p:txBody>
      </p:sp>
      <p:pic>
        <p:nvPicPr>
          <p:cNvPr id="472" name="イメージ" descr="イメージ"/>
          <p:cNvPicPr>
            <a:picLocks noChangeAspect="1"/>
          </p:cNvPicPr>
          <p:nvPr/>
        </p:nvPicPr>
        <p:blipFill>
          <a:blip r:embed="rId3"/>
          <a:stretch>
            <a:fillRect/>
          </a:stretch>
        </p:blipFill>
        <p:spPr>
          <a:xfrm>
            <a:off x="1102273" y="5261777"/>
            <a:ext cx="5069464" cy="2120114"/>
          </a:xfrm>
          <a:prstGeom prst="rect">
            <a:avLst/>
          </a:prstGeom>
          <a:ln w="12700">
            <a:miter lim="400000"/>
          </a:ln>
        </p:spPr>
      </p:pic>
      <p:pic>
        <p:nvPicPr>
          <p:cNvPr id="473" name="イメージ" descr="イメージ"/>
          <p:cNvPicPr>
            <a:picLocks noChangeAspect="1"/>
          </p:cNvPicPr>
          <p:nvPr/>
        </p:nvPicPr>
        <p:blipFill>
          <a:blip r:embed="rId4"/>
          <a:stretch>
            <a:fillRect/>
          </a:stretch>
        </p:blipFill>
        <p:spPr>
          <a:xfrm>
            <a:off x="1012452" y="7426346"/>
            <a:ext cx="5158243" cy="2165407"/>
          </a:xfrm>
          <a:prstGeom prst="rect">
            <a:avLst/>
          </a:prstGeom>
          <a:ln w="12700">
            <a:miter lim="400000"/>
          </a:ln>
        </p:spPr>
      </p:pic>
      <p:sp>
        <p:nvSpPr>
          <p:cNvPr id="474" name="UTF-8"/>
          <p:cNvSpPr txBox="1"/>
          <p:nvPr/>
        </p:nvSpPr>
        <p:spPr>
          <a:xfrm>
            <a:off x="413682" y="6026273"/>
            <a:ext cx="1349351"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200"/>
            </a:lvl1pPr>
          </a:lstStyle>
          <a:p>
            <a:r>
              <a:t>UTF-8</a:t>
            </a:r>
          </a:p>
        </p:txBody>
      </p:sp>
      <p:sp>
        <p:nvSpPr>
          <p:cNvPr id="475" name="Shift-JIS"/>
          <p:cNvSpPr txBox="1"/>
          <p:nvPr/>
        </p:nvSpPr>
        <p:spPr>
          <a:xfrm>
            <a:off x="359009" y="8308602"/>
            <a:ext cx="1787450"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200"/>
            </a:lvl1pPr>
          </a:lstStyle>
          <a:p>
            <a:r>
              <a:t>Shift-JIS</a:t>
            </a:r>
          </a:p>
        </p:txBody>
      </p:sp>
      <p:pic>
        <p:nvPicPr>
          <p:cNvPr id="476" name="イメージ" descr="イメージ"/>
          <p:cNvPicPr>
            <a:picLocks noChangeAspect="1"/>
          </p:cNvPicPr>
          <p:nvPr/>
        </p:nvPicPr>
        <p:blipFill>
          <a:blip r:embed="rId5"/>
          <a:stretch>
            <a:fillRect/>
          </a:stretch>
        </p:blipFill>
        <p:spPr>
          <a:xfrm>
            <a:off x="7639952" y="5264220"/>
            <a:ext cx="4209873" cy="42098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0"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sp>
        <p:nvSpPr>
          <p:cNvPr id="481"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482" name="WWW の通信の概念図"/>
          <p:cNvSpPr txBox="1"/>
          <p:nvPr/>
        </p:nvSpPr>
        <p:spPr>
          <a:xfrm>
            <a:off x="349803" y="270792"/>
            <a:ext cx="8120635"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WWW の通信の概念図</a:t>
            </a:r>
          </a:p>
        </p:txBody>
      </p:sp>
      <p:sp>
        <p:nvSpPr>
          <p:cNvPr id="483" name="■ クライアント・サーバシステム"/>
          <p:cNvSpPr txBox="1"/>
          <p:nvPr/>
        </p:nvSpPr>
        <p:spPr>
          <a:xfrm>
            <a:off x="7594" y="1615345"/>
            <a:ext cx="8218247"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200">
                <a:solidFill>
                  <a:schemeClr val="accent1"/>
                </a:solidFill>
                <a:latin typeface="ヒラギノ角ゴ ProN W6"/>
                <a:ea typeface="ヒラギノ角ゴ ProN W6"/>
                <a:cs typeface="ヒラギノ角ゴ ProN W6"/>
                <a:sym typeface="ヒラギノ角ゴ ProN W6"/>
              </a:defRPr>
            </a:lvl1pPr>
          </a:lstStyle>
          <a:p>
            <a:r>
              <a:t>■ クライアント・サーバシステム</a:t>
            </a:r>
          </a:p>
        </p:txBody>
      </p:sp>
      <p:sp>
        <p:nvSpPr>
          <p:cNvPr id="484" name="矢印"/>
          <p:cNvSpPr/>
          <p:nvPr/>
        </p:nvSpPr>
        <p:spPr>
          <a:xfrm>
            <a:off x="4756251" y="2974339"/>
            <a:ext cx="2702615"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485" name="ブラウザ…"/>
          <p:cNvSpPr txBox="1"/>
          <p:nvPr/>
        </p:nvSpPr>
        <p:spPr>
          <a:xfrm>
            <a:off x="780523" y="2595880"/>
            <a:ext cx="3183027"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pPr>
            <a:r>
              <a:t>ブラウザ</a:t>
            </a:r>
          </a:p>
          <a:p>
            <a:pPr>
              <a:lnSpc>
                <a:spcPct val="70000"/>
              </a:lnSpc>
            </a:pPr>
            <a:r>
              <a:t>(クライアント)</a:t>
            </a:r>
          </a:p>
        </p:txBody>
      </p:sp>
      <p:sp>
        <p:nvSpPr>
          <p:cNvPr id="486" name="WWW サーバ…"/>
          <p:cNvSpPr txBox="1"/>
          <p:nvPr/>
        </p:nvSpPr>
        <p:spPr>
          <a:xfrm>
            <a:off x="8089440" y="2595880"/>
            <a:ext cx="3151937"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pPr>
            <a:r>
              <a:t>WWW サーバ</a:t>
            </a:r>
          </a:p>
          <a:p>
            <a:pPr>
              <a:lnSpc>
                <a:spcPct val="70000"/>
              </a:lnSpc>
            </a:pPr>
            <a:r>
              <a:t>(サーバ)</a:t>
            </a:r>
          </a:p>
        </p:txBody>
      </p:sp>
      <p:pic>
        <p:nvPicPr>
          <p:cNvPr id="487" name="イメージ" descr="イメージ"/>
          <p:cNvPicPr>
            <a:picLocks noChangeAspect="1"/>
          </p:cNvPicPr>
          <p:nvPr/>
        </p:nvPicPr>
        <p:blipFill>
          <a:blip r:embed="rId2"/>
          <a:stretch>
            <a:fillRect/>
          </a:stretch>
        </p:blipFill>
        <p:spPr>
          <a:xfrm>
            <a:off x="8828612" y="3794585"/>
            <a:ext cx="1397205" cy="1885030"/>
          </a:xfrm>
          <a:prstGeom prst="rect">
            <a:avLst/>
          </a:prstGeom>
          <a:ln w="12700">
            <a:miter lim="400000"/>
          </a:ln>
        </p:spPr>
      </p:pic>
      <p:sp>
        <p:nvSpPr>
          <p:cNvPr id="488" name="ファイル要求"/>
          <p:cNvSpPr txBox="1"/>
          <p:nvPr/>
        </p:nvSpPr>
        <p:spPr>
          <a:xfrm>
            <a:off x="4609174" y="2261822"/>
            <a:ext cx="2834641"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ファイル要求</a:t>
            </a:r>
          </a:p>
        </p:txBody>
      </p:sp>
      <p:sp>
        <p:nvSpPr>
          <p:cNvPr id="489" name="ファイル提供"/>
          <p:cNvSpPr txBox="1"/>
          <p:nvPr/>
        </p:nvSpPr>
        <p:spPr>
          <a:xfrm>
            <a:off x="4690238" y="5471747"/>
            <a:ext cx="2834641" cy="55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ファイル提供</a:t>
            </a:r>
          </a:p>
        </p:txBody>
      </p:sp>
      <p:pic>
        <p:nvPicPr>
          <p:cNvPr id="490" name="イメージ" descr="イメージ"/>
          <p:cNvPicPr>
            <a:picLocks noChangeAspect="1"/>
          </p:cNvPicPr>
          <p:nvPr/>
        </p:nvPicPr>
        <p:blipFill>
          <a:blip r:embed="rId3"/>
          <a:stretch>
            <a:fillRect/>
          </a:stretch>
        </p:blipFill>
        <p:spPr>
          <a:xfrm>
            <a:off x="7556767" y="6734837"/>
            <a:ext cx="4217283" cy="2466713"/>
          </a:xfrm>
          <a:prstGeom prst="rect">
            <a:avLst/>
          </a:prstGeom>
          <a:ln w="12700">
            <a:miter lim="400000"/>
          </a:ln>
        </p:spPr>
      </p:pic>
      <p:sp>
        <p:nvSpPr>
          <p:cNvPr id="491" name="矢印"/>
          <p:cNvSpPr/>
          <p:nvPr/>
        </p:nvSpPr>
        <p:spPr>
          <a:xfrm rot="16200000">
            <a:off x="1940236" y="5936738"/>
            <a:ext cx="863600"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a:p>
        </p:txBody>
      </p:sp>
      <p:sp>
        <p:nvSpPr>
          <p:cNvPr id="492" name="解釈 + 表示"/>
          <p:cNvSpPr txBox="1"/>
          <p:nvPr/>
        </p:nvSpPr>
        <p:spPr>
          <a:xfrm>
            <a:off x="1233455" y="5987537"/>
            <a:ext cx="2277162"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t>解釈 + 表示</a:t>
            </a:r>
          </a:p>
        </p:txBody>
      </p:sp>
      <p:pic>
        <p:nvPicPr>
          <p:cNvPr id="493" name="イメージ" descr="イメージ"/>
          <p:cNvPicPr>
            <a:picLocks noChangeAspect="1"/>
          </p:cNvPicPr>
          <p:nvPr/>
        </p:nvPicPr>
        <p:blipFill>
          <a:blip r:embed="rId4"/>
          <a:stretch>
            <a:fillRect/>
          </a:stretch>
        </p:blipFill>
        <p:spPr>
          <a:xfrm>
            <a:off x="72360" y="6804567"/>
            <a:ext cx="4599352" cy="1763662"/>
          </a:xfrm>
          <a:prstGeom prst="rect">
            <a:avLst/>
          </a:prstGeom>
          <a:ln w="12700">
            <a:miter lim="400000"/>
          </a:ln>
        </p:spPr>
      </p:pic>
      <p:pic>
        <p:nvPicPr>
          <p:cNvPr id="494" name="イメージ" descr="イメージ"/>
          <p:cNvPicPr>
            <a:picLocks noChangeAspect="1"/>
          </p:cNvPicPr>
          <p:nvPr/>
        </p:nvPicPr>
        <p:blipFill>
          <a:blip r:embed="rId5"/>
          <a:stretch>
            <a:fillRect/>
          </a:stretch>
        </p:blipFill>
        <p:spPr>
          <a:xfrm>
            <a:off x="757663" y="3679910"/>
            <a:ext cx="3228747" cy="1695093"/>
          </a:xfrm>
          <a:prstGeom prst="rect">
            <a:avLst/>
          </a:prstGeom>
          <a:ln w="12700">
            <a:miter lim="400000"/>
          </a:ln>
        </p:spPr>
      </p:pic>
      <p:sp>
        <p:nvSpPr>
          <p:cNvPr id="495" name="http://www.nxworld.net/wp-content/uploads/"/>
          <p:cNvSpPr txBox="1"/>
          <p:nvPr/>
        </p:nvSpPr>
        <p:spPr>
          <a:xfrm>
            <a:off x="610368" y="5307889"/>
            <a:ext cx="3523336" cy="25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1200" u="sng">
                <a:hlinkClick r:id="rId6"/>
              </a:defRPr>
            </a:lvl1pPr>
          </a:lstStyle>
          <a:p>
            <a:pPr>
              <a:defRPr u="none"/>
            </a:pPr>
            <a:r>
              <a:rPr u="sng">
                <a:hlinkClick r:id="rId6"/>
              </a:rPr>
              <a:t>http://www.nxworld.net/wp-content/uploads/</a:t>
            </a:r>
          </a:p>
        </p:txBody>
      </p:sp>
      <p:sp>
        <p:nvSpPr>
          <p:cNvPr id="496" name="矢印"/>
          <p:cNvSpPr/>
          <p:nvPr/>
        </p:nvSpPr>
        <p:spPr>
          <a:xfrm rot="10800000">
            <a:off x="4675187" y="4946791"/>
            <a:ext cx="2702615"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497" name="プロトコル…"/>
          <p:cNvSpPr txBox="1"/>
          <p:nvPr/>
        </p:nvSpPr>
        <p:spPr>
          <a:xfrm>
            <a:off x="4252240" y="3954780"/>
            <a:ext cx="3710636"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pPr>
            <a:r>
              <a:t>プロトコル</a:t>
            </a:r>
          </a:p>
          <a:p>
            <a:pPr>
              <a:lnSpc>
                <a:spcPct val="70000"/>
              </a:lnSpc>
            </a:pPr>
            <a:r>
              <a:t>HTTP or HTTPS</a:t>
            </a:r>
          </a:p>
        </p:txBody>
      </p:sp>
      <p:sp>
        <p:nvSpPr>
          <p:cNvPr id="498" name="Web コンテンツ"/>
          <p:cNvSpPr txBox="1"/>
          <p:nvPr/>
        </p:nvSpPr>
        <p:spPr>
          <a:xfrm>
            <a:off x="8033569" y="6224688"/>
            <a:ext cx="3576676"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Web コンテンツ</a:t>
            </a: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スライド番号"/>
          <p:cNvSpPr txBox="1">
            <a:spLocks noGrp="1"/>
          </p:cNvSpPr>
          <p:nvPr>
            <p:ph type="sldNum" sz="quarter" idx="2"/>
          </p:nvPr>
        </p:nvSpPr>
        <p:spPr>
          <a:xfrm>
            <a:off x="6363804" y="9251950"/>
            <a:ext cx="264492"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137"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138" name="目次"/>
          <p:cNvSpPr txBox="1"/>
          <p:nvPr/>
        </p:nvSpPr>
        <p:spPr>
          <a:xfrm>
            <a:off x="349803" y="270792"/>
            <a:ext cx="163830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目次</a:t>
            </a:r>
          </a:p>
        </p:txBody>
      </p:sp>
      <p:sp>
        <p:nvSpPr>
          <p:cNvPr id="139" name="1. WWW について…"/>
          <p:cNvSpPr txBox="1"/>
          <p:nvPr/>
        </p:nvSpPr>
        <p:spPr>
          <a:xfrm>
            <a:off x="398753" y="1771649"/>
            <a:ext cx="5352427" cy="4596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4600">
                <a:latin typeface="ヒラギノ角ゴ ProN W6"/>
                <a:ea typeface="ヒラギノ角ゴ ProN W6"/>
                <a:cs typeface="ヒラギノ角ゴ ProN W6"/>
                <a:sym typeface="ヒラギノ角ゴ ProN W6"/>
              </a:defRPr>
            </a:pPr>
            <a:r>
              <a:rPr dirty="0"/>
              <a:t>1. WWW </a:t>
            </a:r>
            <a:r>
              <a:rPr dirty="0" err="1"/>
              <a:t>について</a:t>
            </a:r>
            <a:endParaRPr dirty="0"/>
          </a:p>
          <a:p>
            <a:pPr algn="l">
              <a:defRPr sz="4000">
                <a:latin typeface="ヒラギノ角ゴ ProN W6"/>
                <a:ea typeface="ヒラギノ角ゴ ProN W6"/>
                <a:cs typeface="ヒラギノ角ゴ ProN W6"/>
                <a:sym typeface="ヒラギノ角ゴ ProN W6"/>
              </a:defRPr>
            </a:pPr>
            <a:r>
              <a:rPr dirty="0"/>
              <a:t>　・WWW </a:t>
            </a:r>
            <a:r>
              <a:rPr dirty="0" err="1"/>
              <a:t>とは</a:t>
            </a:r>
            <a:r>
              <a:rPr dirty="0"/>
              <a:t>？</a:t>
            </a:r>
          </a:p>
          <a:p>
            <a:pPr algn="l">
              <a:defRPr sz="4000">
                <a:latin typeface="ヒラギノ角ゴ ProN W6"/>
                <a:ea typeface="ヒラギノ角ゴ ProN W6"/>
                <a:cs typeface="ヒラギノ角ゴ ProN W6"/>
                <a:sym typeface="ヒラギノ角ゴ ProN W6"/>
              </a:defRPr>
            </a:pPr>
            <a:r>
              <a:rPr dirty="0"/>
              <a:t>　・WWW </a:t>
            </a:r>
            <a:r>
              <a:rPr dirty="0" err="1"/>
              <a:t>の仕組み</a:t>
            </a:r>
            <a:endParaRPr dirty="0"/>
          </a:p>
          <a:p>
            <a:pPr algn="l">
              <a:defRPr sz="4000">
                <a:latin typeface="ヒラギノ角ゴ ProN W6"/>
                <a:ea typeface="ヒラギノ角ゴ ProN W6"/>
                <a:cs typeface="ヒラギノ角ゴ ProN W6"/>
                <a:sym typeface="ヒラギノ角ゴ ProN W6"/>
              </a:defRPr>
            </a:pPr>
            <a:endParaRPr dirty="0"/>
          </a:p>
          <a:p>
            <a:pPr algn="l">
              <a:defRPr sz="4600">
                <a:latin typeface="ヒラギノ角ゴ ProN W6"/>
                <a:ea typeface="ヒラギノ角ゴ ProN W6"/>
                <a:cs typeface="ヒラギノ角ゴ ProN W6"/>
                <a:sym typeface="ヒラギノ角ゴ ProN W6"/>
              </a:defRPr>
            </a:pPr>
            <a:r>
              <a:rPr dirty="0">
                <a:solidFill>
                  <a:srgbClr val="000000">
                    <a:alpha val="50000"/>
                  </a:srgbClr>
                </a:solidFill>
              </a:rPr>
              <a:t>2.</a:t>
            </a:r>
            <a:r>
              <a:rPr dirty="0"/>
              <a:t> </a:t>
            </a:r>
            <a:r>
              <a:rPr dirty="0" err="1">
                <a:solidFill>
                  <a:srgbClr val="000000">
                    <a:alpha val="50000"/>
                  </a:srgbClr>
                </a:solidFill>
              </a:rPr>
              <a:t>epWWW</a:t>
            </a:r>
            <a:r>
              <a:rPr dirty="0">
                <a:solidFill>
                  <a:srgbClr val="000000">
                    <a:alpha val="50000"/>
                  </a:srgbClr>
                </a:solidFill>
              </a:rPr>
              <a:t> </a:t>
            </a:r>
            <a:r>
              <a:rPr dirty="0" err="1">
                <a:solidFill>
                  <a:srgbClr val="000000">
                    <a:alpha val="50000"/>
                  </a:srgbClr>
                </a:solidFill>
              </a:rPr>
              <a:t>について</a:t>
            </a:r>
            <a:endParaRPr dirty="0">
              <a:solidFill>
                <a:srgbClr val="000000">
                  <a:alpha val="50000"/>
                </a:srgbClr>
              </a:solidFill>
            </a:endParaRPr>
          </a:p>
          <a:p>
            <a:pPr algn="l">
              <a:defRPr sz="4000">
                <a:solidFill>
                  <a:srgbClr val="000000">
                    <a:alpha val="50000"/>
                  </a:srgbClr>
                </a:solidFill>
                <a:latin typeface="ヒラギノ角ゴ ProN W6"/>
                <a:ea typeface="ヒラギノ角ゴ ProN W6"/>
                <a:cs typeface="ヒラギノ角ゴ ProN W6"/>
                <a:sym typeface="ヒラギノ角ゴ ProN W6"/>
              </a:defRPr>
            </a:pPr>
            <a:r>
              <a:rPr dirty="0"/>
              <a:t>　・</a:t>
            </a:r>
            <a:r>
              <a:rPr dirty="0" err="1"/>
              <a:t>epWWW</a:t>
            </a:r>
            <a:r>
              <a:rPr dirty="0"/>
              <a:t> </a:t>
            </a:r>
            <a:r>
              <a:rPr dirty="0" err="1"/>
              <a:t>の仕事</a:t>
            </a:r>
            <a:endParaRPr dirty="0"/>
          </a:p>
          <a:p>
            <a:pPr algn="l">
              <a:defRPr sz="4000">
                <a:solidFill>
                  <a:srgbClr val="000000">
                    <a:alpha val="50000"/>
                  </a:srgbClr>
                </a:solidFill>
                <a:latin typeface="ヒラギノ角ゴ ProN W6"/>
                <a:ea typeface="ヒラギノ角ゴ ProN W6"/>
                <a:cs typeface="ヒラギノ角ゴ ProN W6"/>
                <a:sym typeface="ヒラギノ角ゴ ProN W6"/>
              </a:defRPr>
            </a:pPr>
            <a:r>
              <a:rPr dirty="0"/>
              <a:t>　・</a:t>
            </a:r>
            <a:r>
              <a:rPr spc="79" dirty="0" err="1"/>
              <a:t>管理者の業務</a:t>
            </a:r>
            <a:endParaRPr spc="79" dirty="0"/>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0"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
        <p:nvSpPr>
          <p:cNvPr id="501"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502" name="W3C (WWW 技術の標準化を行う団体)"/>
          <p:cNvSpPr txBox="1"/>
          <p:nvPr/>
        </p:nvSpPr>
        <p:spPr>
          <a:xfrm>
            <a:off x="349803" y="270792"/>
            <a:ext cx="11075862"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6000">
                <a:solidFill>
                  <a:srgbClr val="FFFFFF"/>
                </a:solidFill>
                <a:latin typeface="ヒラギノ角ゴ ProN W6"/>
                <a:ea typeface="ヒラギノ角ゴ ProN W6"/>
                <a:cs typeface="ヒラギノ角ゴ ProN W6"/>
                <a:sym typeface="ヒラギノ角ゴ ProN W6"/>
              </a:defRPr>
            </a:pPr>
            <a:r>
              <a:t>W3C </a:t>
            </a:r>
            <a:r>
              <a:rPr sz="4500"/>
              <a:t>(WWW 技術の標準化を行う団体)</a:t>
            </a:r>
          </a:p>
        </p:txBody>
      </p:sp>
      <p:sp>
        <p:nvSpPr>
          <p:cNvPr id="503" name="・World Wide Web Consortium の略．…"/>
          <p:cNvSpPr txBox="1"/>
          <p:nvPr/>
        </p:nvSpPr>
        <p:spPr>
          <a:xfrm>
            <a:off x="-18956" y="1675377"/>
            <a:ext cx="9328101" cy="1137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World Wide Web Consortium の略．</a:t>
            </a:r>
          </a:p>
          <a:p>
            <a:pPr algn="l"/>
            <a:r>
              <a:t>　- 創設者：Tim Berners-Lee 氏</a:t>
            </a:r>
          </a:p>
        </p:txBody>
      </p:sp>
      <p:sp>
        <p:nvSpPr>
          <p:cNvPr id="504" name="・WWW で用いられる技術 (HTML 等) の標準仕様を策定し…"/>
          <p:cNvSpPr txBox="1"/>
          <p:nvPr/>
        </p:nvSpPr>
        <p:spPr>
          <a:xfrm>
            <a:off x="-49110" y="3135559"/>
            <a:ext cx="13966958" cy="1163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WWW で用いられる技術 (HTML 等) の標準仕様を策定し</a:t>
            </a:r>
          </a:p>
          <a:p>
            <a:pPr algn="l">
              <a:lnSpc>
                <a:spcPct val="70000"/>
              </a:lnSpc>
              <a:defRPr sz="3800"/>
            </a:pPr>
            <a:r>
              <a:t>　これを満たすよう勧告する国際的な団体．</a:t>
            </a:r>
          </a:p>
        </p:txBody>
      </p:sp>
      <p:sp>
        <p:nvSpPr>
          <p:cNvPr id="505" name="・4つのホスト機関で世界を管轄．…"/>
          <p:cNvSpPr txBox="1"/>
          <p:nvPr/>
        </p:nvSpPr>
        <p:spPr>
          <a:xfrm>
            <a:off x="-50800" y="4621141"/>
            <a:ext cx="7833005" cy="278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4つのホスト機関で世界を管轄．</a:t>
            </a:r>
          </a:p>
          <a:p>
            <a:pPr algn="l">
              <a:lnSpc>
                <a:spcPct val="70000"/>
              </a:lnSpc>
            </a:pPr>
            <a:r>
              <a:t>　- MIT CSAIL (アメリカ)</a:t>
            </a:r>
          </a:p>
          <a:p>
            <a:pPr algn="l">
              <a:lnSpc>
                <a:spcPct val="70000"/>
              </a:lnSpc>
            </a:pPr>
            <a:r>
              <a:t>　- ERCIM (フランス)</a:t>
            </a:r>
          </a:p>
          <a:p>
            <a:pPr algn="l">
              <a:lnSpc>
                <a:spcPct val="70000"/>
              </a:lnSpc>
            </a:pPr>
            <a:r>
              <a:t>　- 慶應義塾大学 (日本)</a:t>
            </a:r>
          </a:p>
          <a:p>
            <a:pPr algn="l">
              <a:lnSpc>
                <a:spcPct val="70000"/>
              </a:lnSpc>
            </a:pPr>
            <a:r>
              <a:t>　- 北京航空航天大学 (中国)</a:t>
            </a:r>
          </a:p>
        </p:txBody>
      </p:sp>
      <p:sp>
        <p:nvSpPr>
          <p:cNvPr id="506" name="・20の国と地域にオフィスが存在．"/>
          <p:cNvSpPr txBox="1"/>
          <p:nvPr/>
        </p:nvSpPr>
        <p:spPr>
          <a:xfrm>
            <a:off x="-101473" y="7727243"/>
            <a:ext cx="7934351"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3800"/>
            </a:pPr>
            <a:r>
              <a:rPr>
                <a:latin typeface="ヒラギノ角ゴ ProN W6"/>
                <a:ea typeface="ヒラギノ角ゴ ProN W6"/>
                <a:cs typeface="ヒラギノ角ゴ ProN W6"/>
                <a:sym typeface="ヒラギノ角ゴ ProN W6"/>
              </a:rPr>
              <a:t>・</a:t>
            </a:r>
            <a:r>
              <a:t>20の国と地域にオフィスが存在．</a:t>
            </a:r>
          </a:p>
        </p:txBody>
      </p:sp>
      <p:pic>
        <p:nvPicPr>
          <p:cNvPr id="507" name="イメージ" descr="イメージ"/>
          <p:cNvPicPr>
            <a:picLocks noChangeAspect="1"/>
          </p:cNvPicPr>
          <p:nvPr/>
        </p:nvPicPr>
        <p:blipFill>
          <a:blip r:embed="rId3"/>
          <a:stretch>
            <a:fillRect/>
          </a:stretch>
        </p:blipFill>
        <p:spPr>
          <a:xfrm>
            <a:off x="7888085" y="4675399"/>
            <a:ext cx="4739787" cy="2337003"/>
          </a:xfrm>
          <a:prstGeom prst="rect">
            <a:avLst/>
          </a:prstGeom>
          <a:ln w="12700">
            <a:miter lim="400000"/>
          </a:ln>
        </p:spPr>
      </p:pic>
      <p:sp>
        <p:nvSpPr>
          <p:cNvPr id="508" name="W3C のロゴ"/>
          <p:cNvSpPr txBox="1"/>
          <p:nvPr/>
        </p:nvSpPr>
        <p:spPr>
          <a:xfrm>
            <a:off x="9032022" y="7238036"/>
            <a:ext cx="2451914"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t>W3C のロゴ</a:t>
            </a:r>
          </a:p>
        </p:txBody>
      </p:sp>
      <p:sp>
        <p:nvSpPr>
          <p:cNvPr id="509" name="https://www.w3.org/Icons/WWW/w3c_home_nb-v.svg"/>
          <p:cNvSpPr txBox="1"/>
          <p:nvPr/>
        </p:nvSpPr>
        <p:spPr>
          <a:xfrm>
            <a:off x="7833510" y="7740332"/>
            <a:ext cx="4848938"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1400"/>
            </a:lvl1pPr>
          </a:lstStyle>
          <a:p>
            <a:r>
              <a:t>https://www.w3.org/Icons/WWW/w3c_home_nb-v.svg</a:t>
            </a: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3"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514"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515" name="目次"/>
          <p:cNvSpPr txBox="1"/>
          <p:nvPr/>
        </p:nvSpPr>
        <p:spPr>
          <a:xfrm>
            <a:off x="349803" y="270792"/>
            <a:ext cx="163830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目次</a:t>
            </a:r>
          </a:p>
        </p:txBody>
      </p:sp>
      <p:sp>
        <p:nvSpPr>
          <p:cNvPr id="516" name="1. WWW について…"/>
          <p:cNvSpPr txBox="1"/>
          <p:nvPr/>
        </p:nvSpPr>
        <p:spPr>
          <a:xfrm>
            <a:off x="398753" y="1771649"/>
            <a:ext cx="9255863" cy="5410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4600">
                <a:latin typeface="ヒラギノ角ゴ ProN W6"/>
                <a:ea typeface="ヒラギノ角ゴ ProN W6"/>
                <a:cs typeface="ヒラギノ角ゴ ProN W6"/>
                <a:sym typeface="ヒラギノ角ゴ ProN W6"/>
              </a:defRPr>
            </a:pPr>
            <a:r>
              <a:t>1. WWW について</a:t>
            </a:r>
          </a:p>
          <a:p>
            <a:pPr algn="l">
              <a:lnSpc>
                <a:spcPct val="70000"/>
              </a:lnSpc>
              <a:defRPr sz="4000">
                <a:latin typeface="ヒラギノ角ゴ ProN W6"/>
                <a:ea typeface="ヒラギノ角ゴ ProN W6"/>
                <a:cs typeface="ヒラギノ角ゴ ProN W6"/>
                <a:sym typeface="ヒラギノ角ゴ ProN W6"/>
              </a:defRPr>
            </a:pPr>
            <a:r>
              <a:t>　・WWW とは？</a:t>
            </a:r>
          </a:p>
          <a:p>
            <a:pPr algn="l">
              <a:lnSpc>
                <a:spcPct val="70000"/>
              </a:lnSpc>
              <a:defRPr sz="4000">
                <a:latin typeface="ヒラギノ角ゴ ProN W6"/>
                <a:ea typeface="ヒラギノ角ゴ ProN W6"/>
                <a:cs typeface="ヒラギノ角ゴ ProN W6"/>
                <a:sym typeface="ヒラギノ角ゴ ProN W6"/>
              </a:defRPr>
            </a:pPr>
            <a:r>
              <a:t>　・WWW の仕組み</a:t>
            </a:r>
          </a:p>
          <a:p>
            <a:pPr algn="l">
              <a:lnSpc>
                <a:spcPct val="70000"/>
              </a:lnSpc>
              <a:defRPr sz="4000">
                <a:latin typeface="ヒラギノ角ゴ ProN W6"/>
                <a:ea typeface="ヒラギノ角ゴ ProN W6"/>
                <a:cs typeface="ヒラギノ角ゴ ProN W6"/>
                <a:sym typeface="ヒラギノ角ゴ ProN W6"/>
              </a:defRPr>
            </a:pPr>
            <a:endParaRPr/>
          </a:p>
          <a:p>
            <a:pPr algn="l">
              <a:defRPr sz="4600">
                <a:latin typeface="ヒラギノ角ゴ ProN W6"/>
                <a:ea typeface="ヒラギノ角ゴ ProN W6"/>
                <a:cs typeface="ヒラギノ角ゴ ProN W6"/>
                <a:sym typeface="ヒラギノ角ゴ ProN W6"/>
              </a:defRPr>
            </a:pPr>
            <a:r>
              <a:t>2. 資源を公開・利用する際の注意</a:t>
            </a:r>
          </a:p>
          <a:p>
            <a:pPr algn="l">
              <a:lnSpc>
                <a:spcPct val="70000"/>
              </a:lnSpc>
              <a:defRPr sz="4000">
                <a:latin typeface="ヒラギノ角ゴ ProN W6"/>
                <a:ea typeface="ヒラギノ角ゴ ProN W6"/>
                <a:cs typeface="ヒラギノ角ゴ ProN W6"/>
                <a:sym typeface="ヒラギノ角ゴ ProN W6"/>
              </a:defRPr>
            </a:pPr>
            <a:r>
              <a:t>　・著作権</a:t>
            </a:r>
          </a:p>
          <a:p>
            <a:pPr algn="l">
              <a:lnSpc>
                <a:spcPct val="70000"/>
              </a:lnSpc>
              <a:defRPr sz="4000">
                <a:latin typeface="ヒラギノ角ゴ ProN W6"/>
                <a:ea typeface="ヒラギノ角ゴ ProN W6"/>
                <a:cs typeface="ヒラギノ角ゴ ProN W6"/>
                <a:sym typeface="ヒラギノ角ゴ ProN W6"/>
              </a:defRPr>
            </a:pPr>
            <a:r>
              <a:t>　・ライセンス</a:t>
            </a:r>
          </a:p>
          <a:p>
            <a:pPr algn="l">
              <a:lnSpc>
                <a:spcPct val="70000"/>
              </a:lnSpc>
              <a:defRPr sz="4000">
                <a:latin typeface="ヒラギノ角ゴ ProN W6"/>
                <a:ea typeface="ヒラギノ角ゴ ProN W6"/>
                <a:cs typeface="ヒラギノ角ゴ ProN W6"/>
                <a:sym typeface="ヒラギノ角ゴ ProN W6"/>
              </a:defRPr>
            </a:pPr>
            <a:r>
              <a:t>　・</a:t>
            </a:r>
            <a:r>
              <a:rPr spc="79"/>
              <a:t>「</a:t>
            </a:r>
            <a:r>
              <a:t>フリー」について</a:t>
            </a: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8"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sp>
        <p:nvSpPr>
          <p:cNvPr id="519"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520" name="目次"/>
          <p:cNvSpPr txBox="1"/>
          <p:nvPr/>
        </p:nvSpPr>
        <p:spPr>
          <a:xfrm>
            <a:off x="349803" y="270792"/>
            <a:ext cx="163830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目次</a:t>
            </a:r>
          </a:p>
        </p:txBody>
      </p:sp>
      <p:sp>
        <p:nvSpPr>
          <p:cNvPr id="521" name="1. WWW について…"/>
          <p:cNvSpPr txBox="1"/>
          <p:nvPr/>
        </p:nvSpPr>
        <p:spPr>
          <a:xfrm>
            <a:off x="398753" y="1771649"/>
            <a:ext cx="9255863" cy="5410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4600">
                <a:solidFill>
                  <a:srgbClr val="000000">
                    <a:alpha val="29813"/>
                  </a:srgbClr>
                </a:solidFill>
                <a:latin typeface="ヒラギノ角ゴ ProN W6"/>
                <a:ea typeface="ヒラギノ角ゴ ProN W6"/>
                <a:cs typeface="ヒラギノ角ゴ ProN W6"/>
                <a:sym typeface="ヒラギノ角ゴ ProN W6"/>
              </a:defRPr>
            </a:pPr>
            <a:r>
              <a:t>1. WWW について</a:t>
            </a:r>
          </a:p>
          <a:p>
            <a:pPr algn="l">
              <a:lnSpc>
                <a:spcPct val="70000"/>
              </a:lnSpc>
              <a:defRPr sz="4000">
                <a:solidFill>
                  <a:srgbClr val="000000">
                    <a:alpha val="29635"/>
                  </a:srgbClr>
                </a:solidFill>
                <a:latin typeface="ヒラギノ角ゴ ProN W6"/>
                <a:ea typeface="ヒラギノ角ゴ ProN W6"/>
                <a:cs typeface="ヒラギノ角ゴ ProN W6"/>
                <a:sym typeface="ヒラギノ角ゴ ProN W6"/>
              </a:defRPr>
            </a:pPr>
            <a:r>
              <a:t>　・WWW とは？</a:t>
            </a:r>
          </a:p>
          <a:p>
            <a:pPr algn="l">
              <a:lnSpc>
                <a:spcPct val="70000"/>
              </a:lnSpc>
              <a:defRPr sz="4000">
                <a:solidFill>
                  <a:srgbClr val="000000">
                    <a:alpha val="29635"/>
                  </a:srgbClr>
                </a:solidFill>
                <a:latin typeface="ヒラギノ角ゴ ProN W6"/>
                <a:ea typeface="ヒラギノ角ゴ ProN W6"/>
                <a:cs typeface="ヒラギノ角ゴ ProN W6"/>
                <a:sym typeface="ヒラギノ角ゴ ProN W6"/>
              </a:defRPr>
            </a:pPr>
            <a:r>
              <a:t>　・WWW の仕組み</a:t>
            </a:r>
          </a:p>
          <a:p>
            <a:pPr algn="l">
              <a:lnSpc>
                <a:spcPct val="70000"/>
              </a:lnSpc>
              <a:defRPr sz="4000">
                <a:latin typeface="ヒラギノ角ゴ ProN W6"/>
                <a:ea typeface="ヒラギノ角ゴ ProN W6"/>
                <a:cs typeface="ヒラギノ角ゴ ProN W6"/>
                <a:sym typeface="ヒラギノ角ゴ ProN W6"/>
              </a:defRPr>
            </a:pPr>
            <a:endParaRPr/>
          </a:p>
          <a:p>
            <a:pPr algn="l">
              <a:defRPr sz="4600">
                <a:latin typeface="ヒラギノ角ゴ ProN W6"/>
                <a:ea typeface="ヒラギノ角ゴ ProN W6"/>
                <a:cs typeface="ヒラギノ角ゴ ProN W6"/>
                <a:sym typeface="ヒラギノ角ゴ ProN W6"/>
              </a:defRPr>
            </a:pPr>
            <a:r>
              <a:t>2. 資源を公開・利用する際の注意</a:t>
            </a:r>
          </a:p>
          <a:p>
            <a:pPr algn="l">
              <a:lnSpc>
                <a:spcPct val="70000"/>
              </a:lnSpc>
              <a:defRPr sz="4000">
                <a:latin typeface="ヒラギノ角ゴ ProN W6"/>
                <a:ea typeface="ヒラギノ角ゴ ProN W6"/>
                <a:cs typeface="ヒラギノ角ゴ ProN W6"/>
                <a:sym typeface="ヒラギノ角ゴ ProN W6"/>
              </a:defRPr>
            </a:pPr>
            <a:r>
              <a:t>　・著作権</a:t>
            </a:r>
          </a:p>
          <a:p>
            <a:pPr algn="l">
              <a:lnSpc>
                <a:spcPct val="70000"/>
              </a:lnSpc>
              <a:defRPr sz="4000">
                <a:latin typeface="ヒラギノ角ゴ ProN W6"/>
                <a:ea typeface="ヒラギノ角ゴ ProN W6"/>
                <a:cs typeface="ヒラギノ角ゴ ProN W6"/>
                <a:sym typeface="ヒラギノ角ゴ ProN W6"/>
              </a:defRPr>
            </a:pPr>
            <a:r>
              <a:t>　・ライセンス</a:t>
            </a:r>
          </a:p>
          <a:p>
            <a:pPr algn="l">
              <a:lnSpc>
                <a:spcPct val="70000"/>
              </a:lnSpc>
              <a:defRPr sz="4000">
                <a:latin typeface="ヒラギノ角ゴ ProN W6"/>
                <a:ea typeface="ヒラギノ角ゴ ProN W6"/>
                <a:cs typeface="ヒラギノ角ゴ ProN W6"/>
                <a:sym typeface="ヒラギノ角ゴ ProN W6"/>
              </a:defRPr>
            </a:pPr>
            <a:r>
              <a:t>　・</a:t>
            </a:r>
            <a:r>
              <a:rPr spc="79"/>
              <a:t>「</a:t>
            </a:r>
            <a:r>
              <a:t>フリー」について</a:t>
            </a: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3"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sp>
        <p:nvSpPr>
          <p:cNvPr id="524"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525" name="なぜ著作権を学ぶのか？"/>
          <p:cNvSpPr txBox="1"/>
          <p:nvPr/>
        </p:nvSpPr>
        <p:spPr>
          <a:xfrm>
            <a:off x="349803" y="270792"/>
            <a:ext cx="849630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なぜ著作権を学ぶのか？</a:t>
            </a:r>
          </a:p>
        </p:txBody>
      </p:sp>
      <p:sp>
        <p:nvSpPr>
          <p:cNvPr id="526" name="・WWW は Web コンテンツを「提供する」ための仕組み．"/>
          <p:cNvSpPr txBox="1"/>
          <p:nvPr/>
        </p:nvSpPr>
        <p:spPr>
          <a:xfrm>
            <a:off x="6444" y="1675377"/>
            <a:ext cx="12576202"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pPr>
            <a:r>
              <a:rPr>
                <a:latin typeface="ヒラギノ角ゴ ProN W6"/>
                <a:ea typeface="ヒラギノ角ゴ ProN W6"/>
                <a:cs typeface="ヒラギノ角ゴ ProN W6"/>
                <a:sym typeface="ヒラギノ角ゴ ProN W6"/>
              </a:rPr>
              <a:t>・</a:t>
            </a:r>
            <a:r>
              <a:t>WWW は Web コンテンツを「提供する」ための仕組み．</a:t>
            </a:r>
          </a:p>
        </p:txBody>
      </p:sp>
      <p:sp>
        <p:nvSpPr>
          <p:cNvPr id="527" name="・情報を取得する側だけでなく，提供する側，提供する場を…"/>
          <p:cNvSpPr txBox="1"/>
          <p:nvPr/>
        </p:nvSpPr>
        <p:spPr>
          <a:xfrm>
            <a:off x="-25400" y="2498019"/>
            <a:ext cx="12610948" cy="2372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pPr>
            <a:r>
              <a:rPr>
                <a:latin typeface="ヒラギノ角ゴ ProN W6"/>
                <a:ea typeface="ヒラギノ角ゴ ProN W6"/>
                <a:cs typeface="ヒラギノ角ゴ ProN W6"/>
                <a:sym typeface="ヒラギノ角ゴ ProN W6"/>
              </a:rPr>
              <a:t>・</a:t>
            </a:r>
            <a:r>
              <a:t>情報を取得する側だけでなく，提供する側，提供する場を</a:t>
            </a:r>
          </a:p>
          <a:p>
            <a:pPr algn="l">
              <a:lnSpc>
                <a:spcPct val="70000"/>
              </a:lnSpc>
            </a:pPr>
            <a:r>
              <a:t>　作る側になるためにも，</a:t>
            </a:r>
          </a:p>
          <a:p>
            <a:pPr algn="l">
              <a:lnSpc>
                <a:spcPct val="70000"/>
              </a:lnSpc>
              <a:defRPr sz="4200">
                <a:solidFill>
                  <a:schemeClr val="accent5"/>
                </a:solidFill>
                <a:latin typeface="ヒラギノ角ゴ ProN W6"/>
                <a:ea typeface="ヒラギノ角ゴ ProN W6"/>
                <a:cs typeface="ヒラギノ角ゴ ProN W6"/>
                <a:sym typeface="ヒラギノ角ゴ ProN W6"/>
              </a:defRPr>
            </a:pPr>
            <a:r>
              <a:t>　コンテンツを利用(提供・取得)する際の最低限の</a:t>
            </a:r>
          </a:p>
          <a:p>
            <a:pPr algn="l">
              <a:lnSpc>
                <a:spcPct val="70000"/>
              </a:lnSpc>
              <a:defRPr sz="4200">
                <a:solidFill>
                  <a:schemeClr val="accent5"/>
                </a:solidFill>
                <a:latin typeface="ヒラギノ角ゴ ProN W6"/>
                <a:ea typeface="ヒラギノ角ゴ ProN W6"/>
                <a:cs typeface="ヒラギノ角ゴ ProN W6"/>
                <a:sym typeface="ヒラギノ角ゴ ProN W6"/>
              </a:defRPr>
            </a:pPr>
            <a:r>
              <a:t>　ルールは知っておかなければならないため</a:t>
            </a:r>
          </a:p>
        </p:txBody>
      </p:sp>
      <p:pic>
        <p:nvPicPr>
          <p:cNvPr id="528" name="イメージ" descr="イメージ"/>
          <p:cNvPicPr>
            <a:picLocks noChangeAspect="1"/>
          </p:cNvPicPr>
          <p:nvPr/>
        </p:nvPicPr>
        <p:blipFill>
          <a:blip r:embed="rId2"/>
          <a:stretch>
            <a:fillRect/>
          </a:stretch>
        </p:blipFill>
        <p:spPr>
          <a:xfrm>
            <a:off x="9749288" y="5764211"/>
            <a:ext cx="2870974" cy="3445168"/>
          </a:xfrm>
          <a:prstGeom prst="rect">
            <a:avLst/>
          </a:prstGeom>
          <a:ln w="12700">
            <a:miter lim="400000"/>
          </a:ln>
        </p:spPr>
      </p:pic>
      <p:sp>
        <p:nvSpPr>
          <p:cNvPr id="529" name="コールアウト"/>
          <p:cNvSpPr/>
          <p:nvPr/>
        </p:nvSpPr>
        <p:spPr>
          <a:xfrm>
            <a:off x="1949753" y="5988613"/>
            <a:ext cx="8144670" cy="1916114"/>
          </a:xfrm>
          <a:custGeom>
            <a:avLst/>
            <a:gdLst/>
            <a:ahLst/>
            <a:cxnLst>
              <a:cxn ang="0">
                <a:pos x="wd2" y="hd2"/>
              </a:cxn>
              <a:cxn ang="5400000">
                <a:pos x="wd2" y="hd2"/>
              </a:cxn>
              <a:cxn ang="10800000">
                <a:pos x="wd2" y="hd2"/>
              </a:cxn>
              <a:cxn ang="16200000">
                <a:pos x="wd2" y="hd2"/>
              </a:cxn>
            </a:cxnLst>
            <a:rect l="0" t="0" r="r" b="b"/>
            <a:pathLst>
              <a:path w="21600" h="21600" extrusionOk="0">
                <a:moveTo>
                  <a:pt x="306" y="0"/>
                </a:moveTo>
                <a:cubicBezTo>
                  <a:pt x="137" y="0"/>
                  <a:pt x="0" y="583"/>
                  <a:pt x="0" y="1302"/>
                </a:cubicBezTo>
                <a:lnTo>
                  <a:pt x="0" y="16714"/>
                </a:lnTo>
                <a:cubicBezTo>
                  <a:pt x="0" y="17433"/>
                  <a:pt x="137" y="18016"/>
                  <a:pt x="306" y="18016"/>
                </a:cubicBezTo>
                <a:lnTo>
                  <a:pt x="15310" y="18016"/>
                </a:lnTo>
                <a:lnTo>
                  <a:pt x="21600" y="21600"/>
                </a:lnTo>
                <a:lnTo>
                  <a:pt x="18270" y="14249"/>
                </a:lnTo>
                <a:lnTo>
                  <a:pt x="18270" y="1302"/>
                </a:lnTo>
                <a:cubicBezTo>
                  <a:pt x="18270" y="583"/>
                  <a:pt x="18133" y="0"/>
                  <a:pt x="17964" y="0"/>
                </a:cubicBezTo>
                <a:lnTo>
                  <a:pt x="306" y="0"/>
                </a:lnTo>
                <a:close/>
              </a:path>
            </a:pathLst>
          </a:custGeom>
          <a:ln w="63500">
            <a:solidFill>
              <a:schemeClr val="accent1"/>
            </a:solidFill>
            <a:miter lim="400000"/>
          </a:ln>
        </p:spPr>
        <p:txBody>
          <a:bodyPr lIns="50800" tIns="50800" rIns="50800" bIns="50800" anchor="ctr"/>
          <a:lstStyle/>
          <a:p>
            <a:pPr>
              <a:defRPr sz="2400">
                <a:solidFill>
                  <a:srgbClr val="FFFFFF"/>
                </a:solidFill>
              </a:defRPr>
            </a:pPr>
            <a:endParaRPr/>
          </a:p>
        </p:txBody>
      </p:sp>
      <p:sp>
        <p:nvSpPr>
          <p:cNvPr id="530" name="何事でもルールを知ることは…"/>
          <p:cNvSpPr txBox="1"/>
          <p:nvPr/>
        </p:nvSpPr>
        <p:spPr>
          <a:xfrm>
            <a:off x="2349163" y="6234006"/>
            <a:ext cx="6191860"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pPr>
            <a:r>
              <a:t>何事でもルールを知ることは</a:t>
            </a:r>
          </a:p>
          <a:p>
            <a:pPr algn="l">
              <a:lnSpc>
                <a:spcPct val="70000"/>
              </a:lnSpc>
            </a:pPr>
            <a:r>
              <a:t>大切なことだね。</a:t>
            </a: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sp>
        <p:nvSpPr>
          <p:cNvPr id="533"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534" name="著作権とは？"/>
          <p:cNvSpPr txBox="1"/>
          <p:nvPr/>
        </p:nvSpPr>
        <p:spPr>
          <a:xfrm>
            <a:off x="349803" y="270792"/>
            <a:ext cx="468630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著作権とは？</a:t>
            </a:r>
          </a:p>
        </p:txBody>
      </p:sp>
      <p:sp>
        <p:nvSpPr>
          <p:cNvPr id="535" name="・自分の著作物を他人に不正に利用されない権利．…"/>
          <p:cNvSpPr txBox="1"/>
          <p:nvPr/>
        </p:nvSpPr>
        <p:spPr>
          <a:xfrm>
            <a:off x="-50607" y="1782540"/>
            <a:ext cx="15049185" cy="6354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defRPr sz="3800"/>
            </a:pPr>
            <a:r>
              <a:rPr>
                <a:latin typeface="ヒラギノ角ゴ ProN W6"/>
                <a:ea typeface="ヒラギノ角ゴ ProN W6"/>
                <a:cs typeface="ヒラギノ角ゴ ProN W6"/>
                <a:sym typeface="ヒラギノ角ゴ ProN W6"/>
              </a:rPr>
              <a:t>・</a:t>
            </a:r>
            <a:r>
              <a:t>自分の</a:t>
            </a:r>
            <a:r>
              <a:rPr>
                <a:solidFill>
                  <a:schemeClr val="accent5"/>
                </a:solidFill>
                <a:latin typeface="ヒラギノ角ゴ ProN W6"/>
                <a:ea typeface="ヒラギノ角ゴ ProN W6"/>
                <a:cs typeface="ヒラギノ角ゴ ProN W6"/>
                <a:sym typeface="ヒラギノ角ゴ ProN W6"/>
              </a:rPr>
              <a:t>著作物</a:t>
            </a:r>
            <a:r>
              <a:t>を他人に不正に利用されない権利．</a:t>
            </a:r>
          </a:p>
          <a:p>
            <a:pPr algn="l">
              <a:lnSpc>
                <a:spcPct val="70000"/>
              </a:lnSpc>
            </a:pPr>
            <a:r>
              <a:t>　- 著作物：思想又は感情を創造的に表現したものであって，</a:t>
            </a:r>
          </a:p>
          <a:p>
            <a:pPr algn="l">
              <a:lnSpc>
                <a:spcPct val="50000"/>
              </a:lnSpc>
              <a:defRPr sz="3200"/>
            </a:pPr>
            <a:r>
              <a:rPr sz="3600"/>
              <a:t>　  　　　　文学，学術，芸術又は音楽の範疇に属するもの．</a:t>
            </a:r>
          </a:p>
          <a:p>
            <a:pPr algn="l">
              <a:defRPr sz="3200"/>
            </a:pPr>
            <a:r>
              <a:rPr sz="3600"/>
              <a:t>　　　　　　</a:t>
            </a:r>
            <a:r>
              <a:rPr sz="2200"/>
              <a:t>(著作権法 第2条)</a:t>
            </a:r>
            <a:endParaRPr sz="2400"/>
          </a:p>
          <a:p>
            <a:pPr algn="l">
              <a:lnSpc>
                <a:spcPct val="70000"/>
              </a:lnSpc>
              <a:defRPr sz="3200"/>
            </a:pPr>
            <a:r>
              <a:t>　　　・絵，文章，音楽，写真，動画，</a:t>
            </a:r>
          </a:p>
          <a:p>
            <a:pPr algn="l">
              <a:defRPr sz="3200"/>
            </a:pPr>
            <a:r>
              <a:t>　　　　デザイン，プログラム，etc…</a:t>
            </a:r>
          </a:p>
          <a:p>
            <a:pPr algn="l">
              <a:lnSpc>
                <a:spcPct val="70000"/>
              </a:lnSpc>
              <a:defRPr sz="3200"/>
            </a:pPr>
            <a:r>
              <a:t>　　　・単なるデータ，模造品，アイディア，</a:t>
            </a:r>
          </a:p>
          <a:p>
            <a:pPr algn="l">
              <a:defRPr sz="3200"/>
            </a:pPr>
            <a:r>
              <a:t>　　　　工業製品などは含まれない．</a:t>
            </a:r>
          </a:p>
          <a:p>
            <a:pPr algn="l">
              <a:lnSpc>
                <a:spcPct val="70000"/>
              </a:lnSpc>
              <a:defRPr sz="3200"/>
            </a:pPr>
            <a:r>
              <a:t>　　　・法律，憲法，裁判所の決定などは</a:t>
            </a:r>
          </a:p>
          <a:p>
            <a:pPr algn="l">
              <a:defRPr sz="3200"/>
            </a:pPr>
            <a:r>
              <a:t>　　　　著作物だが，著作権の対象外．</a:t>
            </a:r>
          </a:p>
          <a:p>
            <a:pPr algn="l"/>
            <a:r>
              <a:t>　- 著作者は同じでも著作物によって異なる．</a:t>
            </a:r>
          </a:p>
        </p:txBody>
      </p:sp>
      <p:pic>
        <p:nvPicPr>
          <p:cNvPr id="536" name="イメージ" descr="イメージ"/>
          <p:cNvPicPr>
            <a:picLocks noChangeAspect="1"/>
          </p:cNvPicPr>
          <p:nvPr/>
        </p:nvPicPr>
        <p:blipFill>
          <a:blip r:embed="rId2"/>
          <a:stretch>
            <a:fillRect/>
          </a:stretch>
        </p:blipFill>
        <p:spPr>
          <a:xfrm>
            <a:off x="8246295" y="3763030"/>
            <a:ext cx="4810619" cy="390862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8"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sp>
        <p:nvSpPr>
          <p:cNvPr id="539"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540" name="著作権クイズ！"/>
          <p:cNvSpPr txBox="1"/>
          <p:nvPr/>
        </p:nvSpPr>
        <p:spPr>
          <a:xfrm>
            <a:off x="349803" y="270792"/>
            <a:ext cx="544830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著作権クイズ！</a:t>
            </a:r>
          </a:p>
        </p:txBody>
      </p:sp>
      <p:sp>
        <p:nvSpPr>
          <p:cNvPr id="541" name="以下の行為は法的に許容されている？"/>
          <p:cNvSpPr txBox="1"/>
          <p:nvPr/>
        </p:nvSpPr>
        <p:spPr>
          <a:xfrm>
            <a:off x="168153" y="1647456"/>
            <a:ext cx="9144763"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200">
                <a:solidFill>
                  <a:schemeClr val="accent1"/>
                </a:solidFill>
                <a:latin typeface="ヒラギノ角ゴ ProN W6"/>
                <a:ea typeface="ヒラギノ角ゴ ProN W6"/>
                <a:cs typeface="ヒラギノ角ゴ ProN W6"/>
                <a:sym typeface="ヒラギノ角ゴ ProN W6"/>
              </a:defRPr>
            </a:lvl1pPr>
          </a:lstStyle>
          <a:p>
            <a:r>
              <a:t>以下の行為は法的に許容されている？</a:t>
            </a:r>
          </a:p>
        </p:txBody>
      </p:sp>
      <p:sp>
        <p:nvSpPr>
          <p:cNvPr id="542" name="購入した音楽 CD のデータを 個人の音楽プレイヤーに取り込む．"/>
          <p:cNvSpPr txBox="1"/>
          <p:nvPr/>
        </p:nvSpPr>
        <p:spPr>
          <a:xfrm>
            <a:off x="81197" y="2886677"/>
            <a:ext cx="8854209" cy="1218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670277" indent="-670277" algn="l">
              <a:lnSpc>
                <a:spcPct val="70000"/>
              </a:lnSpc>
              <a:buSzPct val="100000"/>
              <a:buAutoNum type="arabicPeriod"/>
              <a:defRPr sz="3800"/>
            </a:pPr>
            <a:r>
              <a:t>購入した音楽 CD のデータを</a:t>
            </a:r>
            <a:br/>
            <a:r>
              <a:t>個人の音楽プレイヤーに取り込む．</a:t>
            </a:r>
          </a:p>
        </p:txBody>
      </p:sp>
      <p:sp>
        <p:nvSpPr>
          <p:cNvPr id="543" name="2. WWW 上で見つけたイラストを…"/>
          <p:cNvSpPr txBox="1"/>
          <p:nvPr/>
        </p:nvSpPr>
        <p:spPr>
          <a:xfrm>
            <a:off x="152783" y="6085509"/>
            <a:ext cx="7721880" cy="11861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ct val="70000"/>
              </a:lnSpc>
              <a:defRPr sz="3800"/>
            </a:pPr>
            <a:r>
              <a:t>2. WWW 上で見つけたイラストを</a:t>
            </a:r>
          </a:p>
          <a:p>
            <a:pPr algn="l">
              <a:lnSpc>
                <a:spcPct val="70000"/>
              </a:lnSpc>
              <a:defRPr sz="3800"/>
            </a:pPr>
            <a:r>
              <a:t>　 無断で SNS 上に転載する．</a:t>
            </a:r>
          </a:p>
        </p:txBody>
      </p:sp>
      <p:pic>
        <p:nvPicPr>
          <p:cNvPr id="544" name="イメージ" descr="イメージ"/>
          <p:cNvPicPr>
            <a:picLocks noChangeAspect="1"/>
          </p:cNvPicPr>
          <p:nvPr/>
        </p:nvPicPr>
        <p:blipFill>
          <a:blip r:embed="rId2"/>
          <a:stretch>
            <a:fillRect/>
          </a:stretch>
        </p:blipFill>
        <p:spPr>
          <a:xfrm>
            <a:off x="8696312" y="2405986"/>
            <a:ext cx="2580757" cy="2795820"/>
          </a:xfrm>
          <a:prstGeom prst="rect">
            <a:avLst/>
          </a:prstGeom>
          <a:ln w="12700">
            <a:miter lim="400000"/>
          </a:ln>
        </p:spPr>
      </p:pic>
      <p:pic>
        <p:nvPicPr>
          <p:cNvPr id="545" name="イメージ" descr="イメージ"/>
          <p:cNvPicPr>
            <a:picLocks noChangeAspect="1"/>
          </p:cNvPicPr>
          <p:nvPr/>
        </p:nvPicPr>
        <p:blipFill>
          <a:blip r:embed="rId3"/>
          <a:stretch>
            <a:fillRect/>
          </a:stretch>
        </p:blipFill>
        <p:spPr>
          <a:xfrm>
            <a:off x="8696312" y="5580408"/>
            <a:ext cx="2580757" cy="279582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44"/>
                                        </p:tgtEl>
                                        <p:attrNameLst>
                                          <p:attrName>style.visibility</p:attrName>
                                        </p:attrNameLst>
                                      </p:cBhvr>
                                      <p:to>
                                        <p:strVal val="visible"/>
                                      </p:to>
                                    </p:set>
                                    <p:animEffect transition="in" filter="dissolve">
                                      <p:cBhvr>
                                        <p:cTn id="7" dur="300"/>
                                        <p:tgtEl>
                                          <p:spTgt spid="544"/>
                                        </p:tgtEl>
                                      </p:cBhvr>
                                    </p:animEffect>
                                  </p:childTnLst>
                                </p:cTn>
                              </p:par>
                            </p:childTnLst>
                          </p:cTn>
                        </p:par>
                        <p:par>
                          <p:cTn id="8" fill="hold">
                            <p:stCondLst>
                              <p:cond delay="300"/>
                            </p:stCondLst>
                            <p:childTnLst>
                              <p:par>
                                <p:cTn id="9" presetID="9" presetClass="entr" fill="hold" grpId="2" nodeType="afterEffect">
                                  <p:stCondLst>
                                    <p:cond delay="0"/>
                                  </p:stCondLst>
                                  <p:iterate>
                                    <p:tmAbs val="0"/>
                                  </p:iterate>
                                  <p:childTnLst>
                                    <p:set>
                                      <p:cBhvr>
                                        <p:cTn id="10" fill="hold"/>
                                        <p:tgtEl>
                                          <p:spTgt spid="545"/>
                                        </p:tgtEl>
                                        <p:attrNameLst>
                                          <p:attrName>style.visibility</p:attrName>
                                        </p:attrNameLst>
                                      </p:cBhvr>
                                      <p:to>
                                        <p:strVal val="visible"/>
                                      </p:to>
                                    </p:set>
                                    <p:animEffect transition="in" filter="dissolve">
                                      <p:cBhvr>
                                        <p:cTn id="11" dur="300"/>
                                        <p:tgtEl>
                                          <p:spTgt spid="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 grpId="1" animBg="1" advAuto="0"/>
      <p:bldP spid="545" grpId="2" animBg="1" advAuto="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7"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sp>
        <p:nvSpPr>
          <p:cNvPr id="548"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549" name="他人の著作物を扱う際に"/>
          <p:cNvSpPr txBox="1"/>
          <p:nvPr/>
        </p:nvSpPr>
        <p:spPr>
          <a:xfrm>
            <a:off x="349803" y="270792"/>
            <a:ext cx="849630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他人の著作物を扱う際に</a:t>
            </a:r>
          </a:p>
        </p:txBody>
      </p:sp>
      <p:sp>
        <p:nvSpPr>
          <p:cNvPr id="550" name="■ 許容されていること"/>
          <p:cNvSpPr txBox="1"/>
          <p:nvPr/>
        </p:nvSpPr>
        <p:spPr>
          <a:xfrm>
            <a:off x="7594" y="1615345"/>
            <a:ext cx="5604587"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200">
                <a:solidFill>
                  <a:schemeClr val="accent1"/>
                </a:solidFill>
                <a:latin typeface="ヒラギノ角ゴ ProN W6"/>
                <a:ea typeface="ヒラギノ角ゴ ProN W6"/>
                <a:cs typeface="ヒラギノ角ゴ ProN W6"/>
                <a:sym typeface="ヒラギノ角ゴ ProN W6"/>
              </a:defRPr>
            </a:lvl1pPr>
          </a:lstStyle>
          <a:p>
            <a:r>
              <a:t>■ 許容されていること</a:t>
            </a:r>
          </a:p>
        </p:txBody>
      </p:sp>
      <p:sp>
        <p:nvSpPr>
          <p:cNvPr id="551" name="・テレビ番組を録画した DVD を友人に無償で貸す．…"/>
          <p:cNvSpPr txBox="1"/>
          <p:nvPr/>
        </p:nvSpPr>
        <p:spPr>
          <a:xfrm>
            <a:off x="209644" y="2243548"/>
            <a:ext cx="12955056" cy="13099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defRPr sz="3800"/>
            </a:pPr>
            <a:r>
              <a:rPr>
                <a:latin typeface="ヒラギノ角ゴ ProN W6"/>
                <a:ea typeface="ヒラギノ角ゴ ProN W6"/>
                <a:cs typeface="ヒラギノ角ゴ ProN W6"/>
                <a:sym typeface="ヒラギノ角ゴ ProN W6"/>
              </a:rPr>
              <a:t>・</a:t>
            </a:r>
            <a:r>
              <a:t>テレビ番組を録画した DVD を</a:t>
            </a:r>
            <a:r>
              <a:rPr>
                <a:solidFill>
                  <a:schemeClr val="accent5"/>
                </a:solidFill>
              </a:rPr>
              <a:t>友人に無償で</a:t>
            </a:r>
            <a:r>
              <a:t>貸す．</a:t>
            </a:r>
          </a:p>
          <a:p>
            <a:pPr algn="l">
              <a:defRPr sz="3800"/>
            </a:pPr>
            <a:r>
              <a:rPr>
                <a:latin typeface="ヒラギノ角ゴ ProN W6"/>
                <a:ea typeface="ヒラギノ角ゴ ProN W6"/>
                <a:cs typeface="ヒラギノ角ゴ ProN W6"/>
                <a:sym typeface="ヒラギノ角ゴ ProN W6"/>
              </a:rPr>
              <a:t>・</a:t>
            </a:r>
            <a:r>
              <a:t>WWW 上で見つけたイラストを</a:t>
            </a:r>
            <a:r>
              <a:rPr>
                <a:solidFill>
                  <a:schemeClr val="accent5"/>
                </a:solidFill>
              </a:rPr>
              <a:t>個人用</a:t>
            </a:r>
            <a:r>
              <a:t> PC の背景にする</a:t>
            </a:r>
          </a:p>
        </p:txBody>
      </p:sp>
      <p:sp>
        <p:nvSpPr>
          <p:cNvPr id="552" name="■ してはいけないこと"/>
          <p:cNvSpPr txBox="1"/>
          <p:nvPr/>
        </p:nvSpPr>
        <p:spPr>
          <a:xfrm>
            <a:off x="-1101" y="3739524"/>
            <a:ext cx="5599254"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200">
                <a:solidFill>
                  <a:schemeClr val="accent1"/>
                </a:solidFill>
                <a:latin typeface="ヒラギノ角ゴ ProN W6"/>
                <a:ea typeface="ヒラギノ角ゴ ProN W6"/>
                <a:cs typeface="ヒラギノ角ゴ ProN W6"/>
                <a:sym typeface="ヒラギノ角ゴ ProN W6"/>
              </a:defRPr>
            </a:lvl1pPr>
          </a:lstStyle>
          <a:p>
            <a:r>
              <a:t>■ してはいけないこと</a:t>
            </a:r>
          </a:p>
        </p:txBody>
      </p:sp>
      <p:sp>
        <p:nvSpPr>
          <p:cNvPr id="553" name="・購入した音楽 CD のデータを無断で WWW に公開する．…"/>
          <p:cNvSpPr txBox="1"/>
          <p:nvPr/>
        </p:nvSpPr>
        <p:spPr>
          <a:xfrm>
            <a:off x="200950" y="4367728"/>
            <a:ext cx="13197391" cy="141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defRPr sz="3800"/>
            </a:pPr>
            <a:r>
              <a:rPr>
                <a:latin typeface="ヒラギノ角ゴ ProN W6"/>
                <a:ea typeface="ヒラギノ角ゴ ProN W6"/>
                <a:cs typeface="ヒラギノ角ゴ ProN W6"/>
                <a:sym typeface="ヒラギノ角ゴ ProN W6"/>
              </a:rPr>
              <a:t>・</a:t>
            </a:r>
            <a:r>
              <a:t>購入した音楽 CD のデータを</a:t>
            </a:r>
            <a:r>
              <a:rPr>
                <a:solidFill>
                  <a:schemeClr val="accent5"/>
                </a:solidFill>
              </a:rPr>
              <a:t>無断で</a:t>
            </a:r>
            <a:r>
              <a:t> WWW に</a:t>
            </a:r>
            <a:r>
              <a:rPr>
                <a:solidFill>
                  <a:schemeClr val="accent5"/>
                </a:solidFill>
              </a:rPr>
              <a:t>公開</a:t>
            </a:r>
            <a:r>
              <a:t>する．</a:t>
            </a:r>
          </a:p>
          <a:p>
            <a:pPr algn="l">
              <a:defRPr sz="3800"/>
            </a:pPr>
            <a:r>
              <a:rPr>
                <a:latin typeface="ヒラギノ角ゴ ProN W6"/>
                <a:ea typeface="ヒラギノ角ゴ ProN W6"/>
                <a:cs typeface="ヒラギノ角ゴ ProN W6"/>
                <a:sym typeface="ヒラギノ角ゴ ProN W6"/>
              </a:rPr>
              <a:t>・</a:t>
            </a:r>
            <a:r>
              <a:t>テレビ番組を録画した DVD を</a:t>
            </a:r>
            <a:r>
              <a:rPr>
                <a:solidFill>
                  <a:schemeClr val="accent5"/>
                </a:solidFill>
              </a:rPr>
              <a:t>無断で販売</a:t>
            </a:r>
            <a:r>
              <a:t>する．etc…</a:t>
            </a:r>
          </a:p>
        </p:txBody>
      </p:sp>
      <p:sp>
        <p:nvSpPr>
          <p:cNvPr id="554" name="分からない場合は使用ルール…"/>
          <p:cNvSpPr txBox="1"/>
          <p:nvPr/>
        </p:nvSpPr>
        <p:spPr>
          <a:xfrm>
            <a:off x="2259738" y="6702514"/>
            <a:ext cx="6578447" cy="135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defRPr sz="3800">
                <a:latin typeface="ヒラギノ角ゴ ProN W6"/>
                <a:ea typeface="ヒラギノ角ゴ ProN W6"/>
                <a:cs typeface="ヒラギノ角ゴ ProN W6"/>
                <a:sym typeface="ヒラギノ角ゴ ProN W6"/>
              </a:defRPr>
            </a:pPr>
            <a:r>
              <a:t>分からない場合は使用ルール </a:t>
            </a:r>
          </a:p>
          <a:p>
            <a:pPr>
              <a:defRPr sz="3800">
                <a:latin typeface="ヒラギノ角ゴ ProN W6"/>
                <a:ea typeface="ヒラギノ角ゴ ProN W6"/>
                <a:cs typeface="ヒラギノ角ゴ ProN W6"/>
                <a:sym typeface="ヒラギノ角ゴ ProN W6"/>
              </a:defRPr>
            </a:pPr>
            <a:r>
              <a:t>(</a:t>
            </a:r>
            <a:r>
              <a:rPr>
                <a:solidFill>
                  <a:schemeClr val="accent5"/>
                </a:solidFill>
              </a:rPr>
              <a:t>ライセンス</a:t>
            </a:r>
            <a:r>
              <a:t>) を調べよう！</a:t>
            </a:r>
          </a:p>
        </p:txBody>
      </p:sp>
      <p:pic>
        <p:nvPicPr>
          <p:cNvPr id="555" name="イメージ" descr="イメージ"/>
          <p:cNvPicPr>
            <a:picLocks noChangeAspect="1"/>
          </p:cNvPicPr>
          <p:nvPr/>
        </p:nvPicPr>
        <p:blipFill>
          <a:blip r:embed="rId2"/>
          <a:stretch>
            <a:fillRect/>
          </a:stretch>
        </p:blipFill>
        <p:spPr>
          <a:xfrm>
            <a:off x="10067307" y="5904853"/>
            <a:ext cx="2474889" cy="3712333"/>
          </a:xfrm>
          <a:prstGeom prst="rect">
            <a:avLst/>
          </a:prstGeom>
          <a:ln w="12700">
            <a:miter lim="400000"/>
          </a:ln>
        </p:spPr>
      </p:pic>
      <p:sp>
        <p:nvSpPr>
          <p:cNvPr id="556" name="コールアウト"/>
          <p:cNvSpPr/>
          <p:nvPr/>
        </p:nvSpPr>
        <p:spPr>
          <a:xfrm>
            <a:off x="2235424" y="6422118"/>
            <a:ext cx="7632304" cy="1875632"/>
          </a:xfrm>
          <a:custGeom>
            <a:avLst/>
            <a:gdLst/>
            <a:ahLst/>
            <a:cxnLst>
              <a:cxn ang="0">
                <a:pos x="wd2" y="hd2"/>
              </a:cxn>
              <a:cxn ang="5400000">
                <a:pos x="wd2" y="hd2"/>
              </a:cxn>
              <a:cxn ang="10800000">
                <a:pos x="wd2" y="hd2"/>
              </a:cxn>
              <a:cxn ang="16200000">
                <a:pos x="wd2" y="hd2"/>
              </a:cxn>
            </a:cxnLst>
            <a:rect l="0" t="0" r="r" b="b"/>
            <a:pathLst>
              <a:path w="21600" h="21600" extrusionOk="0">
                <a:moveTo>
                  <a:pt x="327" y="0"/>
                </a:moveTo>
                <a:cubicBezTo>
                  <a:pt x="146" y="0"/>
                  <a:pt x="0" y="596"/>
                  <a:pt x="0" y="1330"/>
                </a:cubicBezTo>
                <a:lnTo>
                  <a:pt x="0" y="20270"/>
                </a:lnTo>
                <a:cubicBezTo>
                  <a:pt x="0" y="21004"/>
                  <a:pt x="146" y="21600"/>
                  <a:pt x="327" y="21600"/>
                </a:cubicBezTo>
                <a:lnTo>
                  <a:pt x="19169" y="21600"/>
                </a:lnTo>
                <a:cubicBezTo>
                  <a:pt x="19350" y="21600"/>
                  <a:pt x="19496" y="21004"/>
                  <a:pt x="19496" y="20270"/>
                </a:cubicBezTo>
                <a:lnTo>
                  <a:pt x="19496" y="19626"/>
                </a:lnTo>
                <a:lnTo>
                  <a:pt x="21600" y="16961"/>
                </a:lnTo>
                <a:lnTo>
                  <a:pt x="19496" y="14301"/>
                </a:lnTo>
                <a:lnTo>
                  <a:pt x="19496" y="1330"/>
                </a:lnTo>
                <a:cubicBezTo>
                  <a:pt x="19496" y="596"/>
                  <a:pt x="19350" y="0"/>
                  <a:pt x="19169" y="0"/>
                </a:cubicBezTo>
                <a:lnTo>
                  <a:pt x="327" y="0"/>
                </a:lnTo>
                <a:close/>
              </a:path>
            </a:pathLst>
          </a:custGeom>
          <a:ln w="63500">
            <a:solidFill>
              <a:schemeClr val="accent1"/>
            </a:solidFill>
            <a:miter lim="400000"/>
          </a:ln>
        </p:spPr>
        <p:txBody>
          <a:bodyPr lIns="50800" tIns="50800" rIns="50800" bIns="50800" anchor="ctr"/>
          <a:lstStyle/>
          <a:p>
            <a:pPr>
              <a:defRPr sz="24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8"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a:p>
        </p:txBody>
      </p:sp>
      <p:sp>
        <p:nvSpPr>
          <p:cNvPr id="559"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560" name="ライセンス"/>
          <p:cNvSpPr txBox="1"/>
          <p:nvPr/>
        </p:nvSpPr>
        <p:spPr>
          <a:xfrm>
            <a:off x="349803" y="270792"/>
            <a:ext cx="386334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ライセンス</a:t>
            </a:r>
          </a:p>
        </p:txBody>
      </p:sp>
      <p:sp>
        <p:nvSpPr>
          <p:cNvPr id="561" name="・著作者が定めた「使用ルール」…"/>
          <p:cNvSpPr txBox="1"/>
          <p:nvPr/>
        </p:nvSpPr>
        <p:spPr>
          <a:xfrm>
            <a:off x="-25207" y="1782540"/>
            <a:ext cx="13218881" cy="49494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defRPr sz="3800"/>
            </a:pPr>
            <a:r>
              <a:rPr>
                <a:latin typeface="ヒラギノ角ゴ ProN W6"/>
                <a:ea typeface="ヒラギノ角ゴ ProN W6"/>
                <a:cs typeface="ヒラギノ角ゴ ProN W6"/>
                <a:sym typeface="ヒラギノ角ゴ ProN W6"/>
              </a:rPr>
              <a:t>・</a:t>
            </a:r>
            <a:r>
              <a:t>著作者が定めた「使用ルール」</a:t>
            </a:r>
          </a:p>
          <a:p>
            <a:pPr algn="l"/>
            <a:r>
              <a:t>　- 例：Linux…GNU General Public License (GPL) を使用．</a:t>
            </a:r>
          </a:p>
          <a:p>
            <a:pPr algn="l">
              <a:defRPr sz="3200"/>
            </a:pPr>
            <a:r>
              <a:t>　　　　・公開，改変，再配布は自由．</a:t>
            </a:r>
          </a:p>
          <a:p>
            <a:pPr algn="l">
              <a:defRPr sz="3200"/>
            </a:pPr>
            <a:r>
              <a:t>　　　　・改変した資源も GPL に従う．</a:t>
            </a:r>
          </a:p>
        </p:txBody>
      </p:sp>
      <p:sp>
        <p:nvSpPr>
          <p:cNvPr id="562" name="使用する前にしっかりライセンスを…"/>
          <p:cNvSpPr txBox="1"/>
          <p:nvPr/>
        </p:nvSpPr>
        <p:spPr>
          <a:xfrm>
            <a:off x="165365" y="5697370"/>
            <a:ext cx="10394128" cy="141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defRPr sz="4200">
                <a:solidFill>
                  <a:schemeClr val="accent5"/>
                </a:solidFill>
                <a:latin typeface="ヒラギノ角ゴ ProN W6"/>
                <a:ea typeface="ヒラギノ角ゴ ProN W6"/>
                <a:cs typeface="ヒラギノ角ゴ ProN W6"/>
                <a:sym typeface="ヒラギノ角ゴ ProN W6"/>
              </a:defRPr>
            </a:pPr>
            <a:r>
              <a:t>使用する前にしっかりライセンスを</a:t>
            </a:r>
          </a:p>
          <a:p>
            <a:pPr>
              <a:defRPr sz="4200">
                <a:solidFill>
                  <a:schemeClr val="accent5"/>
                </a:solidFill>
                <a:latin typeface="ヒラギノ角ゴ ProN W6"/>
                <a:ea typeface="ヒラギノ角ゴ ProN W6"/>
                <a:cs typeface="ヒラギノ角ゴ ProN W6"/>
                <a:sym typeface="ヒラギノ角ゴ ProN W6"/>
              </a:defRPr>
            </a:pPr>
            <a:r>
              <a:t>確認することが大切！</a:t>
            </a:r>
          </a:p>
        </p:txBody>
      </p:sp>
      <p:pic>
        <p:nvPicPr>
          <p:cNvPr id="563" name="イメージ" descr="イメージ"/>
          <p:cNvPicPr>
            <a:picLocks noChangeAspect="1"/>
          </p:cNvPicPr>
          <p:nvPr/>
        </p:nvPicPr>
        <p:blipFill>
          <a:blip r:embed="rId3"/>
          <a:stretch>
            <a:fillRect/>
          </a:stretch>
        </p:blipFill>
        <p:spPr>
          <a:xfrm>
            <a:off x="10192977" y="5970625"/>
            <a:ext cx="2414528" cy="3621790"/>
          </a:xfrm>
          <a:prstGeom prst="rect">
            <a:avLst/>
          </a:prstGeom>
          <a:ln w="12700">
            <a:miter lim="400000"/>
          </a:ln>
        </p:spPr>
      </p:pic>
      <p:sp>
        <p:nvSpPr>
          <p:cNvPr id="564" name="コールアウト"/>
          <p:cNvSpPr/>
          <p:nvPr/>
        </p:nvSpPr>
        <p:spPr>
          <a:xfrm>
            <a:off x="859812" y="5337924"/>
            <a:ext cx="9461104" cy="2690814"/>
          </a:xfrm>
          <a:custGeom>
            <a:avLst/>
            <a:gdLst/>
            <a:ahLst/>
            <a:cxnLst>
              <a:cxn ang="0">
                <a:pos x="wd2" y="hd2"/>
              </a:cxn>
              <a:cxn ang="5400000">
                <a:pos x="wd2" y="hd2"/>
              </a:cxn>
              <a:cxn ang="10800000">
                <a:pos x="wd2" y="hd2"/>
              </a:cxn>
              <a:cxn ang="16200000">
                <a:pos x="wd2" y="hd2"/>
              </a:cxn>
            </a:cxnLst>
            <a:rect l="0" t="0" r="r" b="b"/>
            <a:pathLst>
              <a:path w="21600" h="21600" extrusionOk="0">
                <a:moveTo>
                  <a:pt x="264" y="0"/>
                </a:moveTo>
                <a:cubicBezTo>
                  <a:pt x="118" y="0"/>
                  <a:pt x="0" y="415"/>
                  <a:pt x="0" y="927"/>
                </a:cubicBezTo>
                <a:lnTo>
                  <a:pt x="0" y="16225"/>
                </a:lnTo>
                <a:cubicBezTo>
                  <a:pt x="0" y="16737"/>
                  <a:pt x="118" y="17153"/>
                  <a:pt x="264" y="17153"/>
                </a:cubicBezTo>
                <a:lnTo>
                  <a:pt x="19785" y="17153"/>
                </a:lnTo>
                <a:lnTo>
                  <a:pt x="21600" y="21600"/>
                </a:lnTo>
                <a:lnTo>
                  <a:pt x="20688" y="12785"/>
                </a:lnTo>
                <a:lnTo>
                  <a:pt x="20688" y="927"/>
                </a:lnTo>
                <a:cubicBezTo>
                  <a:pt x="20688" y="415"/>
                  <a:pt x="20570" y="0"/>
                  <a:pt x="20425" y="0"/>
                </a:cubicBezTo>
                <a:lnTo>
                  <a:pt x="264" y="0"/>
                </a:lnTo>
                <a:close/>
              </a:path>
            </a:pathLst>
          </a:custGeom>
          <a:ln w="63500">
            <a:solidFill>
              <a:schemeClr val="accent1"/>
            </a:solidFill>
            <a:miter lim="400000"/>
          </a:ln>
        </p:spPr>
        <p:txBody>
          <a:bodyPr lIns="50800" tIns="50800" rIns="50800" bIns="50800" anchor="ctr"/>
          <a:lstStyle/>
          <a:p>
            <a:pPr>
              <a:defRPr sz="24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8"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38</a:t>
            </a:fld>
            <a:endParaRPr/>
          </a:p>
        </p:txBody>
      </p:sp>
      <p:sp>
        <p:nvSpPr>
          <p:cNvPr id="569"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570" name="「フリー」という言葉に注意！"/>
          <p:cNvSpPr txBox="1"/>
          <p:nvPr/>
        </p:nvSpPr>
        <p:spPr>
          <a:xfrm>
            <a:off x="349803" y="270792"/>
            <a:ext cx="1078230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「フリー」という言葉に注意！</a:t>
            </a:r>
          </a:p>
        </p:txBody>
      </p:sp>
      <p:sp>
        <p:nvSpPr>
          <p:cNvPr id="571" name="・フリーウェア，フリーソフト，フリー素材，etc…"/>
          <p:cNvSpPr txBox="1"/>
          <p:nvPr/>
        </p:nvSpPr>
        <p:spPr>
          <a:xfrm>
            <a:off x="-12507" y="1782540"/>
            <a:ext cx="13503517" cy="66271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defRPr sz="3800"/>
            </a:pPr>
            <a:r>
              <a:rPr>
                <a:latin typeface="ヒラギノ角ゴ ProN W6"/>
                <a:ea typeface="ヒラギノ角ゴ ProN W6"/>
                <a:cs typeface="ヒラギノ角ゴ ProN W6"/>
                <a:sym typeface="ヒラギノ角ゴ ProN W6"/>
              </a:rPr>
              <a:t>・</a:t>
            </a:r>
            <a:r>
              <a:t>フリーウェア，フリーソフト，フリー素材，etc</a:t>
            </a:r>
            <a:endParaRPr>
              <a:solidFill>
                <a:schemeClr val="accent5"/>
              </a:solidFill>
            </a:endParaRPr>
          </a:p>
          <a:p>
            <a:pPr algn="l">
              <a:defRPr sz="3800"/>
            </a:pPr>
            <a:r>
              <a:rPr>
                <a:latin typeface="ヒラギノ角ゴ ProN W6"/>
                <a:ea typeface="ヒラギノ角ゴ ProN W6"/>
                <a:cs typeface="ヒラギノ角ゴ ProN W6"/>
                <a:sym typeface="ヒラギノ角ゴ ProN W6"/>
              </a:rPr>
              <a:t>・</a:t>
            </a:r>
            <a:r>
              <a:t>実際は様々な意味の「フリー」が混在している．</a:t>
            </a:r>
          </a:p>
          <a:p>
            <a:pPr algn="l"/>
            <a:r>
              <a:t>　- 著作権を放棄．</a:t>
            </a:r>
          </a:p>
          <a:p>
            <a:pPr algn="l"/>
            <a:r>
              <a:t>　- 改変，公開，再配布可．</a:t>
            </a:r>
          </a:p>
          <a:p>
            <a:pPr algn="l"/>
            <a:r>
              <a:t>　- 無料 (改変は ×) etc…</a:t>
            </a:r>
          </a:p>
          <a:p>
            <a:pPr algn="l">
              <a:defRPr sz="3800"/>
            </a:pPr>
            <a:r>
              <a:rPr>
                <a:latin typeface="ヒラギノ角ゴ ProN W6"/>
                <a:ea typeface="ヒラギノ角ゴ ProN W6"/>
                <a:cs typeface="ヒラギノ角ゴ ProN W6"/>
                <a:sym typeface="ヒラギノ角ゴ ProN W6"/>
              </a:rPr>
              <a:t>・</a:t>
            </a:r>
            <a:r>
              <a:t>ライセンスに従って使用しなければならない．</a:t>
            </a:r>
          </a:p>
        </p:txBody>
      </p:sp>
      <p:sp>
        <p:nvSpPr>
          <p:cNvPr id="572" name="「フリー」がつくから…"/>
          <p:cNvSpPr txBox="1"/>
          <p:nvPr/>
        </p:nvSpPr>
        <p:spPr>
          <a:xfrm>
            <a:off x="1352939" y="6574063"/>
            <a:ext cx="8776029" cy="1417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defRPr sz="3800"/>
            </a:pPr>
            <a:r>
              <a:rPr>
                <a:solidFill>
                  <a:schemeClr val="accent5"/>
                </a:solidFill>
                <a:latin typeface="ヒラギノ角ゴ ProN W6"/>
                <a:ea typeface="ヒラギノ角ゴ ProN W6"/>
                <a:cs typeface="ヒラギノ角ゴ ProN W6"/>
                <a:sym typeface="ヒラギノ角ゴ ProN W6"/>
              </a:rPr>
              <a:t>「フリー」がつくから</a:t>
            </a:r>
          </a:p>
          <a:p>
            <a:pPr>
              <a:defRPr sz="3800"/>
            </a:pPr>
            <a:r>
              <a:rPr>
                <a:solidFill>
                  <a:schemeClr val="accent5"/>
                </a:solidFill>
                <a:latin typeface="ヒラギノ角ゴ ProN W6"/>
                <a:ea typeface="ヒラギノ角ゴ ProN W6"/>
                <a:cs typeface="ヒラギノ角ゴ ProN W6"/>
                <a:sym typeface="ヒラギノ角ゴ ProN W6"/>
              </a:rPr>
              <a:t>何をしても良いわけではないんだ！</a:t>
            </a:r>
          </a:p>
        </p:txBody>
      </p:sp>
      <p:sp>
        <p:nvSpPr>
          <p:cNvPr id="573" name="コールアウト"/>
          <p:cNvSpPr/>
          <p:nvPr/>
        </p:nvSpPr>
        <p:spPr>
          <a:xfrm>
            <a:off x="1457071" y="6214224"/>
            <a:ext cx="8910242" cy="2137570"/>
          </a:xfrm>
          <a:custGeom>
            <a:avLst/>
            <a:gdLst/>
            <a:ahLst/>
            <a:cxnLst>
              <a:cxn ang="0">
                <a:pos x="wd2" y="hd2"/>
              </a:cxn>
              <a:cxn ang="5400000">
                <a:pos x="wd2" y="hd2"/>
              </a:cxn>
              <a:cxn ang="10800000">
                <a:pos x="wd2" y="hd2"/>
              </a:cxn>
              <a:cxn ang="16200000">
                <a:pos x="wd2" y="hd2"/>
              </a:cxn>
            </a:cxnLst>
            <a:rect l="0" t="0" r="r" b="b"/>
            <a:pathLst>
              <a:path w="21600" h="21600" extrusionOk="0">
                <a:moveTo>
                  <a:pt x="280" y="0"/>
                </a:moveTo>
                <a:cubicBezTo>
                  <a:pt x="125" y="0"/>
                  <a:pt x="0" y="523"/>
                  <a:pt x="0" y="1167"/>
                </a:cubicBezTo>
                <a:lnTo>
                  <a:pt x="0" y="20425"/>
                </a:lnTo>
                <a:cubicBezTo>
                  <a:pt x="0" y="21069"/>
                  <a:pt x="125" y="21592"/>
                  <a:pt x="280" y="21592"/>
                </a:cubicBezTo>
                <a:lnTo>
                  <a:pt x="20240" y="21592"/>
                </a:lnTo>
                <a:cubicBezTo>
                  <a:pt x="20278" y="21592"/>
                  <a:pt x="20316" y="21559"/>
                  <a:pt x="20349" y="21500"/>
                </a:cubicBezTo>
                <a:lnTo>
                  <a:pt x="20350" y="21500"/>
                </a:lnTo>
                <a:lnTo>
                  <a:pt x="21600" y="21600"/>
                </a:lnTo>
                <a:lnTo>
                  <a:pt x="20520" y="19755"/>
                </a:lnTo>
                <a:lnTo>
                  <a:pt x="20520" y="1167"/>
                </a:lnTo>
                <a:cubicBezTo>
                  <a:pt x="20520" y="523"/>
                  <a:pt x="20394" y="0"/>
                  <a:pt x="20240" y="0"/>
                </a:cubicBezTo>
                <a:lnTo>
                  <a:pt x="280" y="0"/>
                </a:lnTo>
                <a:close/>
              </a:path>
            </a:pathLst>
          </a:custGeom>
          <a:ln w="63500">
            <a:solidFill>
              <a:schemeClr val="accent1"/>
            </a:solidFill>
            <a:miter lim="400000"/>
          </a:ln>
        </p:spPr>
        <p:txBody>
          <a:bodyPr lIns="50800" tIns="50800" rIns="50800" bIns="50800" anchor="ctr"/>
          <a:lstStyle/>
          <a:p>
            <a:pPr>
              <a:defRPr sz="2400">
                <a:solidFill>
                  <a:srgbClr val="FFFFFF"/>
                </a:solidFill>
              </a:defRPr>
            </a:pPr>
            <a:endParaRPr/>
          </a:p>
        </p:txBody>
      </p:sp>
      <p:sp>
        <p:nvSpPr>
          <p:cNvPr id="574" name="テキスト"/>
          <p:cNvSpPr txBox="1"/>
          <p:nvPr/>
        </p:nvSpPr>
        <p:spPr>
          <a:xfrm>
            <a:off x="6356375" y="9251950"/>
            <a:ext cx="27935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defRPr sz="1800"/>
            </a:pPr>
            <a:fld id="{86CB4B4D-7CA3-9044-876B-883B54F8677D}" type="slidenum">
              <a:t>38</a:t>
            </a:fld>
            <a:r>
              <a:t>￼</a:t>
            </a:r>
          </a:p>
        </p:txBody>
      </p:sp>
      <p:pic>
        <p:nvPicPr>
          <p:cNvPr id="575" name="イメージ" descr="イメージ"/>
          <p:cNvPicPr>
            <a:picLocks noChangeAspect="1"/>
          </p:cNvPicPr>
          <p:nvPr/>
        </p:nvPicPr>
        <p:blipFill>
          <a:blip r:embed="rId3"/>
          <a:stretch>
            <a:fillRect/>
          </a:stretch>
        </p:blipFill>
        <p:spPr>
          <a:xfrm>
            <a:off x="10197584" y="6202402"/>
            <a:ext cx="2439596" cy="33431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9" name="スライド番号"/>
          <p:cNvSpPr txBox="1">
            <a:spLocks noGrp="1"/>
          </p:cNvSpPr>
          <p:nvPr>
            <p:ph type="sldNum" sz="quarter" idx="2"/>
          </p:nvPr>
        </p:nvSpPr>
        <p:spPr>
          <a:xfrm>
            <a:off x="7291805" y="18033155"/>
            <a:ext cx="279351"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a:p>
        </p:txBody>
      </p:sp>
      <p:sp>
        <p:nvSpPr>
          <p:cNvPr id="580"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581" name="これまで出てきたイラストは・・"/>
          <p:cNvSpPr txBox="1"/>
          <p:nvPr/>
        </p:nvSpPr>
        <p:spPr>
          <a:xfrm>
            <a:off x="349803" y="270792"/>
            <a:ext cx="1149858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これまで出てきたイラストは・・</a:t>
            </a:r>
          </a:p>
        </p:txBody>
      </p:sp>
      <p:sp>
        <p:nvSpPr>
          <p:cNvPr id="582" name="テキスト"/>
          <p:cNvSpPr txBox="1"/>
          <p:nvPr/>
        </p:nvSpPr>
        <p:spPr>
          <a:xfrm>
            <a:off x="7291805" y="18033155"/>
            <a:ext cx="279351"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defRPr sz="1800"/>
            </a:pPr>
            <a:fld id="{86CB4B4D-7CA3-9044-876B-883B54F8677D}" type="slidenum">
              <a:t>39</a:t>
            </a:fld>
            <a:r>
              <a:t>￼</a:t>
            </a:r>
          </a:p>
        </p:txBody>
      </p:sp>
      <p:pic>
        <p:nvPicPr>
          <p:cNvPr id="583" name="イメージ" descr="イメージ"/>
          <p:cNvPicPr>
            <a:picLocks noChangeAspect="1"/>
          </p:cNvPicPr>
          <p:nvPr/>
        </p:nvPicPr>
        <p:blipFill>
          <a:blip r:embed="rId2"/>
          <a:stretch>
            <a:fillRect/>
          </a:stretch>
        </p:blipFill>
        <p:spPr>
          <a:xfrm>
            <a:off x="96611" y="1596194"/>
            <a:ext cx="2746830" cy="2746829"/>
          </a:xfrm>
          <a:prstGeom prst="rect">
            <a:avLst/>
          </a:prstGeom>
          <a:ln w="12700">
            <a:miter lim="400000"/>
          </a:ln>
        </p:spPr>
      </p:pic>
      <p:pic>
        <p:nvPicPr>
          <p:cNvPr id="584" name="イメージ" descr="イメージ"/>
          <p:cNvPicPr>
            <a:picLocks noChangeAspect="1"/>
          </p:cNvPicPr>
          <p:nvPr/>
        </p:nvPicPr>
        <p:blipFill>
          <a:blip r:embed="rId3"/>
          <a:stretch>
            <a:fillRect/>
          </a:stretch>
        </p:blipFill>
        <p:spPr>
          <a:xfrm>
            <a:off x="2868112" y="1493088"/>
            <a:ext cx="2746829" cy="2482447"/>
          </a:xfrm>
          <a:prstGeom prst="rect">
            <a:avLst/>
          </a:prstGeom>
          <a:ln w="12700">
            <a:miter lim="400000"/>
          </a:ln>
        </p:spPr>
      </p:pic>
      <p:pic>
        <p:nvPicPr>
          <p:cNvPr id="585" name="イメージ" descr="イメージ"/>
          <p:cNvPicPr>
            <a:picLocks noChangeAspect="1"/>
          </p:cNvPicPr>
          <p:nvPr/>
        </p:nvPicPr>
        <p:blipFill>
          <a:blip r:embed="rId4"/>
          <a:stretch>
            <a:fillRect/>
          </a:stretch>
        </p:blipFill>
        <p:spPr>
          <a:xfrm>
            <a:off x="5494537" y="1408862"/>
            <a:ext cx="2982385" cy="2915281"/>
          </a:xfrm>
          <a:prstGeom prst="rect">
            <a:avLst/>
          </a:prstGeom>
          <a:ln w="12700">
            <a:miter lim="400000"/>
          </a:ln>
        </p:spPr>
      </p:pic>
      <p:pic>
        <p:nvPicPr>
          <p:cNvPr id="586" name="イメージ" descr="イメージ"/>
          <p:cNvPicPr>
            <a:picLocks noChangeAspect="1"/>
          </p:cNvPicPr>
          <p:nvPr/>
        </p:nvPicPr>
        <p:blipFill>
          <a:blip r:embed="rId5"/>
          <a:stretch>
            <a:fillRect/>
          </a:stretch>
        </p:blipFill>
        <p:spPr>
          <a:xfrm>
            <a:off x="11128019" y="1871197"/>
            <a:ext cx="2119188" cy="2196824"/>
          </a:xfrm>
          <a:prstGeom prst="rect">
            <a:avLst/>
          </a:prstGeom>
          <a:ln w="12700">
            <a:miter lim="400000"/>
          </a:ln>
        </p:spPr>
      </p:pic>
      <p:pic>
        <p:nvPicPr>
          <p:cNvPr id="587" name="イメージ" descr="イメージ"/>
          <p:cNvPicPr>
            <a:picLocks noChangeAspect="1"/>
          </p:cNvPicPr>
          <p:nvPr/>
        </p:nvPicPr>
        <p:blipFill>
          <a:blip r:embed="rId6"/>
          <a:stretch>
            <a:fillRect/>
          </a:stretch>
        </p:blipFill>
        <p:spPr>
          <a:xfrm>
            <a:off x="8450609" y="1625279"/>
            <a:ext cx="2972991" cy="2482448"/>
          </a:xfrm>
          <a:prstGeom prst="rect">
            <a:avLst/>
          </a:prstGeom>
          <a:ln w="12700">
            <a:miter lim="400000"/>
          </a:ln>
        </p:spPr>
      </p:pic>
      <p:pic>
        <p:nvPicPr>
          <p:cNvPr id="588" name="イメージ" descr="イメージ"/>
          <p:cNvPicPr>
            <a:picLocks noChangeAspect="1"/>
          </p:cNvPicPr>
          <p:nvPr/>
        </p:nvPicPr>
        <p:blipFill>
          <a:blip r:embed="rId7"/>
          <a:stretch>
            <a:fillRect/>
          </a:stretch>
        </p:blipFill>
        <p:spPr>
          <a:xfrm>
            <a:off x="3163114" y="4334231"/>
            <a:ext cx="2526769" cy="2207764"/>
          </a:xfrm>
          <a:prstGeom prst="rect">
            <a:avLst/>
          </a:prstGeom>
          <a:ln w="12700">
            <a:miter lim="400000"/>
          </a:ln>
        </p:spPr>
      </p:pic>
      <p:pic>
        <p:nvPicPr>
          <p:cNvPr id="589" name="イメージ" descr="イメージ"/>
          <p:cNvPicPr>
            <a:picLocks noChangeAspect="1"/>
          </p:cNvPicPr>
          <p:nvPr/>
        </p:nvPicPr>
        <p:blipFill>
          <a:blip r:embed="rId8"/>
          <a:stretch>
            <a:fillRect/>
          </a:stretch>
        </p:blipFill>
        <p:spPr>
          <a:xfrm>
            <a:off x="7985646" y="4223358"/>
            <a:ext cx="2621069" cy="2326200"/>
          </a:xfrm>
          <a:prstGeom prst="rect">
            <a:avLst/>
          </a:prstGeom>
          <a:ln w="12700">
            <a:miter lim="400000"/>
          </a:ln>
        </p:spPr>
      </p:pic>
      <p:pic>
        <p:nvPicPr>
          <p:cNvPr id="590" name="イメージ" descr="イメージ"/>
          <p:cNvPicPr>
            <a:picLocks noChangeAspect="1"/>
          </p:cNvPicPr>
          <p:nvPr/>
        </p:nvPicPr>
        <p:blipFill>
          <a:blip r:embed="rId9"/>
          <a:stretch>
            <a:fillRect/>
          </a:stretch>
        </p:blipFill>
        <p:spPr>
          <a:xfrm>
            <a:off x="5723003" y="4354753"/>
            <a:ext cx="2229523" cy="2219658"/>
          </a:xfrm>
          <a:prstGeom prst="rect">
            <a:avLst/>
          </a:prstGeom>
          <a:ln w="12700">
            <a:miter lim="400000"/>
          </a:ln>
        </p:spPr>
      </p:pic>
      <p:sp>
        <p:nvSpPr>
          <p:cNvPr id="591" name="テキスト"/>
          <p:cNvSpPr txBox="1"/>
          <p:nvPr/>
        </p:nvSpPr>
        <p:spPr>
          <a:xfrm>
            <a:off x="6356375" y="9251950"/>
            <a:ext cx="27935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defRPr sz="1800"/>
            </a:pPr>
            <a:fld id="{86CB4B4D-7CA3-9044-876B-883B54F8677D}" type="slidenum">
              <a:t>39</a:t>
            </a:fld>
            <a:r>
              <a:t>￼</a:t>
            </a:r>
          </a:p>
        </p:txBody>
      </p:sp>
      <p:pic>
        <p:nvPicPr>
          <p:cNvPr id="592" name="イメージ" descr="イメージ"/>
          <p:cNvPicPr>
            <a:picLocks noChangeAspect="1"/>
          </p:cNvPicPr>
          <p:nvPr/>
        </p:nvPicPr>
        <p:blipFill>
          <a:blip r:embed="rId10"/>
          <a:stretch>
            <a:fillRect/>
          </a:stretch>
        </p:blipFill>
        <p:spPr>
          <a:xfrm>
            <a:off x="164775" y="4334231"/>
            <a:ext cx="2746829" cy="2207764"/>
          </a:xfrm>
          <a:prstGeom prst="rect">
            <a:avLst/>
          </a:prstGeom>
          <a:ln w="12700">
            <a:miter lim="400000"/>
          </a:ln>
        </p:spPr>
      </p:pic>
      <p:pic>
        <p:nvPicPr>
          <p:cNvPr id="593" name="イメージ" descr="イメージ"/>
          <p:cNvPicPr>
            <a:picLocks noChangeAspect="1"/>
          </p:cNvPicPr>
          <p:nvPr/>
        </p:nvPicPr>
        <p:blipFill>
          <a:blip r:embed="rId11"/>
          <a:stretch>
            <a:fillRect/>
          </a:stretch>
        </p:blipFill>
        <p:spPr>
          <a:xfrm>
            <a:off x="10479134" y="4075924"/>
            <a:ext cx="2621070" cy="2621069"/>
          </a:xfrm>
          <a:prstGeom prst="rect">
            <a:avLst/>
          </a:prstGeom>
          <a:ln w="12700">
            <a:miter lim="400000"/>
          </a:ln>
        </p:spPr>
      </p:pic>
      <p:pic>
        <p:nvPicPr>
          <p:cNvPr id="594" name="イメージ" descr="イメージ"/>
          <p:cNvPicPr>
            <a:picLocks noChangeAspect="1"/>
          </p:cNvPicPr>
          <p:nvPr/>
        </p:nvPicPr>
        <p:blipFill>
          <a:blip r:embed="rId12"/>
          <a:stretch>
            <a:fillRect/>
          </a:stretch>
        </p:blipFill>
        <p:spPr>
          <a:xfrm>
            <a:off x="5076722" y="7135002"/>
            <a:ext cx="1834220" cy="2201064"/>
          </a:xfrm>
          <a:prstGeom prst="rect">
            <a:avLst/>
          </a:prstGeom>
          <a:ln w="12700">
            <a:miter lim="400000"/>
          </a:ln>
        </p:spPr>
      </p:pic>
      <p:pic>
        <p:nvPicPr>
          <p:cNvPr id="595" name="イメージ" descr="イメージ"/>
          <p:cNvPicPr>
            <a:picLocks noChangeAspect="1"/>
          </p:cNvPicPr>
          <p:nvPr/>
        </p:nvPicPr>
        <p:blipFill>
          <a:blip r:embed="rId13"/>
          <a:stretch>
            <a:fillRect/>
          </a:stretch>
        </p:blipFill>
        <p:spPr>
          <a:xfrm>
            <a:off x="1200515" y="7071301"/>
            <a:ext cx="2982385" cy="2423189"/>
          </a:xfrm>
          <a:prstGeom prst="rect">
            <a:avLst/>
          </a:prstGeom>
          <a:ln w="12700">
            <a:miter lim="400000"/>
          </a:ln>
        </p:spPr>
      </p:pic>
      <p:pic>
        <p:nvPicPr>
          <p:cNvPr id="596" name="イメージ" descr="イメージ"/>
          <p:cNvPicPr>
            <a:picLocks noChangeAspect="1"/>
          </p:cNvPicPr>
          <p:nvPr/>
        </p:nvPicPr>
        <p:blipFill>
          <a:blip r:embed="rId14"/>
          <a:stretch>
            <a:fillRect/>
          </a:stretch>
        </p:blipFill>
        <p:spPr>
          <a:xfrm>
            <a:off x="6353267" y="7144352"/>
            <a:ext cx="2037936" cy="2207764"/>
          </a:xfrm>
          <a:prstGeom prst="rect">
            <a:avLst/>
          </a:prstGeom>
          <a:ln w="12700">
            <a:miter lim="400000"/>
          </a:ln>
        </p:spPr>
      </p:pic>
      <p:pic>
        <p:nvPicPr>
          <p:cNvPr id="597" name="イメージ" descr="イメージ"/>
          <p:cNvPicPr>
            <a:picLocks noChangeAspect="1"/>
          </p:cNvPicPr>
          <p:nvPr/>
        </p:nvPicPr>
        <p:blipFill>
          <a:blip r:embed="rId15"/>
          <a:stretch>
            <a:fillRect/>
          </a:stretch>
        </p:blipFill>
        <p:spPr>
          <a:xfrm>
            <a:off x="7804764" y="7135002"/>
            <a:ext cx="2119188" cy="2295787"/>
          </a:xfrm>
          <a:prstGeom prst="rect">
            <a:avLst/>
          </a:prstGeom>
          <a:ln w="12700">
            <a:miter lim="400000"/>
          </a:ln>
        </p:spPr>
      </p:pic>
      <p:pic>
        <p:nvPicPr>
          <p:cNvPr id="598" name="イメージ" descr="イメージ"/>
          <p:cNvPicPr>
            <a:picLocks noChangeAspect="1"/>
          </p:cNvPicPr>
          <p:nvPr/>
        </p:nvPicPr>
        <p:blipFill>
          <a:blip r:embed="rId16"/>
          <a:stretch>
            <a:fillRect/>
          </a:stretch>
        </p:blipFill>
        <p:spPr>
          <a:xfrm>
            <a:off x="9946953" y="7135002"/>
            <a:ext cx="1530525" cy="2295787"/>
          </a:xfrm>
          <a:prstGeom prst="rect">
            <a:avLst/>
          </a:prstGeom>
          <a:ln w="12700">
            <a:miter lim="400000"/>
          </a:ln>
        </p:spPr>
      </p:pic>
      <p:pic>
        <p:nvPicPr>
          <p:cNvPr id="599" name="イメージ" descr="イメージ"/>
          <p:cNvPicPr>
            <a:picLocks noChangeAspect="1"/>
          </p:cNvPicPr>
          <p:nvPr/>
        </p:nvPicPr>
        <p:blipFill>
          <a:blip r:embed="rId17"/>
          <a:stretch>
            <a:fillRect/>
          </a:stretch>
        </p:blipFill>
        <p:spPr>
          <a:xfrm>
            <a:off x="3841496" y="7135002"/>
            <a:ext cx="1479772" cy="2219658"/>
          </a:xfrm>
          <a:prstGeom prst="rect">
            <a:avLst/>
          </a:prstGeom>
          <a:ln w="12700">
            <a:miter lim="400000"/>
          </a:ln>
        </p:spPr>
      </p:pic>
      <p:pic>
        <p:nvPicPr>
          <p:cNvPr id="600" name="イメージ" descr="イメージ"/>
          <p:cNvPicPr>
            <a:picLocks noChangeAspect="1"/>
          </p:cNvPicPr>
          <p:nvPr/>
        </p:nvPicPr>
        <p:blipFill>
          <a:blip r:embed="rId18"/>
          <a:stretch>
            <a:fillRect/>
          </a:stretch>
        </p:blipFill>
        <p:spPr>
          <a:xfrm>
            <a:off x="11341224" y="7173338"/>
            <a:ext cx="1675304" cy="2295787"/>
          </a:xfrm>
          <a:prstGeom prst="rect">
            <a:avLst/>
          </a:prstGeom>
          <a:ln w="12700">
            <a:miter lim="400000"/>
          </a:ln>
        </p:spPr>
      </p:pic>
      <p:pic>
        <p:nvPicPr>
          <p:cNvPr id="601" name="イメージ" descr="イメージ"/>
          <p:cNvPicPr>
            <a:picLocks noChangeAspect="1"/>
          </p:cNvPicPr>
          <p:nvPr/>
        </p:nvPicPr>
        <p:blipFill>
          <a:blip r:embed="rId19"/>
          <a:stretch>
            <a:fillRect/>
          </a:stretch>
        </p:blipFill>
        <p:spPr>
          <a:xfrm>
            <a:off x="-335904" y="6766708"/>
            <a:ext cx="2137745" cy="25794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fill="hold" grpId="1" nodeType="clickEffect">
                                  <p:stCondLst>
                                    <p:cond delay="0"/>
                                  </p:stCondLst>
                                  <p:iterate>
                                    <p:tmAbs val="0"/>
                                  </p:iterate>
                                  <p:childTnLst>
                                    <p:animEffect transition="out" filter="fade">
                                      <p:cBhvr>
                                        <p:cTn id="6" dur="1500" fill="hold"/>
                                        <p:tgtEl>
                                          <p:spTgt spid="585"/>
                                        </p:tgtEl>
                                      </p:cBhvr>
                                    </p:animEffect>
                                    <p:set>
                                      <p:cBhvr>
                                        <p:cTn id="7" fill="hold">
                                          <p:stCondLst>
                                            <p:cond delay="1499"/>
                                          </p:stCondLst>
                                        </p:cTn>
                                        <p:tgtEl>
                                          <p:spTgt spid="585"/>
                                        </p:tgtEl>
                                        <p:attrNameLst>
                                          <p:attrName>style.visibility</p:attrName>
                                        </p:attrNameLst>
                                      </p:cBhvr>
                                      <p:to>
                                        <p:strVal val="hidden"/>
                                      </p:to>
                                    </p:set>
                                  </p:childTnLst>
                                </p:cTn>
                              </p:par>
                            </p:childTnLst>
                          </p:cTn>
                        </p:par>
                        <p:par>
                          <p:cTn id="8" fill="hold">
                            <p:stCondLst>
                              <p:cond delay="1500"/>
                            </p:stCondLst>
                            <p:childTnLst>
                              <p:par>
                                <p:cTn id="9" presetID="10" presetClass="exit" fill="hold" grpId="2" nodeType="afterEffect">
                                  <p:stCondLst>
                                    <p:cond delay="0"/>
                                  </p:stCondLst>
                                  <p:iterate>
                                    <p:tmAbs val="0"/>
                                  </p:iterate>
                                  <p:childTnLst>
                                    <p:animEffect transition="out" filter="fade">
                                      <p:cBhvr>
                                        <p:cTn id="10" dur="1500" fill="hold"/>
                                        <p:tgtEl>
                                          <p:spTgt spid="584"/>
                                        </p:tgtEl>
                                      </p:cBhvr>
                                    </p:animEffect>
                                    <p:set>
                                      <p:cBhvr>
                                        <p:cTn id="11" fill="hold">
                                          <p:stCondLst>
                                            <p:cond delay="1499"/>
                                          </p:stCondLst>
                                        </p:cTn>
                                        <p:tgtEl>
                                          <p:spTgt spid="584"/>
                                        </p:tgtEl>
                                        <p:attrNameLst>
                                          <p:attrName>style.visibility</p:attrName>
                                        </p:attrNameLst>
                                      </p:cBhvr>
                                      <p:to>
                                        <p:strVal val="hidden"/>
                                      </p:to>
                                    </p:set>
                                  </p:childTnLst>
                                </p:cTn>
                              </p:par>
                            </p:childTnLst>
                          </p:cTn>
                        </p:par>
                        <p:par>
                          <p:cTn id="12" fill="hold">
                            <p:stCondLst>
                              <p:cond delay="3000"/>
                            </p:stCondLst>
                            <p:childTnLst>
                              <p:par>
                                <p:cTn id="13" presetID="10" presetClass="exit" fill="hold" grpId="3" nodeType="afterEffect">
                                  <p:stCondLst>
                                    <p:cond delay="0"/>
                                  </p:stCondLst>
                                  <p:iterate>
                                    <p:tmAbs val="0"/>
                                  </p:iterate>
                                  <p:childTnLst>
                                    <p:animEffect transition="out" filter="fade">
                                      <p:cBhvr>
                                        <p:cTn id="14" dur="1500" fill="hold"/>
                                        <p:tgtEl>
                                          <p:spTgt spid="583"/>
                                        </p:tgtEl>
                                      </p:cBhvr>
                                    </p:animEffect>
                                    <p:set>
                                      <p:cBhvr>
                                        <p:cTn id="15" fill="hold">
                                          <p:stCondLst>
                                            <p:cond delay="1499"/>
                                          </p:stCondLst>
                                        </p:cTn>
                                        <p:tgtEl>
                                          <p:spTgt spid="583"/>
                                        </p:tgtEl>
                                        <p:attrNameLst>
                                          <p:attrName>style.visibility</p:attrName>
                                        </p:attrNameLst>
                                      </p:cBhvr>
                                      <p:to>
                                        <p:strVal val="hidden"/>
                                      </p:to>
                                    </p:set>
                                  </p:childTnLst>
                                </p:cTn>
                              </p:par>
                            </p:childTnLst>
                          </p:cTn>
                        </p:par>
                        <p:par>
                          <p:cTn id="16" fill="hold">
                            <p:stCondLst>
                              <p:cond delay="4500"/>
                            </p:stCondLst>
                            <p:childTnLst>
                              <p:par>
                                <p:cTn id="17" presetID="10" presetClass="exit" fill="hold" grpId="4" nodeType="afterEffect">
                                  <p:stCondLst>
                                    <p:cond delay="0"/>
                                  </p:stCondLst>
                                  <p:iterate>
                                    <p:tmAbs val="0"/>
                                  </p:iterate>
                                  <p:childTnLst>
                                    <p:animEffect transition="out" filter="fade">
                                      <p:cBhvr>
                                        <p:cTn id="18" dur="1500" fill="hold"/>
                                        <p:tgtEl>
                                          <p:spTgt spid="587"/>
                                        </p:tgtEl>
                                      </p:cBhvr>
                                    </p:animEffect>
                                    <p:set>
                                      <p:cBhvr>
                                        <p:cTn id="19" fill="hold">
                                          <p:stCondLst>
                                            <p:cond delay="1499"/>
                                          </p:stCondLst>
                                        </p:cTn>
                                        <p:tgtEl>
                                          <p:spTgt spid="587"/>
                                        </p:tgtEl>
                                        <p:attrNameLst>
                                          <p:attrName>style.visibility</p:attrName>
                                        </p:attrNameLst>
                                      </p:cBhvr>
                                      <p:to>
                                        <p:strVal val="hidden"/>
                                      </p:to>
                                    </p:set>
                                  </p:childTnLst>
                                </p:cTn>
                              </p:par>
                            </p:childTnLst>
                          </p:cTn>
                        </p:par>
                        <p:par>
                          <p:cTn id="20" fill="hold">
                            <p:stCondLst>
                              <p:cond delay="6000"/>
                            </p:stCondLst>
                            <p:childTnLst>
                              <p:par>
                                <p:cTn id="21" presetID="10" presetClass="exit" fill="hold" grpId="5" nodeType="afterEffect">
                                  <p:stCondLst>
                                    <p:cond delay="0"/>
                                  </p:stCondLst>
                                  <p:iterate>
                                    <p:tmAbs val="0"/>
                                  </p:iterate>
                                  <p:childTnLst>
                                    <p:animEffect transition="out" filter="fade">
                                      <p:cBhvr>
                                        <p:cTn id="22" dur="1500" fill="hold"/>
                                        <p:tgtEl>
                                          <p:spTgt spid="586"/>
                                        </p:tgtEl>
                                      </p:cBhvr>
                                    </p:animEffect>
                                    <p:set>
                                      <p:cBhvr>
                                        <p:cTn id="23" fill="hold">
                                          <p:stCondLst>
                                            <p:cond delay="1499"/>
                                          </p:stCondLst>
                                        </p:cTn>
                                        <p:tgtEl>
                                          <p:spTgt spid="586"/>
                                        </p:tgtEl>
                                        <p:attrNameLst>
                                          <p:attrName>style.visibility</p:attrName>
                                        </p:attrNameLst>
                                      </p:cBhvr>
                                      <p:to>
                                        <p:strVal val="hidden"/>
                                      </p:to>
                                    </p:set>
                                  </p:childTnLst>
                                </p:cTn>
                              </p:par>
                            </p:childTnLst>
                          </p:cTn>
                        </p:par>
                        <p:par>
                          <p:cTn id="24" fill="hold">
                            <p:stCondLst>
                              <p:cond delay="7500"/>
                            </p:stCondLst>
                            <p:childTnLst>
                              <p:par>
                                <p:cTn id="25" presetID="10" presetClass="exit" fill="hold" grpId="6" nodeType="afterEffect">
                                  <p:stCondLst>
                                    <p:cond delay="0"/>
                                  </p:stCondLst>
                                  <p:iterate>
                                    <p:tmAbs val="0"/>
                                  </p:iterate>
                                  <p:childTnLst>
                                    <p:animEffect transition="out" filter="fade">
                                      <p:cBhvr>
                                        <p:cTn id="26" dur="1500" fill="hold"/>
                                        <p:tgtEl>
                                          <p:spTgt spid="593"/>
                                        </p:tgtEl>
                                      </p:cBhvr>
                                    </p:animEffect>
                                    <p:set>
                                      <p:cBhvr>
                                        <p:cTn id="27" fill="hold">
                                          <p:stCondLst>
                                            <p:cond delay="1499"/>
                                          </p:stCondLst>
                                        </p:cTn>
                                        <p:tgtEl>
                                          <p:spTgt spid="593"/>
                                        </p:tgtEl>
                                        <p:attrNameLst>
                                          <p:attrName>style.visibility</p:attrName>
                                        </p:attrNameLst>
                                      </p:cBhvr>
                                      <p:to>
                                        <p:strVal val="hidden"/>
                                      </p:to>
                                    </p:set>
                                  </p:childTnLst>
                                </p:cTn>
                              </p:par>
                            </p:childTnLst>
                          </p:cTn>
                        </p:par>
                        <p:par>
                          <p:cTn id="28" fill="hold">
                            <p:stCondLst>
                              <p:cond delay="9000"/>
                            </p:stCondLst>
                            <p:childTnLst>
                              <p:par>
                                <p:cTn id="29" presetID="10" presetClass="exit" fill="hold" grpId="7" nodeType="afterEffect">
                                  <p:stCondLst>
                                    <p:cond delay="0"/>
                                  </p:stCondLst>
                                  <p:iterate>
                                    <p:tmAbs val="0"/>
                                  </p:iterate>
                                  <p:childTnLst>
                                    <p:animEffect transition="out" filter="fade">
                                      <p:cBhvr>
                                        <p:cTn id="30" dur="1500" fill="hold"/>
                                        <p:tgtEl>
                                          <p:spTgt spid="589"/>
                                        </p:tgtEl>
                                      </p:cBhvr>
                                    </p:animEffect>
                                    <p:set>
                                      <p:cBhvr>
                                        <p:cTn id="31" fill="hold">
                                          <p:stCondLst>
                                            <p:cond delay="1499"/>
                                          </p:stCondLst>
                                        </p:cTn>
                                        <p:tgtEl>
                                          <p:spTgt spid="589"/>
                                        </p:tgtEl>
                                        <p:attrNameLst>
                                          <p:attrName>style.visibility</p:attrName>
                                        </p:attrNameLst>
                                      </p:cBhvr>
                                      <p:to>
                                        <p:strVal val="hidden"/>
                                      </p:to>
                                    </p:set>
                                  </p:childTnLst>
                                </p:cTn>
                              </p:par>
                            </p:childTnLst>
                          </p:cTn>
                        </p:par>
                        <p:par>
                          <p:cTn id="32" fill="hold">
                            <p:stCondLst>
                              <p:cond delay="10500"/>
                            </p:stCondLst>
                            <p:childTnLst>
                              <p:par>
                                <p:cTn id="33" presetID="10" presetClass="exit" fill="hold" grpId="8" nodeType="afterEffect">
                                  <p:stCondLst>
                                    <p:cond delay="0"/>
                                  </p:stCondLst>
                                  <p:iterate>
                                    <p:tmAbs val="0"/>
                                  </p:iterate>
                                  <p:childTnLst>
                                    <p:animEffect transition="out" filter="fade">
                                      <p:cBhvr>
                                        <p:cTn id="34" dur="1500" fill="hold"/>
                                        <p:tgtEl>
                                          <p:spTgt spid="592"/>
                                        </p:tgtEl>
                                      </p:cBhvr>
                                    </p:animEffect>
                                    <p:set>
                                      <p:cBhvr>
                                        <p:cTn id="35" fill="hold">
                                          <p:stCondLst>
                                            <p:cond delay="1499"/>
                                          </p:stCondLst>
                                        </p:cTn>
                                        <p:tgtEl>
                                          <p:spTgt spid="592"/>
                                        </p:tgtEl>
                                        <p:attrNameLst>
                                          <p:attrName>style.visibility</p:attrName>
                                        </p:attrNameLst>
                                      </p:cBhvr>
                                      <p:to>
                                        <p:strVal val="hidden"/>
                                      </p:to>
                                    </p:set>
                                  </p:childTnLst>
                                </p:cTn>
                              </p:par>
                            </p:childTnLst>
                          </p:cTn>
                        </p:par>
                        <p:par>
                          <p:cTn id="36" fill="hold">
                            <p:stCondLst>
                              <p:cond delay="12000"/>
                            </p:stCondLst>
                            <p:childTnLst>
                              <p:par>
                                <p:cTn id="37" presetID="10" presetClass="exit" fill="hold" grpId="9" nodeType="afterEffect">
                                  <p:stCondLst>
                                    <p:cond delay="0"/>
                                  </p:stCondLst>
                                  <p:iterate>
                                    <p:tmAbs val="0"/>
                                  </p:iterate>
                                  <p:childTnLst>
                                    <p:animEffect transition="out" filter="fade">
                                      <p:cBhvr>
                                        <p:cTn id="38" dur="1500" fill="hold"/>
                                        <p:tgtEl>
                                          <p:spTgt spid="588"/>
                                        </p:tgtEl>
                                      </p:cBhvr>
                                    </p:animEffect>
                                    <p:set>
                                      <p:cBhvr>
                                        <p:cTn id="39" fill="hold">
                                          <p:stCondLst>
                                            <p:cond delay="1499"/>
                                          </p:stCondLst>
                                        </p:cTn>
                                        <p:tgtEl>
                                          <p:spTgt spid="588"/>
                                        </p:tgtEl>
                                        <p:attrNameLst>
                                          <p:attrName>style.visibility</p:attrName>
                                        </p:attrNameLst>
                                      </p:cBhvr>
                                      <p:to>
                                        <p:strVal val="hidden"/>
                                      </p:to>
                                    </p:set>
                                  </p:childTnLst>
                                </p:cTn>
                              </p:par>
                            </p:childTnLst>
                          </p:cTn>
                        </p:par>
                        <p:par>
                          <p:cTn id="40" fill="hold">
                            <p:stCondLst>
                              <p:cond delay="13500"/>
                            </p:stCondLst>
                            <p:childTnLst>
                              <p:par>
                                <p:cTn id="41" presetID="10" presetClass="exit" fill="hold" grpId="10" nodeType="afterEffect">
                                  <p:stCondLst>
                                    <p:cond delay="0"/>
                                  </p:stCondLst>
                                  <p:iterate>
                                    <p:tmAbs val="0"/>
                                  </p:iterate>
                                  <p:childTnLst>
                                    <p:animEffect transition="out" filter="fade">
                                      <p:cBhvr>
                                        <p:cTn id="42" dur="1500" fill="hold"/>
                                        <p:tgtEl>
                                          <p:spTgt spid="590"/>
                                        </p:tgtEl>
                                      </p:cBhvr>
                                    </p:animEffect>
                                    <p:set>
                                      <p:cBhvr>
                                        <p:cTn id="43" fill="hold">
                                          <p:stCondLst>
                                            <p:cond delay="1499"/>
                                          </p:stCondLst>
                                        </p:cTn>
                                        <p:tgtEl>
                                          <p:spTgt spid="590"/>
                                        </p:tgtEl>
                                        <p:attrNameLst>
                                          <p:attrName>style.visibility</p:attrName>
                                        </p:attrNameLst>
                                      </p:cBhvr>
                                      <p:to>
                                        <p:strVal val="hidden"/>
                                      </p:to>
                                    </p:set>
                                  </p:childTnLst>
                                </p:cTn>
                              </p:par>
                            </p:childTnLst>
                          </p:cTn>
                        </p:par>
                        <p:par>
                          <p:cTn id="44" fill="hold">
                            <p:stCondLst>
                              <p:cond delay="15000"/>
                            </p:stCondLst>
                            <p:childTnLst>
                              <p:par>
                                <p:cTn id="45" presetID="10" presetClass="exit" fill="hold" grpId="11" nodeType="afterEffect">
                                  <p:stCondLst>
                                    <p:cond delay="0"/>
                                  </p:stCondLst>
                                  <p:iterate>
                                    <p:tmAbs val="0"/>
                                  </p:iterate>
                                  <p:childTnLst>
                                    <p:animEffect transition="out" filter="fade">
                                      <p:cBhvr>
                                        <p:cTn id="46" dur="1500" fill="hold"/>
                                        <p:tgtEl>
                                          <p:spTgt spid="595"/>
                                        </p:tgtEl>
                                      </p:cBhvr>
                                    </p:animEffect>
                                    <p:set>
                                      <p:cBhvr>
                                        <p:cTn id="47" fill="hold">
                                          <p:stCondLst>
                                            <p:cond delay="1499"/>
                                          </p:stCondLst>
                                        </p:cTn>
                                        <p:tgtEl>
                                          <p:spTgt spid="595"/>
                                        </p:tgtEl>
                                        <p:attrNameLst>
                                          <p:attrName>style.visibility</p:attrName>
                                        </p:attrNameLst>
                                      </p:cBhvr>
                                      <p:to>
                                        <p:strVal val="hidden"/>
                                      </p:to>
                                    </p:set>
                                  </p:childTnLst>
                                </p:cTn>
                              </p:par>
                            </p:childTnLst>
                          </p:cTn>
                        </p:par>
                        <p:par>
                          <p:cTn id="48" fill="hold">
                            <p:stCondLst>
                              <p:cond delay="16500"/>
                            </p:stCondLst>
                            <p:childTnLst>
                              <p:par>
                                <p:cTn id="49" presetID="10" presetClass="exit" fill="hold" grpId="12" nodeType="afterEffect">
                                  <p:stCondLst>
                                    <p:cond delay="0"/>
                                  </p:stCondLst>
                                  <p:iterate>
                                    <p:tmAbs val="0"/>
                                  </p:iterate>
                                  <p:childTnLst>
                                    <p:animEffect transition="out" filter="fade">
                                      <p:cBhvr>
                                        <p:cTn id="50" dur="1500" fill="hold"/>
                                        <p:tgtEl>
                                          <p:spTgt spid="598"/>
                                        </p:tgtEl>
                                      </p:cBhvr>
                                    </p:animEffect>
                                    <p:set>
                                      <p:cBhvr>
                                        <p:cTn id="51" fill="hold">
                                          <p:stCondLst>
                                            <p:cond delay="1499"/>
                                          </p:stCondLst>
                                        </p:cTn>
                                        <p:tgtEl>
                                          <p:spTgt spid="598"/>
                                        </p:tgtEl>
                                        <p:attrNameLst>
                                          <p:attrName>style.visibility</p:attrName>
                                        </p:attrNameLst>
                                      </p:cBhvr>
                                      <p:to>
                                        <p:strVal val="hidden"/>
                                      </p:to>
                                    </p:set>
                                  </p:childTnLst>
                                </p:cTn>
                              </p:par>
                            </p:childTnLst>
                          </p:cTn>
                        </p:par>
                        <p:par>
                          <p:cTn id="52" fill="hold">
                            <p:stCondLst>
                              <p:cond delay="18000"/>
                            </p:stCondLst>
                            <p:childTnLst>
                              <p:par>
                                <p:cTn id="53" presetID="10" presetClass="exit" fill="hold" grpId="13" nodeType="afterEffect">
                                  <p:stCondLst>
                                    <p:cond delay="0"/>
                                  </p:stCondLst>
                                  <p:iterate>
                                    <p:tmAbs val="0"/>
                                  </p:iterate>
                                  <p:childTnLst>
                                    <p:animEffect transition="out" filter="fade">
                                      <p:cBhvr>
                                        <p:cTn id="54" dur="1500" fill="hold"/>
                                        <p:tgtEl>
                                          <p:spTgt spid="594"/>
                                        </p:tgtEl>
                                      </p:cBhvr>
                                    </p:animEffect>
                                    <p:set>
                                      <p:cBhvr>
                                        <p:cTn id="55" fill="hold">
                                          <p:stCondLst>
                                            <p:cond delay="1499"/>
                                          </p:stCondLst>
                                        </p:cTn>
                                        <p:tgtEl>
                                          <p:spTgt spid="594"/>
                                        </p:tgtEl>
                                        <p:attrNameLst>
                                          <p:attrName>style.visibility</p:attrName>
                                        </p:attrNameLst>
                                      </p:cBhvr>
                                      <p:to>
                                        <p:strVal val="hidden"/>
                                      </p:to>
                                    </p:set>
                                  </p:childTnLst>
                                </p:cTn>
                              </p:par>
                            </p:childTnLst>
                          </p:cTn>
                        </p:par>
                        <p:par>
                          <p:cTn id="56" fill="hold">
                            <p:stCondLst>
                              <p:cond delay="19500"/>
                            </p:stCondLst>
                            <p:childTnLst>
                              <p:par>
                                <p:cTn id="57" presetID="10" presetClass="exit" fill="hold" grpId="14" nodeType="afterEffect">
                                  <p:stCondLst>
                                    <p:cond delay="0"/>
                                  </p:stCondLst>
                                  <p:iterate>
                                    <p:tmAbs val="0"/>
                                  </p:iterate>
                                  <p:childTnLst>
                                    <p:animEffect transition="out" filter="fade">
                                      <p:cBhvr>
                                        <p:cTn id="58" dur="1500" fill="hold"/>
                                        <p:tgtEl>
                                          <p:spTgt spid="597"/>
                                        </p:tgtEl>
                                      </p:cBhvr>
                                    </p:animEffect>
                                    <p:set>
                                      <p:cBhvr>
                                        <p:cTn id="59" fill="hold">
                                          <p:stCondLst>
                                            <p:cond delay="1499"/>
                                          </p:stCondLst>
                                        </p:cTn>
                                        <p:tgtEl>
                                          <p:spTgt spid="597"/>
                                        </p:tgtEl>
                                        <p:attrNameLst>
                                          <p:attrName>style.visibility</p:attrName>
                                        </p:attrNameLst>
                                      </p:cBhvr>
                                      <p:to>
                                        <p:strVal val="hidden"/>
                                      </p:to>
                                    </p:set>
                                  </p:childTnLst>
                                </p:cTn>
                              </p:par>
                            </p:childTnLst>
                          </p:cTn>
                        </p:par>
                        <p:par>
                          <p:cTn id="60" fill="hold">
                            <p:stCondLst>
                              <p:cond delay="21000"/>
                            </p:stCondLst>
                            <p:childTnLst>
                              <p:par>
                                <p:cTn id="61" presetID="10" presetClass="exit" fill="hold" grpId="15" nodeType="afterEffect">
                                  <p:stCondLst>
                                    <p:cond delay="0"/>
                                  </p:stCondLst>
                                  <p:iterate>
                                    <p:tmAbs val="0"/>
                                  </p:iterate>
                                  <p:childTnLst>
                                    <p:animEffect transition="out" filter="fade">
                                      <p:cBhvr>
                                        <p:cTn id="62" dur="1500" fill="hold"/>
                                        <p:tgtEl>
                                          <p:spTgt spid="599"/>
                                        </p:tgtEl>
                                      </p:cBhvr>
                                    </p:animEffect>
                                    <p:set>
                                      <p:cBhvr>
                                        <p:cTn id="63" fill="hold">
                                          <p:stCondLst>
                                            <p:cond delay="1499"/>
                                          </p:stCondLst>
                                        </p:cTn>
                                        <p:tgtEl>
                                          <p:spTgt spid="599"/>
                                        </p:tgtEl>
                                        <p:attrNameLst>
                                          <p:attrName>style.visibility</p:attrName>
                                        </p:attrNameLst>
                                      </p:cBhvr>
                                      <p:to>
                                        <p:strVal val="hidden"/>
                                      </p:to>
                                    </p:set>
                                  </p:childTnLst>
                                </p:cTn>
                              </p:par>
                            </p:childTnLst>
                          </p:cTn>
                        </p:par>
                        <p:par>
                          <p:cTn id="64" fill="hold">
                            <p:stCondLst>
                              <p:cond delay="22500"/>
                            </p:stCondLst>
                            <p:childTnLst>
                              <p:par>
                                <p:cTn id="65" presetID="10" presetClass="exit" fill="hold" grpId="16" nodeType="afterEffect">
                                  <p:stCondLst>
                                    <p:cond delay="0"/>
                                  </p:stCondLst>
                                  <p:iterate>
                                    <p:tmAbs val="0"/>
                                  </p:iterate>
                                  <p:childTnLst>
                                    <p:animEffect transition="out" filter="fade">
                                      <p:cBhvr>
                                        <p:cTn id="66" dur="1500" fill="hold"/>
                                        <p:tgtEl>
                                          <p:spTgt spid="596"/>
                                        </p:tgtEl>
                                      </p:cBhvr>
                                    </p:animEffect>
                                    <p:set>
                                      <p:cBhvr>
                                        <p:cTn id="67" fill="hold">
                                          <p:stCondLst>
                                            <p:cond delay="1499"/>
                                          </p:stCondLst>
                                        </p:cTn>
                                        <p:tgtEl>
                                          <p:spTgt spid="596"/>
                                        </p:tgtEl>
                                        <p:attrNameLst>
                                          <p:attrName>style.visibility</p:attrName>
                                        </p:attrNameLst>
                                      </p:cBhvr>
                                      <p:to>
                                        <p:strVal val="hidden"/>
                                      </p:to>
                                    </p:set>
                                  </p:childTnLst>
                                </p:cTn>
                              </p:par>
                            </p:childTnLst>
                          </p:cTn>
                        </p:par>
                        <p:par>
                          <p:cTn id="68" fill="hold">
                            <p:stCondLst>
                              <p:cond delay="24000"/>
                            </p:stCondLst>
                            <p:childTnLst>
                              <p:par>
                                <p:cTn id="69" presetID="10" presetClass="exit" fill="hold" grpId="17" nodeType="afterEffect">
                                  <p:stCondLst>
                                    <p:cond delay="0"/>
                                  </p:stCondLst>
                                  <p:iterate>
                                    <p:tmAbs val="0"/>
                                  </p:iterate>
                                  <p:childTnLst>
                                    <p:animEffect transition="out" filter="fade">
                                      <p:cBhvr>
                                        <p:cTn id="70" dur="1500" fill="hold"/>
                                        <p:tgtEl>
                                          <p:spTgt spid="600"/>
                                        </p:tgtEl>
                                      </p:cBhvr>
                                    </p:animEffect>
                                    <p:set>
                                      <p:cBhvr>
                                        <p:cTn id="71" fill="hold">
                                          <p:stCondLst>
                                            <p:cond delay="1499"/>
                                          </p:stCondLst>
                                        </p:cTn>
                                        <p:tgtEl>
                                          <p:spTgt spid="600"/>
                                        </p:tgtEl>
                                        <p:attrNameLst>
                                          <p:attrName>style.visibility</p:attrName>
                                        </p:attrNameLst>
                                      </p:cBhvr>
                                      <p:to>
                                        <p:strVal val="hidden"/>
                                      </p:to>
                                    </p:set>
                                  </p:childTnLst>
                                </p:cTn>
                              </p:par>
                            </p:childTnLst>
                          </p:cTn>
                        </p:par>
                        <p:par>
                          <p:cTn id="72" fill="hold">
                            <p:stCondLst>
                              <p:cond delay="25500"/>
                            </p:stCondLst>
                            <p:childTnLst>
                              <p:par>
                                <p:cTn id="73" presetID="10" presetClass="exit" fill="hold" grpId="18" nodeType="afterEffect">
                                  <p:stCondLst>
                                    <p:cond delay="0"/>
                                  </p:stCondLst>
                                  <p:iterate>
                                    <p:tmAbs val="0"/>
                                  </p:iterate>
                                  <p:childTnLst>
                                    <p:animEffect transition="out" filter="fade">
                                      <p:cBhvr>
                                        <p:cTn id="74" dur="1500" fill="hold"/>
                                        <p:tgtEl>
                                          <p:spTgt spid="601"/>
                                        </p:tgtEl>
                                      </p:cBhvr>
                                    </p:animEffect>
                                    <p:set>
                                      <p:cBhvr>
                                        <p:cTn id="75" fill="hold">
                                          <p:stCondLst>
                                            <p:cond delay="1499"/>
                                          </p:stCondLst>
                                        </p:cTn>
                                        <p:tgtEl>
                                          <p:spTgt spid="6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 grpId="3" animBg="1" advAuto="0"/>
      <p:bldP spid="584" grpId="2" animBg="1" advAuto="0"/>
      <p:bldP spid="585" grpId="1" animBg="1" advAuto="0"/>
      <p:bldP spid="586" grpId="5" animBg="1" advAuto="0"/>
      <p:bldP spid="587" grpId="4" animBg="1" advAuto="0"/>
      <p:bldP spid="588" grpId="9" animBg="1" advAuto="0"/>
      <p:bldP spid="589" grpId="7" animBg="1" advAuto="0"/>
      <p:bldP spid="590" grpId="10" animBg="1" advAuto="0"/>
      <p:bldP spid="592" grpId="8" animBg="1" advAuto="0"/>
      <p:bldP spid="593" grpId="6" animBg="1" advAuto="0"/>
      <p:bldP spid="594" grpId="13" animBg="1" advAuto="0"/>
      <p:bldP spid="595" grpId="11" animBg="1" advAuto="0"/>
      <p:bldP spid="596" grpId="16" animBg="1" advAuto="0"/>
      <p:bldP spid="597" grpId="14" animBg="1" advAuto="0"/>
      <p:bldP spid="598" grpId="12" animBg="1" advAuto="0"/>
      <p:bldP spid="599" grpId="15" animBg="1" advAuto="0"/>
      <p:bldP spid="600" grpId="17" animBg="1" advAuto="0"/>
      <p:bldP spid="601" grpId="18"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スライド番号"/>
          <p:cNvSpPr txBox="1">
            <a:spLocks noGrp="1"/>
          </p:cNvSpPr>
          <p:nvPr>
            <p:ph type="sldNum" sz="quarter" idx="2"/>
          </p:nvPr>
        </p:nvSpPr>
        <p:spPr>
          <a:xfrm>
            <a:off x="6363347" y="9251950"/>
            <a:ext cx="265406"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142"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143" name="WWW とは？"/>
          <p:cNvSpPr txBox="1"/>
          <p:nvPr/>
        </p:nvSpPr>
        <p:spPr>
          <a:xfrm>
            <a:off x="349803" y="270792"/>
            <a:ext cx="5072635"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WWW とは？</a:t>
            </a:r>
          </a:p>
        </p:txBody>
      </p:sp>
      <p:sp>
        <p:nvSpPr>
          <p:cNvPr id="144" name="・World Wide Web…"/>
          <p:cNvSpPr txBox="1"/>
          <p:nvPr/>
        </p:nvSpPr>
        <p:spPr>
          <a:xfrm>
            <a:off x="0" y="4427796"/>
            <a:ext cx="8834106" cy="4111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a:defRPr sz="3800"/>
            </a:pPr>
            <a:r>
              <a:rPr lang="ja-JP" altLang="en-US" dirty="0">
                <a:latin typeface="ヒラギノ角ゴ ProN W6"/>
                <a:ea typeface="ヒラギノ角ゴ ProN W6"/>
                <a:cs typeface="ヒラギノ角ゴ ProN W6"/>
                <a:sym typeface="ヒラギノ角ゴ ProN W6"/>
              </a:rPr>
              <a:t>  </a:t>
            </a:r>
            <a:r>
              <a:rPr lang="en-US" dirty="0">
                <a:latin typeface="ヒラギノ角ゴ ProN W6"/>
                <a:ea typeface="ヒラギノ角ゴ ProN W6"/>
                <a:cs typeface="ヒラギノ角ゴ ProN W6"/>
                <a:sym typeface="ヒラギノ角ゴ ProN W6"/>
              </a:rPr>
              <a:t>www</a:t>
            </a:r>
            <a:r>
              <a:rPr lang="ja-JP" altLang="en-US" dirty="0">
                <a:latin typeface="ヒラギノ角ゴ ProN W6"/>
                <a:ea typeface="ヒラギノ角ゴ ProN W6"/>
                <a:cs typeface="ヒラギノ角ゴ ProN W6"/>
                <a:sym typeface="ヒラギノ角ゴ ProN W6"/>
              </a:rPr>
              <a:t>の起源</a:t>
            </a:r>
            <a:endParaRPr lang="en-US" altLang="ja-JP" dirty="0"/>
          </a:p>
          <a:p>
            <a:pPr algn="l">
              <a:defRPr sz="3800"/>
            </a:pPr>
            <a:r>
              <a:rPr dirty="0"/>
              <a:t>　-  CERN</a:t>
            </a:r>
            <a:r>
              <a:rPr lang="en-US" altLang="ja-JP" dirty="0"/>
              <a:t>(</a:t>
            </a:r>
            <a:r>
              <a:rPr lang="zh-TW" altLang="en-US" dirty="0"/>
              <a:t>欧州原子核研究機構</a:t>
            </a:r>
            <a:r>
              <a:rPr lang="en-US" altLang="ja-JP" dirty="0"/>
              <a:t>) </a:t>
            </a:r>
            <a:r>
              <a:rPr dirty="0"/>
              <a:t>内</a:t>
            </a:r>
            <a:r>
              <a:rPr lang="en-US" altLang="ja-JP" dirty="0"/>
              <a:t> </a:t>
            </a:r>
            <a:r>
              <a:rPr dirty="0" err="1"/>
              <a:t>の相互</a:t>
            </a:r>
            <a:endParaRPr lang="en-US" altLang="ja-JP" dirty="0"/>
          </a:p>
          <a:p>
            <a:pPr algn="l">
              <a:defRPr sz="3800"/>
            </a:pPr>
            <a:r>
              <a:rPr lang="ja-JP" altLang="en-US" dirty="0"/>
              <a:t>        </a:t>
            </a:r>
            <a:r>
              <a:rPr dirty="0" err="1"/>
              <a:t>論文閲覧システム</a:t>
            </a:r>
            <a:r>
              <a:rPr dirty="0"/>
              <a:t> (1989 年)</a:t>
            </a:r>
            <a:endParaRPr lang="en-US" altLang="ja-JP" dirty="0"/>
          </a:p>
          <a:p>
            <a:pPr algn="l">
              <a:defRPr sz="3200"/>
            </a:pPr>
            <a:r>
              <a:rPr lang="ja-JP" altLang="en-US" dirty="0"/>
              <a:t>　　・ 考案者は </a:t>
            </a:r>
            <a:r>
              <a:rPr lang="en-US" altLang="ja-JP" dirty="0"/>
              <a:t>Tim Berners-Lee </a:t>
            </a:r>
            <a:r>
              <a:rPr lang="ja-JP" altLang="en-US" dirty="0"/>
              <a:t>氏</a:t>
            </a:r>
          </a:p>
          <a:p>
            <a:pPr algn="l">
              <a:defRPr sz="3200"/>
            </a:pPr>
            <a:r>
              <a:rPr lang="ja-JP" altLang="en-US" dirty="0"/>
              <a:t>　　・ 閲覧する計算機に依らない文書閲覧方式</a:t>
            </a:r>
          </a:p>
          <a:p>
            <a:pPr algn="l">
              <a:defRPr sz="3200"/>
            </a:pPr>
            <a:r>
              <a:rPr lang="ja-JP" altLang="en-US" dirty="0"/>
              <a:t>　　・ ネットワークを介して文書をやりとり</a:t>
            </a:r>
            <a:endParaRPr lang="en-US" altLang="ja-JP" dirty="0"/>
          </a:p>
          <a:p>
            <a:pPr algn="l">
              <a:lnSpc>
                <a:spcPct val="150000"/>
              </a:lnSpc>
              <a:defRPr sz="3800"/>
            </a:pPr>
            <a:r>
              <a:rPr lang="ja-JP" altLang="en-US" dirty="0"/>
              <a:t>　</a:t>
            </a:r>
            <a:r>
              <a:rPr lang="en-US" altLang="ja-JP" dirty="0"/>
              <a:t>- 1991</a:t>
            </a:r>
            <a:r>
              <a:rPr lang="ja-JP" altLang="en-US" dirty="0"/>
              <a:t>年に</a:t>
            </a:r>
            <a:r>
              <a:rPr lang="en-US" altLang="ja-JP" dirty="0"/>
              <a:t>Tim</a:t>
            </a:r>
            <a:r>
              <a:rPr lang="ja-JP" altLang="en-US" dirty="0"/>
              <a:t>が</a:t>
            </a:r>
            <a:r>
              <a:rPr lang="en-US" altLang="ja-JP" dirty="0"/>
              <a:t>web</a:t>
            </a:r>
            <a:r>
              <a:rPr lang="ja-JP" altLang="en-US" dirty="0"/>
              <a:t>サイトを公開</a:t>
            </a:r>
            <a:endParaRPr lang="en-US" altLang="ja-JP" dirty="0"/>
          </a:p>
        </p:txBody>
      </p:sp>
      <p:pic>
        <p:nvPicPr>
          <p:cNvPr id="145" name="イメージ" descr="イメージ"/>
          <p:cNvPicPr>
            <a:picLocks noChangeAspect="1"/>
          </p:cNvPicPr>
          <p:nvPr/>
        </p:nvPicPr>
        <p:blipFill>
          <a:blip r:embed="rId3"/>
          <a:stretch>
            <a:fillRect/>
          </a:stretch>
        </p:blipFill>
        <p:spPr>
          <a:xfrm>
            <a:off x="8834106" y="4381302"/>
            <a:ext cx="4170694" cy="4170694"/>
          </a:xfrm>
          <a:prstGeom prst="rect">
            <a:avLst/>
          </a:prstGeom>
          <a:ln w="12700">
            <a:miter lim="400000"/>
          </a:ln>
        </p:spPr>
      </p:pic>
      <p:sp>
        <p:nvSpPr>
          <p:cNvPr id="146" name="Tim Berners-Lee 氏"/>
          <p:cNvSpPr txBox="1"/>
          <p:nvPr/>
        </p:nvSpPr>
        <p:spPr>
          <a:xfrm>
            <a:off x="9127066" y="8551996"/>
            <a:ext cx="350068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2800"/>
            </a:lvl1pPr>
          </a:lstStyle>
          <a:p>
            <a:r>
              <a:t>Tim Berners-Lee 氏</a:t>
            </a:r>
          </a:p>
        </p:txBody>
      </p:sp>
      <p:sp>
        <p:nvSpPr>
          <p:cNvPr id="147" name="https://upload.wikimedia.org/wikipedia/…"/>
          <p:cNvSpPr txBox="1"/>
          <p:nvPr/>
        </p:nvSpPr>
        <p:spPr>
          <a:xfrm>
            <a:off x="9944262" y="8982241"/>
            <a:ext cx="3145079" cy="436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1200"/>
            </a:pPr>
            <a:r>
              <a:t>https://upload.wikimedia.org/wikipedia/</a:t>
            </a:r>
          </a:p>
          <a:p>
            <a:pPr algn="l">
              <a:lnSpc>
                <a:spcPct val="70000"/>
              </a:lnSpc>
              <a:defRPr sz="1200"/>
            </a:pPr>
            <a:r>
              <a:t>commons/f/f8/Tim_Berners-Lee.jpg</a:t>
            </a:r>
          </a:p>
        </p:txBody>
      </p:sp>
      <p:sp>
        <p:nvSpPr>
          <p:cNvPr id="9" name="・World Wide Web…">
            <a:extLst>
              <a:ext uri="{FF2B5EF4-FFF2-40B4-BE49-F238E27FC236}">
                <a16:creationId xmlns:a16="http://schemas.microsoft.com/office/drawing/2014/main" id="{454256E3-B9D1-409D-A1EC-844EB46F5CF0}"/>
              </a:ext>
            </a:extLst>
          </p:cNvPr>
          <p:cNvSpPr txBox="1"/>
          <p:nvPr/>
        </p:nvSpPr>
        <p:spPr>
          <a:xfrm>
            <a:off x="0" y="1767729"/>
            <a:ext cx="12627746" cy="2380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a:defRPr sz="3800"/>
            </a:pPr>
            <a:r>
              <a:rPr lang="ja-JP" altLang="en-US" dirty="0">
                <a:latin typeface="ヒラギノ角ゴ ProN W6"/>
                <a:sym typeface="ヒラギノ角ゴ ProN W6"/>
              </a:rPr>
              <a:t>  </a:t>
            </a:r>
            <a:r>
              <a:rPr lang="en-US" altLang="ja-JP" dirty="0">
                <a:latin typeface="ヒラギノ角ゴ ProN W6"/>
                <a:sym typeface="ヒラギノ角ゴ ProN W6"/>
              </a:rPr>
              <a:t>www</a:t>
            </a:r>
            <a:r>
              <a:rPr lang="ja-JP" altLang="en-US" dirty="0">
                <a:latin typeface="ヒラギノ角ゴ ProN W6"/>
                <a:sym typeface="ヒラギノ角ゴ ProN W6"/>
              </a:rPr>
              <a:t>とは</a:t>
            </a:r>
            <a:endParaRPr lang="en-US" altLang="ja-JP" dirty="0">
              <a:latin typeface="ヒラギノ角ゴ ProN W6"/>
              <a:sym typeface="ヒラギノ角ゴ ProN W6"/>
            </a:endParaRPr>
          </a:p>
          <a:p>
            <a:pPr algn="l">
              <a:defRPr sz="3800"/>
            </a:pPr>
            <a:r>
              <a:rPr lang="ja-JP" altLang="en-US" dirty="0">
                <a:latin typeface="ヒラギノ角ゴ ProN W6"/>
                <a:sym typeface="ヒラギノ角ゴ ProN W6"/>
              </a:rPr>
              <a:t>　</a:t>
            </a:r>
            <a:r>
              <a:rPr lang="en-US" altLang="ja-JP" dirty="0">
                <a:latin typeface="ヒラギノ角ゴ ProN W6"/>
                <a:sym typeface="ヒラギノ角ゴ ProN W6"/>
              </a:rPr>
              <a:t>- </a:t>
            </a:r>
            <a:r>
              <a:rPr dirty="0"/>
              <a:t>World Wide Web</a:t>
            </a:r>
            <a:r>
              <a:rPr lang="en-US" altLang="ja-JP" sz="2800" dirty="0"/>
              <a:t> :</a:t>
            </a:r>
            <a:r>
              <a:rPr lang="ja-JP" altLang="en-US" dirty="0"/>
              <a:t>「世界中に広がった蜘蛛の巣」の意</a:t>
            </a:r>
            <a:endParaRPr lang="en-US" altLang="ja-JP" dirty="0"/>
          </a:p>
          <a:p>
            <a:pPr algn="l"/>
            <a:r>
              <a:rPr lang="ja-JP" altLang="en-US" dirty="0"/>
              <a:t>　</a:t>
            </a:r>
            <a:r>
              <a:rPr lang="en-US" altLang="ja-JP" dirty="0"/>
              <a:t>- </a:t>
            </a:r>
            <a:r>
              <a:rPr lang="ja-JP" altLang="en-US" dirty="0"/>
              <a:t>インターネットで標準的に用いられる</a:t>
            </a:r>
            <a:r>
              <a:rPr dirty="0" err="1"/>
              <a:t>資源の公開・閲覧</a:t>
            </a:r>
            <a:endParaRPr lang="en-US" altLang="ja-JP" dirty="0"/>
          </a:p>
          <a:p>
            <a:pPr algn="l"/>
            <a:r>
              <a:rPr lang="ja-JP" altLang="en-US" dirty="0"/>
              <a:t>　  </a:t>
            </a:r>
            <a:r>
              <a:rPr dirty="0" err="1"/>
              <a:t>システム</a:t>
            </a:r>
            <a:endParaRPr dirty="0"/>
          </a:p>
        </p:txBody>
      </p:sp>
    </p:spTree>
    <p:extLst>
      <p:ext uri="{BB962C8B-B14F-4D97-AF65-F5344CB8AC3E}">
        <p14:creationId xmlns:p14="http://schemas.microsoft.com/office/powerpoint/2010/main" val="2360045785"/>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3" name="スライド番号"/>
          <p:cNvSpPr txBox="1">
            <a:spLocks noGrp="1"/>
          </p:cNvSpPr>
          <p:nvPr>
            <p:ph type="sldNum" sz="quarter" idx="2"/>
          </p:nvPr>
        </p:nvSpPr>
        <p:spPr>
          <a:xfrm>
            <a:off x="7291805" y="18033155"/>
            <a:ext cx="279351"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a:p>
        </p:txBody>
      </p:sp>
      <p:sp>
        <p:nvSpPr>
          <p:cNvPr id="604"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605" name="これまで出てきたイラストは・・"/>
          <p:cNvSpPr txBox="1"/>
          <p:nvPr/>
        </p:nvSpPr>
        <p:spPr>
          <a:xfrm>
            <a:off x="349803" y="270792"/>
            <a:ext cx="1149858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これまで出てきたイラストは・・</a:t>
            </a:r>
          </a:p>
        </p:txBody>
      </p:sp>
      <p:sp>
        <p:nvSpPr>
          <p:cNvPr id="606" name="テキスト"/>
          <p:cNvSpPr txBox="1"/>
          <p:nvPr/>
        </p:nvSpPr>
        <p:spPr>
          <a:xfrm>
            <a:off x="7291805" y="18033155"/>
            <a:ext cx="279351"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defRPr sz="1800"/>
            </a:pPr>
            <a:fld id="{86CB4B4D-7CA3-9044-876B-883B54F8677D}" type="slidenum">
              <a:t>40</a:t>
            </a:fld>
            <a:r>
              <a:t>￼</a:t>
            </a:r>
          </a:p>
        </p:txBody>
      </p:sp>
      <p:sp>
        <p:nvSpPr>
          <p:cNvPr id="607" name="テキスト"/>
          <p:cNvSpPr txBox="1"/>
          <p:nvPr/>
        </p:nvSpPr>
        <p:spPr>
          <a:xfrm>
            <a:off x="6356375" y="9251950"/>
            <a:ext cx="27935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defRPr sz="1800"/>
            </a:pPr>
            <a:fld id="{86CB4B4D-7CA3-9044-876B-883B54F8677D}" type="slidenum">
              <a:t>40</a:t>
            </a:fld>
            <a:r>
              <a:t>￼</a:t>
            </a:r>
          </a:p>
        </p:txBody>
      </p:sp>
      <p:sp>
        <p:nvSpPr>
          <p:cNvPr id="608" name="個人, 法人, 商用, 非商用を問わず無料で利用可能！"/>
          <p:cNvSpPr txBox="1"/>
          <p:nvPr/>
        </p:nvSpPr>
        <p:spPr>
          <a:xfrm>
            <a:off x="847886" y="1883997"/>
            <a:ext cx="11309028" cy="643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defRPr sz="3800">
                <a:solidFill>
                  <a:schemeClr val="accent5"/>
                </a:solidFill>
                <a:latin typeface="ヒラギノ角ゴ ProN W6"/>
                <a:ea typeface="ヒラギノ角ゴ ProN W6"/>
                <a:cs typeface="ヒラギノ角ゴ ProN W6"/>
                <a:sym typeface="ヒラギノ角ゴ ProN W6"/>
              </a:defRPr>
            </a:lvl1p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個人, 法人, 商用, 非商用を問わず無料で利用可能！</a:t>
            </a:r>
          </a:p>
        </p:txBody>
      </p:sp>
      <p:sp>
        <p:nvSpPr>
          <p:cNvPr id="609" name="・いらすとや…"/>
          <p:cNvSpPr txBox="1"/>
          <p:nvPr/>
        </p:nvSpPr>
        <p:spPr>
          <a:xfrm>
            <a:off x="1007318" y="2779168"/>
            <a:ext cx="11498580" cy="549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defRPr sz="3800"/>
            </a:pPr>
            <a:r>
              <a:rPr>
                <a:latin typeface="ヒラギノ角ゴ ProN W6"/>
                <a:ea typeface="ヒラギノ角ゴ ProN W6"/>
                <a:cs typeface="ヒラギノ角ゴ ProN W6"/>
                <a:sym typeface="ヒラギノ角ゴ ProN W6"/>
              </a:rPr>
              <a:t>・</a:t>
            </a:r>
            <a:r>
              <a:t>いらすとや</a:t>
            </a:r>
          </a:p>
          <a:p>
            <a:pPr algn="l">
              <a:lnSpc>
                <a:spcPct val="150000"/>
              </a:lnSpc>
            </a:pPr>
            <a:r>
              <a:t>　- </a:t>
            </a:r>
            <a:r>
              <a:rPr u="sng">
                <a:hlinkClick r:id="rId2"/>
              </a:rPr>
              <a:t>http://www.irasutoya.com</a:t>
            </a:r>
          </a:p>
          <a:p>
            <a:pPr algn="l">
              <a:defRPr sz="3800"/>
            </a:pPr>
            <a:r>
              <a:rPr>
                <a:latin typeface="ヒラギノ角ゴ ProN W6"/>
                <a:ea typeface="ヒラギノ角ゴ ProN W6"/>
                <a:cs typeface="ヒラギノ角ゴ ProN W6"/>
                <a:sym typeface="ヒラギノ角ゴ ProN W6"/>
              </a:rPr>
              <a:t>・</a:t>
            </a:r>
            <a:r>
              <a:t>フレームイラスト</a:t>
            </a:r>
          </a:p>
          <a:p>
            <a:pPr algn="l"/>
            <a:r>
              <a:t>　- </a:t>
            </a:r>
            <a:r>
              <a:rPr u="sng">
                <a:hlinkClick r:id="rId3"/>
              </a:rPr>
              <a:t>http://frame-illust.com</a:t>
            </a: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1"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41</a:t>
            </a:fld>
            <a:endParaRPr/>
          </a:p>
        </p:txBody>
      </p:sp>
      <p:sp>
        <p:nvSpPr>
          <p:cNvPr id="612"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613" name="まとめ 〜WWW の仕組み〜"/>
          <p:cNvSpPr txBox="1"/>
          <p:nvPr/>
        </p:nvSpPr>
        <p:spPr>
          <a:xfrm>
            <a:off x="349803" y="270792"/>
            <a:ext cx="9199246"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6000">
                <a:solidFill>
                  <a:srgbClr val="FFFFFF"/>
                </a:solidFill>
                <a:latin typeface="ヒラギノ角ゴ ProN W6"/>
                <a:ea typeface="ヒラギノ角ゴ ProN W6"/>
                <a:cs typeface="ヒラギノ角ゴ ProN W6"/>
                <a:sym typeface="ヒラギノ角ゴ ProN W6"/>
              </a:defRPr>
            </a:pPr>
            <a:r>
              <a:t>まとめ　</a:t>
            </a:r>
            <a:r>
              <a:rPr sz="5000"/>
              <a:t>〜WWW の仕組み〜</a:t>
            </a:r>
          </a:p>
        </p:txBody>
      </p:sp>
      <p:sp>
        <p:nvSpPr>
          <p:cNvPr id="614" name="■ クライアント・サーバシステム"/>
          <p:cNvSpPr txBox="1"/>
          <p:nvPr/>
        </p:nvSpPr>
        <p:spPr>
          <a:xfrm>
            <a:off x="7594" y="1615345"/>
            <a:ext cx="8218247"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200">
                <a:solidFill>
                  <a:schemeClr val="accent1"/>
                </a:solidFill>
                <a:latin typeface="ヒラギノ角ゴ ProN W6"/>
                <a:ea typeface="ヒラギノ角ゴ ProN W6"/>
                <a:cs typeface="ヒラギノ角ゴ ProN W6"/>
                <a:sym typeface="ヒラギノ角ゴ ProN W6"/>
              </a:defRPr>
            </a:lvl1pPr>
          </a:lstStyle>
          <a:p>
            <a:r>
              <a:t>■ クライアント・サーバシステム</a:t>
            </a:r>
          </a:p>
        </p:txBody>
      </p:sp>
      <p:sp>
        <p:nvSpPr>
          <p:cNvPr id="615" name="矢印"/>
          <p:cNvSpPr/>
          <p:nvPr/>
        </p:nvSpPr>
        <p:spPr>
          <a:xfrm>
            <a:off x="4756251" y="2974339"/>
            <a:ext cx="2702615"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616" name="ブラウザ…"/>
          <p:cNvSpPr txBox="1"/>
          <p:nvPr/>
        </p:nvSpPr>
        <p:spPr>
          <a:xfrm>
            <a:off x="780523" y="2595880"/>
            <a:ext cx="3183027"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pPr>
            <a:r>
              <a:t>ブラウザ</a:t>
            </a:r>
          </a:p>
          <a:p>
            <a:pPr>
              <a:lnSpc>
                <a:spcPct val="70000"/>
              </a:lnSpc>
            </a:pPr>
            <a:r>
              <a:t>(クライアント)</a:t>
            </a:r>
          </a:p>
        </p:txBody>
      </p:sp>
      <p:sp>
        <p:nvSpPr>
          <p:cNvPr id="617" name="WWW サーバ…"/>
          <p:cNvSpPr txBox="1"/>
          <p:nvPr/>
        </p:nvSpPr>
        <p:spPr>
          <a:xfrm>
            <a:off x="8089440" y="2595880"/>
            <a:ext cx="3151937"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pPr>
            <a:r>
              <a:t>WWW サーバ</a:t>
            </a:r>
          </a:p>
          <a:p>
            <a:pPr>
              <a:lnSpc>
                <a:spcPct val="70000"/>
              </a:lnSpc>
            </a:pPr>
            <a:r>
              <a:t>(サーバ)</a:t>
            </a:r>
          </a:p>
        </p:txBody>
      </p:sp>
      <p:pic>
        <p:nvPicPr>
          <p:cNvPr id="618" name="イメージ" descr="イメージ"/>
          <p:cNvPicPr>
            <a:picLocks noChangeAspect="1"/>
          </p:cNvPicPr>
          <p:nvPr/>
        </p:nvPicPr>
        <p:blipFill>
          <a:blip r:embed="rId2"/>
          <a:stretch>
            <a:fillRect/>
          </a:stretch>
        </p:blipFill>
        <p:spPr>
          <a:xfrm>
            <a:off x="8828612" y="3794585"/>
            <a:ext cx="1397205" cy="1885030"/>
          </a:xfrm>
          <a:prstGeom prst="rect">
            <a:avLst/>
          </a:prstGeom>
          <a:ln w="12700">
            <a:miter lim="400000"/>
          </a:ln>
        </p:spPr>
      </p:pic>
      <p:sp>
        <p:nvSpPr>
          <p:cNvPr id="619" name="ファイル要求"/>
          <p:cNvSpPr txBox="1"/>
          <p:nvPr/>
        </p:nvSpPr>
        <p:spPr>
          <a:xfrm>
            <a:off x="4609174" y="2261822"/>
            <a:ext cx="2834641"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ファイル要求</a:t>
            </a:r>
          </a:p>
        </p:txBody>
      </p:sp>
      <p:sp>
        <p:nvSpPr>
          <p:cNvPr id="620" name="ファイル提供"/>
          <p:cNvSpPr txBox="1"/>
          <p:nvPr/>
        </p:nvSpPr>
        <p:spPr>
          <a:xfrm>
            <a:off x="4690238" y="5471747"/>
            <a:ext cx="2834641" cy="55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ファイル提供</a:t>
            </a:r>
          </a:p>
        </p:txBody>
      </p:sp>
      <p:pic>
        <p:nvPicPr>
          <p:cNvPr id="621" name="イメージ" descr="イメージ"/>
          <p:cNvPicPr>
            <a:picLocks noChangeAspect="1"/>
          </p:cNvPicPr>
          <p:nvPr/>
        </p:nvPicPr>
        <p:blipFill>
          <a:blip r:embed="rId3"/>
          <a:stretch>
            <a:fillRect/>
          </a:stretch>
        </p:blipFill>
        <p:spPr>
          <a:xfrm>
            <a:off x="7556767" y="6506237"/>
            <a:ext cx="4217283" cy="2466713"/>
          </a:xfrm>
          <a:prstGeom prst="rect">
            <a:avLst/>
          </a:prstGeom>
          <a:ln w="12700">
            <a:miter lim="400000"/>
          </a:ln>
        </p:spPr>
      </p:pic>
      <p:sp>
        <p:nvSpPr>
          <p:cNvPr id="622" name="矢印"/>
          <p:cNvSpPr/>
          <p:nvPr/>
        </p:nvSpPr>
        <p:spPr>
          <a:xfrm rot="16200000">
            <a:off x="1940236" y="5936738"/>
            <a:ext cx="863600"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a:p>
        </p:txBody>
      </p:sp>
      <p:sp>
        <p:nvSpPr>
          <p:cNvPr id="623" name="解釈 + 表示"/>
          <p:cNvSpPr txBox="1"/>
          <p:nvPr/>
        </p:nvSpPr>
        <p:spPr>
          <a:xfrm>
            <a:off x="1233455" y="5987537"/>
            <a:ext cx="2277162"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t>解釈 + 表示</a:t>
            </a:r>
          </a:p>
        </p:txBody>
      </p:sp>
      <p:pic>
        <p:nvPicPr>
          <p:cNvPr id="624" name="イメージ" descr="イメージ"/>
          <p:cNvPicPr>
            <a:picLocks noChangeAspect="1"/>
          </p:cNvPicPr>
          <p:nvPr/>
        </p:nvPicPr>
        <p:blipFill>
          <a:blip r:embed="rId4"/>
          <a:stretch>
            <a:fillRect/>
          </a:stretch>
        </p:blipFill>
        <p:spPr>
          <a:xfrm>
            <a:off x="72360" y="6804567"/>
            <a:ext cx="4599352" cy="1763662"/>
          </a:xfrm>
          <a:prstGeom prst="rect">
            <a:avLst/>
          </a:prstGeom>
          <a:ln w="12700">
            <a:miter lim="400000"/>
          </a:ln>
        </p:spPr>
      </p:pic>
      <p:pic>
        <p:nvPicPr>
          <p:cNvPr id="625" name="イメージ" descr="イメージ"/>
          <p:cNvPicPr>
            <a:picLocks noChangeAspect="1"/>
          </p:cNvPicPr>
          <p:nvPr/>
        </p:nvPicPr>
        <p:blipFill>
          <a:blip r:embed="rId5"/>
          <a:stretch>
            <a:fillRect/>
          </a:stretch>
        </p:blipFill>
        <p:spPr>
          <a:xfrm>
            <a:off x="757663" y="3679910"/>
            <a:ext cx="3228747" cy="1695093"/>
          </a:xfrm>
          <a:prstGeom prst="rect">
            <a:avLst/>
          </a:prstGeom>
          <a:ln w="12700">
            <a:miter lim="400000"/>
          </a:ln>
        </p:spPr>
      </p:pic>
      <p:sp>
        <p:nvSpPr>
          <p:cNvPr id="626" name="http://www.nxworld.net/wp-content/uploads/"/>
          <p:cNvSpPr txBox="1"/>
          <p:nvPr/>
        </p:nvSpPr>
        <p:spPr>
          <a:xfrm>
            <a:off x="610368" y="5307889"/>
            <a:ext cx="3523336" cy="25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1200" u="sng">
                <a:hlinkClick r:id="rId6"/>
              </a:defRPr>
            </a:lvl1pPr>
          </a:lstStyle>
          <a:p>
            <a:pPr>
              <a:defRPr u="none"/>
            </a:pPr>
            <a:r>
              <a:rPr u="sng">
                <a:hlinkClick r:id="rId6"/>
              </a:rPr>
              <a:t>http://www.nxworld.net/wp-content/uploads/</a:t>
            </a:r>
          </a:p>
        </p:txBody>
      </p:sp>
      <p:sp>
        <p:nvSpPr>
          <p:cNvPr id="627" name="矢印"/>
          <p:cNvSpPr/>
          <p:nvPr/>
        </p:nvSpPr>
        <p:spPr>
          <a:xfrm rot="10800000">
            <a:off x="4675187" y="4946791"/>
            <a:ext cx="2702615"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628" name="プロトコル…"/>
          <p:cNvSpPr txBox="1"/>
          <p:nvPr/>
        </p:nvSpPr>
        <p:spPr>
          <a:xfrm>
            <a:off x="4252240" y="3954780"/>
            <a:ext cx="3710636"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pPr>
            <a:r>
              <a:t>プロトコル</a:t>
            </a:r>
          </a:p>
          <a:p>
            <a:pPr>
              <a:lnSpc>
                <a:spcPct val="70000"/>
              </a:lnSpc>
            </a:pPr>
            <a:r>
              <a:t>HTTP or HTTPS</a:t>
            </a:r>
          </a:p>
        </p:txBody>
      </p:sp>
      <p:sp>
        <p:nvSpPr>
          <p:cNvPr id="629" name="Web コンテンツ"/>
          <p:cNvSpPr txBox="1"/>
          <p:nvPr/>
        </p:nvSpPr>
        <p:spPr>
          <a:xfrm>
            <a:off x="8033569" y="5996088"/>
            <a:ext cx="3576676"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Web コンテンツ</a:t>
            </a:r>
          </a:p>
        </p:txBody>
      </p:sp>
      <p:sp>
        <p:nvSpPr>
          <p:cNvPr id="630" name="・W3C が標準仕様を策定．"/>
          <p:cNvSpPr txBox="1"/>
          <p:nvPr/>
        </p:nvSpPr>
        <p:spPr>
          <a:xfrm>
            <a:off x="227840" y="8915358"/>
            <a:ext cx="6010352"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a:latin typeface="ヒラギノ角ゴ ProN W6"/>
                <a:ea typeface="ヒラギノ角ゴ ProN W6"/>
                <a:cs typeface="ヒラギノ角ゴ ProN W6"/>
                <a:sym typeface="ヒラギノ角ゴ ProN W6"/>
              </a:defRPr>
            </a:pPr>
            <a:r>
              <a:t>・W3C </a:t>
            </a:r>
            <a:r>
              <a:rPr>
                <a:latin typeface="+mn-lt"/>
                <a:ea typeface="+mn-ea"/>
                <a:cs typeface="+mn-cs"/>
                <a:sym typeface="ヒラギノ角ゴ ProN W3"/>
              </a:rPr>
              <a:t>が標準仕様を策定．</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2" name="スライド番号"/>
          <p:cNvSpPr txBox="1">
            <a:spLocks noGrp="1"/>
          </p:cNvSpPr>
          <p:nvPr>
            <p:ph type="sldNum" sz="quarter" idx="2"/>
          </p:nvPr>
        </p:nvSpPr>
        <p:spPr>
          <a:xfrm>
            <a:off x="6356375" y="9251950"/>
            <a:ext cx="279350"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a:p>
        </p:txBody>
      </p:sp>
      <p:sp>
        <p:nvSpPr>
          <p:cNvPr id="633"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634" name="■ 著作権"/>
          <p:cNvSpPr txBox="1"/>
          <p:nvPr/>
        </p:nvSpPr>
        <p:spPr>
          <a:xfrm>
            <a:off x="7594" y="1615345"/>
            <a:ext cx="2425523"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200">
                <a:solidFill>
                  <a:schemeClr val="accent1"/>
                </a:solidFill>
                <a:latin typeface="ヒラギノ角ゴ ProN W6"/>
                <a:ea typeface="ヒラギノ角ゴ ProN W6"/>
                <a:cs typeface="ヒラギノ角ゴ ProN W6"/>
                <a:sym typeface="ヒラギノ角ゴ ProN W6"/>
              </a:defRPr>
            </a:lvl1pPr>
          </a:lstStyle>
          <a:p>
            <a:r>
              <a:t>■ 著作権</a:t>
            </a:r>
          </a:p>
        </p:txBody>
      </p:sp>
      <p:sp>
        <p:nvSpPr>
          <p:cNvPr id="635" name="・他人に不正に著作物を利用されない権利．"/>
          <p:cNvSpPr txBox="1"/>
          <p:nvPr/>
        </p:nvSpPr>
        <p:spPr>
          <a:xfrm>
            <a:off x="209644" y="2243548"/>
            <a:ext cx="14131342" cy="1808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defRPr sz="3800"/>
            </a:pPr>
            <a:r>
              <a:rPr>
                <a:latin typeface="ヒラギノ角ゴ ProN W6"/>
                <a:ea typeface="ヒラギノ角ゴ ProN W6"/>
                <a:cs typeface="ヒラギノ角ゴ ProN W6"/>
                <a:sym typeface="ヒラギノ角ゴ ProN W6"/>
              </a:rPr>
              <a:t>・</a:t>
            </a:r>
            <a:r>
              <a:t>他人に不正に著作物を利用されない権利．</a:t>
            </a:r>
          </a:p>
        </p:txBody>
      </p:sp>
      <p:sp>
        <p:nvSpPr>
          <p:cNvPr id="636" name="■ ライセンス"/>
          <p:cNvSpPr txBox="1"/>
          <p:nvPr/>
        </p:nvSpPr>
        <p:spPr>
          <a:xfrm>
            <a:off x="-1101" y="3053724"/>
            <a:ext cx="3449652"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200">
                <a:solidFill>
                  <a:schemeClr val="accent1"/>
                </a:solidFill>
                <a:latin typeface="ヒラギノ角ゴ ProN W6"/>
                <a:ea typeface="ヒラギノ角ゴ ProN W6"/>
                <a:cs typeface="ヒラギノ角ゴ ProN W6"/>
                <a:sym typeface="ヒラギノ角ゴ ProN W6"/>
              </a:defRPr>
            </a:lvl1pPr>
          </a:lstStyle>
          <a:p>
            <a:r>
              <a:t>■ ライセンス</a:t>
            </a:r>
          </a:p>
        </p:txBody>
      </p:sp>
      <p:sp>
        <p:nvSpPr>
          <p:cNvPr id="637" name="・著作者が定めた「使用ルール」…"/>
          <p:cNvSpPr txBox="1"/>
          <p:nvPr/>
        </p:nvSpPr>
        <p:spPr>
          <a:xfrm>
            <a:off x="200950" y="3681928"/>
            <a:ext cx="14365382" cy="2708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defRPr sz="3800"/>
            </a:pPr>
            <a:r>
              <a:rPr>
                <a:latin typeface="ヒラギノ角ゴ ProN W6"/>
                <a:ea typeface="ヒラギノ角ゴ ProN W6"/>
                <a:cs typeface="ヒラギノ角ゴ ProN W6"/>
                <a:sym typeface="ヒラギノ角ゴ ProN W6"/>
              </a:rPr>
              <a:t>・</a:t>
            </a:r>
            <a:r>
              <a:t>著作者が定めた「使用ルール」</a:t>
            </a:r>
          </a:p>
          <a:p>
            <a:pPr algn="l"/>
            <a:r>
              <a:t>　- 著作物を使用する前に必ず確認する．</a:t>
            </a:r>
          </a:p>
          <a:p>
            <a:pPr algn="l"/>
            <a:r>
              <a:t>　- 「フリー」≠ 「何をしても良い」</a:t>
            </a:r>
          </a:p>
        </p:txBody>
      </p:sp>
      <p:sp>
        <p:nvSpPr>
          <p:cNvPr id="638" name="まとめ 〜資源を公開・利用する際の注意〜"/>
          <p:cNvSpPr txBox="1"/>
          <p:nvPr/>
        </p:nvSpPr>
        <p:spPr>
          <a:xfrm>
            <a:off x="349803" y="270792"/>
            <a:ext cx="1230630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6000">
                <a:solidFill>
                  <a:srgbClr val="FFFFFF"/>
                </a:solidFill>
                <a:latin typeface="ヒラギノ角ゴ ProN W6"/>
                <a:ea typeface="ヒラギノ角ゴ ProN W6"/>
                <a:cs typeface="ヒラギノ角ゴ ProN W6"/>
                <a:sym typeface="ヒラギノ角ゴ ProN W6"/>
              </a:defRPr>
            </a:pPr>
            <a:r>
              <a:t>まとめ　</a:t>
            </a:r>
            <a:r>
              <a:rPr sz="4500"/>
              <a:t>〜資源を公開・利用する際の注意〜</a:t>
            </a:r>
          </a:p>
        </p:txBody>
      </p:sp>
      <p:sp>
        <p:nvSpPr>
          <p:cNvPr id="639" name="コールアウト"/>
          <p:cNvSpPr/>
          <p:nvPr/>
        </p:nvSpPr>
        <p:spPr>
          <a:xfrm>
            <a:off x="767709" y="6214224"/>
            <a:ext cx="9599614" cy="2137570"/>
          </a:xfrm>
          <a:custGeom>
            <a:avLst/>
            <a:gdLst/>
            <a:ahLst/>
            <a:cxnLst>
              <a:cxn ang="0">
                <a:pos x="wd2" y="hd2"/>
              </a:cxn>
              <a:cxn ang="5400000">
                <a:pos x="wd2" y="hd2"/>
              </a:cxn>
              <a:cxn ang="10800000">
                <a:pos x="wd2" y="hd2"/>
              </a:cxn>
              <a:cxn ang="16200000">
                <a:pos x="wd2" y="hd2"/>
              </a:cxn>
            </a:cxnLst>
            <a:rect l="0" t="0" r="r" b="b"/>
            <a:pathLst>
              <a:path w="21600" h="21600" extrusionOk="0">
                <a:moveTo>
                  <a:pt x="260" y="0"/>
                </a:moveTo>
                <a:cubicBezTo>
                  <a:pt x="116" y="0"/>
                  <a:pt x="0" y="523"/>
                  <a:pt x="0" y="1167"/>
                </a:cubicBezTo>
                <a:lnTo>
                  <a:pt x="0" y="20425"/>
                </a:lnTo>
                <a:cubicBezTo>
                  <a:pt x="0" y="21069"/>
                  <a:pt x="116" y="21592"/>
                  <a:pt x="260" y="21592"/>
                </a:cubicBezTo>
                <a:lnTo>
                  <a:pt x="20337" y="21592"/>
                </a:lnTo>
                <a:cubicBezTo>
                  <a:pt x="20373" y="21592"/>
                  <a:pt x="20408" y="21559"/>
                  <a:pt x="20439" y="21500"/>
                </a:cubicBezTo>
                <a:lnTo>
                  <a:pt x="20440" y="21500"/>
                </a:lnTo>
                <a:lnTo>
                  <a:pt x="21600" y="21600"/>
                </a:lnTo>
                <a:lnTo>
                  <a:pt x="20597" y="19755"/>
                </a:lnTo>
                <a:lnTo>
                  <a:pt x="20597" y="1167"/>
                </a:lnTo>
                <a:cubicBezTo>
                  <a:pt x="20597" y="523"/>
                  <a:pt x="20481" y="0"/>
                  <a:pt x="20337" y="0"/>
                </a:cubicBezTo>
                <a:lnTo>
                  <a:pt x="260" y="0"/>
                </a:lnTo>
                <a:close/>
              </a:path>
            </a:pathLst>
          </a:custGeom>
          <a:ln w="63500">
            <a:solidFill>
              <a:schemeClr val="accent1"/>
            </a:solidFill>
            <a:miter lim="400000"/>
          </a:ln>
        </p:spPr>
        <p:txBody>
          <a:bodyPr lIns="50800" tIns="50800" rIns="50800" bIns="50800" anchor="ctr"/>
          <a:lstStyle/>
          <a:p>
            <a:pPr>
              <a:defRPr sz="2400">
                <a:solidFill>
                  <a:srgbClr val="FFFFFF"/>
                </a:solidFill>
              </a:defRPr>
            </a:pPr>
            <a:endParaRPr/>
          </a:p>
        </p:txBody>
      </p:sp>
      <p:pic>
        <p:nvPicPr>
          <p:cNvPr id="640" name="イメージ" descr="イメージ"/>
          <p:cNvPicPr>
            <a:picLocks noChangeAspect="1"/>
          </p:cNvPicPr>
          <p:nvPr/>
        </p:nvPicPr>
        <p:blipFill>
          <a:blip r:embed="rId2"/>
          <a:stretch>
            <a:fillRect/>
          </a:stretch>
        </p:blipFill>
        <p:spPr>
          <a:xfrm>
            <a:off x="10643940" y="6422454"/>
            <a:ext cx="2118145" cy="3177218"/>
          </a:xfrm>
          <a:prstGeom prst="rect">
            <a:avLst/>
          </a:prstGeom>
          <a:ln w="12700">
            <a:miter lim="400000"/>
          </a:ln>
        </p:spPr>
      </p:pic>
      <p:sp>
        <p:nvSpPr>
          <p:cNvPr id="641" name="使用する前にしっかりライセンスを…"/>
          <p:cNvSpPr txBox="1"/>
          <p:nvPr/>
        </p:nvSpPr>
        <p:spPr>
          <a:xfrm>
            <a:off x="137734" y="6574063"/>
            <a:ext cx="10394129" cy="1417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defRPr sz="4200">
                <a:solidFill>
                  <a:schemeClr val="accent5"/>
                </a:solidFill>
                <a:latin typeface="ヒラギノ角ゴ ProN W6"/>
                <a:ea typeface="ヒラギノ角ゴ ProN W6"/>
                <a:cs typeface="ヒラギノ角ゴ ProN W6"/>
                <a:sym typeface="ヒラギノ角ゴ ProN W6"/>
              </a:defRPr>
            </a:pPr>
            <a:r>
              <a:t>使用する前にしっかりライセンスを</a:t>
            </a:r>
          </a:p>
          <a:p>
            <a:pPr>
              <a:defRPr sz="4200">
                <a:solidFill>
                  <a:schemeClr val="accent5"/>
                </a:solidFill>
                <a:latin typeface="ヒラギノ角ゴ ProN W6"/>
                <a:ea typeface="ヒラギノ角ゴ ProN W6"/>
                <a:cs typeface="ヒラギノ角ゴ ProN W6"/>
                <a:sym typeface="ヒラギノ角ゴ ProN W6"/>
              </a:defRPr>
            </a:pPr>
            <a:r>
              <a:t>確認することが大切！</a:t>
            </a: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四角形"/>
          <p:cNvSpPr/>
          <p:nvPr/>
        </p:nvSpPr>
        <p:spPr>
          <a:xfrm>
            <a:off x="10852196" y="658142"/>
            <a:ext cx="1881532" cy="1270001"/>
          </a:xfrm>
          <a:prstGeom prst="rect">
            <a:avLst/>
          </a:prstGeom>
          <a:solidFill>
            <a:srgbClr val="FFFFFF"/>
          </a:solidFill>
          <a:ln w="12700">
            <a:miter lim="400000"/>
          </a:ln>
        </p:spPr>
        <p:txBody>
          <a:bodyPr lIns="50800" tIns="50800" rIns="50800" bIns="50800" anchor="ctr"/>
          <a:lstStyle/>
          <a:p>
            <a:pPr>
              <a:defRPr sz="2400">
                <a:solidFill>
                  <a:srgbClr val="FFFFFF"/>
                </a:solidFill>
              </a:defRPr>
            </a:pPr>
            <a:endParaRPr/>
          </a:p>
        </p:txBody>
      </p:sp>
      <p:sp>
        <p:nvSpPr>
          <p:cNvPr id="644"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645" name="参考文献"/>
          <p:cNvSpPr txBox="1"/>
          <p:nvPr/>
        </p:nvSpPr>
        <p:spPr>
          <a:xfrm>
            <a:off x="466763" y="270792"/>
            <a:ext cx="316230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参考文献</a:t>
            </a:r>
          </a:p>
        </p:txBody>
      </p:sp>
      <p:sp>
        <p:nvSpPr>
          <p:cNvPr id="646" name="・INEX2016 WWW の仕組み…"/>
          <p:cNvSpPr txBox="1"/>
          <p:nvPr/>
        </p:nvSpPr>
        <p:spPr>
          <a:xfrm>
            <a:off x="73787" y="1675079"/>
            <a:ext cx="13855710" cy="980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70000"/>
              </a:lnSpc>
            </a:pPr>
            <a:r>
              <a:t> </a:t>
            </a:r>
            <a:r>
              <a:rPr>
                <a:latin typeface="ヒラギノ角ゴ ProN W6"/>
                <a:ea typeface="ヒラギノ角ゴ ProN W6"/>
                <a:cs typeface="ヒラギノ角ゴ ProN W6"/>
                <a:sym typeface="ヒラギノ角ゴ ProN W6"/>
              </a:rPr>
              <a:t>・</a:t>
            </a:r>
            <a:r>
              <a:t>INEX2016 WWW の仕組み</a:t>
            </a:r>
          </a:p>
          <a:p>
            <a:pPr algn="l">
              <a:lnSpc>
                <a:spcPct val="70000"/>
              </a:lnSpc>
              <a:defRPr sz="2600"/>
            </a:pPr>
            <a:r>
              <a:t>　 - </a:t>
            </a:r>
            <a:r>
              <a:rPr u="sng">
                <a:hlinkClick r:id="rId2"/>
              </a:rPr>
              <a:t>http://www.ep.sci.hokudai.ac.jp/~inex/y2016/0708/</a:t>
            </a:r>
          </a:p>
        </p:txBody>
      </p:sp>
      <p:sp>
        <p:nvSpPr>
          <p:cNvPr id="647" name="・INEX2015 WWW の仕組み…"/>
          <p:cNvSpPr txBox="1"/>
          <p:nvPr/>
        </p:nvSpPr>
        <p:spPr>
          <a:xfrm>
            <a:off x="61087" y="2919062"/>
            <a:ext cx="13855710"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70000"/>
              </a:lnSpc>
            </a:pPr>
            <a:r>
              <a:t> </a:t>
            </a:r>
            <a:r>
              <a:rPr>
                <a:latin typeface="ヒラギノ角ゴ ProN W6"/>
                <a:ea typeface="ヒラギノ角ゴ ProN W6"/>
                <a:cs typeface="ヒラギノ角ゴ ProN W6"/>
                <a:sym typeface="ヒラギノ角ゴ ProN W6"/>
              </a:rPr>
              <a:t>・</a:t>
            </a:r>
            <a:r>
              <a:t>INEX2015 WWW の仕組み</a:t>
            </a:r>
          </a:p>
          <a:p>
            <a:pPr algn="l">
              <a:lnSpc>
                <a:spcPct val="70000"/>
              </a:lnSpc>
              <a:defRPr sz="2600"/>
            </a:pPr>
            <a:r>
              <a:t>　 - </a:t>
            </a:r>
            <a:r>
              <a:rPr u="sng">
                <a:hlinkClick r:id="rId3"/>
              </a:rPr>
              <a:t>http://www.ep.sci.hokudai.ac.jp/~inex/y2015/0703/</a:t>
            </a:r>
          </a:p>
        </p:txBody>
      </p:sp>
      <p:sp>
        <p:nvSpPr>
          <p:cNvPr id="648" name="・IT 用語辞典 e-Words…"/>
          <p:cNvSpPr txBox="1"/>
          <p:nvPr/>
        </p:nvSpPr>
        <p:spPr>
          <a:xfrm>
            <a:off x="61087" y="5407030"/>
            <a:ext cx="13855710" cy="980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70000"/>
              </a:lnSpc>
            </a:pPr>
            <a:r>
              <a:t> </a:t>
            </a:r>
            <a:r>
              <a:rPr>
                <a:latin typeface="ヒラギノ角ゴ ProN W6"/>
                <a:ea typeface="ヒラギノ角ゴ ProN W6"/>
                <a:cs typeface="ヒラギノ角ゴ ProN W6"/>
                <a:sym typeface="ヒラギノ角ゴ ProN W6"/>
              </a:rPr>
              <a:t>・</a:t>
            </a:r>
            <a:r>
              <a:t>IT 用語辞典 e-Words</a:t>
            </a:r>
          </a:p>
          <a:p>
            <a:pPr algn="l">
              <a:lnSpc>
                <a:spcPct val="70000"/>
              </a:lnSpc>
              <a:defRPr sz="2600"/>
            </a:pPr>
            <a:r>
              <a:t>　 - </a:t>
            </a:r>
            <a:r>
              <a:rPr u="sng">
                <a:hlinkClick r:id="rId4"/>
              </a:rPr>
              <a:t>http://e-words.jp/</a:t>
            </a:r>
          </a:p>
        </p:txBody>
      </p:sp>
      <p:sp>
        <p:nvSpPr>
          <p:cNvPr id="649" name="・INEX2017 クライアント・サーバシステム…"/>
          <p:cNvSpPr txBox="1"/>
          <p:nvPr/>
        </p:nvSpPr>
        <p:spPr>
          <a:xfrm>
            <a:off x="61087" y="4163046"/>
            <a:ext cx="13855710"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70000"/>
              </a:lnSpc>
            </a:pPr>
            <a:r>
              <a:t> </a:t>
            </a:r>
            <a:r>
              <a:rPr>
                <a:latin typeface="ヒラギノ角ゴ ProN W6"/>
                <a:ea typeface="ヒラギノ角ゴ ProN W6"/>
                <a:cs typeface="ヒラギノ角ゴ ProN W6"/>
                <a:sym typeface="ヒラギノ角ゴ ProN W6"/>
              </a:rPr>
              <a:t>・</a:t>
            </a:r>
            <a:r>
              <a:t>INEX2017 クライアント・サーバシステム</a:t>
            </a:r>
          </a:p>
          <a:p>
            <a:pPr algn="l">
              <a:lnSpc>
                <a:spcPct val="70000"/>
              </a:lnSpc>
              <a:defRPr sz="2600"/>
            </a:pPr>
            <a:r>
              <a:t>　 - </a:t>
            </a:r>
            <a:r>
              <a:rPr u="sng">
                <a:hlinkClick r:id="rId5"/>
              </a:rPr>
              <a:t>http://www.ep.sci.hokudai.ac.jp/~inex/y2017/0630/</a:t>
            </a:r>
          </a:p>
        </p:txBody>
      </p:sp>
      <p:sp>
        <p:nvSpPr>
          <p:cNvPr id="650" name="・WWW サーバの利用割合…"/>
          <p:cNvSpPr txBox="1"/>
          <p:nvPr/>
        </p:nvSpPr>
        <p:spPr>
          <a:xfrm>
            <a:off x="61087" y="6651013"/>
            <a:ext cx="13855710"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70000"/>
              </a:lnSpc>
            </a:pPr>
            <a:r>
              <a:rPr>
                <a:latin typeface="ヒラギノ角ゴ ProN W6"/>
                <a:ea typeface="ヒラギノ角ゴ ProN W6"/>
                <a:cs typeface="ヒラギノ角ゴ ProN W6"/>
                <a:sym typeface="ヒラギノ角ゴ ProN W6"/>
              </a:rPr>
              <a:t> ・</a:t>
            </a:r>
            <a:r>
              <a:t>WWW サーバの利用割合</a:t>
            </a:r>
          </a:p>
          <a:p>
            <a:pPr algn="l">
              <a:lnSpc>
                <a:spcPct val="70000"/>
              </a:lnSpc>
              <a:defRPr sz="2600"/>
            </a:pPr>
            <a:r>
              <a:t>　 - </a:t>
            </a:r>
            <a:r>
              <a:rPr u="sng">
                <a:hlinkClick r:id="rId6"/>
              </a:rPr>
              <a:t>http://news.netcraft.com/</a:t>
            </a:r>
          </a:p>
        </p:txBody>
      </p:sp>
      <p:sp>
        <p:nvSpPr>
          <p:cNvPr id="651" name="・ブラウザ世界シェア…"/>
          <p:cNvSpPr txBox="1"/>
          <p:nvPr/>
        </p:nvSpPr>
        <p:spPr>
          <a:xfrm>
            <a:off x="61087" y="7894997"/>
            <a:ext cx="13855710" cy="980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70000"/>
              </a:lnSpc>
            </a:pPr>
            <a:r>
              <a:rPr dirty="0"/>
              <a:t> </a:t>
            </a:r>
            <a:r>
              <a:rPr dirty="0">
                <a:latin typeface="ヒラギノ角ゴ ProN W6"/>
                <a:ea typeface="ヒラギノ角ゴ ProN W6"/>
                <a:cs typeface="ヒラギノ角ゴ ProN W6"/>
                <a:sym typeface="ヒラギノ角ゴ ProN W6"/>
              </a:rPr>
              <a:t>・</a:t>
            </a:r>
            <a:r>
              <a:rPr dirty="0" err="1"/>
              <a:t>ブラウザ世界シェア</a:t>
            </a:r>
            <a:endParaRPr dirty="0"/>
          </a:p>
          <a:p>
            <a:pPr algn="l">
              <a:lnSpc>
                <a:spcPct val="70000"/>
              </a:lnSpc>
              <a:defRPr sz="2600"/>
            </a:pPr>
            <a:r>
              <a:rPr dirty="0"/>
              <a:t>　 - </a:t>
            </a:r>
            <a:r>
              <a:rPr u="sng" dirty="0">
                <a:hlinkClick r:id="rId7"/>
              </a:rPr>
              <a:t>http://webuma.net/wp/wp-content/uploads/2016/07/</a:t>
            </a: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四角形"/>
          <p:cNvSpPr/>
          <p:nvPr/>
        </p:nvSpPr>
        <p:spPr>
          <a:xfrm>
            <a:off x="10852196" y="658142"/>
            <a:ext cx="1881532" cy="1270001"/>
          </a:xfrm>
          <a:prstGeom prst="rect">
            <a:avLst/>
          </a:prstGeom>
          <a:solidFill>
            <a:srgbClr val="FFFFFF"/>
          </a:solidFill>
          <a:ln w="12700">
            <a:miter lim="400000"/>
          </a:ln>
        </p:spPr>
        <p:txBody>
          <a:bodyPr lIns="50800" tIns="50800" rIns="50800" bIns="50800" anchor="ctr"/>
          <a:lstStyle/>
          <a:p>
            <a:pPr>
              <a:defRPr sz="2400">
                <a:solidFill>
                  <a:srgbClr val="FFFFFF"/>
                </a:solidFill>
              </a:defRPr>
            </a:pPr>
            <a:endParaRPr/>
          </a:p>
        </p:txBody>
      </p:sp>
      <p:sp>
        <p:nvSpPr>
          <p:cNvPr id="654"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655" name="参考文献"/>
          <p:cNvSpPr txBox="1"/>
          <p:nvPr/>
        </p:nvSpPr>
        <p:spPr>
          <a:xfrm>
            <a:off x="466763" y="270792"/>
            <a:ext cx="316230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参考文献</a:t>
            </a:r>
          </a:p>
        </p:txBody>
      </p:sp>
      <p:sp>
        <p:nvSpPr>
          <p:cNvPr id="656" name="・いらすとや…"/>
          <p:cNvSpPr txBox="1"/>
          <p:nvPr/>
        </p:nvSpPr>
        <p:spPr>
          <a:xfrm>
            <a:off x="224652" y="1686546"/>
            <a:ext cx="5219538" cy="1209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ct val="70000"/>
              </a:lnSpc>
            </a:pPr>
            <a:r>
              <a:rPr>
                <a:latin typeface="ヒラギノ角ゴ ProN W6"/>
                <a:ea typeface="ヒラギノ角ゴ ProN W6"/>
                <a:cs typeface="ヒラギノ角ゴ ProN W6"/>
                <a:sym typeface="ヒラギノ角ゴ ProN W6"/>
              </a:rPr>
              <a:t>・</a:t>
            </a:r>
            <a:r>
              <a:t>いらすとや</a:t>
            </a:r>
          </a:p>
          <a:p>
            <a:pPr algn="l">
              <a:lnSpc>
                <a:spcPct val="70000"/>
              </a:lnSpc>
              <a:defRPr sz="2600"/>
            </a:pPr>
            <a:r>
              <a:t>　- </a:t>
            </a:r>
            <a:r>
              <a:rPr u="sng">
                <a:hlinkClick r:id="rId2"/>
              </a:rPr>
              <a:t>http://www.irasutoya.com</a:t>
            </a:r>
          </a:p>
        </p:txBody>
      </p:sp>
      <p:sp>
        <p:nvSpPr>
          <p:cNvPr id="657" name="・フレームイラスト…"/>
          <p:cNvSpPr txBox="1"/>
          <p:nvPr/>
        </p:nvSpPr>
        <p:spPr>
          <a:xfrm>
            <a:off x="231026" y="2930530"/>
            <a:ext cx="4647143" cy="980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ct val="70000"/>
              </a:lnSpc>
            </a:pPr>
            <a:r>
              <a:rPr>
                <a:latin typeface="ヒラギノ角ゴ ProN W6"/>
                <a:ea typeface="ヒラギノ角ゴ ProN W6"/>
                <a:cs typeface="ヒラギノ角ゴ ProN W6"/>
                <a:sym typeface="ヒラギノ角ゴ ProN W6"/>
              </a:rPr>
              <a:t>・</a:t>
            </a:r>
            <a:r>
              <a:t>フレームイラスト</a:t>
            </a:r>
          </a:p>
          <a:p>
            <a:pPr algn="l">
              <a:lnSpc>
                <a:spcPct val="70000"/>
              </a:lnSpc>
              <a:defRPr sz="2600"/>
            </a:pPr>
            <a:r>
              <a:t>　- </a:t>
            </a:r>
            <a:r>
              <a:rPr u="sng">
                <a:hlinkClick r:id="rId3"/>
              </a:rPr>
              <a:t>http://frame-illust.com</a:t>
            </a:r>
          </a:p>
        </p:txBody>
      </p:sp>
      <p:sp>
        <p:nvSpPr>
          <p:cNvPr id="7" name="・ブラウザ世界シェア…">
            <a:extLst>
              <a:ext uri="{FF2B5EF4-FFF2-40B4-BE49-F238E27FC236}">
                <a16:creationId xmlns:a16="http://schemas.microsoft.com/office/drawing/2014/main" id="{CFAEB34C-5951-4DC8-BC20-2C61C8FDC980}"/>
              </a:ext>
            </a:extLst>
          </p:cNvPr>
          <p:cNvSpPr txBox="1"/>
          <p:nvPr/>
        </p:nvSpPr>
        <p:spPr>
          <a:xfrm>
            <a:off x="119452" y="4237403"/>
            <a:ext cx="13855710" cy="7819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70000"/>
              </a:lnSpc>
            </a:pPr>
            <a:r>
              <a:rPr dirty="0"/>
              <a:t> </a:t>
            </a:r>
            <a:r>
              <a:rPr dirty="0">
                <a:latin typeface="ヒラギノ角ゴ ProN W6"/>
                <a:ea typeface="ヒラギノ角ゴ ProN W6"/>
                <a:cs typeface="ヒラギノ角ゴ ProN W6"/>
                <a:sym typeface="ヒラギノ角ゴ ProN W6"/>
              </a:rPr>
              <a:t>・</a:t>
            </a:r>
            <a:r>
              <a:rPr dirty="0" err="1"/>
              <a:t>ブラウザ世界シェア</a:t>
            </a:r>
            <a:endParaRPr dirty="0"/>
          </a:p>
          <a:p>
            <a:pPr algn="l">
              <a:lnSpc>
                <a:spcPct val="70000"/>
              </a:lnSpc>
              <a:defRPr sz="2600"/>
            </a:pPr>
            <a:r>
              <a:rPr dirty="0"/>
              <a:t>　 - </a:t>
            </a:r>
            <a:r>
              <a:rPr lang="en-US" u="sng" dirty="0">
                <a:hlinkClick r:id="rId4"/>
              </a:rPr>
              <a:t>https://gs.statcounter.com/browser-market-share/all/japan/#monthly-201809-201909-bar</a:t>
            </a:r>
            <a:endParaRPr u="sng" dirty="0">
              <a:hlinkClick r:id="rId4"/>
            </a:endParaRP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スライド番号"/>
          <p:cNvSpPr txBox="1">
            <a:spLocks noGrp="1"/>
          </p:cNvSpPr>
          <p:nvPr>
            <p:ph type="sldNum" sz="quarter" idx="2"/>
          </p:nvPr>
        </p:nvSpPr>
        <p:spPr>
          <a:xfrm>
            <a:off x="6363804" y="9251950"/>
            <a:ext cx="264492"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
        <p:nvSpPr>
          <p:cNvPr id="153"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154" name="WWW の通信の概念図"/>
          <p:cNvSpPr txBox="1"/>
          <p:nvPr/>
        </p:nvSpPr>
        <p:spPr>
          <a:xfrm>
            <a:off x="349803" y="270792"/>
            <a:ext cx="8120635"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WWW の通信の概念図</a:t>
            </a:r>
          </a:p>
        </p:txBody>
      </p:sp>
      <p:sp>
        <p:nvSpPr>
          <p:cNvPr id="155" name="■ クライアント・サーバシステム"/>
          <p:cNvSpPr txBox="1"/>
          <p:nvPr/>
        </p:nvSpPr>
        <p:spPr>
          <a:xfrm>
            <a:off x="7594" y="1615345"/>
            <a:ext cx="8218247"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200">
                <a:solidFill>
                  <a:schemeClr val="accent1"/>
                </a:solidFill>
                <a:latin typeface="ヒラギノ角ゴ ProN W6"/>
                <a:ea typeface="ヒラギノ角ゴ ProN W6"/>
                <a:cs typeface="ヒラギノ角ゴ ProN W6"/>
                <a:sym typeface="ヒラギノ角ゴ ProN W6"/>
              </a:defRPr>
            </a:lvl1pPr>
          </a:lstStyle>
          <a:p>
            <a:r>
              <a:t>■ クライアント・サーバシステム</a:t>
            </a:r>
          </a:p>
        </p:txBody>
      </p:sp>
      <p:sp>
        <p:nvSpPr>
          <p:cNvPr id="156" name="矢印"/>
          <p:cNvSpPr/>
          <p:nvPr/>
        </p:nvSpPr>
        <p:spPr>
          <a:xfrm>
            <a:off x="4756251" y="2974339"/>
            <a:ext cx="2702615"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157" name="ブラウザ…"/>
          <p:cNvSpPr txBox="1"/>
          <p:nvPr/>
        </p:nvSpPr>
        <p:spPr>
          <a:xfrm>
            <a:off x="757663" y="2595880"/>
            <a:ext cx="3228747"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r>
              <a:t>ブラウザ</a:t>
            </a:r>
          </a:p>
          <a:p>
            <a:pPr>
              <a:lnSpc>
                <a:spcPct val="70000"/>
              </a:lnSpc>
              <a:defRPr>
                <a:solidFill>
                  <a:schemeClr val="accent5"/>
                </a:solidFill>
                <a:latin typeface="ヒラギノ角ゴ ProN W6"/>
                <a:ea typeface="ヒラギノ角ゴ ProN W6"/>
                <a:cs typeface="ヒラギノ角ゴ ProN W6"/>
                <a:sym typeface="ヒラギノ角ゴ ProN W6"/>
              </a:defRPr>
            </a:pPr>
            <a:r>
              <a:t>(クライアント)</a:t>
            </a:r>
          </a:p>
        </p:txBody>
      </p:sp>
      <p:sp>
        <p:nvSpPr>
          <p:cNvPr id="158" name="WWW サーバ…"/>
          <p:cNvSpPr txBox="1"/>
          <p:nvPr/>
        </p:nvSpPr>
        <p:spPr>
          <a:xfrm>
            <a:off x="8051492" y="2595880"/>
            <a:ext cx="3227833"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r>
              <a:t>WWW サーバ</a:t>
            </a:r>
          </a:p>
          <a:p>
            <a:pPr>
              <a:lnSpc>
                <a:spcPct val="70000"/>
              </a:lnSpc>
              <a:defRPr>
                <a:solidFill>
                  <a:schemeClr val="accent5"/>
                </a:solidFill>
                <a:latin typeface="ヒラギノ角ゴ ProN W6"/>
                <a:ea typeface="ヒラギノ角ゴ ProN W6"/>
                <a:cs typeface="ヒラギノ角ゴ ProN W6"/>
                <a:sym typeface="ヒラギノ角ゴ ProN W6"/>
              </a:defRPr>
            </a:pPr>
            <a:r>
              <a:t>(サーバ)</a:t>
            </a:r>
          </a:p>
        </p:txBody>
      </p:sp>
      <p:pic>
        <p:nvPicPr>
          <p:cNvPr id="159" name="イメージ" descr="イメージ"/>
          <p:cNvPicPr>
            <a:picLocks noChangeAspect="1"/>
          </p:cNvPicPr>
          <p:nvPr/>
        </p:nvPicPr>
        <p:blipFill>
          <a:blip r:embed="rId3"/>
          <a:stretch>
            <a:fillRect/>
          </a:stretch>
        </p:blipFill>
        <p:spPr>
          <a:xfrm>
            <a:off x="8828612" y="3794585"/>
            <a:ext cx="1397205" cy="1885030"/>
          </a:xfrm>
          <a:prstGeom prst="rect">
            <a:avLst/>
          </a:prstGeom>
          <a:ln w="12700">
            <a:miter lim="400000"/>
          </a:ln>
        </p:spPr>
      </p:pic>
      <p:sp>
        <p:nvSpPr>
          <p:cNvPr id="160" name="ファイル要求"/>
          <p:cNvSpPr txBox="1"/>
          <p:nvPr/>
        </p:nvSpPr>
        <p:spPr>
          <a:xfrm>
            <a:off x="4609174" y="2506757"/>
            <a:ext cx="2834641"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rPr dirty="0" err="1"/>
              <a:t>ファイル要求</a:t>
            </a:r>
            <a:endParaRPr dirty="0"/>
          </a:p>
        </p:txBody>
      </p:sp>
      <p:sp>
        <p:nvSpPr>
          <p:cNvPr id="161" name="ファイル提供"/>
          <p:cNvSpPr txBox="1"/>
          <p:nvPr/>
        </p:nvSpPr>
        <p:spPr>
          <a:xfrm>
            <a:off x="4690238" y="5471747"/>
            <a:ext cx="2834641" cy="55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ファイル提供</a:t>
            </a:r>
          </a:p>
        </p:txBody>
      </p:sp>
      <p:sp>
        <p:nvSpPr>
          <p:cNvPr id="162" name="ファイル"/>
          <p:cNvSpPr txBox="1"/>
          <p:nvPr/>
        </p:nvSpPr>
        <p:spPr>
          <a:xfrm>
            <a:off x="8567094" y="6148363"/>
            <a:ext cx="1920241"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ファイル</a:t>
            </a:r>
          </a:p>
        </p:txBody>
      </p:sp>
      <p:pic>
        <p:nvPicPr>
          <p:cNvPr id="163" name="イメージ" descr="イメージ"/>
          <p:cNvPicPr>
            <a:picLocks noChangeAspect="1"/>
          </p:cNvPicPr>
          <p:nvPr/>
        </p:nvPicPr>
        <p:blipFill>
          <a:blip r:embed="rId4"/>
          <a:stretch>
            <a:fillRect/>
          </a:stretch>
        </p:blipFill>
        <p:spPr>
          <a:xfrm>
            <a:off x="7556767" y="6734837"/>
            <a:ext cx="4217283" cy="2466713"/>
          </a:xfrm>
          <a:prstGeom prst="rect">
            <a:avLst/>
          </a:prstGeom>
          <a:ln w="12700">
            <a:miter lim="400000"/>
          </a:ln>
        </p:spPr>
      </p:pic>
      <p:sp>
        <p:nvSpPr>
          <p:cNvPr id="164" name="矢印"/>
          <p:cNvSpPr/>
          <p:nvPr/>
        </p:nvSpPr>
        <p:spPr>
          <a:xfrm rot="16200000">
            <a:off x="1940236" y="5936738"/>
            <a:ext cx="863600"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a:p>
        </p:txBody>
      </p:sp>
      <p:sp>
        <p:nvSpPr>
          <p:cNvPr id="165" name="解釈 + 表示"/>
          <p:cNvSpPr txBox="1"/>
          <p:nvPr/>
        </p:nvSpPr>
        <p:spPr>
          <a:xfrm>
            <a:off x="1233455" y="5987537"/>
            <a:ext cx="2277162"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t>解釈 + 表示</a:t>
            </a:r>
          </a:p>
        </p:txBody>
      </p:sp>
      <p:pic>
        <p:nvPicPr>
          <p:cNvPr id="166" name="イメージ" descr="イメージ"/>
          <p:cNvPicPr>
            <a:picLocks noChangeAspect="1"/>
          </p:cNvPicPr>
          <p:nvPr/>
        </p:nvPicPr>
        <p:blipFill>
          <a:blip r:embed="rId5"/>
          <a:stretch>
            <a:fillRect/>
          </a:stretch>
        </p:blipFill>
        <p:spPr>
          <a:xfrm>
            <a:off x="72360" y="6804567"/>
            <a:ext cx="4599352" cy="1763662"/>
          </a:xfrm>
          <a:prstGeom prst="rect">
            <a:avLst/>
          </a:prstGeom>
          <a:ln w="12700">
            <a:miter lim="400000"/>
          </a:ln>
        </p:spPr>
      </p:pic>
      <p:pic>
        <p:nvPicPr>
          <p:cNvPr id="167" name="イメージ" descr="イメージ"/>
          <p:cNvPicPr>
            <a:picLocks noChangeAspect="1"/>
          </p:cNvPicPr>
          <p:nvPr/>
        </p:nvPicPr>
        <p:blipFill>
          <a:blip r:embed="rId6"/>
          <a:stretch>
            <a:fillRect/>
          </a:stretch>
        </p:blipFill>
        <p:spPr>
          <a:xfrm>
            <a:off x="757663" y="3679910"/>
            <a:ext cx="3228747" cy="1695093"/>
          </a:xfrm>
          <a:prstGeom prst="rect">
            <a:avLst/>
          </a:prstGeom>
          <a:ln w="12700">
            <a:miter lim="400000"/>
          </a:ln>
        </p:spPr>
      </p:pic>
      <p:sp>
        <p:nvSpPr>
          <p:cNvPr id="168" name="http://www.nxworld.net/wp-content/uploads/"/>
          <p:cNvSpPr txBox="1"/>
          <p:nvPr/>
        </p:nvSpPr>
        <p:spPr>
          <a:xfrm>
            <a:off x="610368" y="5338667"/>
            <a:ext cx="3523336" cy="25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1200" u="sng">
                <a:hlinkClick r:id="rId7"/>
              </a:defRPr>
            </a:lvl1pPr>
          </a:lstStyle>
          <a:p>
            <a:pPr>
              <a:defRPr u="none"/>
            </a:pPr>
            <a:r>
              <a:rPr u="sng">
                <a:hlinkClick r:id="rId7"/>
              </a:rPr>
              <a:t>http://www.nxworld.net/wp-content/uploads/</a:t>
            </a:r>
          </a:p>
        </p:txBody>
      </p:sp>
      <p:sp>
        <p:nvSpPr>
          <p:cNvPr id="169" name="矢印"/>
          <p:cNvSpPr/>
          <p:nvPr/>
        </p:nvSpPr>
        <p:spPr>
          <a:xfrm rot="10800000">
            <a:off x="4675187" y="4946791"/>
            <a:ext cx="2702615"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スライド番号"/>
          <p:cNvSpPr txBox="1">
            <a:spLocks noGrp="1"/>
          </p:cNvSpPr>
          <p:nvPr>
            <p:ph type="sldNum" sz="quarter" idx="2"/>
          </p:nvPr>
        </p:nvSpPr>
        <p:spPr>
          <a:xfrm>
            <a:off x="6363804" y="9251950"/>
            <a:ext cx="264492"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153"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154" name="WWW の通信の概念図"/>
          <p:cNvSpPr txBox="1"/>
          <p:nvPr/>
        </p:nvSpPr>
        <p:spPr>
          <a:xfrm>
            <a:off x="349803" y="270792"/>
            <a:ext cx="8120635"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WWW の通信の概念図</a:t>
            </a:r>
          </a:p>
        </p:txBody>
      </p:sp>
      <p:sp>
        <p:nvSpPr>
          <p:cNvPr id="155" name="■ クライアント・サーバシステム"/>
          <p:cNvSpPr txBox="1"/>
          <p:nvPr/>
        </p:nvSpPr>
        <p:spPr>
          <a:xfrm>
            <a:off x="7594" y="1615345"/>
            <a:ext cx="8218247"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200">
                <a:solidFill>
                  <a:schemeClr val="accent1"/>
                </a:solidFill>
                <a:latin typeface="ヒラギノ角ゴ ProN W6"/>
                <a:ea typeface="ヒラギノ角ゴ ProN W6"/>
                <a:cs typeface="ヒラギノ角ゴ ProN W6"/>
                <a:sym typeface="ヒラギノ角ゴ ProN W6"/>
              </a:defRPr>
            </a:lvl1pPr>
          </a:lstStyle>
          <a:p>
            <a:r>
              <a:t>■ クライアント・サーバシステム</a:t>
            </a:r>
          </a:p>
        </p:txBody>
      </p:sp>
      <p:sp>
        <p:nvSpPr>
          <p:cNvPr id="156" name="矢印"/>
          <p:cNvSpPr/>
          <p:nvPr/>
        </p:nvSpPr>
        <p:spPr>
          <a:xfrm>
            <a:off x="4756251" y="2974339"/>
            <a:ext cx="2702615"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157" name="ブラウザ…"/>
          <p:cNvSpPr txBox="1"/>
          <p:nvPr/>
        </p:nvSpPr>
        <p:spPr>
          <a:xfrm>
            <a:off x="757663" y="2595880"/>
            <a:ext cx="3228747"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r>
              <a:t>ブラウザ</a:t>
            </a:r>
          </a:p>
          <a:p>
            <a:pPr>
              <a:lnSpc>
                <a:spcPct val="70000"/>
              </a:lnSpc>
              <a:defRPr>
                <a:solidFill>
                  <a:schemeClr val="accent5"/>
                </a:solidFill>
                <a:latin typeface="ヒラギノ角ゴ ProN W6"/>
                <a:ea typeface="ヒラギノ角ゴ ProN W6"/>
                <a:cs typeface="ヒラギノ角ゴ ProN W6"/>
                <a:sym typeface="ヒラギノ角ゴ ProN W6"/>
              </a:defRPr>
            </a:pPr>
            <a:r>
              <a:t>(クライアント)</a:t>
            </a:r>
          </a:p>
        </p:txBody>
      </p:sp>
      <p:sp>
        <p:nvSpPr>
          <p:cNvPr id="158" name="WWW サーバ…"/>
          <p:cNvSpPr txBox="1"/>
          <p:nvPr/>
        </p:nvSpPr>
        <p:spPr>
          <a:xfrm>
            <a:off x="8051492" y="2595880"/>
            <a:ext cx="3227833"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r>
              <a:t>WWW サーバ</a:t>
            </a:r>
          </a:p>
          <a:p>
            <a:pPr>
              <a:lnSpc>
                <a:spcPct val="70000"/>
              </a:lnSpc>
              <a:defRPr>
                <a:solidFill>
                  <a:schemeClr val="accent5"/>
                </a:solidFill>
                <a:latin typeface="ヒラギノ角ゴ ProN W6"/>
                <a:ea typeface="ヒラギノ角ゴ ProN W6"/>
                <a:cs typeface="ヒラギノ角ゴ ProN W6"/>
                <a:sym typeface="ヒラギノ角ゴ ProN W6"/>
              </a:defRPr>
            </a:pPr>
            <a:r>
              <a:t>(サーバ)</a:t>
            </a:r>
          </a:p>
        </p:txBody>
      </p:sp>
      <p:pic>
        <p:nvPicPr>
          <p:cNvPr id="159" name="イメージ" descr="イメージ"/>
          <p:cNvPicPr>
            <a:picLocks noChangeAspect="1"/>
          </p:cNvPicPr>
          <p:nvPr/>
        </p:nvPicPr>
        <p:blipFill>
          <a:blip r:embed="rId3"/>
          <a:stretch>
            <a:fillRect/>
          </a:stretch>
        </p:blipFill>
        <p:spPr>
          <a:xfrm>
            <a:off x="8828612" y="3794585"/>
            <a:ext cx="1397205" cy="1885030"/>
          </a:xfrm>
          <a:prstGeom prst="rect">
            <a:avLst/>
          </a:prstGeom>
          <a:ln w="12700">
            <a:miter lim="400000"/>
          </a:ln>
        </p:spPr>
      </p:pic>
      <p:sp>
        <p:nvSpPr>
          <p:cNvPr id="160" name="ファイル要求"/>
          <p:cNvSpPr txBox="1"/>
          <p:nvPr/>
        </p:nvSpPr>
        <p:spPr>
          <a:xfrm>
            <a:off x="4609174" y="2506757"/>
            <a:ext cx="2834641"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rPr dirty="0" err="1"/>
              <a:t>ファイル要求</a:t>
            </a:r>
            <a:endParaRPr dirty="0"/>
          </a:p>
        </p:txBody>
      </p:sp>
      <p:sp>
        <p:nvSpPr>
          <p:cNvPr id="161" name="ファイル提供"/>
          <p:cNvSpPr txBox="1"/>
          <p:nvPr/>
        </p:nvSpPr>
        <p:spPr>
          <a:xfrm>
            <a:off x="4690238" y="5471747"/>
            <a:ext cx="2834641" cy="55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ファイル提供</a:t>
            </a:r>
          </a:p>
        </p:txBody>
      </p:sp>
      <p:sp>
        <p:nvSpPr>
          <p:cNvPr id="162" name="ファイル"/>
          <p:cNvSpPr txBox="1"/>
          <p:nvPr/>
        </p:nvSpPr>
        <p:spPr>
          <a:xfrm>
            <a:off x="8567094" y="6148363"/>
            <a:ext cx="1920241"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ファイル</a:t>
            </a:r>
          </a:p>
        </p:txBody>
      </p:sp>
      <p:pic>
        <p:nvPicPr>
          <p:cNvPr id="163" name="イメージ" descr="イメージ"/>
          <p:cNvPicPr>
            <a:picLocks noChangeAspect="1"/>
          </p:cNvPicPr>
          <p:nvPr/>
        </p:nvPicPr>
        <p:blipFill>
          <a:blip r:embed="rId4"/>
          <a:stretch>
            <a:fillRect/>
          </a:stretch>
        </p:blipFill>
        <p:spPr>
          <a:xfrm>
            <a:off x="7556767" y="6734837"/>
            <a:ext cx="4217283" cy="2466713"/>
          </a:xfrm>
          <a:prstGeom prst="rect">
            <a:avLst/>
          </a:prstGeom>
          <a:ln w="12700">
            <a:miter lim="400000"/>
          </a:ln>
        </p:spPr>
      </p:pic>
      <p:sp>
        <p:nvSpPr>
          <p:cNvPr id="164" name="矢印"/>
          <p:cNvSpPr/>
          <p:nvPr/>
        </p:nvSpPr>
        <p:spPr>
          <a:xfrm rot="16200000">
            <a:off x="1940236" y="5936738"/>
            <a:ext cx="863600"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a:p>
        </p:txBody>
      </p:sp>
      <p:sp>
        <p:nvSpPr>
          <p:cNvPr id="165" name="解釈 + 表示"/>
          <p:cNvSpPr txBox="1"/>
          <p:nvPr/>
        </p:nvSpPr>
        <p:spPr>
          <a:xfrm>
            <a:off x="1233455" y="5987537"/>
            <a:ext cx="2277162"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t>解釈 + 表示</a:t>
            </a:r>
          </a:p>
        </p:txBody>
      </p:sp>
      <p:pic>
        <p:nvPicPr>
          <p:cNvPr id="166" name="イメージ" descr="イメージ"/>
          <p:cNvPicPr>
            <a:picLocks noChangeAspect="1"/>
          </p:cNvPicPr>
          <p:nvPr/>
        </p:nvPicPr>
        <p:blipFill>
          <a:blip r:embed="rId5"/>
          <a:stretch>
            <a:fillRect/>
          </a:stretch>
        </p:blipFill>
        <p:spPr>
          <a:xfrm>
            <a:off x="72360" y="6804567"/>
            <a:ext cx="4599352" cy="1763662"/>
          </a:xfrm>
          <a:prstGeom prst="rect">
            <a:avLst/>
          </a:prstGeom>
          <a:ln w="12700">
            <a:miter lim="400000"/>
          </a:ln>
        </p:spPr>
      </p:pic>
      <p:pic>
        <p:nvPicPr>
          <p:cNvPr id="167" name="イメージ" descr="イメージ"/>
          <p:cNvPicPr>
            <a:picLocks noChangeAspect="1"/>
          </p:cNvPicPr>
          <p:nvPr/>
        </p:nvPicPr>
        <p:blipFill>
          <a:blip r:embed="rId6"/>
          <a:stretch>
            <a:fillRect/>
          </a:stretch>
        </p:blipFill>
        <p:spPr>
          <a:xfrm>
            <a:off x="757663" y="3679910"/>
            <a:ext cx="3228747" cy="1695093"/>
          </a:xfrm>
          <a:prstGeom prst="rect">
            <a:avLst/>
          </a:prstGeom>
          <a:ln w="12700">
            <a:miter lim="400000"/>
          </a:ln>
        </p:spPr>
      </p:pic>
      <p:sp>
        <p:nvSpPr>
          <p:cNvPr id="168" name="http://www.nxworld.net/wp-content/uploads/"/>
          <p:cNvSpPr txBox="1"/>
          <p:nvPr/>
        </p:nvSpPr>
        <p:spPr>
          <a:xfrm>
            <a:off x="610368" y="5338667"/>
            <a:ext cx="3523336" cy="25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1200" u="sng">
                <a:hlinkClick r:id="rId7"/>
              </a:defRPr>
            </a:lvl1pPr>
          </a:lstStyle>
          <a:p>
            <a:pPr>
              <a:defRPr u="none"/>
            </a:pPr>
            <a:r>
              <a:rPr u="sng">
                <a:hlinkClick r:id="rId7"/>
              </a:rPr>
              <a:t>http://www.nxworld.net/wp-content/uploads/</a:t>
            </a:r>
          </a:p>
        </p:txBody>
      </p:sp>
      <p:sp>
        <p:nvSpPr>
          <p:cNvPr id="169" name="矢印"/>
          <p:cNvSpPr/>
          <p:nvPr/>
        </p:nvSpPr>
        <p:spPr>
          <a:xfrm rot="10800000">
            <a:off x="4675187" y="4946791"/>
            <a:ext cx="2702615"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2" name="正方形/長方形 1">
            <a:extLst>
              <a:ext uri="{FF2B5EF4-FFF2-40B4-BE49-F238E27FC236}">
                <a16:creationId xmlns:a16="http://schemas.microsoft.com/office/drawing/2014/main" id="{D305D95F-DDFE-45BA-AC31-718D0047A884}"/>
              </a:ext>
            </a:extLst>
          </p:cNvPr>
          <p:cNvSpPr/>
          <p:nvPr/>
        </p:nvSpPr>
        <p:spPr>
          <a:xfrm>
            <a:off x="285215" y="2307358"/>
            <a:ext cx="4115138" cy="3582509"/>
          </a:xfrm>
          <a:prstGeom prst="rect">
            <a:avLst/>
          </a:prstGeom>
          <a:noFill/>
          <a:ln w="57150" cap="flat">
            <a:solidFill>
              <a:schemeClr val="accent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mn-lt"/>
              <a:ea typeface="+mn-ea"/>
              <a:cs typeface="+mn-cs"/>
              <a:sym typeface="ヒラギノ角ゴ ProN W3"/>
            </a:endParaRPr>
          </a:p>
        </p:txBody>
      </p:sp>
    </p:spTree>
    <p:extLst>
      <p:ext uri="{BB962C8B-B14F-4D97-AF65-F5344CB8AC3E}">
        <p14:creationId xmlns:p14="http://schemas.microsoft.com/office/powerpoint/2010/main" val="418094108"/>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DB4CF08-72B3-4505-89FB-5D56092CAFC6}"/>
              </a:ext>
            </a:extLst>
          </p:cNvPr>
          <p:cNvPicPr>
            <a:picLocks noChangeAspect="1"/>
          </p:cNvPicPr>
          <p:nvPr/>
        </p:nvPicPr>
        <p:blipFill rotWithShape="1">
          <a:blip r:embed="rId3"/>
          <a:srcRect l="6721" t="31633" r="39948" b="10122"/>
          <a:stretch/>
        </p:blipFill>
        <p:spPr>
          <a:xfrm>
            <a:off x="126566" y="4785600"/>
            <a:ext cx="8397890" cy="4968000"/>
          </a:xfrm>
          <a:prstGeom prst="rect">
            <a:avLst/>
          </a:prstGeom>
        </p:spPr>
      </p:pic>
      <p:sp>
        <p:nvSpPr>
          <p:cNvPr id="176"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177" name="ブラウザ (Web ブラウザ)"/>
          <p:cNvSpPr txBox="1"/>
          <p:nvPr/>
        </p:nvSpPr>
        <p:spPr>
          <a:xfrm>
            <a:off x="349803" y="270792"/>
            <a:ext cx="9166099"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ブラウザ (Web ブラウザ)</a:t>
            </a:r>
          </a:p>
        </p:txBody>
      </p:sp>
      <p:sp>
        <p:nvSpPr>
          <p:cNvPr id="186" name="ブラウザの世界シェア"/>
          <p:cNvSpPr txBox="1"/>
          <p:nvPr/>
        </p:nvSpPr>
        <p:spPr>
          <a:xfrm>
            <a:off x="1870314" y="4609532"/>
            <a:ext cx="6125075" cy="416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sz="2800" dirty="0" err="1"/>
              <a:t>ブラウザの</a:t>
            </a:r>
            <a:r>
              <a:rPr lang="ja-JP" altLang="en-US" sz="2800" dirty="0"/>
              <a:t>日本</a:t>
            </a:r>
            <a:r>
              <a:rPr sz="2800" dirty="0" err="1"/>
              <a:t>シェア</a:t>
            </a:r>
            <a:r>
              <a:rPr lang="en-US" altLang="ja-JP" sz="2800" dirty="0"/>
              <a:t> 2020</a:t>
            </a:r>
            <a:r>
              <a:rPr lang="ja-JP" altLang="en-US" sz="2800" dirty="0"/>
              <a:t>年</a:t>
            </a:r>
            <a:r>
              <a:rPr lang="en-US" altLang="ja-JP" sz="2800" dirty="0"/>
              <a:t>6</a:t>
            </a:r>
            <a:r>
              <a:rPr lang="ja-JP" altLang="en-US" sz="2800" dirty="0"/>
              <a:t>月時点</a:t>
            </a:r>
            <a:endParaRPr sz="2800" dirty="0"/>
          </a:p>
        </p:txBody>
      </p:sp>
      <p:pic>
        <p:nvPicPr>
          <p:cNvPr id="197" name="イメージ" descr="イメージ"/>
          <p:cNvPicPr>
            <a:picLocks noChangeAspect="1"/>
          </p:cNvPicPr>
          <p:nvPr/>
        </p:nvPicPr>
        <p:blipFill>
          <a:blip r:embed="rId4"/>
          <a:stretch>
            <a:fillRect/>
          </a:stretch>
        </p:blipFill>
        <p:spPr>
          <a:xfrm>
            <a:off x="8883122" y="5882893"/>
            <a:ext cx="3556661" cy="3556660"/>
          </a:xfrm>
          <a:prstGeom prst="rect">
            <a:avLst/>
          </a:prstGeom>
          <a:ln w="12700">
            <a:miter lim="400000"/>
          </a:ln>
        </p:spPr>
      </p:pic>
      <p:pic>
        <p:nvPicPr>
          <p:cNvPr id="198" name="イメージ" descr="イメージ"/>
          <p:cNvPicPr>
            <a:picLocks noChangeAspect="1"/>
          </p:cNvPicPr>
          <p:nvPr/>
        </p:nvPicPr>
        <p:blipFill>
          <a:blip r:embed="rId5"/>
          <a:stretch>
            <a:fillRect/>
          </a:stretch>
        </p:blipFill>
        <p:spPr>
          <a:xfrm>
            <a:off x="9425709" y="5370348"/>
            <a:ext cx="2471486" cy="1235743"/>
          </a:xfrm>
          <a:prstGeom prst="rect">
            <a:avLst/>
          </a:prstGeom>
          <a:ln w="12700">
            <a:miter lim="400000"/>
          </a:ln>
        </p:spPr>
      </p:pic>
      <p:pic>
        <p:nvPicPr>
          <p:cNvPr id="199" name="イメージ" descr="イメージ"/>
          <p:cNvPicPr>
            <a:picLocks noChangeAspect="1"/>
          </p:cNvPicPr>
          <p:nvPr/>
        </p:nvPicPr>
        <p:blipFill>
          <a:blip r:embed="rId6"/>
          <a:stretch>
            <a:fillRect/>
          </a:stretch>
        </p:blipFill>
        <p:spPr>
          <a:xfrm>
            <a:off x="8573730" y="5903345"/>
            <a:ext cx="1417887" cy="1417886"/>
          </a:xfrm>
          <a:prstGeom prst="rect">
            <a:avLst/>
          </a:prstGeom>
          <a:ln w="12700">
            <a:miter lim="400000"/>
          </a:ln>
        </p:spPr>
      </p:pic>
      <p:pic>
        <p:nvPicPr>
          <p:cNvPr id="200" name="イメージ" descr="イメージ"/>
          <p:cNvPicPr>
            <a:picLocks noChangeAspect="1"/>
          </p:cNvPicPr>
          <p:nvPr/>
        </p:nvPicPr>
        <p:blipFill>
          <a:blip r:embed="rId7"/>
          <a:stretch>
            <a:fillRect/>
          </a:stretch>
        </p:blipFill>
        <p:spPr>
          <a:xfrm>
            <a:off x="11280595" y="5978174"/>
            <a:ext cx="1517854" cy="1517855"/>
          </a:xfrm>
          <a:prstGeom prst="rect">
            <a:avLst/>
          </a:prstGeom>
          <a:ln w="12700">
            <a:miter lim="400000"/>
          </a:ln>
        </p:spPr>
      </p:pic>
      <p:sp>
        <p:nvSpPr>
          <p:cNvPr id="7" name="テキスト ボックス 6">
            <a:extLst>
              <a:ext uri="{FF2B5EF4-FFF2-40B4-BE49-F238E27FC236}">
                <a16:creationId xmlns:a16="http://schemas.microsoft.com/office/drawing/2014/main" id="{0C6010C7-612B-4470-B66D-B8D6A33C60BD}"/>
              </a:ext>
            </a:extLst>
          </p:cNvPr>
          <p:cNvSpPr txBox="1"/>
          <p:nvPr/>
        </p:nvSpPr>
        <p:spPr>
          <a:xfrm>
            <a:off x="415294" y="1727656"/>
            <a:ext cx="12174211" cy="24416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l">
              <a:buFont typeface="Arial" panose="020B0604020202020204" pitchFamily="34" charset="0"/>
              <a:buChar char="•"/>
              <a:defRPr sz="3800"/>
            </a:pPr>
            <a:r>
              <a:rPr lang="en-US" altLang="ja-JP" dirty="0"/>
              <a:t>WWW </a:t>
            </a:r>
            <a:r>
              <a:rPr lang="ja-JP" altLang="en-US" dirty="0"/>
              <a:t>サーバ上で公開されている </a:t>
            </a:r>
            <a:r>
              <a:rPr lang="en-US" altLang="ja-JP" dirty="0"/>
              <a:t>Web </a:t>
            </a:r>
            <a:r>
              <a:rPr lang="ja-JP" altLang="en-US" dirty="0"/>
              <a:t>コンテンツを要求及び閲覧するためのソフトウェア．</a:t>
            </a:r>
            <a:endParaRPr lang="en-US" altLang="ja-JP" dirty="0"/>
          </a:p>
          <a:p>
            <a:pPr marL="571500" indent="-571500" algn="l">
              <a:buFont typeface="Arial" panose="020B0604020202020204" pitchFamily="34" charset="0"/>
              <a:buChar char="•"/>
              <a:defRPr sz="3800"/>
            </a:pPr>
            <a:r>
              <a:rPr lang="ja-JP" altLang="en-US" dirty="0"/>
              <a:t>サーバから受け取ったファイルを解釈して表示．</a:t>
            </a:r>
            <a:endParaRPr lang="en-US" altLang="ja-JP" dirty="0"/>
          </a:p>
          <a:p>
            <a:pPr marL="571500" indent="-571500" algn="l">
              <a:buFont typeface="Arial" panose="020B0604020202020204" pitchFamily="34" charset="0"/>
              <a:buChar char="•"/>
              <a:defRPr sz="3800"/>
            </a:pPr>
            <a:r>
              <a:rPr lang="ja-JP" altLang="en-US" dirty="0"/>
              <a:t>例：</a:t>
            </a:r>
            <a:r>
              <a:rPr lang="en-US" altLang="ja-JP" dirty="0"/>
              <a:t>Google Chrome, IE, Mozilla Firefox, Safari</a:t>
            </a:r>
            <a:endParaRPr lang="ja-JP" altLang="en-US" dirty="0"/>
          </a:p>
        </p:txBody>
      </p:sp>
      <p:sp>
        <p:nvSpPr>
          <p:cNvPr id="12" name="スライド番号">
            <a:extLst>
              <a:ext uri="{FF2B5EF4-FFF2-40B4-BE49-F238E27FC236}">
                <a16:creationId xmlns:a16="http://schemas.microsoft.com/office/drawing/2014/main" id="{D3B0361F-484B-468C-A53C-C39EE9E6B617}"/>
              </a:ext>
            </a:extLst>
          </p:cNvPr>
          <p:cNvSpPr txBox="1">
            <a:spLocks noGrp="1"/>
          </p:cNvSpPr>
          <p:nvPr>
            <p:ph type="sldNum" sz="quarter" idx="2"/>
          </p:nvPr>
        </p:nvSpPr>
        <p:spPr>
          <a:xfrm>
            <a:off x="6363804" y="9251950"/>
            <a:ext cx="264492"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Tree>
  </p:cSld>
  <p:clrMapOvr>
    <a:masterClrMapping/>
  </p:clrMapOvr>
  <mc:AlternateContent xmlns:mc="http://schemas.openxmlformats.org/markup-compatibility/2006" xmlns:p14="http://schemas.microsoft.com/office/powerpoint/2010/main">
    <mc:Choice Requires="p14">
      <p:transition p14:dur="300">
        <p:dissolve/>
      </p:transition>
    </mc:Choice>
    <mc:Fallback xmlns:a14="http://schemas.microsoft.com/office/drawing/2010/main" xmlns:m="http://schemas.openxmlformats.org/officeDocument/2006/math" xmlns="">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スライド番号"/>
          <p:cNvSpPr txBox="1">
            <a:spLocks noGrp="1"/>
          </p:cNvSpPr>
          <p:nvPr>
            <p:ph type="sldNum" sz="quarter" idx="2"/>
          </p:nvPr>
        </p:nvSpPr>
        <p:spPr>
          <a:xfrm>
            <a:off x="6363804" y="9251950"/>
            <a:ext cx="264492"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153"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154" name="WWW の通信の概念図"/>
          <p:cNvSpPr txBox="1"/>
          <p:nvPr/>
        </p:nvSpPr>
        <p:spPr>
          <a:xfrm>
            <a:off x="349803" y="270792"/>
            <a:ext cx="8120635"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WWW の通信の概念図</a:t>
            </a:r>
          </a:p>
        </p:txBody>
      </p:sp>
      <p:sp>
        <p:nvSpPr>
          <p:cNvPr id="155" name="■ クライアント・サーバシステム"/>
          <p:cNvSpPr txBox="1"/>
          <p:nvPr/>
        </p:nvSpPr>
        <p:spPr>
          <a:xfrm>
            <a:off x="7594" y="1615345"/>
            <a:ext cx="8218247"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200">
                <a:solidFill>
                  <a:schemeClr val="accent1"/>
                </a:solidFill>
                <a:latin typeface="ヒラギノ角ゴ ProN W6"/>
                <a:ea typeface="ヒラギノ角ゴ ProN W6"/>
                <a:cs typeface="ヒラギノ角ゴ ProN W6"/>
                <a:sym typeface="ヒラギノ角ゴ ProN W6"/>
              </a:defRPr>
            </a:lvl1pPr>
          </a:lstStyle>
          <a:p>
            <a:r>
              <a:t>■ クライアント・サーバシステム</a:t>
            </a:r>
          </a:p>
        </p:txBody>
      </p:sp>
      <p:sp>
        <p:nvSpPr>
          <p:cNvPr id="156" name="矢印"/>
          <p:cNvSpPr/>
          <p:nvPr/>
        </p:nvSpPr>
        <p:spPr>
          <a:xfrm>
            <a:off x="4756251" y="2974339"/>
            <a:ext cx="2702615"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157" name="ブラウザ…"/>
          <p:cNvSpPr txBox="1"/>
          <p:nvPr/>
        </p:nvSpPr>
        <p:spPr>
          <a:xfrm>
            <a:off x="757663" y="2595880"/>
            <a:ext cx="3228747"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r>
              <a:t>ブラウザ</a:t>
            </a:r>
          </a:p>
          <a:p>
            <a:pPr>
              <a:lnSpc>
                <a:spcPct val="70000"/>
              </a:lnSpc>
              <a:defRPr>
                <a:solidFill>
                  <a:schemeClr val="accent5"/>
                </a:solidFill>
                <a:latin typeface="ヒラギノ角ゴ ProN W6"/>
                <a:ea typeface="ヒラギノ角ゴ ProN W6"/>
                <a:cs typeface="ヒラギノ角ゴ ProN W6"/>
                <a:sym typeface="ヒラギノ角ゴ ProN W6"/>
              </a:defRPr>
            </a:pPr>
            <a:r>
              <a:t>(クライアント)</a:t>
            </a:r>
          </a:p>
        </p:txBody>
      </p:sp>
      <p:sp>
        <p:nvSpPr>
          <p:cNvPr id="158" name="WWW サーバ…"/>
          <p:cNvSpPr txBox="1"/>
          <p:nvPr/>
        </p:nvSpPr>
        <p:spPr>
          <a:xfrm>
            <a:off x="8051492" y="2595880"/>
            <a:ext cx="3227833"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r>
              <a:t>WWW サーバ</a:t>
            </a:r>
          </a:p>
          <a:p>
            <a:pPr>
              <a:lnSpc>
                <a:spcPct val="70000"/>
              </a:lnSpc>
              <a:defRPr>
                <a:solidFill>
                  <a:schemeClr val="accent5"/>
                </a:solidFill>
                <a:latin typeface="ヒラギノ角ゴ ProN W6"/>
                <a:ea typeface="ヒラギノ角ゴ ProN W6"/>
                <a:cs typeface="ヒラギノ角ゴ ProN W6"/>
                <a:sym typeface="ヒラギノ角ゴ ProN W6"/>
              </a:defRPr>
            </a:pPr>
            <a:r>
              <a:t>(サーバ)</a:t>
            </a:r>
          </a:p>
        </p:txBody>
      </p:sp>
      <p:pic>
        <p:nvPicPr>
          <p:cNvPr id="159" name="イメージ" descr="イメージ"/>
          <p:cNvPicPr>
            <a:picLocks noChangeAspect="1"/>
          </p:cNvPicPr>
          <p:nvPr/>
        </p:nvPicPr>
        <p:blipFill>
          <a:blip r:embed="rId3"/>
          <a:stretch>
            <a:fillRect/>
          </a:stretch>
        </p:blipFill>
        <p:spPr>
          <a:xfrm>
            <a:off x="8828612" y="3794585"/>
            <a:ext cx="1397205" cy="1885030"/>
          </a:xfrm>
          <a:prstGeom prst="rect">
            <a:avLst/>
          </a:prstGeom>
          <a:ln w="12700">
            <a:miter lim="400000"/>
          </a:ln>
        </p:spPr>
      </p:pic>
      <p:sp>
        <p:nvSpPr>
          <p:cNvPr id="160" name="ファイル要求"/>
          <p:cNvSpPr txBox="1"/>
          <p:nvPr/>
        </p:nvSpPr>
        <p:spPr>
          <a:xfrm>
            <a:off x="4609174" y="2506757"/>
            <a:ext cx="2834641"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rPr dirty="0" err="1"/>
              <a:t>ファイル要求</a:t>
            </a:r>
            <a:endParaRPr dirty="0"/>
          </a:p>
        </p:txBody>
      </p:sp>
      <p:sp>
        <p:nvSpPr>
          <p:cNvPr id="161" name="ファイル提供"/>
          <p:cNvSpPr txBox="1"/>
          <p:nvPr/>
        </p:nvSpPr>
        <p:spPr>
          <a:xfrm>
            <a:off x="4690238" y="5471747"/>
            <a:ext cx="2834641" cy="55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ファイル提供</a:t>
            </a:r>
          </a:p>
        </p:txBody>
      </p:sp>
      <p:sp>
        <p:nvSpPr>
          <p:cNvPr id="162" name="ファイル"/>
          <p:cNvSpPr txBox="1"/>
          <p:nvPr/>
        </p:nvSpPr>
        <p:spPr>
          <a:xfrm>
            <a:off x="8567094" y="6148363"/>
            <a:ext cx="1920241"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lvl1pPr>
          </a:lstStyle>
          <a:p>
            <a:r>
              <a:t>ファイル</a:t>
            </a:r>
          </a:p>
        </p:txBody>
      </p:sp>
      <p:pic>
        <p:nvPicPr>
          <p:cNvPr id="163" name="イメージ" descr="イメージ"/>
          <p:cNvPicPr>
            <a:picLocks noChangeAspect="1"/>
          </p:cNvPicPr>
          <p:nvPr/>
        </p:nvPicPr>
        <p:blipFill>
          <a:blip r:embed="rId4"/>
          <a:stretch>
            <a:fillRect/>
          </a:stretch>
        </p:blipFill>
        <p:spPr>
          <a:xfrm>
            <a:off x="7556767" y="6734837"/>
            <a:ext cx="4217283" cy="2466713"/>
          </a:xfrm>
          <a:prstGeom prst="rect">
            <a:avLst/>
          </a:prstGeom>
          <a:ln w="12700">
            <a:miter lim="400000"/>
          </a:ln>
        </p:spPr>
      </p:pic>
      <p:sp>
        <p:nvSpPr>
          <p:cNvPr id="164" name="矢印"/>
          <p:cNvSpPr/>
          <p:nvPr/>
        </p:nvSpPr>
        <p:spPr>
          <a:xfrm rot="16200000">
            <a:off x="1940236" y="5936738"/>
            <a:ext cx="863600"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a:p>
        </p:txBody>
      </p:sp>
      <p:sp>
        <p:nvSpPr>
          <p:cNvPr id="165" name="解釈 + 表示"/>
          <p:cNvSpPr txBox="1"/>
          <p:nvPr/>
        </p:nvSpPr>
        <p:spPr>
          <a:xfrm>
            <a:off x="1233455" y="5987537"/>
            <a:ext cx="2277162"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3200"/>
            </a:lvl1pPr>
          </a:lstStyle>
          <a:p>
            <a:r>
              <a:t>解釈 + 表示</a:t>
            </a:r>
          </a:p>
        </p:txBody>
      </p:sp>
      <p:pic>
        <p:nvPicPr>
          <p:cNvPr id="166" name="イメージ" descr="イメージ"/>
          <p:cNvPicPr>
            <a:picLocks noChangeAspect="1"/>
          </p:cNvPicPr>
          <p:nvPr/>
        </p:nvPicPr>
        <p:blipFill>
          <a:blip r:embed="rId5"/>
          <a:stretch>
            <a:fillRect/>
          </a:stretch>
        </p:blipFill>
        <p:spPr>
          <a:xfrm>
            <a:off x="72360" y="6804567"/>
            <a:ext cx="4599352" cy="1763662"/>
          </a:xfrm>
          <a:prstGeom prst="rect">
            <a:avLst/>
          </a:prstGeom>
          <a:ln w="12700">
            <a:miter lim="400000"/>
          </a:ln>
        </p:spPr>
      </p:pic>
      <p:pic>
        <p:nvPicPr>
          <p:cNvPr id="167" name="イメージ" descr="イメージ"/>
          <p:cNvPicPr>
            <a:picLocks noChangeAspect="1"/>
          </p:cNvPicPr>
          <p:nvPr/>
        </p:nvPicPr>
        <p:blipFill>
          <a:blip r:embed="rId6"/>
          <a:stretch>
            <a:fillRect/>
          </a:stretch>
        </p:blipFill>
        <p:spPr>
          <a:xfrm>
            <a:off x="757663" y="3679910"/>
            <a:ext cx="3228747" cy="1695093"/>
          </a:xfrm>
          <a:prstGeom prst="rect">
            <a:avLst/>
          </a:prstGeom>
          <a:ln w="12700">
            <a:miter lim="400000"/>
          </a:ln>
        </p:spPr>
      </p:pic>
      <p:sp>
        <p:nvSpPr>
          <p:cNvPr id="168" name="http://www.nxworld.net/wp-content/uploads/"/>
          <p:cNvSpPr txBox="1"/>
          <p:nvPr/>
        </p:nvSpPr>
        <p:spPr>
          <a:xfrm>
            <a:off x="610368" y="5338667"/>
            <a:ext cx="3523336" cy="25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1200" u="sng">
                <a:hlinkClick r:id="rId7"/>
              </a:defRPr>
            </a:lvl1pPr>
          </a:lstStyle>
          <a:p>
            <a:pPr>
              <a:defRPr u="none"/>
            </a:pPr>
            <a:r>
              <a:rPr u="sng">
                <a:hlinkClick r:id="rId7"/>
              </a:rPr>
              <a:t>http://www.nxworld.net/wp-content/uploads/</a:t>
            </a:r>
          </a:p>
        </p:txBody>
      </p:sp>
      <p:sp>
        <p:nvSpPr>
          <p:cNvPr id="169" name="矢印"/>
          <p:cNvSpPr/>
          <p:nvPr/>
        </p:nvSpPr>
        <p:spPr>
          <a:xfrm rot="10800000">
            <a:off x="4675187" y="4946791"/>
            <a:ext cx="2702615"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2" name="正方形/長方形 1">
            <a:extLst>
              <a:ext uri="{FF2B5EF4-FFF2-40B4-BE49-F238E27FC236}">
                <a16:creationId xmlns:a16="http://schemas.microsoft.com/office/drawing/2014/main" id="{D305D95F-DDFE-45BA-AC31-718D0047A884}"/>
              </a:ext>
            </a:extLst>
          </p:cNvPr>
          <p:cNvSpPr/>
          <p:nvPr/>
        </p:nvSpPr>
        <p:spPr>
          <a:xfrm>
            <a:off x="7656207" y="2323383"/>
            <a:ext cx="4115138" cy="3582509"/>
          </a:xfrm>
          <a:prstGeom prst="rect">
            <a:avLst/>
          </a:prstGeom>
          <a:noFill/>
          <a:ln w="57150" cap="flat">
            <a:solidFill>
              <a:schemeClr val="accent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mn-lt"/>
              <a:ea typeface="+mn-ea"/>
              <a:cs typeface="+mn-cs"/>
              <a:sym typeface="ヒラギノ角ゴ ProN W3"/>
            </a:endParaRPr>
          </a:p>
        </p:txBody>
      </p:sp>
    </p:spTree>
    <p:extLst>
      <p:ext uri="{BB962C8B-B14F-4D97-AF65-F5344CB8AC3E}">
        <p14:creationId xmlns:p14="http://schemas.microsoft.com/office/powerpoint/2010/main" val="903884600"/>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3E000D3-D3FC-49CB-BF3E-EABF3EFBA798}"/>
              </a:ext>
            </a:extLst>
          </p:cNvPr>
          <p:cNvPicPr>
            <a:picLocks noChangeAspect="1"/>
          </p:cNvPicPr>
          <p:nvPr/>
        </p:nvPicPr>
        <p:blipFill rotWithShape="1">
          <a:blip r:embed="rId3"/>
          <a:srcRect l="22847" t="42891" r="42764" b="18460"/>
          <a:stretch/>
        </p:blipFill>
        <p:spPr>
          <a:xfrm>
            <a:off x="35276" y="5203697"/>
            <a:ext cx="6467124" cy="3937056"/>
          </a:xfrm>
          <a:prstGeom prst="rect">
            <a:avLst/>
          </a:prstGeom>
        </p:spPr>
      </p:pic>
      <p:sp>
        <p:nvSpPr>
          <p:cNvPr id="233" name="スライド番号"/>
          <p:cNvSpPr txBox="1">
            <a:spLocks noGrp="1"/>
          </p:cNvSpPr>
          <p:nvPr>
            <p:ph type="sldNum" sz="quarter" idx="2"/>
          </p:nvPr>
        </p:nvSpPr>
        <p:spPr>
          <a:xfrm>
            <a:off x="6363804" y="9251950"/>
            <a:ext cx="264492" cy="33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234" name="四角形"/>
          <p:cNvSpPr/>
          <p:nvPr/>
        </p:nvSpPr>
        <p:spPr>
          <a:xfrm>
            <a:off x="0" y="-6350"/>
            <a:ext cx="130048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a:p>
        </p:txBody>
      </p:sp>
      <p:sp>
        <p:nvSpPr>
          <p:cNvPr id="235" name="WWW サーバ"/>
          <p:cNvSpPr txBox="1"/>
          <p:nvPr/>
        </p:nvSpPr>
        <p:spPr>
          <a:xfrm>
            <a:off x="349803" y="270792"/>
            <a:ext cx="5049775"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FFFFF"/>
                </a:solidFill>
                <a:latin typeface="ヒラギノ角ゴ ProN W6"/>
                <a:ea typeface="ヒラギノ角ゴ ProN W6"/>
                <a:cs typeface="ヒラギノ角ゴ ProN W6"/>
                <a:sym typeface="ヒラギノ角ゴ ProN W6"/>
              </a:defRPr>
            </a:lvl1pPr>
          </a:lstStyle>
          <a:p>
            <a:r>
              <a:t>WWW サーバ</a:t>
            </a:r>
          </a:p>
        </p:txBody>
      </p:sp>
      <p:sp>
        <p:nvSpPr>
          <p:cNvPr id="236" name="・クライアント (ブラウザ) のリクエストに応じて…"/>
          <p:cNvSpPr txBox="1"/>
          <p:nvPr/>
        </p:nvSpPr>
        <p:spPr>
          <a:xfrm>
            <a:off x="5399578" y="4370258"/>
            <a:ext cx="7605222" cy="4626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a:defRPr sz="3800"/>
            </a:pPr>
            <a:r>
              <a:rPr lang="en-US" altLang="ja-JP" dirty="0"/>
              <a:t>Web</a:t>
            </a:r>
            <a:r>
              <a:rPr lang="ja-JP" altLang="en-US" dirty="0"/>
              <a:t>サーバとは</a:t>
            </a:r>
            <a:r>
              <a:rPr lang="en-US" altLang="ja-JP" dirty="0"/>
              <a:t>…</a:t>
            </a:r>
          </a:p>
          <a:p>
            <a:pPr marL="571500" indent="-571500" algn="l">
              <a:buFont typeface="Arial" panose="020B0604020202020204" pitchFamily="34" charset="0"/>
              <a:buChar char="•"/>
              <a:defRPr sz="3800"/>
            </a:pPr>
            <a:r>
              <a:rPr dirty="0" err="1"/>
              <a:t>クライアント</a:t>
            </a:r>
            <a:r>
              <a:rPr dirty="0"/>
              <a:t> (</a:t>
            </a:r>
            <a:r>
              <a:rPr dirty="0" err="1">
                <a:solidFill>
                  <a:schemeClr val="accent5"/>
                </a:solidFill>
              </a:rPr>
              <a:t>ブラウザ</a:t>
            </a:r>
            <a:r>
              <a:rPr dirty="0"/>
              <a:t>) </a:t>
            </a:r>
            <a:r>
              <a:rPr dirty="0" err="1"/>
              <a:t>のリクエストに応じてサービス</a:t>
            </a:r>
            <a:r>
              <a:rPr dirty="0"/>
              <a:t> (</a:t>
            </a:r>
            <a:r>
              <a:rPr dirty="0">
                <a:solidFill>
                  <a:schemeClr val="accent5"/>
                </a:solidFill>
              </a:rPr>
              <a:t>Web </a:t>
            </a:r>
            <a:r>
              <a:rPr dirty="0" err="1">
                <a:solidFill>
                  <a:schemeClr val="accent5"/>
                </a:solidFill>
              </a:rPr>
              <a:t>コンテンツ</a:t>
            </a:r>
            <a:r>
              <a:rPr dirty="0"/>
              <a:t>) </a:t>
            </a:r>
            <a:r>
              <a:rPr dirty="0" err="1"/>
              <a:t>を提供する計算機</a:t>
            </a:r>
            <a:r>
              <a:rPr dirty="0"/>
              <a:t> or </a:t>
            </a:r>
            <a:r>
              <a:rPr dirty="0" err="1"/>
              <a:t>ソフトウェア</a:t>
            </a:r>
            <a:r>
              <a:rPr dirty="0"/>
              <a:t>．</a:t>
            </a:r>
            <a:endParaRPr lang="en-US" altLang="ja-JP" dirty="0"/>
          </a:p>
          <a:p>
            <a:pPr marL="571500" indent="-571500" algn="l">
              <a:buFont typeface="Arial" panose="020B0604020202020204" pitchFamily="34" charset="0"/>
              <a:buChar char="•"/>
              <a:defRPr sz="3800"/>
            </a:pPr>
            <a:r>
              <a:rPr lang="ja-JP" altLang="en-US" dirty="0"/>
              <a:t>サーバソフトウェアには多くの種類がある．</a:t>
            </a:r>
          </a:p>
          <a:p>
            <a:pPr algn="l"/>
            <a:r>
              <a:rPr lang="en-US" altLang="ja-JP" sz="2800" dirty="0"/>
              <a:t>		- </a:t>
            </a:r>
            <a:r>
              <a:rPr lang="ja-JP" altLang="en-US" sz="2800" dirty="0"/>
              <a:t>例：</a:t>
            </a:r>
            <a:r>
              <a:rPr lang="en-US" altLang="ja-JP" sz="2800" dirty="0"/>
              <a:t>Apache, </a:t>
            </a:r>
            <a:r>
              <a:rPr lang="en-US" altLang="ja-JP" sz="2800" dirty="0" err="1"/>
              <a:t>nginx</a:t>
            </a:r>
            <a:r>
              <a:rPr lang="en-US" altLang="ja-JP" sz="2800" dirty="0"/>
              <a:t>, Microsoft IIS …</a:t>
            </a:r>
          </a:p>
        </p:txBody>
      </p:sp>
      <p:sp>
        <p:nvSpPr>
          <p:cNvPr id="3" name="テキスト ボックス 2">
            <a:extLst>
              <a:ext uri="{FF2B5EF4-FFF2-40B4-BE49-F238E27FC236}">
                <a16:creationId xmlns:a16="http://schemas.microsoft.com/office/drawing/2014/main" id="{823265FA-1249-4488-8B26-AB647A3B86EB}"/>
              </a:ext>
            </a:extLst>
          </p:cNvPr>
          <p:cNvSpPr txBox="1"/>
          <p:nvPr/>
        </p:nvSpPr>
        <p:spPr>
          <a:xfrm>
            <a:off x="35276" y="4926554"/>
            <a:ext cx="457497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2800" dirty="0"/>
              <a:t>2020</a:t>
            </a:r>
            <a:r>
              <a:rPr lang="ja-JP" altLang="en-US" sz="2800" dirty="0"/>
              <a:t>年</a:t>
            </a:r>
            <a:r>
              <a:rPr lang="en-US" altLang="ja-JP" sz="2800" dirty="0"/>
              <a:t>8</a:t>
            </a:r>
            <a:r>
              <a:rPr lang="ja-JP" altLang="en-US" sz="2800" dirty="0"/>
              <a:t>月</a:t>
            </a:r>
            <a:r>
              <a:rPr lang="en-US" altLang="ja-JP" sz="2800" dirty="0"/>
              <a:t>Web</a:t>
            </a:r>
            <a:r>
              <a:rPr lang="ja-JP" altLang="en-US" sz="2800" dirty="0"/>
              <a:t>サーバシェア</a:t>
            </a:r>
          </a:p>
        </p:txBody>
      </p:sp>
      <p:sp>
        <p:nvSpPr>
          <p:cNvPr id="18" name="・クライアントやソフトウェアに対し，自分が持っている  機能やデータを提供するコンピュータやソフトウェアの  こと (IT用語辞典 e-Words)">
            <a:extLst>
              <a:ext uri="{FF2B5EF4-FFF2-40B4-BE49-F238E27FC236}">
                <a16:creationId xmlns:a16="http://schemas.microsoft.com/office/drawing/2014/main" id="{81D4A818-1C5C-4FB6-A7DD-BBDC06CF7FDD}"/>
              </a:ext>
            </a:extLst>
          </p:cNvPr>
          <p:cNvSpPr txBox="1"/>
          <p:nvPr/>
        </p:nvSpPr>
        <p:spPr>
          <a:xfrm>
            <a:off x="146511" y="1845712"/>
            <a:ext cx="12699078" cy="18569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a:defRPr sz="3800"/>
            </a:pPr>
            <a:r>
              <a:rPr lang="ja-JP" altLang="en-US" dirty="0"/>
              <a:t>サーバとは</a:t>
            </a:r>
            <a:r>
              <a:rPr lang="en-US" altLang="ja-JP" dirty="0"/>
              <a:t>…</a:t>
            </a:r>
          </a:p>
          <a:p>
            <a:pPr algn="l">
              <a:defRPr sz="3800"/>
            </a:pPr>
            <a:r>
              <a:rPr dirty="0" err="1"/>
              <a:t>クライアントやソフトウェアに対し，自分が持っている機能やデータを提供するコンピュータやソフトウェアのこと</a:t>
            </a:r>
            <a:endParaRPr lang="en-US" altLang="ja-JP" dirty="0"/>
          </a:p>
        </p:txBody>
      </p:sp>
      <p:pic>
        <p:nvPicPr>
          <p:cNvPr id="19" name="図 18">
            <a:extLst>
              <a:ext uri="{FF2B5EF4-FFF2-40B4-BE49-F238E27FC236}">
                <a16:creationId xmlns:a16="http://schemas.microsoft.com/office/drawing/2014/main" id="{EDF848FF-C2EA-41B2-951C-35AA6907B52A}"/>
              </a:ext>
            </a:extLst>
          </p:cNvPr>
          <p:cNvPicPr>
            <a:picLocks noChangeAspect="1"/>
          </p:cNvPicPr>
          <p:nvPr/>
        </p:nvPicPr>
        <p:blipFill rotWithShape="1">
          <a:blip r:embed="rId3"/>
          <a:srcRect l="17386" t="82764" r="68760" b="13940"/>
          <a:stretch/>
        </p:blipFill>
        <p:spPr>
          <a:xfrm>
            <a:off x="0" y="9140753"/>
            <a:ext cx="2605496" cy="33570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dissolve/>
      </p:transition>
    </mc:Choice>
    <mc:Fallback xmlns="" xmlns:m="http://schemas.openxmlformats.org/officeDocument/2006/math" xmlns:a14="http://schemas.microsoft.com/office/drawing/2010/main">
      <p:transition spd="fast">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2705</TotalTime>
  <Words>2655</Words>
  <Application>Microsoft Office PowerPoint</Application>
  <PresentationFormat>ユーザー設定</PresentationFormat>
  <Paragraphs>548</Paragraphs>
  <Slides>44</Slides>
  <Notes>22</Notes>
  <HiddenSlides>27</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44</vt:i4>
      </vt:variant>
    </vt:vector>
  </HeadingPairs>
  <TitlesOfParts>
    <vt:vector size="50" baseType="lpstr">
      <vt:lpstr>Helvetica Neue</vt:lpstr>
      <vt:lpstr>ヒラギノ角ゴ ProN W3</vt:lpstr>
      <vt:lpstr>ヒラギノ角ゴ ProN W6</vt:lpstr>
      <vt:lpstr>Arial</vt:lpstr>
      <vt:lpstr>Helvetica</vt:lpstr>
      <vt:lpstr>White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吉田哲治</dc:creator>
  <cp:lastModifiedBy>洞口　竜也</cp:lastModifiedBy>
  <cp:revision>42</cp:revision>
  <dcterms:modified xsi:type="dcterms:W3CDTF">2021-10-29T04:33:32Z</dcterms:modified>
</cp:coreProperties>
</file>