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57" r:id="rId3"/>
    <p:sldId id="259" r:id="rId4"/>
    <p:sldId id="258" r:id="rId5"/>
    <p:sldId id="260" r:id="rId6"/>
    <p:sldId id="266" r:id="rId7"/>
    <p:sldId id="267" r:id="rId8"/>
    <p:sldId id="268" r:id="rId9"/>
    <p:sldId id="269" r:id="rId10"/>
    <p:sldId id="270" r:id="rId11"/>
    <p:sldId id="271" r:id="rId12"/>
    <p:sldId id="305" r:id="rId13"/>
    <p:sldId id="272" r:id="rId14"/>
    <p:sldId id="273" r:id="rId15"/>
    <p:sldId id="274" r:id="rId16"/>
    <p:sldId id="275" r:id="rId17"/>
    <p:sldId id="276" r:id="rId18"/>
    <p:sldId id="277" r:id="rId19"/>
    <p:sldId id="278" r:id="rId20"/>
    <p:sldId id="279" r:id="rId21"/>
    <p:sldId id="307" r:id="rId22"/>
    <p:sldId id="280" r:id="rId23"/>
    <p:sldId id="282" r:id="rId24"/>
    <p:sldId id="281" r:id="rId25"/>
    <p:sldId id="283" r:id="rId26"/>
    <p:sldId id="284" r:id="rId27"/>
    <p:sldId id="285" r:id="rId28"/>
    <p:sldId id="286" r:id="rId29"/>
    <p:sldId id="287" r:id="rId30"/>
    <p:sldId id="288" r:id="rId31"/>
    <p:sldId id="289" r:id="rId32"/>
    <p:sldId id="290" r:id="rId33"/>
    <p:sldId id="291" r:id="rId34"/>
    <p:sldId id="292" r:id="rId35"/>
    <p:sldId id="261" r:id="rId36"/>
    <p:sldId id="30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1" autoAdjust="0"/>
    <p:restoredTop sz="86441" autoAdjust="0"/>
  </p:normalViewPr>
  <p:slideViewPr>
    <p:cSldViewPr snapToGrid="0">
      <p:cViewPr varScale="1">
        <p:scale>
          <a:sx n="57" d="100"/>
          <a:sy n="57" d="100"/>
        </p:scale>
        <p:origin x="15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2-11T02:52:53.294"/>
    </inkml:context>
    <inkml:brush xml:id="br0">
      <inkml:brushProperty name="width" value="0.35" units="cm"/>
      <inkml:brushProperty name="height" value="0.35" units="cm"/>
      <inkml:brushProperty name="color" value="#004F8B"/>
    </inkml:brush>
  </inkml:definitions>
  <inkml:trace contextRef="#ctx0" brushRef="#br0">317 1204 188 0 0,'0'0'693'0'0,"0"0"-43"0"0,0 0-23 0 0,0 0-46 0 0,0 0-22 0 0,0 0-31 0 0,0 0-20 0 0,0 0-12 0 0,0 0-22 0 0,0 0-51 0 0,0 0-15 0 0,0 0-8 0 0,0 0-42 0 0,0 0 10 0 0,-2 2-34 0 0,1-2-309 0 0,-11 9 408 0 0,0 0 0 0 0,0 1 0 0 0,1 1 0 0 0,0 0 1 0 0,-2 3-434 0 0,-20 28 558 0 0,13-18-313 0 0,14-17-183 0 0,0 1 1 0 0,0-1-1 0 0,1 1 1 0 0,-3 7-63 0 0,-19 35 194 0 0,18-35-129 0 0,-1 5-5 0 0,-5 17 78 0 0,10-28-95 0 0,1 1 0 0 0,0 0 0 0 0,-1 5-43 0 0,-5 21 181 0 0,-10 21-181 0 0,4-12 124 0 0,12-33-76 0 0,1 1-1 0 0,0 0 0 0 0,0 0 0 0 0,1 10-47 0 0,0-13 47 0 0,0 0 0 0 0,0 0-1 0 0,-2 3-46 0 0,2-6 31 0 0,0-1-1 0 0,1 1 1 0 0,-1 0-1 0 0,1 0 1 0 0,1 0-1 0 0,-1 0 1 0 0,1 0-1 0 0,0 3-30 0 0,1 15 158 0 0,-1-18-134 0 0,0 0 0 0 0,0-1 0 0 0,1 1 1 0 0,-1 0-1 0 0,2 0 0 0 0,0 1-24 0 0,1 21 72 0 0,-2-17-30 0 0,1 0 1 0 0,0 0 0 0 0,1 0 0 0 0,2 4-43 0 0,10 25 142 0 0,5 24-142 0 0,-18-48 5 0 0,2 1 16 0 0,6 19 20 0 0,-8-32-32 0 0,0 0 0 0 0,-1-1 1 0 0,0 1-1 0 0,0 0 0 0 0,0 3-9 0 0,4 19 31 0 0,-3-18-34 0 0,3 6 26 0 0,-2 1-1 0 0,1 10-22 0 0,3 2-3 0 0,-1-9 38 0 0,-3-6-21 0 0,1-1 1 0 0,1 0-1 0 0,0 1-14 0 0,-1-2 12 0 0,1 0 0 0 0,-2 1 1 0 0,2 8-13 0 0,1 2 22 0 0,0 0 0 0 0,7 15-22 0 0,13 52 32 0 0,-19-45-6 0 0,-4-25 5 0 0,0 0 1 0 0,-1 0-1 0 0,0 0 1 0 0,-2 17-32 0 0,2 28 129 0 0,3-23-39 0 0,-5-38-84 0 0,1-1 0 0 0,0 1 1 0 0,-1 0-1 0 0,0 0 0 0 0,0 0 0 0 0,0 0 0 0 0,0 0 1 0 0,0 0-1 0 0,-1 2-6 0 0,0 10 26 0 0,3 51 4 0 0,0-41-9 0 0,-1 0-1 0 0,-2 1 1 0 0,0-1 0 0 0,-2 0-1 0 0,-1 6-20 0 0,-5 42 115 0 0,5-20-2 0 0,0 39 26 0 0,-2-37-54 0 0,3-38-62 0 0,2-1 0 0 0,0 0 0 0 0,1 1 1 0 0,1 1-24 0 0,-1 11 32 0 0,0-1 3 0 0,3 90 91 0 0,-3-104-84 0 0,0 0 0 0 0,-2 12-42 0 0,-1 14 58 0 0,1 28 288 0 0,-10 48-346 0 0,3-20 131 0 0,3-53-66 0 0,3-31-48 0 0,1 0 0 0 0,1 1-1 0 0,0 2-16 0 0,-1 30 72 0 0,-2 6-72 0 0,1-14 26 0 0,2 24 56 0 0,2-48-60 0 0,0 1 0 0 0,-2-1 1 0 0,0 1-1 0 0,0-1 0 0 0,-1 1 0 0 0,-3 7-22 0 0,3-11 14 0 0,1-1 0 0 0,-1 1-1 0 0,1-1 1 0 0,1 1 0 0 0,0 0 0 0 0,1 4-14 0 0,-1 7 24 0 0,-5 97 194 0 0,4-108-202 0 0,1-4 0 0 0,-1 1 0 0 0,1-1 0 0 0,1 1 0 0 0,-1 0 0 0 0,2 3-16 0 0,2 43 61 0 0,-1-25-29 0 0,-3-24-25 0 0,1 1 0 0 0,-1-1 0 0 0,1 0 0 0 0,0 1 0 0 0,0-1 0 0 0,0 0 0 0 0,1 3-7 0 0,-1-6 2 0 0,-1-1 0 0 0,0 1-1 0 0,1 0 1 0 0,-1 0 0 0 0,0 0 0 0 0,0 0 0 0 0,1 0 0 0 0,-1 0 0 0 0,0-1 0 0 0,0 1-1 0 0,0 0 1 0 0,0 0 0 0 0,0 0 0 0 0,0 0 0 0 0,0 0 0 0 0,-1 0-2 0 0,1 4 6 0 0,3 5 6 0 0,0 7 17 0 0,-2-5-10 0 0,1-1 0 0 0,-1 1 1 0 0,2-1-1 0 0,1 4-19 0 0,5 27 45 0 0,-2-13 3 0 0,9 24-48 0 0,-13-42 2 0 0,4 9 6 0 0,-3-10 4 0 0,-1-1 0 0 0,0 1 0 0 0,1 5-12 0 0,-1 1 14 0 0,1 0 1 0 0,4 9-15 0 0,-3-12 9 0 0,-1 0 1 0 0,-1 0-1 0 0,0 1 1 0 0,0 2-10 0 0,-1-4 2 0 0,0 0-1 0 0,1-1 1 0 0,1 1 0 0 0,0-1-1 0 0,4 7-1 0 0,-2-3 23 0 0,-1 0 1 0 0,4 14-24 0 0,-4-10 4 0 0,1 0 1 0 0,1 0-5 0 0,7 21 3 0 0,-9-28-1 0 0,0 0 1 0 0,0 0 0 0 0,7 9-3 0 0,7 18 6 0 0,-14-29-2 0 0,0 1-1 0 0,0-2 1 0 0,2 2-4 0 0,-1-2 0 0 0,-1 1 0 0 0,0 0 0 0 0,0 0 0 0 0,13 31 3 0 0,-13-31-2 0 0,-1 0 0 0 0,1 0-1 0 0,-2 0 1 0 0,1 1-1 0 0,6 17-1 0 0,-8-21-2 0 0,2 2 1 0 0,0 0-1 0 0,0 0 0 0 0,1-1 0 0 0,0 1 3 0 0,1 1-11 0 0,-1 0 0 0 0,-1 0 0 0 0,1 0 0 0 0,-1 2 11 0 0,7 15-17 0 0,46 79-66 0 0,-49-94 66 0 0,0 0 0 0 0,1-1 1 0 0,1 0-1 0 0,1 1 17 0 0,16 12-47 0 0,-26-24 46 0 0,0 1 0 0 0,0-1 0 0 0,-1 1 0 0 0,1-1 0 0 0,0 1 0 0 0,-1-1 0 0 0,1 1 0 0 0,-1 0 0 0 0,1-1 0 0 0,0 1 0 0 0,-1 0 0 0 0,0 0 0 0 0,1-1 0 0 0,-1 1 0 0 0,1 0 0 0 0,-1 0 0 0 0,0 0 1 0 0,9 12-11 0 0,9 4 0 0 0,0 0 1 0 0,0-2 0 0 0,2 0 0 0 0,10 5 10 0 0,-2 0-29 0 0,-25-18 27 0 0,-1 0 1 0 0,1 0-1 0 0,0 0 1 0 0,0 1 0 0 0,-1-1-1 0 0,2 2 2 0 0,-2-1-1 0 0,0-1-1 0 0,0 0 1 0 0,0 0 0 0 0,0 0-1 0 0,1 0 1 0 0,2 1 1 0 0,22 11 4 0 0,-24-11-6 0 0,1-1 1 0 0,0 0 0 0 0,-1 0-1 0 0,1 0 1 0 0,0-1-1 0 0,0 1 1 0 0,0-1 1 0 0,14 7-3 0 0,55 28-32 0 0,-30-20 2 0 0,30 8 33 0 0,-14-5-24 0 0,-8-4 20 0 0,37 9-22 0 0,-70-18 13 0 0,0-2 0 0 0,0 0-1 0 0,15 1 14 0 0,10 3 7 0 0,27 8 14 0 0,13 2 6 0 0,-11-6-27 0 0,-14-6-26 0 0,15 1-10 0 0,82 10 66 0 0,-105-8-28 0 0,-4-1-4 0 0,2-2 12 0 0,10 2-7 0 0,32 8-3 0 0,-74-12 4 0 0,0-1 0 0 0,0-1 0 0 0,6 0-4 0 0,25 3 7 0 0,36 1-13 0 0,-21 4 26 0 0,-38-3-19 0 0,-17-5-1 0 0,1 0 0 0 0,0 0 0 0 0,0-1 0 0 0,7 0 0 0 0,48 11 35 0 0,11 6 14 0 0,-44-13-25 0 0,-22-4-17 0 0,0 0 0 0 0,-1 0 0 0 0,7 3-7 0 0,11 2 19 0 0,-17-5-13 0 0,1 1 1 0 0,-1 0 0 0 0,0 0-1 0 0,2 2-6 0 0,-6-2 1 0 0,1 0-1 0 0,0 0 1 0 0,0 0-1 0 0,0-1 0 0 0,4 1 0 0 0,6 1 5 0 0,113 33 72 0 0,-95-28-71 0 0,0-2 0 0 0,3 0-6 0 0,118 24 146 0 0,-105-21-3 0 0,5 3-143 0 0,-32-7 19 0 0,8 1 13 0 0,-21-5-20 0 0,-1 1 0 0 0,1 0 0 0 0,6 3-12 0 0,-5-2 14 0 0,0-1 0 0 0,1 0 0 0 0,-1-1 0 0 0,2 1-14 0 0,4-1 20 0 0,38 6 96 0 0,-35-5-85 0 0,150 11 154 0 0,-66-6-127 0 0,121 7 77 0 0,-153-9-77 0 0,-47-2-46 0 0,61 3 94 0 0,19 3-22 0 0,-1 1 7 0 0,-13 0-19 0 0,-49-6-5 0 0,14 3-67 0 0,104 16 141 0 0,-24-6-18 0 0,-112-15-109 0 0,-5 0 9 0 0,36 3 36 0 0,24 7-59 0 0,-47-7 25 0 0,-9-3-13 0 0,32 5 19 0 0,26 2 81 0 0,-7-2-41 0 0,52-1-12 0 0,-57-2-44 0 0,-10-1-15 0 0,-13 0 4 0 0,125 13-50 0 0,-71-13 43 0 0,18 2-11 0 0,-100-4 14 0 0,-4 1 0 0 0,1-1 1 0 0,-1-1-1 0 0,4 0 0 0 0,-10-1 1 0 0,19 1-12 0 0,14 3-3 0 0,39 1-45 0 0,-73-5 62 0 0,62 4-1 0 0,-52-4 8 0 0,1 0-20 0 0,-16 1 9 0 0,10 0-10 0 0,1 0 0 0 0,-1-1 0 0 0,1-1-1 0 0,3 0 12 0 0,-14 1-1 0 0,0 1-1 0 0,1 0 1 0 0,-1-1-1 0 0,0 1 1 0 0,0 0-1 0 0,0 0 1 0 0,0-1-1 0 0,0 1 1 0 0,0 0-1 0 0,0 0 1 0 0,1 0-1 0 0,-1 1 1 0 0,0-1 1 0 0,16 1-17 0 0,24 0 5 0 0,-32-1 1 0 0,0-1 0 0 0,-4 0 8 0 0,29 0-13 0 0,-25 1 10 0 0,33 0 4 0 0,-39 0 2 0 0,1 1 0 0 0,39 0-14 0 0,-39-1 9 0 0,1 0-6 0 0,37-1-13 0 0,-38 0 6 0 0,1 1 5 0 0,103 2-91 0 0,-94-2 88 0 0,-11 0 2 0 0,2 0 6 0 0,37-4-16 0 0,-39 3 20 0 0,23 0-15 0 0,-21 0 11 0 0,-1 1 11 0 0,34-1-47 0 0,-34 0 30 0 0,1 1-8 0 0,23-2-49 0 0,-1-2 0 0 0,4-2 71 0 0,55-11-139 0 0,-63 11 121 0 0,-3 2-6 0 0,35-12 1 0 0,-14 3-18 0 0,-11 3 48 0 0,5-6-20 0 0,-17 10 13 0 0,-1 1 0 0 0,4 0 0 0 0,-18 4-4 0 0,0 0 1 0 0,0 0-1 0 0,0 0 0 0 0,0-1 0 0 0,0 1 1 0 0,0-1-1 0 0,1 0 4 0 0,12-7 2 0 0,11-2-1 0 0,19-4-31 0 0,-40 13 26 0 0,-4 1 5 0 0,-1 0 0 0 0,1 0-1 0 0,0 0 1 0 0,0 0 0 0 0,-1 0-1 0 0,1 0 1 0 0,0 1 0 0 0,0-1-1 0 0,0 1 1 0 0,0-1 0 0 0,0 1-1 0 0,0 0 0 0 0,10-2 14 0 0,35-14-13 0 0,-44 15 6 0 0,0-1-13 0 0,20-7 2 0 0,-21 8 6 0 0,1 0 20 0 0,48-13 11 0 0,-48 13-22 0 0,1 0-7 0 0,0 0 1 0 0,0-1-1 0 0,-1 1 1 0 0,1-1 0 0 0,0 0-1 0 0,0 0 1 0 0,2-2-5 0 0,6-3-4 0 0,-4 3 0 0 0,-1 1 5 0 0,0 0-1 0 0,0-1 0 0 0,-1 0 0 0 0,0 0 1 0 0,6-5-1 0 0,11-8-5 0 0,1-6-18 0 0,-4 6-33 0 0,-18 17 54 0 0,12-11-37 0 0,0 0-1 0 0,4-4 40 0 0,-14 11-3 0 0,0 1 0 0 0,-1-1 0 0 0,1 0 0 0 0,-1-1 1 0 0,0 1 2 0 0,3-14-9 0 0,-5 12 4 0 0,14-43 14 0 0,-13 41-25 0 0,-1 0 0 0 0,0 0-1 0 0,-1 0 1 0 0,0 0-1 0 0,-1-4 17 0 0,1-7-18 0 0,1-1 4 0 0,-1 19 14 0 0,0 1 0 0 0,0-1-1 0 0,0 1 1 0 0,0-1 0 0 0,0 1-1 0 0,0-1 1 0 0,0 0 0 0 0,0 1-1 0 0,0-1 1 0 0,0 1 0 0 0,0-1-1 0 0,-1 1 1 0 0,1-1 0 0 0,0 1-1 0 0,0-1 1 0 0,-1 1 0 0 0,1-1-1 0 0,0 1 1 0 0,-1 0 0 0 0,0-4-4 0 0,-3 0 3 0 0,1-3 3 0 0,-2-25-16 0 0,3 10 6 0 0,2 17 7 0 0,0 0 0 0 0,0-1 0 0 0,-1 1 0 0 0,0 0 0 0 0,0 0 0 0 0,-1-2 1 0 0,1 6 0 0 0,1 1-1 0 0,0-1 1 0 0,0 1 0 0 0,-1-1 0 0 0,1 0-1 0 0,0 1 1 0 0,0-1 0 0 0,0 0-1 0 0,-1 1 1 0 0,1-1 0 0 0,0 1 0 0 0,0-1-1 0 0,0 0 1 0 0,0 1 0 0 0,0-1 0 0 0,0 0-1 0 0,1 1 1 0 0,-1-1 0 0 0,0 0 0 0 0,1-12-3 0 0,-3 5 3 0 0,1-1 1 0 0,-1 1-1 0 0,-1-1 0 0 0,-2-5 0 0 0,1-1 11 0 0,-5-19 76 0 0,0 13 11 0 0,2-1-1 0 0,0 0 0 0 0,1-4-97 0 0,0 5 31 0 0,3 9-19 0 0,-1-9 3 0 0,4 19-13 0 0,0 1 0 0 0,0 0 1 0 0,-1-1-1 0 0,1 1 0 0 0,0 0 0 0 0,0 0 0 0 0,-1-1 0 0 0,1 1 0 0 0,-1 0 0 0 0,1 0 0 0 0,-1 0 0 0 0,0-1 0 0 0,0 1-2 0 0,1 0 2 0 0,-1 0 0 0 0,1 0-1 0 0,-1 0 1 0 0,1 0 0 0 0,-1 0-1 0 0,1 0 1 0 0,0 0 0 0 0,-1 0-1 0 0,1 0 1 0 0,0 0 0 0 0,0 0-1 0 0,0 0 1 0 0,0 0-2 0 0,0 0 1 0 0,0 0 1 0 0,0 0-1 0 0,-1 0 0 0 0,1 0 1 0 0,0 0-1 0 0,-1 0 0 0 0,1 0 1 0 0,0 0-1 0 0,-1 0 1 0 0,1 0-1 0 0,-1 0 0 0 0,1 0 1 0 0,-1 0-1 0 0,0 0 0 0 0,0 0-1 0 0,-2-3 7 0 0,2 0 2 0 0,0 0 1 0 0,0 1 0 0 0,0-1 0 0 0,0 0-1 0 0,0 0 1 0 0,1 0-10 0 0,0 0 11 0 0,-1 1 0 0 0,1 0 1 0 0,-1-1-1 0 0,0 1 0 0 0,0 0 0 0 0,0 0 0 0 0,0 0 1 0 0,-2-2-12 0 0,0-3 17 0 0,0 0 0 0 0,1 0 0 0 0,0 0 1 0 0,0 0-1 0 0,1-1 0 0 0,0 1 0 0 0,0-9-17 0 0,-4-29 42 0 0,3 35-29 0 0,3 6-10 0 0,-2-17 12 0 0,-5-14 23 0 0,5 30-26 0 0,0 0-1 0 0,0-1 0 0 0,0 1 0 0 0,1-1 1 0 0,-1 1-1 0 0,1 0 0 0 0,1-4-11 0 0,0-1 1 0 0,-4 7-1 0 0,1-21 1 0 0,3 3 0 0 0,1 19 2 0 0,-3-24 1 0 0,0 16-1 0 0,1 3 8 0 0,-1 0 1 0 0,0 0 0 0 0,-2-7-12 0 0,1 10-1 0 0,1 1 1 0 0,0-1-1 0 0,0 0 1 0 0,1 0-1 0 0,-1 0 1 0 0,1 0 0 0 0,0 3 2 0 0,0 0-1 0 0,0 1 1 0 0,0-1-1 0 0,-1 0 1 0 0,1 1 0 0 0,0-1-1 0 0,-1 1 1 0 0,0-1-1 0 0,1 0 1 0 0,-2 0-2 0 0,0-8 16 0 0,0 1-1 0 0,1 0 1 0 0,0-1-1 0 0,0 0 1 0 0,1 1-1 0 0,1-9-15 0 0,-1 5 0 0 0,-1 10 1 0 0,1 0 0 0 0,0-1 1 0 0,-1 1-1 0 0,0 0 0 0 0,0-1 0 0 0,0 1 1 0 0,0-1-2 0 0,0 1 0 0 0,-1 0 1 0 0,1-1 0 0 0,1 1-1 0 0,-1-1 1 0 0,0 1-1 0 0,1-1 1 0 0,0-1-1 0 0,-3-28-15 0 0,0 0 1 0 0,-3 0-1 0 0,-1-1 15 0 0,0-4-15 0 0,3 20 26 0 0,1 1-9 0 0,3 16-2 0 0,0 0-1 0 0,-1 0 1 0 0,1 0 0 0 0,0 0-1 0 0,0 0 1 0 0,0 0 0 0 0,-1 0 0 0 0,1 0-1 0 0,-1 0 1 0 0,1 0 0 0 0,-1 0-1 0 0,1 0 1 0 0,-1 0 0 0 0,1 0-1 0 0,-2-1 1 0 0,-1-2 2 0 0,-10-36 42 0 0,13 38-27 0 0,-1-2 6 0 0,0-7-11 0 0,1 4 4 0 0,-1 0 1 0 0,0 0 0 0 0,-1-1-1 0 0,0 1 1 0 0,0 0-1 0 0,0 1 1 0 0,-1-2-17 0 0,-18-61 38 0 0,16 46-39 0 0,5 19 2 0 0,-1 0-1 0 0,0 0 1 0 0,0 0-1 0 0,0 0 1 0 0,-1 0 0 0 0,1 0-1 0 0,-1 0 1 0 0,-1-2-1 0 0,2 5 0 0 0,1 0 1 0 0,-1 0 0 0 0,0 0 0 0 0,1 0-1 0 0,-1 0 1 0 0,1 0 0 0 0,0-1 0 0 0,-1 1-1 0 0,1 0 1 0 0,0 0 0 0 0,0 0-1 0 0,0 0 1 0 0,0-1-1 0 0,0 1 0 0 0,0 1 0 0 0,0-1 0 0 0,0 0 0 0 0,0 1 1 0 0,-1-1-1 0 0,1 0 0 0 0,0 1 0 0 0,0-1 0 0 0,0 1 0 0 0,-1-1 0 0 0,1 0 0 0 0,0 1 0 0 0,0-1 0 0 0,-1 1 0 0 0,1-1 0 0 0,-1 1 0 0 0,1-1 0 0 0,0 1 0 0 0,-1-1 0 0 0,0 0 0 0 0,1 1 0 0 0,-1-1 0 0 0,1 0 0 0 0,-1 0 0 0 0,1 1-1 0 0,-1-1 1 0 0,1 0 0 0 0,0 0 0 0 0,-1 1 0 0 0,1-1 0 0 0,0 0 0 0 0,0 0-1 0 0,0 0 1 0 0,-1 1 0 0 0,1-1 0 0 0,0 0 0 0 0,0 0 0 0 0,0 0 0 0 0,0-1-2 0 0,-1-6-7 0 0,0 0 1 0 0,0 0-1 0 0,1 0 1 0 0,0-5 8 0 0,-1-17-16 0 0,-6-7 1 0 0,4 24 12 0 0,2 10 1 0 0,0 1 1 0 0,0-1-1 0 0,0 0 0 0 0,1 0 0 0 0,-1 0 0 0 0,1 1 1 0 0,0-1-1 0 0,0 0 0 0 0,0 0 0 0 0,0 0 0 0 0,0-1 2 0 0,-2-38-20 0 0,0 24-21 0 0,1 0 1 0 0,2-16 40 0 0,3 17-20 0 0,-3 14 12 0 0,0 0 0 0 0,0-1 0 0 0,0 1 0 0 0,0 0 0 0 0,-1-1 0 0 0,0 1-1 0 0,0-3 9 0 0,0 0-1 0 0,0-2-5 0 0,0-1 0 0 0,1 1 0 0 0,0-1 0 0 0,0 1 0 0 0,2-6 6 0 0,2-7 8 0 0,-3 8 0 0 0,1 1-1 0 0,0 0 1 0 0,3-7-8 0 0,4-11-43 0 0,4-19 43 0 0,-6 16-58 0 0,10-22 58 0 0,-8 30-32 0 0,-9 23 31 0 0,0 0 0 0 0,1 0 1 0 0,-1 0-1 0 0,-1 0 0 0 0,1 0 0 0 0,0 0 1 0 0,0 0-1 0 0,-1 0 0 0 0,1 0 0 0 0,-1 0 1 0 0,0 0-1 0 0,1-1 1 0 0,-1 2-1 0 0,0-1 1 0 0,0 1-1 0 0,0 0 0 0 0,0-1 0 0 0,0 1 1 0 0,1 0-1 0 0,-1-1 0 0 0,1 1 1 0 0,-1 0-1 0 0,1-1 0 0 0,0 0 1 0 0,6-18 2 0 0,-8 14 0 0 0,1 6-2 0 0,0-1 1 0 0,0 1 0 0 0,0 0-1 0 0,-1-1 1 0 0,1 1 0 0 0,0 0-1 0 0,0-1 1 0 0,0 1 0 0 0,0-1-1 0 0,0 1 1 0 0,0 0 0 0 0,0-1-1 0 0,0 1 1 0 0,0-1 0 0 0,0 1-1 0 0,0 0 1 0 0,0-1 0 0 0,1 1-1 0 0,-1-1 1 0 0,0 1 0 0 0,0 0-1 0 0,0-1 1 0 0,0 1 0 0 0,1 0-1 0 0,-1-1 1 0 0,0 1 0 0 0,0 0-1 0 0,1-1 0 0 0,12-49 80 0 0,-11 33-36 0 0,-2 15-43 0 0,0 1 0 0 0,0 0 0 0 0,0 0-1 0 0,0 0 1 0 0,0 0 0 0 0,0-1 0 0 0,1 1 0 0 0,-1 0 0 0 0,0 0 0 0 0,1 0 0 0 0,0-1-1 0 0,0-2 2 0 0,0 1 0 0 0,0-1 1 0 0,0 0-1 0 0,0 1 1 0 0,-1-1-1 0 0,0 0 0 0 0,1 1 1 0 0,-1-3-3 0 0,0-8 9 0 0,24-120 90 0 0,-18 49 18 0 0,-2 73-97 0 0,-3 11-19 0 0,-1 0 1 0 0,1 0-1 0 0,-1 0 1 0 0,0 0 0 0 0,1 0-1 0 0,-1 0 1 0 0,0 1-1 0 0,0-1 1 0 0,1 0-1 0 0,-1 0 1 0 0,0 0 0 0 0,0 0-1 0 0,0 0 1 0 0,0 0-2 0 0,4-52 32 0 0,-2 34-9 0 0,-1 0 1 0 0,0-1-1 0 0,-2-4-23 0 0,-3-97 91 0 0,5 92-77 0 0,1 1 0 0 0,2-1-14 0 0,1-18 18 0 0,1 12 3 0 0,-4 26-20 0 0,0-1 0 0 0,-1 1 1 0 0,1-9-2 0 0,8-130 93 0 0,-6 70-91 0 0,0 27 1 0 0,2 11-2 0 0,-4 31-2 0 0,0 0 0 0 0,-1-1 0 0 0,0-5 1 0 0,-3-1 1 0 0,2 14 2 0 0,-1 0 1 0 0,1 0-1 0 0,0 0 1 0 0,0 0 0 0 0,0-1-1 0 0,0 1 1 0 0,0 0-1 0 0,0 0 1 0 0,0 0 0 0 0,1 0-1 0 0,-1 0 1 0 0,1-1-4 0 0,-1 2 1 0 0,1 0 1 0 0,-1 0 0 0 0,1 0-1 0 0,-1 0 1 0 0,0 0-1 0 0,0-1 1 0 0,0 1 0 0 0,1 0-1 0 0,-1 0 1 0 0,0 0-1 0 0,-1 0 1 0 0,1 0 0 0 0,0-1-1 0 0,0 1 1 0 0,-1-1-2 0 0,1-2 4 0 0,1-17 37 0 0,-1 19-40 0 0,0 0 0 0 0,0-1-1 0 0,0 1 1 0 0,0 0 0 0 0,0 0 0 0 0,-1 0 0 0 0,1 0 0 0 0,0-1 0 0 0,-1 1 0 0 0,0 0 0 0 0,1 0 0 0 0,-1 0-1 0 0,0 0 0 0 0,0 0 2 0 0,0 1 0 0 0,1-1-1 0 0,-1 1 1 0 0,1-1-1 0 0,0 1 1 0 0,-1-1 0 0 0,1 0-1 0 0,0 1 1 0 0,0-1-1 0 0,0 1 1 0 0,0-1-1 0 0,0 0 1 0 0,1 1-2 0 0,-1-6 1 0 0,-1-27 11 0 0,-2-30-51 0 0,4-47 39 0 0,1 87-13 0 0,-2-1-1 0 0,-1 0 1 0 0,-2-12 13 0 0,0 19 4 0 0,1 12 0 0 0,1 0-1 0 0,-1-1 1 0 0,2 0 0 0 0,-1-1-4 0 0,1 2 2 0 0,0 1 1 0 0,-1-1-1 0 0,0 1 1 0 0,0 0-1 0 0,0-1 1 0 0,-2-3-3 0 0,-5-24 8 0 0,3 9 1 0 0,-7-41 17 0 0,11 50-35 0 0,0 7 1 0 0,0 0 1 0 0,1 0-1 0 0,0-7 8 0 0,0 8-3 0 0,0 0-1 0 0,-1 1 0 0 0,1-1 1 0 0,-1 1-1 0 0,-2-5 4 0 0,-2-17-4 0 0,4-27-11 0 0,2 31 20 0 0,-6-12-16 0 0,2 18 5 0 0,3 14 4 0 0,0 0 0 0 0,0-1-1 0 0,0 1 1 0 0,0 0 0 0 0,1-1-1 0 0,0-3 3 0 0,3-19-11 0 0,-3-3 24 0 0,0 21-10 0 0,0 1 0 0 0,-1 0 0 0 0,-1-7-3 0 0,1 8 3 0 0,1 0 0 0 0,0 0 1 0 0,0 1-1 0 0,0-1 0 0 0,2-3-3 0 0,1-8 9 0 0,6-32 2 0 0,-7 38 6 0 0,0-1-1 0 0,-1 0 0 0 0,0-7-16 0 0,2-10 24 0 0,-1 14-15 0 0,-1 11-8 0 0,-1 1-1 0 0,0 0 1 0 0,-1-1-1 0 0,1 1 0 0 0,-1-1 1 0 0,0 1-1 0 0,0-2 0 0 0,-1-1 3 0 0,0 0 0 0 0,1-1 0 0 0,0 1-1 0 0,0 0 1 0 0,1-1 0 0 0,0 1 0 0 0,0-1 0 0 0,0 1-1 0 0,3-5-2 0 0,-2 3-2 0 0,0-1 0 0 0,0 1 0 0 0,-1-1 0 0 0,0 0 0 0 0,0-8 2 0 0,-1 15 1 0 0,0-1 0 0 0,0 0 0 0 0,0 0-1 0 0,0 0 1 0 0,0 0 0 0 0,-1 0-1 0 0,-1-2 0 0 0,1-2 4 0 0,-4-64 105 0 0,4 63-91 0 0,0-1 0 0 0,0 1 0 0 0,-1 0 0 0 0,-2-8-18 0 0,-4-25 29 0 0,2 3-8 0 0,4 30-14 0 0,1 0-1 0 0,0 1 1 0 0,0-8-7 0 0,0 9 5 0 0,1 0 0 0 0,-1 1 0 0 0,0-1 0 0 0,-1-2-5 0 0,0 2 13 0 0,1-1 1 0 0,0 0-1 0 0,0 1 1 0 0,1-4-14 0 0,-1 0 32 0 0,-1 0 1 0 0,0 0-1 0 0,-1-4-32 0 0,-5-7 73 0 0,0 0 0 0 0,-2 0 1 0 0,-1 0-74 0 0,6 11 17 0 0,-9-21 44 0 0,12 26-47 0 0,0-1 0 0 0,-1 1 0 0 0,1 0 1 0 0,-1 0-1 0 0,-1 0 0 0 0,1 1 0 0 0,-1-1 0 0 0,0 1 1 0 0,-1 0-15 0 0,4 4 4 0 0,0-1 1 0 0,-1 1 0 0 0,1-1 0 0 0,0 1 0 0 0,0-1 0 0 0,0 1 0 0 0,0-1 0 0 0,0 0 0 0 0,1 0-5 0 0,-9-13 77 0 0,0 4-34 0 0,5 5-6 0 0,0 1 1 0 0,-1-1-1 0 0,2 0 0 0 0,-1 0 0 0 0,0-2-37 0 0,2 3 17 0 0,-1 1 1 0 0,1 0-1 0 0,-1 0 0 0 0,0 0 0 0 0,0 0 1 0 0,-2-2-18 0 0,-3-4 18 0 0,0 0 18 0 0,7 9-34 0 0,1 0-1 0 0,-1 0 0 0 0,0 0 0 0 0,0 0 0 0 0,0 0 0 0 0,1 0 0 0 0,-1-1 1 0 0,1 1-1 0 0,-1 0 0 0 0,1-1 0 0 0,-1 1 0 0 0,1-1-1 0 0,0 1 1 0 0,-1 0 0 0 0,1 0 0 0 0,0 1 0 0 0,-1-1 0 0 0,1 0 0 0 0,-1 0 0 0 0,1 0 0 0 0,-1 0 1 0 0,1 1-1 0 0,-1-1 0 0 0,0 0 0 0 0,1 0 0 0 0,-1 1 0 0 0,0-1 0 0 0,1 1 0 0 0,-2-1-1 0 0,-1-2 3 0 0,-13-18 32 0 0,7 8-9 0 0,-1 1 0 0 0,-1 0-1 0 0,-5-4-25 0 0,-37-39 160 0 0,1 2-72 0 0,26 25-75 0 0,-3 0 10 0 0,28 27-22 0 0,0 0 1 0 0,1 0-1 0 0,-1 0 1 0 0,0 0 0 0 0,0 0-1 0 0,0 0 1 0 0,0 1-1 0 0,0-1 1 0 0,0 0 0 0 0,0 1-1 0 0,0-1 1 0 0,-1 0-2 0 0,-12-6 22 0 0,-44-32 70 0 0,22 19-95 0 0,-79-36 39 0 0,86 43-29 0 0,-50-21-11 0 0,49 20 11 0 0,22 10-5 0 0,-1 0 0 0 0,-1 0 0 0 0,-7-2-2 0 0,-142-49 145 0 0,133 45-76 0 0,16 7-56 0 0,2 0-1 0 0,-1-1 1 0 0,-5-3-13 0 0,12 6 5 0 0,-1-1 0 0 0,1 1 0 0 0,-1 0 0 0 0,1 0-1 0 0,-1 0 1 0 0,1 1 0 0 0,-1-1 0 0 0,0 0-5 0 0,-19-4 13 0 0,-21-11-15 0 0,-6 1 41 0 0,42 13-31 0 0,-40-9 26 0 0,-16-12 53 0 0,-43-3 15 0 0,-3-2 42 0 0,-112-10-101 0 0,169 29-54 0 0,27 4 2 0 0,20 3 7 0 0,0 1-1 0 0,0 0 1 0 0,0 1 0 0 0,0-1 0 0 0,-2 1 2 0 0,-41-4 0 0 0,-17-2 3 0 0,58 6-2 0 0,-1-1 1 0 0,1 0-1 0 0,-1 0 0 0 0,-6-2-1 0 0,8 1-1 0 0,-17-3 8 0 0,18 4-6 0 0,-20-1 13 0 0,19 3-12 0 0,-28-5-1 0 0,-15 0-16 0 0,-11 2-30 0 0,-4-2 15 0 0,-28 1 36 0 0,-14-9 40 0 0,78 10-45 0 0,-7 0-25 0 0,1 0 0 0 0,-1 2 24 0 0,31 1 2 0 0,0-1 0 0 0,0 0 0 0 0,0 0 0 0 0,0 0-1 0 0,0-1 1 0 0,1 1 0 0 0,-2-1-2 0 0,-28-3-7 0 0,0 4-20 0 0,-15-2 25 0 0,39 2-1 0 0,-18 1 11 0 0,21 0-6 0 0,4 0-2 0 0,-1-1 1 0 0,1 1 0 0 0,-1-1 0 0 0,1 0 0 0 0,-1 0-1 0 0,1 0 1 0 0,-1 0 0 0 0,-2 0-1 0 0,-2-1 2 0 0,-21 0-1 0 0,-72 5-28 0 0,52-2 24 0 0,3-1-8 0 0,-34 6 11 0 0,46-3 3 0 0,-12 1 11 0 0,35-4-20 0 0,-1-1 1 0 0,1 1-1 0 0,-6-2 6 0 0,-5 1 26 0 0,-94 9-10 0 0,107-8-16 0 0,-26-1-12 0 0,30 1 15 0 0,0-1 11 0 0,-1 0-22 0 0,-69 2 16 0 0,69-2-12 0 0,1 0 13 0 0,-38 0-9 0 0,21 0-7 0 0,17 0 11 0 0,0 0 14 0 0,-11 0-14 0 0,-40 0 1 0 0,-51-3 42 0 0,103 3-25 0 0,-2 0-5 0 0,-36-2 45 0 0,36 2-47 0 0,5 0-10 0 0,0 0-8 0 0,-5 0 9 0 0,-15 0-12 0 0,14 0-1 0 0,6 0 11 0 0,0 0-8 0 0,0 0 5 0 0,0 0-1 0 0,-1 0 1 0 0,1 0 0 0 0,-1 1-1 0 0,1-1 1 0 0,-1 0 0 0 0,1 0-1 0 0,-1 0 1 0 0,1 0 0 0 0,-1 0 0 0 0,1 0-1 0 0,-1 0 1 0 0,1 0 0 0 0,-1 0-1 0 0,1 0 1 0 0,-1 0 0 0 0,1 0-1 0 0,-1 0 1 0 0,1-1 0 0 0,-1 1-1 0 0,1 0 1 0 0,-1 0-1 0 0,0-1 1 0 0,1 1 0 0 0,0 0-1 0 0,-1 0 1 0 0,1 0 0 0 0,-1-1 0 0 0,1 1-1 0 0,-1 0 1 0 0,1 0 0 0 0,-1 0 0 0 0,1 0 0 0 0,-1 0-1 0 0,1 0 1 0 0,-1 0 0 0 0,1 0 0 0 0,-1 0-1 0 0,1 0 1 0 0,-1 1 0 0 0,1-1 0 0 0,-1 0-1 0 0,1 0 1 0 0,-1 0 0 0 0,0 1-1 0 0,-4-1 1 0 0,-15 0-4 0 0,15 0 15 0 0,5 0-14 0 0,0 0 9 0 0,-3-1 4 0 0,-13 0 6 0 0,12 1-1 0 0,4 0-5 0 0,0 0 2 0 0,0 0-16 0 0,-19-2-8 0 0,15 2 21 0 0,4 0-18 0 0,0 0-7 0 0,0 0 12 0 0,0 0 1 0 0,0 0 18 0 0,0 0-16 0 0,0 0-7 0 0,0 0-3 0 0,-2 1-5 0 0,-8 3 17 0 0,7-3 21 0 0,3-1-7 0 0,0 0 9 0 0,0 0-11 0 0,0 0-20 0 0,0 0 0 0 0,0 0 2 0 0,0 0 10 0 0,0 0-14 0 0,0 0-23 0 0,0 0-30 0 0,0 0-27 0 0,0 0-60 0 0,0 0-72 0 0,0 0-86 0 0,0 0-104 0 0,0 0-120 0 0,0 0-144 0 0,0 0-133 0 0,0 0-109 0 0,0 0-102 0 0,0 0-277 0 0,0 0-1104 0 0,7-5-1980 0 0,29-18-218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2-11T02:52:57.460"/>
    </inkml:context>
    <inkml:brush xml:id="br0">
      <inkml:brushProperty name="width" value="0.35" units="cm"/>
      <inkml:brushProperty name="height" value="0.35" units="cm"/>
      <inkml:brushProperty name="color" value="#004F8B"/>
    </inkml:brush>
  </inkml:definitions>
  <inkml:trace contextRef="#ctx0" brushRef="#br0">361 0 856 0 0,'0'0'850'0'0,"0"0"-32"0"0,0 0-50 0 0,0 0-60 0 0,0 0-32 0 0,0 0-32 0 0,0 0-37 0 0,0 0-5 0 0,0 0-29 0 0,0 0-5 0 0,0 0-13 0 0,0 0-21 0 0,0 0-13 0 0,0 0-26 0 0,0 0-37 0 0,0 0-41 0 0,-2 3-23 0 0,-8 10 675 0 0,1-1 1 0 0,-9 7-1070 0 0,15-16 107 0 0,0 0 0 0 0,1 0 0 0 0,-1 0-1 0 0,1 0 1 0 0,0 0 0 0 0,0 1 0 0 0,0 0-107 0 0,-8 12 319 0 0,-16 20 100 0 0,24-32-362 0 0,-1 0 0 0 0,0 0 0 0 0,0 0 0 0 0,0 0 1 0 0,-4 3-58 0 0,4-4 32 0 0,0 0 1 0 0,0 0 0 0 0,0 1 0 0 0,0-1-1 0 0,1 1 1 0 0,0 0 0 0 0,0 0 0 0 0,0 0-1 0 0,-2 3-32 0 0,-19 34 264 0 0,-2-5-22 0 0,19-29-194 0 0,4-5-13 0 0,0 1-1 0 0,0-1 1 0 0,1 1 0 0 0,-1-1-1 0 0,0 1 1 0 0,1 0 0 0 0,-1-1 0 0 0,1 1-1 0 0,0 0 1 0 0,0 0 0 0 0,0 0-1 0 0,0 1-34 0 0,0-2 23 0 0,0 0-1 0 0,0 0 0 0 0,0 0 0 0 0,-1 0 0 0 0,1 0 0 0 0,0 0 1 0 0,-1-1-1 0 0,0 1 0 0 0,1-1 0 0 0,-1 1 0 0 0,-1 0-22 0 0,3-2-3 0 0,-2 2 37 0 0,1 0 2 0 0,-14 14 42 0 0,13-15-60 0 0,-2 11 30 0 0,3-10-35 0 0,-6 5 15 0 0,3 0-9 0 0,-27 41 81 0 0,30-47-90 0 0,1 1-7 0 0,0 0 0 0 0,-1 0 1 0 0,1 0-1 0 0,-1 0 0 0 0,1-1 1 0 0,-1 1-1 0 0,0 0 0 0 0,1 0 1 0 0,-1-1-1 0 0,0 1 1 0 0,0-1-1 0 0,0 1 0 0 0,-1 0-3 0 0,0 0 8 0 0,1 1 0 0 0,-1-1 0 0 0,1 1 0 0 0,-1 0 0 0 0,1-1 0 0 0,0 1 0 0 0,0 0 0 0 0,0 0 1 0 0,0 0-1 0 0,1 0-8 0 0,-1 0 4 0 0,0 0 1 0 0,1-1 0 0 0,-1 1-1 0 0,0 0 1 0 0,-1-1 0 0 0,1 1-1 0 0,-1 0-4 0 0,1 0 8 0 0,-1 0-1 0 0,1 0 0 0 0,0 0 0 0 0,0 1 1 0 0,0-1-1 0 0,1 1 0 0 0,-1-1 1 0 0,1 2-8 0 0,-4 11 11 0 0,2-8-4 0 0,2-8-7 0 0,0 0 0 0 0,0 1 1 0 0,0-1-1 0 0,0 0 0 0 0,0 1 0 0 0,-1-1 0 0 0,1 0 1 0 0,0 0-1 0 0,0 1 0 0 0,0-1 0 0 0,0 0 1 0 0,0 1-1 0 0,0-1 0 0 0,0 0 0 0 0,0 1 1 0 0,0-1-1 0 0,0 0 0 0 0,0 1 0 0 0,0-1 0 0 0,0 0 1 0 0,1 1-1 0 0,-1-1 0 0 0,0 0 0 0 0,0 0 1 0 0,0 1-1 0 0,0-1 0 0 0,0 0 0 0 0,1 1 0 0 0,-1 3 1 0 0,-7 14 9 0 0,4-10-4 0 0,4-6-3 0 0,-1-1-1 0 0,1 1 1 0 0,-1-1 0 0 0,0 1 0 0 0,0 0-1 0 0,0-1 1 0 0,0 1 0 0 0,0-1 0 0 0,0 1-1 0 0,0-1 1 0 0,-1 1 0 0 0,1-1-1 0 0,0 1 1 0 0,-1-1 0 0 0,0 1-3 0 0,1 9 31 0 0,-2 11-16 0 0,1-16-9 0 0,0 0 0 0 0,1 0 0 0 0,0 0 0 0 0,0-1 0 0 0,1 1 1 0 0,0 5-7 0 0,1 1 15 0 0,6 28 6 0 0,-8-38-19 0 0,0 0 0 0 0,0 0 1 0 0,1 0-1 0 0,-1 0 0 0 0,0 0 0 0 0,1 0 0 0 0,0-1 0 0 0,-1 1 0 0 0,1 0 0 0 0,0 0 0 0 0,0 0 0 0 0,0-1 0 0 0,0 1 1 0 0,0 0-3 0 0,-1-2 1 0 0,1 1 0 0 0,-1-1 0 0 0,0 0 0 0 0,0 1 0 0 0,1-1 0 0 0,-1 1 0 0 0,0-1 0 0 0,0 1 0 0 0,0-1 0 0 0,0 1 0 0 0,1-1 0 0 0,-1 0 0 0 0,0 1 1 0 0,0-1-1 0 0,0 1 0 0 0,0-1 0 0 0,0 1 0 0 0,0-1 0 0 0,0 1 0 0 0,-1-1 0 0 0,1 1 0 0 0,0-1 0 0 0,0 1-1 0 0,-1 10 12 0 0,4 4 28 0 0,0 1 0 0 0,2 0 1 0 0,-1-1-1 0 0,3 4-40 0 0,3 19 73 0 0,-4-23-49 0 0,-4-8-2 0 0,0 0 0 0 0,1 0 0 0 0,0 0 0 0 0,3 3-22 0 0,-5-9 2 0 0,-1 0-1 0 0,1-1 1 0 0,-1 1 0 0 0,0 0 0 0 0,1-1 0 0 0,-1 1 0 0 0,0 0 0 0 0,0 0 0 0 0,0-1 0 0 0,0 1 0 0 0,1 0 0 0 0,-1 0 0 0 0,0-1 0 0 0,0 1 0 0 0,0 0 0 0 0,-1 0-1 0 0,1-1 1 0 0,0 1 0 0 0,0 0 0 0 0,0 0-2 0 0,-1 0 2 0 0,1 0-1 0 0,0-1 1 0 0,0 1-1 0 0,0 0 1 0 0,0-1-1 0 0,0 1 1 0 0,0 0-1 0 0,0-1 1 0 0,0 1-1 0 0,0 0 1 0 0,0 0-1 0 0,0-1 1 0 0,0 1-1 0 0,1 0 1 0 0,-1-1-2 0 0,17 32 41 0 0,-8-11-8 0 0,-7-17-34 0 0,-1-1 11 0 0,0-1-4 0 0,13 28 42 0 0,-13-28-40 0 0,3 9 7 0 0,5 31 67 0 0,26 74 11 0 0,-35-115-92 0 0,0 1 0 0 0,1-1 1 0 0,-1 1-1 0 0,1-1 0 0 0,-1 0 1 0 0,1 1-1 0 0,-1-1 0 0 0,1 0 1 0 0,0 1-1 0 0,-1-1 0 0 0,1 0 1 0 0,0 1-2 0 0,3 8 19 0 0,1 14 19 0 0,-2-17-32 0 0,-2 1 0 0 0,1-1 1 0 0,-1 0-1 0 0,0 1 1 0 0,0 0-1 0 0,-1 1-6 0 0,1-3 10 0 0,-1 0 0 0 0,1 0 0 0 0,0 1 0 0 0,1-1 0 0 0,1 3-10 0 0,-3-7 11 0 0,1 1-4 0 0,1 18 8 0 0,-2-21-15 0 0,-2 26 40 0 0,1-24-38 0 0,1 0 0 0 0,0 1 0 0 0,1-1 0 0 0,-1 0 0 0 0,0 0 0 0 0,1 1 0 0 0,-1-1 0 0 0,1 0 0 0 0,0 0 0 0 0,-1 0 0 0 0,1 0 0 0 0,0 0 0 0 0,0 0 0 0 0,1 1-2 0 0,-1-1 17 0 0,4 43 82 0 0,-8 29 2 0 0,1-28-64 0 0,2-18-27 0 0,0-16 0 0 0,1 24 25 0 0,0-8 15 0 0,-2-23-48 0 0,1 0-1 0 0,0-1 0 0 0,0 1 1 0 0,1 0-1 0 0,0 0 0 0 0,0-1 0 0 0,0 1-1 0 0,0-2 6 0 0,-1 0 0 0 0,1-1 0 0 0,-1 1 0 0 0,0 0 0 0 0,0 0-1 0 0,0-1 1 0 0,0 1 0 0 0,0 0 0 0 0,-1 1-6 0 0,0 12 41 0 0,6 7-22 0 0,-4-18-15 0 0,0 0-1 0 0,0 0 0 0 0,0 0 0 0 0,0 0 1 0 0,-1 0-1 0 0,0 1-3 0 0,8 35 13 0 0,-6 8 41 0 0,-2-36-13 0 0,0-1 0 0 0,3 13-41 0 0,-3-23 10 0 0,0 0 2 0 0,5 22 13 0 0,-5-22-19 0 0,1 36 33 0 0,-1-30-25 0 0,1-4-13 0 0,0 13 3 0 0,-1-13-8 0 0,-2 23-3 0 0,1 5 17 0 0,1-20 0 0 0,0-9-4 0 0,0 9 0 0 0,0-10-12 0 0,0 4 9 0 0,0 0-1 0 0,0 0 0 0 0,-1 0 0 0 0,0-1 0 0 0,-1 5-2 0 0,1-8 14 0 0,-1 13-3 0 0,1-12-6 0 0,1 0 4 0 0,0 7-6 0 0,0-10-3 0 0,0 1-1 0 0,0 0 0 0 0,0-1 1 0 0,0 1-1 0 0,0-1 1 0 0,0 1-1 0 0,0-1 1 0 0,0 1-1 0 0,0-1 0 0 0,-1 1 1 0 0,1-1-1 0 0,0 1 1 0 0,0-1-1 0 0,-1 1 1 0 0,1-1-1 0 0,0 1 0 0 0,-1-1 1 0 0,1 1-1 0 0,-1-1 1 0 0,1 1 1 0 0,0-1 0 0 0,-1 0-1 0 0,1 1 1 0 0,0-1-1 0 0,0 0 1 0 0,-1 0-1 0 0,1 1 1 0 0,0-1 0 0 0,0 0-1 0 0,0 1 1 0 0,0-1-1 0 0,-1 0 1 0 0,1 1 0 0 0,0-1-1 0 0,0 1 1 0 0,0-1-1 0 0,0 0 1 0 0,0 1-1 0 0,0-1 1 0 0,0 0 0 0 0,0 1-1 0 0,0-1 1 0 0,0 0-1 0 0,0 1 1 0 0,0-1 0 0 0,0 1-1 0 0,0-1 1 0 0,1 0-1 0 0,-1 1 1 0 0,0-1-1 0 0,0 0 0 0 0,1 1 0 0 0,-1 0 0 0 0,0 1 0 0 0,0-1 0 0 0,1 0 0 0 0,-1 0 0 0 0,0 0 0 0 0,0 0 0 0 0,0 0 0 0 0,0 0-1 0 0,0 0 1 0 0,0 0 0 0 0,-1 0 0 0 0,1 1 0 0 0,0-1 0 0 0,-1 0 0 0 0,1 0 0 0 0,0 0 0 0 0,-1 0 0 0 0,1 0-1 0 0,-1 0 1 0 0,-1 1 12 0 0,2 1-16 0 0,-1 4 6 0 0,0 1 0 0 0,-1-1 0 0 0,0 0 0 0 0,-1 2-2 0 0,2-7-6 0 0,1 1 12 0 0,-9 47 46 0 0,8-47-58 0 0,1-1 12 0 0,1 1-5 0 0,-6 19 0 0 0,4-21 1 0 0,-1 5 3 0 0,0 1-1 0 0,0-1 1 0 0,1 1-1 0 0,0-1 1 0 0,0 1-1 0 0,1 0 1 0 0,-1 3-5 0 0,1-2-11 0 0,-2-7 7 0 0,-2 2 5 0 0,0 19 1 0 0,-8 52 57 0 0,11-69-49 0 0,1 0 0 0 0,-1 0-1 0 0,1 0 1 0 0,1 0 0 0 0,0 5-10 0 0,0 0 12 0 0,-1-1 1 0 0,0 1 0 0 0,0 5-13 0 0,-1 9 4 0 0,2-16 6 0 0,4 47 21 0 0,-3-31-21 0 0,-1-18-6 0 0,-1 0 1 0 0,1 0-1 0 0,-1-1 0 0 0,0 1 1 0 0,-1 0-1 0 0,1 0 0 0 0,-2 4-4 0 0,1-9 0 0 0,1 0 1 0 0,0 0-1 0 0,0 0 0 0 0,0 0 0 0 0,0 0 1 0 0,0 0-1 0 0,0 0 0 0 0,0 1 0 0 0,0-1 1 0 0,0 0-1 0 0,0 0 0 0 0,0 0 0 0 0,1 0 1 0 0,-1 0-1 0 0,1 0 0 0 0,0 3-1 0 0,1 19 7 0 0,-3-17-5 0 0,0-4-1 0 0,1-1 0 0 0,0 1-1 0 0,0 0 1 0 0,0 0 0 0 0,0 0-1 0 0,0 0 1 0 0,0-1-1 0 0,0 1 1 0 0,1 0 0 0 0,-1 0-1 0 0,1 0 1 0 0,-1 0 0 0 0,7 66-6 0 0,-3-36 0 0 0,-2 0 0 0 0,-2 25 6 0 0,0-37 1 0 0,5 16 19 0 0,-2-20-22 0 0,3 24 18 0 0,-2-16-9 0 0,-1 0 0 0 0,-1 0-1 0 0,-2 6-6 0 0,1-21-8 0 0,0 0 0 0 0,1 0-1 0 0,2 7 9 0 0,-1-6-3 0 0,0 0 6 0 0,-2-7 1 0 0,0 1-1 0 0,0-1 1 0 0,-1 0-1 0 0,1 0 1 0 0,-1 1-1 0 0,1-1 1 0 0,-1 3-4 0 0,4 25 32 0 0,1 0 1 0 0,3 2-33 0 0,-1-3 2 0 0,-5-6 5 0 0,-2-21-5 0 0,0 0 0 0 0,1 0-1 0 0,-1 0 1 0 0,1 0 0 0 0,-1 0 0 0 0,1 0 0 0 0,0 0-1 0 0,1 1-1 0 0,-1-1 1 0 0,2 6-1 0 0,-2 13 1 0 0,4 5 12 0 0,-2-10 8 0 0,0-1-1 0 0,-1 9-20 0 0,0-12 11 0 0,-1 0 0 0 0,1-1-1 0 0,4 10-10 0 0,-3-10 11 0 0,4 20 18 0 0,-7-26-24 0 0,7 28-6 0 0,-6-29 1 0 0,3 20 15 0 0,-1-7 4 0 0,1 0 0 0 0,0 0 0 0 0,2 0-1 0 0,5 13-17 0 0,-5-16 15 0 0,-6-14-15 0 0,2 5 6 0 0,0 0-1 0 0,0 0 1 0 0,-1 0 0 0 0,0 0 0 0 0,0 0-1 0 0,0 0-6 0 0,0 0 1 0 0,0-1-1 0 0,0 0 0 0 0,0 0 0 0 0,1 0 0 0 0,1 2 0 0 0,6 19 7 0 0,-3 0 13 0 0,-5-20-10 0 0,0 0 0 0 0,1 0 0 0 0,0 0 1 0 0,2 5-11 0 0,4 12 4 0 0,-1 1 33 0 0,13 44 13 0 0,-3-25-75 0 0,-10-21 49 0 0,1 3-16 0 0,3 6-4 0 0,3 3-13 0 0,-3-11 2 0 0,-5-3-4 0 0,-5-15 9 0 0,1 1 0 0 0,0-1 0 0 0,0 0 0 0 0,2 3 2 0 0,-2-3 1 0 0,1-1-1 0 0,-1 1 1 0 0,-1 0 0 0 0,1 0 0 0 0,0 2-1 0 0,6 18-16 0 0,-7-23 15 0 0,6 16-13 0 0,0 0-1 0 0,0 5 15 0 0,-6-17 2 0 0,9 25-2 0 0,-6-18-8 0 0,1-1 0 0 0,1 0 0 0 0,0 0 0 0 0,4 4 8 0 0,-2-3-35 0 0,-1 1 0 0 0,0 0 1 0 0,1 6 34 0 0,-7-18-3 0 0,-1 1 0 0 0,1-1 0 0 0,1 1 1 0 0,-1-1-1 0 0,0 1 0 0 0,0-1 0 0 0,1 1 0 0 0,0-1 3 0 0,3 8-13 0 0,-4-8 6 0 0,5 5-8 0 0,9 20-73 0 0,-10-21 60 0 0,8 17-68 0 0,-12-21 74 0 0,-1-2-4 0 0,1 3-6 0 0,-1-3 33 0 0,2 6-57 0 0,0 0 0 0 0,0 0 0 0 0,0-1 1 0 0,1 1-1 0 0,0-1 0 0 0,0 0 0 0 0,1 1 0 0 0,1 0 56 0 0,-4-4-40 0 0,8 7-122 0 0,-2 0 126 0 0,-5-7-12 0 0,0-1-6 0 0,-1-1 31 0 0,1 1 0 0 0,-1-1 1 0 0,0 1-1 0 0,0 0 0 0 0,0-1 1 0 0,0 1-1 0 0,0 0 0 0 0,0 0 1 0 0,0 0-1 0 0,0 0 0 0 0,0 0 1 0 0,0 0-1 0 0,0 0 0 0 0,0 0 1 0 0,-1 0-1 0 0,1 0 0 0 0,-1 0 1 0 0,1 1-1 0 0,0-1 0 0 0,-1 0 1 0 0,0 0-1 0 0,1 1 0 0 0,-1-1 1 0 0,0 1 22 0 0,1-1-25 0 0,-1 0 1 0 0,1 1 0 0 0,0-1-1 0 0,0 0 1 0 0,-1 1-1 0 0,1-1 1 0 0,0 0 0 0 0,0 0-1 0 0,0 0 1 0 0,0 0-1 0 0,0 0 1 0 0,1 0 0 0 0,-1 0-1 0 0,1 0 25 0 0,-1 0-52 0 0,0 2 8 0 0,4 7-8 0 0,-4-8-12 0 0,1 0-9 0 0,21 24-324 0 0,-22-25 313 0 0,11 22-481 0 0,18 17 132 0 0,-4-2 170 0 0,17 23 85 0 0,-26-40 33 0 0,-16-18 110 0 0,1-2 3 0 0,23 19-158 0 0,-23-19 156 0 0,-2-1 5 0 0,2 2-9 0 0,6 5 9 0 0,-5-5 7 0 0,-3-2 0 0 0,1 2 4 0 0,16 11-36 0 0,-15-13 38 0 0,0 2 4 0 0,17 11-61 0 0,-17-11 40 0 0,-2-2-9 0 0,2 1-8 0 0,29 22-307 0 0,-28-22 322 0 0,-3-1-8 0 0,0 1 31 0 0,0-1 1 0 0,0 1-1 0 0,0-1 1 0 0,0 1-1 0 0,1-1 1 0 0,-1 1-1 0 0,0-1 1 0 0,0 0-1 0 0,1 1 0 0 0,-1-1 1 0 0,0 1-1 0 0,1-1 1 0 0,-1 1-1 0 0,0-1 1 0 0,1 0-1 0 0,-1 1 1 0 0,1-1-1 0 0,-1 0 1 0 0,0 0-1 0 0,1 1 0 0 0,-1-1 1 0 0,1 0-1 0 0,-1 0 1 0 0,1 1-1 0 0,-1-1 1 0 0,1 0-1 0 0,0 0 12 0 0,9 3-165 0 0,-7-2 11 0 0,-3-1-34 0 0,0 0-36 0 0,0 0-22 0 0,1 1-37 0 0,6 3 189 0 0,-5-2-7118 0 0,-2-2 4328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241970-DC8F-453A-BB2A-2CFF509DB16F}"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1B96F-26AA-491F-9A5D-B995DC17EBF3}" type="slidenum">
              <a:rPr kumimoji="1" lang="ja-JP" altLang="en-US" smtClean="0"/>
              <a:t>‹#›</a:t>
            </a:fld>
            <a:endParaRPr kumimoji="1" lang="ja-JP" altLang="en-US"/>
          </a:p>
        </p:txBody>
      </p:sp>
    </p:spTree>
    <p:extLst>
      <p:ext uri="{BB962C8B-B14F-4D97-AF65-F5344CB8AC3E}">
        <p14:creationId xmlns:p14="http://schemas.microsoft.com/office/powerpoint/2010/main" val="31326235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EP</a:t>
            </a:r>
            <a:r>
              <a:rPr kumimoji="1" lang="ja-JP" altLang="en-US" dirty="0"/>
              <a:t>ネットワークとルータ</a:t>
            </a:r>
            <a:endParaRPr kumimoji="1" lang="en-US" altLang="ja-JP" dirty="0"/>
          </a:p>
          <a:p>
            <a:r>
              <a:rPr kumimoji="1" lang="ja-JP" altLang="en-US" dirty="0"/>
              <a:t>今回は皆さんに</a:t>
            </a:r>
            <a:r>
              <a:rPr kumimoji="1" lang="en-US" altLang="ja-JP" dirty="0"/>
              <a:t>EP</a:t>
            </a:r>
            <a:r>
              <a:rPr kumimoji="1" lang="ja-JP" altLang="en-US" dirty="0"/>
              <a:t>ネットワークの構造がどうなっているのか、そしてルータがどのような役割を果たしているのか理解していただくことを</a:t>
            </a:r>
            <a:endParaRPr kumimoji="1" lang="en-US" altLang="ja-JP" dirty="0"/>
          </a:p>
          <a:p>
            <a:r>
              <a:rPr kumimoji="1" lang="ja-JP" altLang="en-US" dirty="0"/>
              <a:t>目標に説明します。</a:t>
            </a:r>
            <a:endParaRPr kumimoji="1" lang="en-US" altLang="ja-JP" dirty="0"/>
          </a:p>
          <a:p>
            <a:r>
              <a:rPr kumimoji="1" lang="ja-JP" altLang="en-US" dirty="0"/>
              <a:t>実は僕も内容を完全に理解していなく、分からないことがあったらお聞きするので、その時はどなたかお答えしていただければ幸いです。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a:t>
            </a:fld>
            <a:endParaRPr kumimoji="1" lang="ja-JP" altLang="en-US"/>
          </a:p>
        </p:txBody>
      </p:sp>
    </p:spTree>
    <p:extLst>
      <p:ext uri="{BB962C8B-B14F-4D97-AF65-F5344CB8AC3E}">
        <p14:creationId xmlns:p14="http://schemas.microsoft.com/office/powerpoint/2010/main" val="20419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みなさんご存じだとは思いますが、</a:t>
            </a:r>
            <a:endParaRPr kumimoji="1" lang="en-US" altLang="ja-JP" dirty="0"/>
          </a:p>
          <a:p>
            <a:r>
              <a:rPr kumimoji="1" lang="ja-JP" altLang="en-US" dirty="0"/>
              <a:t>通信データは図のようにヘッダという付加情報を付けて送受信されます。</a:t>
            </a:r>
            <a:endParaRPr kumimoji="1" lang="en-US" altLang="ja-JP" dirty="0"/>
          </a:p>
          <a:p>
            <a:r>
              <a:rPr kumimoji="1" lang="ja-JP" altLang="en-US" dirty="0"/>
              <a:t>もとデータに対して、</a:t>
            </a:r>
            <a:r>
              <a:rPr kumimoji="1" lang="en-US" altLang="ja-JP" dirty="0"/>
              <a:t>TCP</a:t>
            </a:r>
            <a:r>
              <a:rPr kumimoji="1" lang="ja-JP" altLang="en-US" dirty="0"/>
              <a:t>へっだ、ＩＰヘッダ、イーサネットヘッダと呼ばれるヘッダが付加されます。</a:t>
            </a:r>
            <a:endParaRPr kumimoji="1" lang="en-US" altLang="ja-JP" dirty="0"/>
          </a:p>
          <a:p>
            <a:r>
              <a:rPr kumimoji="1" lang="ja-JP" altLang="en-US" dirty="0"/>
              <a:t>上位であるほど、元データに近い段階で付加されるものになります。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13</a:t>
            </a:fld>
            <a:endParaRPr kumimoji="1" lang="ja-JP" altLang="en-US"/>
          </a:p>
        </p:txBody>
      </p:sp>
    </p:spTree>
    <p:extLst>
      <p:ext uri="{BB962C8B-B14F-4D97-AF65-F5344CB8AC3E}">
        <p14:creationId xmlns:p14="http://schemas.microsoft.com/office/powerpoint/2010/main" val="3434382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それぞれのヘッダには役割が分類されていて、</a:t>
            </a:r>
            <a:r>
              <a:rPr kumimoji="1" lang="en-US" altLang="ja-JP" dirty="0"/>
              <a:t>IP</a:t>
            </a:r>
            <a:r>
              <a:rPr kumimoji="1" lang="ja-JP" altLang="en-US" dirty="0"/>
              <a:t>アドレスは</a:t>
            </a:r>
            <a:r>
              <a:rPr kumimoji="1" lang="en-US" altLang="ja-JP" dirty="0"/>
              <a:t>IP</a:t>
            </a:r>
            <a:r>
              <a:rPr kumimoji="1" lang="ja-JP" altLang="en-US" dirty="0"/>
              <a:t>ヘッダで、ポート番号は</a:t>
            </a:r>
            <a:r>
              <a:rPr kumimoji="1" lang="en-US" altLang="ja-JP" dirty="0"/>
              <a:t>TCP</a:t>
            </a:r>
            <a:r>
              <a:rPr kumimoji="1" lang="ja-JP" altLang="en-US" dirty="0"/>
              <a:t>ヘッダ部分で付加される情報になります。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14</a:t>
            </a:fld>
            <a:endParaRPr kumimoji="1" lang="ja-JP" altLang="en-US"/>
          </a:p>
        </p:txBody>
      </p:sp>
    </p:spTree>
    <p:extLst>
      <p:ext uri="{BB962C8B-B14F-4D97-AF65-F5344CB8AC3E}">
        <p14:creationId xmlns:p14="http://schemas.microsoft.com/office/powerpoint/2010/main" val="288060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IP</a:t>
            </a:r>
            <a:r>
              <a:rPr kumimoji="1" lang="ja-JP" altLang="en-US" dirty="0"/>
              <a:t>アドレスの変換をする場合、</a:t>
            </a:r>
            <a:r>
              <a:rPr kumimoji="1" lang="en-US" altLang="ja-JP" dirty="0"/>
              <a:t>NAT</a:t>
            </a:r>
            <a:r>
              <a:rPr kumimoji="1" lang="ja-JP" altLang="en-US" dirty="0"/>
              <a:t>の場合は、</a:t>
            </a:r>
            <a:r>
              <a:rPr kumimoji="1" lang="en-US" altLang="ja-JP" dirty="0"/>
              <a:t>IP</a:t>
            </a:r>
            <a:r>
              <a:rPr kumimoji="1" lang="ja-JP" altLang="en-US" dirty="0"/>
              <a:t>ヘッダを書き換えるだけになりますが、</a:t>
            </a:r>
            <a:r>
              <a:rPr kumimoji="1" lang="en-US" altLang="ja-JP" dirty="0"/>
              <a:t>NATP</a:t>
            </a:r>
            <a:r>
              <a:rPr kumimoji="1" lang="ja-JP" altLang="en-US" dirty="0"/>
              <a:t>の場合</a:t>
            </a:r>
            <a:r>
              <a:rPr kumimoji="1" lang="en-US" altLang="ja-JP" dirty="0"/>
              <a:t>TCP</a:t>
            </a:r>
            <a:r>
              <a:rPr kumimoji="1" lang="ja-JP" altLang="en-US" dirty="0"/>
              <a:t>ヘッダも書き換えることで、送信元のポート番号情報を変換しています。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15</a:t>
            </a:fld>
            <a:endParaRPr kumimoji="1" lang="ja-JP" altLang="en-US"/>
          </a:p>
        </p:txBody>
      </p:sp>
    </p:spTree>
    <p:extLst>
      <p:ext uri="{BB962C8B-B14F-4D97-AF65-F5344CB8AC3E}">
        <p14:creationId xmlns:p14="http://schemas.microsoft.com/office/powerpoint/2010/main" val="3752623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例えば、以下の表のように、一台のパソコンから同じ</a:t>
            </a:r>
            <a:r>
              <a:rPr kumimoji="1" lang="en-US" altLang="ja-JP" dirty="0"/>
              <a:t>IP</a:t>
            </a:r>
            <a:r>
              <a:rPr kumimoji="1" lang="ja-JP" altLang="en-US" dirty="0"/>
              <a:t>アドレスを有して送受信する際も、複数のポートの対応関係を保存しておくことで、快適な通信が可能となります。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16</a:t>
            </a:fld>
            <a:endParaRPr kumimoji="1" lang="ja-JP" altLang="en-US"/>
          </a:p>
        </p:txBody>
      </p:sp>
    </p:spTree>
    <p:extLst>
      <p:ext uri="{BB962C8B-B14F-4D97-AF65-F5344CB8AC3E}">
        <p14:creationId xmlns:p14="http://schemas.microsoft.com/office/powerpoint/2010/main" val="2320445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つ目のルータの役割として、パケットのフィルタリングがあります。これは</a:t>
            </a:r>
            <a:r>
              <a:rPr kumimoji="1" lang="en-US" altLang="ja-JP" dirty="0"/>
              <a:t>...</a:t>
            </a:r>
            <a:r>
              <a:rPr kumimoji="1" lang="ja-JP" altLang="en-US" dirty="0"/>
              <a:t>１つめ</a:t>
            </a:r>
            <a:endParaRPr kumimoji="1" lang="en-US" altLang="ja-JP" dirty="0"/>
          </a:p>
          <a:p>
            <a:r>
              <a:rPr kumimoji="1" lang="ja-JP" altLang="en-US" dirty="0"/>
              <a:t>通信の許可・拒否はヘッダの情報から判断します。</a:t>
            </a:r>
            <a:endParaRPr kumimoji="1" lang="en-US" altLang="ja-JP" dirty="0"/>
          </a:p>
          <a:p>
            <a:r>
              <a:rPr kumimoji="1" lang="en-US" altLang="ja-JP" dirty="0"/>
              <a:t>Lemon</a:t>
            </a:r>
            <a:r>
              <a:rPr kumimoji="1" lang="ja-JP" altLang="en-US" dirty="0"/>
              <a:t>については以下の要領になってますが、</a:t>
            </a:r>
            <a:r>
              <a:rPr kumimoji="1" lang="en-US" altLang="ja-JP" dirty="0" err="1"/>
              <a:t>ringo</a:t>
            </a:r>
            <a:r>
              <a:rPr kumimoji="1" lang="ja-JP" altLang="en-US" dirty="0"/>
              <a:t>のルーティングに関して、ご存知の方はいませんか？</a:t>
            </a:r>
            <a:endParaRPr kumimoji="1" lang="en-US" altLang="ja-JP" dirty="0"/>
          </a:p>
          <a:p>
            <a:r>
              <a:rPr kumimoji="1" lang="ja-JP" altLang="en-US" dirty="0"/>
              <a:t>居なかったら先に進もうと思います。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17</a:t>
            </a:fld>
            <a:endParaRPr kumimoji="1" lang="ja-JP" altLang="en-US"/>
          </a:p>
        </p:txBody>
      </p:sp>
    </p:spTree>
    <p:extLst>
      <p:ext uri="{BB962C8B-B14F-4D97-AF65-F5344CB8AC3E}">
        <p14:creationId xmlns:p14="http://schemas.microsoft.com/office/powerpoint/2010/main" val="854920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つ目の役割として、ルーティングがあります。</a:t>
            </a:r>
            <a:endParaRPr kumimoji="1" lang="en-US" altLang="ja-JP" dirty="0"/>
          </a:p>
          <a:p>
            <a:r>
              <a:rPr kumimoji="1" lang="ja-JP" altLang="en-US" dirty="0"/>
              <a:t>これは、パケットを・・・</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18</a:t>
            </a:fld>
            <a:endParaRPr kumimoji="1" lang="ja-JP" altLang="en-US"/>
          </a:p>
        </p:txBody>
      </p:sp>
    </p:spTree>
    <p:extLst>
      <p:ext uri="{BB962C8B-B14F-4D97-AF65-F5344CB8AC3E}">
        <p14:creationId xmlns:p14="http://schemas.microsoft.com/office/powerpoint/2010/main" val="189577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ルーティングテーブルはどのマシンも持っているらしいのですが、自分のパソコンだったらどのように調べるのか、ご存知の方いませんか？</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19</a:t>
            </a:fld>
            <a:endParaRPr kumimoji="1" lang="ja-JP" altLang="en-US"/>
          </a:p>
        </p:txBody>
      </p:sp>
    </p:spTree>
    <p:extLst>
      <p:ext uri="{BB962C8B-B14F-4D97-AF65-F5344CB8AC3E}">
        <p14:creationId xmlns:p14="http://schemas.microsoft.com/office/powerpoint/2010/main" val="2314012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ルータ同士は常に経路選択のための情報を交換し合ってます。</a:t>
            </a:r>
            <a:endParaRPr kumimoji="1" lang="en-US" altLang="ja-JP" dirty="0"/>
          </a:p>
          <a:p>
            <a:r>
              <a:rPr kumimoji="1" lang="ja-JP" altLang="en-US" dirty="0"/>
              <a:t>ルーティングの仕方は</a:t>
            </a:r>
            <a:r>
              <a:rPr kumimoji="1" lang="en-US" altLang="ja-JP" dirty="0"/>
              <a:t>2</a:t>
            </a:r>
            <a:r>
              <a:rPr kumimoji="1" lang="ja-JP" altLang="en-US" dirty="0"/>
              <a:t>種類あり、</a:t>
            </a:r>
            <a:endParaRPr kumimoji="1" lang="en-US" altLang="ja-JP" dirty="0"/>
          </a:p>
          <a:p>
            <a:r>
              <a:rPr kumimoji="1" lang="ja-JP" altLang="en-US" dirty="0"/>
              <a:t>動的経路選択</a:t>
            </a:r>
            <a:endParaRPr kumimoji="1" lang="en-US" altLang="ja-JP" dirty="0"/>
          </a:p>
          <a:p>
            <a:r>
              <a:rPr kumimoji="1" lang="ja-JP" altLang="en-US" dirty="0"/>
              <a:t>静的経路選択</a:t>
            </a:r>
            <a:endParaRPr kumimoji="1" lang="en-US" altLang="ja-JP" dirty="0"/>
          </a:p>
          <a:p>
            <a:r>
              <a:rPr kumimoji="1" lang="ja-JP" altLang="en-US" dirty="0"/>
              <a:t>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20</a:t>
            </a:fld>
            <a:endParaRPr kumimoji="1" lang="ja-JP" altLang="en-US"/>
          </a:p>
        </p:txBody>
      </p:sp>
    </p:spTree>
    <p:extLst>
      <p:ext uri="{BB962C8B-B14F-4D97-AF65-F5344CB8AC3E}">
        <p14:creationId xmlns:p14="http://schemas.microsoft.com/office/powerpoint/2010/main" val="1313986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ここまで説明してきた手順を踏んで、相手に情報</a:t>
            </a:r>
            <a:r>
              <a:rPr kumimoji="1" lang="en-US" altLang="ja-JP" dirty="0"/>
              <a:t>(</a:t>
            </a:r>
            <a:r>
              <a:rPr kumimoji="1" lang="ja-JP" altLang="en-US" dirty="0"/>
              <a:t>パケット</a:t>
            </a:r>
            <a:r>
              <a:rPr kumimoji="1" lang="en-US" altLang="ja-JP" dirty="0"/>
              <a:t>)</a:t>
            </a:r>
            <a:r>
              <a:rPr kumimoji="1" lang="ja-JP" altLang="en-US" dirty="0"/>
              <a:t>を送るわけですが、実際には以下の問題がまだ残っています。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21</a:t>
            </a:fld>
            <a:endParaRPr kumimoji="1" lang="ja-JP" altLang="en-US"/>
          </a:p>
        </p:txBody>
      </p:sp>
    </p:spTree>
    <p:extLst>
      <p:ext uri="{BB962C8B-B14F-4D97-AF65-F5344CB8AC3E}">
        <p14:creationId xmlns:p14="http://schemas.microsoft.com/office/powerpoint/2010/main" val="486041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相手の</a:t>
            </a:r>
            <a:r>
              <a:rPr kumimoji="1" lang="en-US" altLang="ja-JP" dirty="0"/>
              <a:t>MAC</a:t>
            </a:r>
            <a:r>
              <a:rPr kumimoji="1" lang="ja-JP" altLang="en-US" dirty="0"/>
              <a:t>アドレスをいかに知るか、つまり、相手のネットワークで</a:t>
            </a:r>
            <a:r>
              <a:rPr kumimoji="1" lang="en-US" altLang="ja-JP" dirty="0"/>
              <a:t>IP</a:t>
            </a:r>
            <a:r>
              <a:rPr kumimoji="1" lang="ja-JP" altLang="en-US" dirty="0"/>
              <a:t>アドレスと</a:t>
            </a:r>
            <a:r>
              <a:rPr kumimoji="1" lang="en-US" altLang="ja-JP" dirty="0"/>
              <a:t>MAC</a:t>
            </a:r>
            <a:r>
              <a:rPr kumimoji="1" lang="ja-JP" altLang="en-US" dirty="0"/>
              <a:t>アドレスの対応付けがどのようになされているかを知る必要があります。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22</a:t>
            </a:fld>
            <a:endParaRPr kumimoji="1" lang="ja-JP" altLang="en-US"/>
          </a:p>
        </p:txBody>
      </p:sp>
    </p:spTree>
    <p:extLst>
      <p:ext uri="{BB962C8B-B14F-4D97-AF65-F5344CB8AC3E}">
        <p14:creationId xmlns:p14="http://schemas.microsoft.com/office/powerpoint/2010/main" val="369879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まず、ルータとは何かといいますと、端的に言うと、以下の役割があります。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3</a:t>
            </a:fld>
            <a:endParaRPr kumimoji="1" lang="ja-JP" altLang="en-US"/>
          </a:p>
        </p:txBody>
      </p:sp>
    </p:spTree>
    <p:extLst>
      <p:ext uri="{BB962C8B-B14F-4D97-AF65-F5344CB8AC3E}">
        <p14:creationId xmlns:p14="http://schemas.microsoft.com/office/powerpoint/2010/main" val="370865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a:t>
            </a:r>
            <a:r>
              <a:rPr kumimoji="1" lang="en-US" altLang="ja-JP" dirty="0"/>
              <a:t>lemon</a:t>
            </a:r>
            <a:r>
              <a:rPr kumimoji="1" lang="ja-JP" altLang="en-US" dirty="0"/>
              <a:t>の役割は、・・・</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35</a:t>
            </a:fld>
            <a:endParaRPr kumimoji="1" lang="ja-JP" altLang="en-US"/>
          </a:p>
        </p:txBody>
      </p:sp>
    </p:spTree>
    <p:extLst>
      <p:ext uri="{BB962C8B-B14F-4D97-AF65-F5344CB8AC3E}">
        <p14:creationId xmlns:p14="http://schemas.microsoft.com/office/powerpoint/2010/main" val="313276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4</a:t>
            </a:fld>
            <a:endParaRPr kumimoji="1" lang="ja-JP" altLang="en-US"/>
          </a:p>
        </p:txBody>
      </p:sp>
    </p:spTree>
    <p:extLst>
      <p:ext uri="{BB962C8B-B14F-4D97-AF65-F5344CB8AC3E}">
        <p14:creationId xmlns:p14="http://schemas.microsoft.com/office/powerpoint/2010/main" val="2764162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ルータは以下の</a:t>
            </a:r>
            <a:r>
              <a:rPr kumimoji="1" lang="en-US" altLang="ja-JP" dirty="0"/>
              <a:t>4</a:t>
            </a:r>
            <a:r>
              <a:rPr kumimoji="1" lang="ja-JP" altLang="en-US" dirty="0"/>
              <a:t>つの仕事をすることで</a:t>
            </a:r>
            <a:r>
              <a:rPr kumimoji="1" lang="en-US" altLang="ja-JP" dirty="0"/>
              <a:t>IP</a:t>
            </a:r>
            <a:r>
              <a:rPr kumimoji="1" lang="ja-JP" altLang="en-US" dirty="0"/>
              <a:t>アドレスを変換して通信を行うことを可能にします。</a:t>
            </a:r>
            <a:endParaRPr kumimoji="1" lang="en-US" altLang="ja-JP" dirty="0"/>
          </a:p>
          <a:p>
            <a:r>
              <a:rPr kumimoji="1" lang="ja-JP" altLang="en-US" dirty="0"/>
              <a:t>それぞれはのちのスライドで説明していきます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5</a:t>
            </a:fld>
            <a:endParaRPr kumimoji="1" lang="ja-JP" altLang="en-US"/>
          </a:p>
        </p:txBody>
      </p:sp>
    </p:spTree>
    <p:extLst>
      <p:ext uri="{BB962C8B-B14F-4D97-AF65-F5344CB8AC3E}">
        <p14:creationId xmlns:p14="http://schemas.microsoft.com/office/powerpoint/2010/main" val="4083502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a:t>
            </a:r>
            <a:r>
              <a:rPr kumimoji="1" lang="en-US" altLang="ja-JP" dirty="0"/>
              <a:t>8, 12, 16</a:t>
            </a:r>
            <a:r>
              <a:rPr kumimoji="1" lang="ja-JP" altLang="en-US" dirty="0"/>
              <a:t>が何を表すのか、これは左から何個までがネットワーク部を示すかを記載したものです。</a:t>
            </a:r>
            <a:endParaRPr kumimoji="1" lang="en-US" altLang="ja-JP" dirty="0"/>
          </a:p>
          <a:p>
            <a:r>
              <a:rPr kumimoji="1" lang="ja-JP" altLang="en-US" dirty="0"/>
              <a:t>次のスライドで詳しく説明します。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6</a:t>
            </a:fld>
            <a:endParaRPr kumimoji="1" lang="ja-JP" altLang="en-US"/>
          </a:p>
        </p:txBody>
      </p:sp>
    </p:spTree>
    <p:extLst>
      <p:ext uri="{BB962C8B-B14F-4D97-AF65-F5344CB8AC3E}">
        <p14:creationId xmlns:p14="http://schemas.microsoft.com/office/powerpoint/2010/main" val="285914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IP</a:t>
            </a:r>
            <a:r>
              <a:rPr kumimoji="1" lang="ja-JP" altLang="en-US" dirty="0"/>
              <a:t>アドレスは図のような区分に分けて表記されます。</a:t>
            </a:r>
            <a:endParaRPr kumimoji="1" lang="en-US" altLang="ja-JP" dirty="0"/>
          </a:p>
          <a:p>
            <a:endParaRPr kumimoji="1" lang="en-US" altLang="ja-JP" dirty="0"/>
          </a:p>
          <a:p>
            <a:r>
              <a:rPr kumimoji="1" lang="ja-JP" altLang="en-US" dirty="0"/>
              <a:t>スラッシュ付きの表記はルールを表していて、</a:t>
            </a:r>
            <a:r>
              <a:rPr kumimoji="1" lang="en-US" altLang="ja-JP" dirty="0"/>
              <a:t>/16</a:t>
            </a:r>
            <a:r>
              <a:rPr kumimoji="1" lang="ja-JP" altLang="en-US" dirty="0"/>
              <a:t>は左から</a:t>
            </a:r>
            <a:r>
              <a:rPr kumimoji="1" lang="en-US" altLang="ja-JP" dirty="0"/>
              <a:t>16</a:t>
            </a:r>
            <a:r>
              <a:rPr kumimoji="1" lang="ja-JP" altLang="en-US" dirty="0"/>
              <a:t>桁分がネットワーク部を表し、インターネット上の住所として扱われます。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7</a:t>
            </a:fld>
            <a:endParaRPr kumimoji="1" lang="ja-JP" altLang="en-US"/>
          </a:p>
        </p:txBody>
      </p:sp>
    </p:spTree>
    <p:extLst>
      <p:ext uri="{BB962C8B-B14F-4D97-AF65-F5344CB8AC3E}">
        <p14:creationId xmlns:p14="http://schemas.microsoft.com/office/powerpoint/2010/main" val="1246394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誰かが要求を送ったとき、サーバー内では変換テーブルに従って元アドレスを変換アドレスに変換します。</a:t>
            </a:r>
            <a:endParaRPr kumimoji="1" lang="en-US" altLang="ja-JP" dirty="0"/>
          </a:p>
          <a:p>
            <a:r>
              <a:rPr kumimoji="1" lang="ja-JP" altLang="en-US" dirty="0"/>
              <a:t>この</a:t>
            </a:r>
            <a:r>
              <a:rPr kumimoji="1" lang="en-US" altLang="ja-JP" dirty="0"/>
              <a:t>IP</a:t>
            </a:r>
            <a:r>
              <a:rPr kumimoji="1" lang="ja-JP" altLang="en-US" dirty="0"/>
              <a:t>アドレスはルーター自身のものに変換されます。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9</a:t>
            </a:fld>
            <a:endParaRPr kumimoji="1" lang="ja-JP" altLang="en-US"/>
          </a:p>
        </p:txBody>
      </p:sp>
    </p:spTree>
    <p:extLst>
      <p:ext uri="{BB962C8B-B14F-4D97-AF65-F5344CB8AC3E}">
        <p14:creationId xmlns:p14="http://schemas.microsoft.com/office/powerpoint/2010/main" val="2863921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NAPT</a:t>
            </a:r>
            <a:r>
              <a:rPr kumimoji="1" lang="ja-JP" altLang="en-US" dirty="0"/>
              <a:t>の仕組みは変換テーブルが</a:t>
            </a:r>
            <a:r>
              <a:rPr kumimoji="1" lang="en-US" altLang="ja-JP" dirty="0"/>
              <a:t>NAT</a:t>
            </a:r>
            <a:r>
              <a:rPr kumimoji="1" lang="ja-JP" altLang="en-US" dirty="0"/>
              <a:t>に対して違い、各送信元に対応したポートを用意します。</a:t>
            </a:r>
            <a:endParaRPr kumimoji="1" lang="en-US" altLang="ja-JP" dirty="0"/>
          </a:p>
          <a:p>
            <a:r>
              <a:rPr kumimoji="1" lang="en-US" altLang="ja-JP" dirty="0"/>
              <a:t>A</a:t>
            </a:r>
            <a:r>
              <a:rPr kumimoji="1" lang="ja-JP" altLang="en-US" dirty="0"/>
              <a:t>さんと</a:t>
            </a:r>
            <a:endParaRPr kumimoji="1" lang="en-US" altLang="ja-JP" dirty="0"/>
          </a:p>
          <a:p>
            <a:r>
              <a:rPr kumimoji="1" lang="en-US" altLang="ja-JP" dirty="0"/>
              <a:t>B</a:t>
            </a:r>
            <a:r>
              <a:rPr kumimoji="1" lang="ja-JP" altLang="en-US" dirty="0"/>
              <a:t>さんが同時に要求を送ったとしたとき、</a:t>
            </a:r>
            <a:endParaRPr kumimoji="1" lang="en-US" altLang="ja-JP" dirty="0"/>
          </a:p>
          <a:p>
            <a:r>
              <a:rPr kumimoji="1" lang="ja-JP" altLang="en-US" dirty="0"/>
              <a:t>サーバーで用意された変換テーブルに従ってアドレスを変換します。</a:t>
            </a:r>
            <a:endParaRPr kumimoji="1" lang="en-US" altLang="ja-JP" dirty="0"/>
          </a:p>
          <a:p>
            <a:r>
              <a:rPr kumimoji="1" lang="ja-JP" altLang="en-US" dirty="0"/>
              <a:t>変換後の</a:t>
            </a:r>
            <a:r>
              <a:rPr kumimoji="1" lang="en-US" altLang="ja-JP" dirty="0"/>
              <a:t>IP</a:t>
            </a:r>
            <a:r>
              <a:rPr kumimoji="1" lang="ja-JP" altLang="en-US" dirty="0"/>
              <a:t>アドレスはルーター自身のものになりますが、機器によってポートが異なります。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11</a:t>
            </a:fld>
            <a:endParaRPr kumimoji="1" lang="ja-JP" altLang="en-US"/>
          </a:p>
        </p:txBody>
      </p:sp>
    </p:spTree>
    <p:extLst>
      <p:ext uri="{BB962C8B-B14F-4D97-AF65-F5344CB8AC3E}">
        <p14:creationId xmlns:p14="http://schemas.microsoft.com/office/powerpoint/2010/main" val="2663598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返信するときもその変換テーブルに従うことで元の送信元に送り返されるわけです。</a:t>
            </a:r>
            <a:endParaRPr kumimoji="1" lang="en-US" altLang="ja-JP" dirty="0"/>
          </a:p>
          <a:p>
            <a:r>
              <a:rPr kumimoji="1" lang="ja-JP" altLang="en-US" dirty="0"/>
              <a:t>ではそのポートの情報をどのように付加することができるかを説明します。</a:t>
            </a:r>
          </a:p>
        </p:txBody>
      </p:sp>
      <p:sp>
        <p:nvSpPr>
          <p:cNvPr id="4" name="スライド番号プレースホルダー 3"/>
          <p:cNvSpPr>
            <a:spLocks noGrp="1"/>
          </p:cNvSpPr>
          <p:nvPr>
            <p:ph type="sldNum" sz="quarter" idx="5"/>
          </p:nvPr>
        </p:nvSpPr>
        <p:spPr/>
        <p:txBody>
          <a:bodyPr/>
          <a:lstStyle/>
          <a:p>
            <a:fld id="{1B61B96F-26AA-491F-9A5D-B995DC17EBF3}" type="slidenum">
              <a:rPr kumimoji="1" lang="ja-JP" altLang="en-US" smtClean="0"/>
              <a:t>12</a:t>
            </a:fld>
            <a:endParaRPr kumimoji="1" lang="ja-JP" altLang="en-US"/>
          </a:p>
        </p:txBody>
      </p:sp>
    </p:spTree>
    <p:extLst>
      <p:ext uri="{BB962C8B-B14F-4D97-AF65-F5344CB8AC3E}">
        <p14:creationId xmlns:p14="http://schemas.microsoft.com/office/powerpoint/2010/main" val="3609409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396806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65042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2311449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2669359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1162500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2472071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1894428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82498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356899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224005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D0CACD-0637-43C0-BD98-700DB5C34D22}"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3442479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0CACD-0637-43C0-BD98-700DB5C34D22}" type="datetimeFigureOut">
              <a:rPr kumimoji="1" lang="ja-JP" altLang="en-US" smtClean="0"/>
              <a:t>2020/12/25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813AC-2C58-43F9-823D-28232A07860B}" type="slidenum">
              <a:rPr kumimoji="1" lang="ja-JP" altLang="en-US" smtClean="0"/>
              <a:t>‹#›</a:t>
            </a:fld>
            <a:endParaRPr kumimoji="1" lang="ja-JP" altLang="en-US"/>
          </a:p>
        </p:txBody>
      </p:sp>
    </p:spTree>
    <p:extLst>
      <p:ext uri="{BB962C8B-B14F-4D97-AF65-F5344CB8AC3E}">
        <p14:creationId xmlns:p14="http://schemas.microsoft.com/office/powerpoint/2010/main" val="4317848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hyperlink" Target="http://www.ep.sci.hokudai.ac.jp/~epcore/privatelan/site8/index.html#restrictio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customXml" Target="../ink/ink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ustomXml" Target="../ink/ink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bg2">
              <a:tint val="95000"/>
              <a:satMod val="170000"/>
            </a:schemeClr>
          </a:fgClr>
          <a:bgClr>
            <a:schemeClr val="bg1"/>
          </a:bgClr>
        </a:patt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2CB059-F2A0-4388-8DBD-BC61436393FA}"/>
              </a:ext>
            </a:extLst>
          </p:cNvPr>
          <p:cNvSpPr>
            <a:spLocks noGrp="1"/>
          </p:cNvSpPr>
          <p:nvPr>
            <p:ph type="ctrTitle"/>
          </p:nvPr>
        </p:nvSpPr>
        <p:spPr>
          <a:xfrm>
            <a:off x="715297" y="1880420"/>
            <a:ext cx="7772400" cy="1194466"/>
          </a:xfrm>
        </p:spPr>
        <p:txBody>
          <a:bodyPr>
            <a:normAutofit/>
          </a:bodyPr>
          <a:lstStyle/>
          <a:p>
            <a:r>
              <a:rPr kumimoji="1" lang="en-US" altLang="ja-JP" sz="5400" dirty="0"/>
              <a:t>EP</a:t>
            </a:r>
            <a:r>
              <a:rPr kumimoji="1" lang="ja-JP" altLang="en-US" sz="5400" dirty="0"/>
              <a:t>ネットワークとルータ</a:t>
            </a:r>
          </a:p>
        </p:txBody>
      </p:sp>
      <p:sp>
        <p:nvSpPr>
          <p:cNvPr id="3" name="字幕 2">
            <a:extLst>
              <a:ext uri="{FF2B5EF4-FFF2-40B4-BE49-F238E27FC236}">
                <a16:creationId xmlns:a16="http://schemas.microsoft.com/office/drawing/2014/main" id="{EB539472-1176-47D3-9A89-5C69FB499D2E}"/>
              </a:ext>
            </a:extLst>
          </p:cNvPr>
          <p:cNvSpPr>
            <a:spLocks noGrp="1"/>
          </p:cNvSpPr>
          <p:nvPr>
            <p:ph type="subTitle" idx="1"/>
          </p:nvPr>
        </p:nvSpPr>
        <p:spPr/>
        <p:txBody>
          <a:bodyPr/>
          <a:lstStyle/>
          <a:p>
            <a:r>
              <a:rPr kumimoji="1" lang="en-US" altLang="ja-JP" dirty="0"/>
              <a:t>Ringo</a:t>
            </a:r>
            <a:r>
              <a:rPr kumimoji="1" lang="ja-JP" altLang="en-US" dirty="0"/>
              <a:t>管理者 秋葉 洋哉</a:t>
            </a:r>
            <a:endParaRPr kumimoji="1" lang="en-US" altLang="ja-JP" dirty="0"/>
          </a:p>
          <a:p>
            <a:r>
              <a:rPr lang="en-US" altLang="ja-JP" dirty="0"/>
              <a:t>(</a:t>
            </a:r>
            <a:r>
              <a:rPr lang="ja-JP" altLang="en-US" dirty="0"/>
              <a:t>参考 </a:t>
            </a:r>
            <a:r>
              <a:rPr lang="en-US" altLang="ja-JP" dirty="0"/>
              <a:t>: EP</a:t>
            </a:r>
            <a:r>
              <a:rPr lang="ja-JP" altLang="en-US" dirty="0"/>
              <a:t>ネットワークとルータ</a:t>
            </a:r>
            <a:r>
              <a:rPr lang="en-US" altLang="ja-JP" dirty="0"/>
              <a:t>/</a:t>
            </a:r>
            <a:r>
              <a:rPr lang="ja-JP" altLang="en-US" dirty="0"/>
              <a:t>旧</a:t>
            </a:r>
            <a:r>
              <a:rPr lang="en-US" altLang="ja-JP" dirty="0"/>
              <a:t>lemon</a:t>
            </a:r>
            <a:r>
              <a:rPr lang="ja-JP" altLang="en-US" dirty="0"/>
              <a:t>管理者 堺正太郎</a:t>
            </a:r>
            <a:r>
              <a:rPr lang="en-US" altLang="ja-JP" dirty="0"/>
              <a:t>)</a:t>
            </a:r>
            <a:endParaRPr kumimoji="1" lang="ja-JP" altLang="en-US" dirty="0"/>
          </a:p>
        </p:txBody>
      </p:sp>
      <p:sp>
        <p:nvSpPr>
          <p:cNvPr id="5" name="正方形/長方形 4">
            <a:extLst>
              <a:ext uri="{FF2B5EF4-FFF2-40B4-BE49-F238E27FC236}">
                <a16:creationId xmlns:a16="http://schemas.microsoft.com/office/drawing/2014/main" id="{2F705FC4-CA66-4235-A4C7-8A76F18B916C}"/>
              </a:ext>
            </a:extLst>
          </p:cNvPr>
          <p:cNvSpPr/>
          <p:nvPr/>
        </p:nvSpPr>
        <p:spPr>
          <a:xfrm>
            <a:off x="825909" y="3126658"/>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103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ルータの役割</a:t>
            </a:r>
            <a:r>
              <a:rPr kumimoji="1" lang="en-US" altLang="ja-JP" dirty="0"/>
              <a:t>1 : IP</a:t>
            </a:r>
            <a:r>
              <a:rPr kumimoji="1" lang="ja-JP" altLang="en-US" dirty="0"/>
              <a:t>の変換</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NAPT (Network Address Port Translation)</a:t>
            </a:r>
          </a:p>
          <a:p>
            <a:pPr lvl="1"/>
            <a:r>
              <a:rPr lang="ja-JP" altLang="en-US" dirty="0"/>
              <a:t>あるグローバル </a:t>
            </a:r>
            <a:r>
              <a:rPr lang="en-US" altLang="ja-JP" dirty="0"/>
              <a:t>IP </a:t>
            </a:r>
            <a:r>
              <a:rPr lang="ja-JP" altLang="en-US" dirty="0"/>
              <a:t>を複数の </a:t>
            </a:r>
            <a:r>
              <a:rPr lang="en-US" altLang="ja-JP" dirty="0"/>
              <a:t>PC</a:t>
            </a:r>
            <a:r>
              <a:rPr lang="ja-JP" altLang="en-US" dirty="0"/>
              <a:t> で共有する技術</a:t>
            </a:r>
            <a:endParaRPr lang="en-US" altLang="ja-JP" dirty="0"/>
          </a:p>
          <a:p>
            <a:pPr lvl="1"/>
            <a:r>
              <a:rPr kumimoji="1" lang="ja-JP" altLang="en-US" dirty="0"/>
              <a:t>プライベート </a:t>
            </a:r>
            <a:r>
              <a:rPr kumimoji="1" lang="en-US" altLang="ja-JP" dirty="0"/>
              <a:t>IP </a:t>
            </a:r>
            <a:r>
              <a:rPr kumimoji="1" lang="ja-JP" altLang="en-US" dirty="0"/>
              <a:t>をグローバル </a:t>
            </a:r>
            <a:r>
              <a:rPr kumimoji="1" lang="en-US" altLang="ja-JP" dirty="0"/>
              <a:t>IP </a:t>
            </a:r>
            <a:r>
              <a:rPr kumimoji="1" lang="ja-JP" altLang="en-US" dirty="0"/>
              <a:t>に変換して</a:t>
            </a:r>
            <a:r>
              <a:rPr lang="ja-JP" altLang="en-US" dirty="0"/>
              <a:t>、他のネットワークと通信</a:t>
            </a:r>
            <a:endParaRPr lang="en-US" altLang="ja-JP" dirty="0"/>
          </a:p>
          <a:p>
            <a:pPr lvl="1"/>
            <a:r>
              <a:rPr kumimoji="1" lang="ja-JP" altLang="en-US" dirty="0">
                <a:solidFill>
                  <a:schemeClr val="accent2"/>
                </a:solidFill>
              </a:rPr>
              <a:t>グローバル </a:t>
            </a:r>
            <a:r>
              <a:rPr kumimoji="1" lang="en-US" altLang="ja-JP" dirty="0">
                <a:solidFill>
                  <a:schemeClr val="accent2"/>
                </a:solidFill>
              </a:rPr>
              <a:t>IP </a:t>
            </a:r>
            <a:r>
              <a:rPr kumimoji="1" lang="ja-JP" altLang="en-US" dirty="0">
                <a:solidFill>
                  <a:schemeClr val="accent2"/>
                </a:solidFill>
              </a:rPr>
              <a:t>のアドレス数には関係なく複数の </a:t>
            </a:r>
            <a:r>
              <a:rPr kumimoji="1" lang="en-US" altLang="ja-JP" dirty="0">
                <a:solidFill>
                  <a:schemeClr val="accent2"/>
                </a:solidFill>
              </a:rPr>
              <a:t>PC </a:t>
            </a:r>
            <a:r>
              <a:rPr kumimoji="1" lang="ja-JP" altLang="en-US" dirty="0">
                <a:solidFill>
                  <a:schemeClr val="accent2"/>
                </a:solidFill>
              </a:rPr>
              <a:t>が一度に通信できる </a:t>
            </a:r>
            <a:r>
              <a:rPr kumimoji="1" lang="en-US" altLang="ja-JP" dirty="0">
                <a:solidFill>
                  <a:schemeClr val="accent2"/>
                </a:solidFill>
              </a:rPr>
              <a:t>( </a:t>
            </a:r>
            <a:r>
              <a:rPr kumimoji="1" lang="ja-JP" altLang="en-US" dirty="0">
                <a:solidFill>
                  <a:schemeClr val="accent2"/>
                </a:solidFill>
              </a:rPr>
              <a:t>ポートも変換するため</a:t>
            </a:r>
            <a:r>
              <a:rPr kumimoji="1" lang="en-US" altLang="ja-JP" dirty="0">
                <a:solidFill>
                  <a:schemeClr val="accent2"/>
                </a:solidFill>
              </a:rPr>
              <a:t>)</a:t>
            </a:r>
          </a:p>
          <a:p>
            <a:pPr lvl="1"/>
            <a:r>
              <a:rPr lang="en-US" altLang="ja-JP" dirty="0"/>
              <a:t>Lemon </a:t>
            </a:r>
            <a:r>
              <a:rPr lang="ja-JP" altLang="en-US" dirty="0"/>
              <a:t>は </a:t>
            </a:r>
            <a:r>
              <a:rPr lang="en-US" altLang="ja-JP" dirty="0"/>
              <a:t>NAPT</a:t>
            </a:r>
          </a:p>
          <a:p>
            <a:pPr lvl="1"/>
            <a:r>
              <a:rPr lang="en-US" altLang="ja-JP" dirty="0"/>
              <a:t>IP </a:t>
            </a:r>
            <a:r>
              <a:rPr lang="ja-JP" altLang="en-US" dirty="0"/>
              <a:t>マスカレードという呼ばれ方もする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39703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ローチャート: 直接アクセス記憶 10">
            <a:extLst>
              <a:ext uri="{FF2B5EF4-FFF2-40B4-BE49-F238E27FC236}">
                <a16:creationId xmlns:a16="http://schemas.microsoft.com/office/drawing/2014/main" id="{01CB28DA-7748-4F61-B668-D39C1ADCF9EE}"/>
              </a:ext>
            </a:extLst>
          </p:cNvPr>
          <p:cNvSpPr/>
          <p:nvPr/>
        </p:nvSpPr>
        <p:spPr>
          <a:xfrm>
            <a:off x="4810125" y="4388644"/>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直接アクセス記憶 12">
            <a:extLst>
              <a:ext uri="{FF2B5EF4-FFF2-40B4-BE49-F238E27FC236}">
                <a16:creationId xmlns:a16="http://schemas.microsoft.com/office/drawing/2014/main" id="{9A2B3A9A-976E-4BC2-806F-A47C51DEBDD9}"/>
              </a:ext>
            </a:extLst>
          </p:cNvPr>
          <p:cNvSpPr/>
          <p:nvPr/>
        </p:nvSpPr>
        <p:spPr>
          <a:xfrm rot="10800000">
            <a:off x="3855244" y="3690938"/>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sz="4000" dirty="0"/>
              <a:t>NAPT (Network Address Translation)</a:t>
            </a:r>
            <a:endParaRPr kumimoji="1" lang="ja-JP" altLang="en-US" dirty="0"/>
          </a:p>
        </p:txBody>
      </p:sp>
      <p:sp>
        <p:nvSpPr>
          <p:cNvPr id="6" name="フローチャート: 直接アクセス記憶 5">
            <a:extLst>
              <a:ext uri="{FF2B5EF4-FFF2-40B4-BE49-F238E27FC236}">
                <a16:creationId xmlns:a16="http://schemas.microsoft.com/office/drawing/2014/main" id="{431F9DDC-3597-4E02-9011-6D296D25BD0A}"/>
              </a:ext>
            </a:extLst>
          </p:cNvPr>
          <p:cNvSpPr/>
          <p:nvPr/>
        </p:nvSpPr>
        <p:spPr>
          <a:xfrm>
            <a:off x="2107406" y="4329113"/>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サーバーのイラスト">
            <a:extLst>
              <a:ext uri="{FF2B5EF4-FFF2-40B4-BE49-F238E27FC236}">
                <a16:creationId xmlns:a16="http://schemas.microsoft.com/office/drawing/2014/main" id="{2B41F3D2-25ED-4AA7-AB94-89AEBF0D7A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018" y="3231358"/>
            <a:ext cx="2026444" cy="188965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インターネットルーターのイラスト | エコのモト">
            <a:extLst>
              <a:ext uri="{FF2B5EF4-FFF2-40B4-BE49-F238E27FC236}">
                <a16:creationId xmlns:a16="http://schemas.microsoft.com/office/drawing/2014/main" id="{0E3987F4-C7CC-4AE8-8F75-653475DD5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4769" y="3407569"/>
            <a:ext cx="1707355" cy="17073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ノートパソコンのイラスト">
            <a:extLst>
              <a:ext uri="{FF2B5EF4-FFF2-40B4-BE49-F238E27FC236}">
                <a16:creationId xmlns:a16="http://schemas.microsoft.com/office/drawing/2014/main" id="{2B59EF04-B588-4904-9F31-AE60C11B93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9508" y="4895557"/>
            <a:ext cx="1198878" cy="962100"/>
          </a:xfrm>
          <a:prstGeom prst="rect">
            <a:avLst/>
          </a:prstGeom>
          <a:noFill/>
          <a:extLst>
            <a:ext uri="{909E8E84-426E-40DD-AFC4-6F175D3DCCD1}">
              <a14:hiddenFill xmlns:a14="http://schemas.microsoft.com/office/drawing/2010/main">
                <a:solidFill>
                  <a:srgbClr val="FFFFFF"/>
                </a:solidFill>
              </a14:hiddenFill>
            </a:ext>
          </a:extLst>
        </p:spPr>
      </p:pic>
      <p:sp>
        <p:nvSpPr>
          <p:cNvPr id="16" name="矢印: 右 15">
            <a:extLst>
              <a:ext uri="{FF2B5EF4-FFF2-40B4-BE49-F238E27FC236}">
                <a16:creationId xmlns:a16="http://schemas.microsoft.com/office/drawing/2014/main" id="{55DE787C-2E97-4E00-A44D-D248132DBB89}"/>
              </a:ext>
            </a:extLst>
          </p:cNvPr>
          <p:cNvSpPr/>
          <p:nvPr/>
        </p:nvSpPr>
        <p:spPr>
          <a:xfrm rot="10800000">
            <a:off x="3097822" y="4626037"/>
            <a:ext cx="1050131"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矢印: 右 16">
            <a:extLst>
              <a:ext uri="{FF2B5EF4-FFF2-40B4-BE49-F238E27FC236}">
                <a16:creationId xmlns:a16="http://schemas.microsoft.com/office/drawing/2014/main" id="{84F5637A-D4AE-40E5-B49F-9087606F1C18}"/>
              </a:ext>
            </a:extLst>
          </p:cNvPr>
          <p:cNvSpPr/>
          <p:nvPr/>
        </p:nvSpPr>
        <p:spPr>
          <a:xfrm rot="11668256">
            <a:off x="5879345" y="4684387"/>
            <a:ext cx="1735146"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5A045192-465A-4434-BA13-42366FCBC21A}"/>
              </a:ext>
            </a:extLst>
          </p:cNvPr>
          <p:cNvSpPr txBox="1"/>
          <p:nvPr/>
        </p:nvSpPr>
        <p:spPr>
          <a:xfrm>
            <a:off x="728663" y="2700338"/>
            <a:ext cx="1635918" cy="646331"/>
          </a:xfrm>
          <a:prstGeom prst="rect">
            <a:avLst/>
          </a:prstGeom>
          <a:noFill/>
        </p:spPr>
        <p:txBody>
          <a:bodyPr wrap="square" rtlCol="0">
            <a:spAutoFit/>
          </a:bodyPr>
          <a:lstStyle/>
          <a:p>
            <a:pPr algn="ctr"/>
            <a:r>
              <a:rPr kumimoji="1" lang="ja-JP" altLang="en-US" dirty="0"/>
              <a:t>サーバー</a:t>
            </a:r>
            <a:endParaRPr kumimoji="1" lang="en-US" altLang="ja-JP" dirty="0"/>
          </a:p>
          <a:p>
            <a:pPr algn="ctr"/>
            <a:r>
              <a:rPr kumimoji="1" lang="en-US" altLang="ja-JP" dirty="0"/>
              <a:t>173.194.38.88</a:t>
            </a:r>
            <a:endParaRPr kumimoji="1" lang="ja-JP" altLang="en-US" dirty="0"/>
          </a:p>
        </p:txBody>
      </p:sp>
      <p:sp>
        <p:nvSpPr>
          <p:cNvPr id="20" name="テキスト ボックス 19">
            <a:extLst>
              <a:ext uri="{FF2B5EF4-FFF2-40B4-BE49-F238E27FC236}">
                <a16:creationId xmlns:a16="http://schemas.microsoft.com/office/drawing/2014/main" id="{35420705-C040-404B-9032-F057B09C3DDB}"/>
              </a:ext>
            </a:extLst>
          </p:cNvPr>
          <p:cNvSpPr txBox="1"/>
          <p:nvPr/>
        </p:nvSpPr>
        <p:spPr>
          <a:xfrm>
            <a:off x="3409950" y="2624138"/>
            <a:ext cx="2640806" cy="923330"/>
          </a:xfrm>
          <a:prstGeom prst="rect">
            <a:avLst/>
          </a:prstGeom>
          <a:noFill/>
        </p:spPr>
        <p:txBody>
          <a:bodyPr wrap="square" rtlCol="0">
            <a:spAutoFit/>
          </a:bodyPr>
          <a:lstStyle/>
          <a:p>
            <a:pPr algn="ctr"/>
            <a:r>
              <a:rPr kumimoji="1" lang="ja-JP" altLang="en-US" dirty="0"/>
              <a:t>ルーター</a:t>
            </a:r>
            <a:endParaRPr kumimoji="1" lang="en-US" altLang="ja-JP" dirty="0"/>
          </a:p>
          <a:p>
            <a:pPr algn="ctr"/>
            <a:r>
              <a:rPr kumimoji="1" lang="en-US" altLang="ja-JP" dirty="0"/>
              <a:t>GIP : 133.87.45.154</a:t>
            </a:r>
          </a:p>
          <a:p>
            <a:pPr algn="ctr"/>
            <a:r>
              <a:rPr kumimoji="1" lang="en-US" altLang="ja-JP" dirty="0"/>
              <a:t>PIP : 192.168.16.1</a:t>
            </a:r>
            <a:endParaRPr kumimoji="1" lang="ja-JP" altLang="en-US" dirty="0"/>
          </a:p>
        </p:txBody>
      </p:sp>
      <p:sp>
        <p:nvSpPr>
          <p:cNvPr id="21" name="テキスト ボックス 20">
            <a:extLst>
              <a:ext uri="{FF2B5EF4-FFF2-40B4-BE49-F238E27FC236}">
                <a16:creationId xmlns:a16="http://schemas.microsoft.com/office/drawing/2014/main" id="{456B6F65-CBA4-4CF2-B3A3-65F9A450F3DD}"/>
              </a:ext>
            </a:extLst>
          </p:cNvPr>
          <p:cNvSpPr txBox="1"/>
          <p:nvPr/>
        </p:nvSpPr>
        <p:spPr>
          <a:xfrm>
            <a:off x="6770480" y="2605309"/>
            <a:ext cx="2640806" cy="646331"/>
          </a:xfrm>
          <a:prstGeom prst="rect">
            <a:avLst/>
          </a:prstGeom>
          <a:noFill/>
        </p:spPr>
        <p:txBody>
          <a:bodyPr wrap="square" rtlCol="0">
            <a:spAutoFit/>
          </a:bodyPr>
          <a:lstStyle/>
          <a:p>
            <a:pPr algn="ctr"/>
            <a:r>
              <a:rPr kumimoji="1" lang="en-US" altLang="ja-JP" dirty="0"/>
              <a:t>A</a:t>
            </a:r>
            <a:r>
              <a:rPr kumimoji="1" lang="ja-JP" altLang="en-US" dirty="0"/>
              <a:t>さんの</a:t>
            </a:r>
            <a:r>
              <a:rPr kumimoji="1" lang="en-US" altLang="ja-JP" dirty="0"/>
              <a:t>PC</a:t>
            </a:r>
          </a:p>
          <a:p>
            <a:pPr algn="ctr"/>
            <a:r>
              <a:rPr kumimoji="1" lang="en-US" altLang="ja-JP" dirty="0"/>
              <a:t>192.168.16.123</a:t>
            </a:r>
            <a:endParaRPr kumimoji="1" lang="ja-JP" altLang="en-US" dirty="0"/>
          </a:p>
        </p:txBody>
      </p:sp>
      <p:sp>
        <p:nvSpPr>
          <p:cNvPr id="19" name="吹き出し: 四角形 18">
            <a:extLst>
              <a:ext uri="{FF2B5EF4-FFF2-40B4-BE49-F238E27FC236}">
                <a16:creationId xmlns:a16="http://schemas.microsoft.com/office/drawing/2014/main" id="{BB6ED496-506E-47E6-BF8B-4322D2EE1683}"/>
              </a:ext>
            </a:extLst>
          </p:cNvPr>
          <p:cNvSpPr/>
          <p:nvPr/>
        </p:nvSpPr>
        <p:spPr>
          <a:xfrm>
            <a:off x="6305404" y="6005915"/>
            <a:ext cx="2838596" cy="598867"/>
          </a:xfrm>
          <a:prstGeom prst="wedgeRectCallout">
            <a:avLst>
              <a:gd name="adj1" fmla="val -14553"/>
              <a:gd name="adj2" fmla="val -18106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a:t>宛先 </a:t>
            </a:r>
            <a:r>
              <a:rPr kumimoji="1" lang="en-US" altLang="ja-JP" sz="1600" dirty="0"/>
              <a:t>: 173.194.38.88:80</a:t>
            </a:r>
          </a:p>
          <a:p>
            <a:pPr algn="ctr"/>
            <a:r>
              <a:rPr kumimoji="1" lang="ja-JP" altLang="en-US" sz="1600" dirty="0"/>
              <a:t>送信元</a:t>
            </a:r>
            <a:r>
              <a:rPr kumimoji="1" lang="en-US" altLang="ja-JP" sz="1600" dirty="0"/>
              <a:t>: 192.168.16.122:10000</a:t>
            </a:r>
            <a:endParaRPr kumimoji="1" lang="ja-JP" altLang="en-US" sz="1600" dirty="0"/>
          </a:p>
        </p:txBody>
      </p:sp>
      <p:sp>
        <p:nvSpPr>
          <p:cNvPr id="22" name="テキスト ボックス 21">
            <a:extLst>
              <a:ext uri="{FF2B5EF4-FFF2-40B4-BE49-F238E27FC236}">
                <a16:creationId xmlns:a16="http://schemas.microsoft.com/office/drawing/2014/main" id="{2E190C34-6D86-4F20-9CAF-80596C2F5300}"/>
              </a:ext>
            </a:extLst>
          </p:cNvPr>
          <p:cNvSpPr txBox="1"/>
          <p:nvPr/>
        </p:nvSpPr>
        <p:spPr>
          <a:xfrm>
            <a:off x="5805120" y="3694198"/>
            <a:ext cx="1158388" cy="369332"/>
          </a:xfrm>
          <a:prstGeom prst="rect">
            <a:avLst/>
          </a:prstGeom>
          <a:noFill/>
        </p:spPr>
        <p:txBody>
          <a:bodyPr wrap="square" rtlCol="0">
            <a:spAutoFit/>
          </a:bodyPr>
          <a:lstStyle/>
          <a:p>
            <a:r>
              <a:rPr kumimoji="1" lang="ja-JP" altLang="en-US" dirty="0"/>
              <a:t>①要求</a:t>
            </a:r>
            <a:r>
              <a:rPr kumimoji="1" lang="en-US" altLang="ja-JP" dirty="0"/>
              <a:t>A</a:t>
            </a:r>
            <a:endParaRPr kumimoji="1" lang="ja-JP" altLang="en-US" dirty="0"/>
          </a:p>
        </p:txBody>
      </p:sp>
      <p:sp>
        <p:nvSpPr>
          <p:cNvPr id="27" name="テキスト ボックス 26">
            <a:extLst>
              <a:ext uri="{FF2B5EF4-FFF2-40B4-BE49-F238E27FC236}">
                <a16:creationId xmlns:a16="http://schemas.microsoft.com/office/drawing/2014/main" id="{DDEE1137-A77C-4326-BCE8-639B5D089A5B}"/>
              </a:ext>
            </a:extLst>
          </p:cNvPr>
          <p:cNvSpPr txBox="1"/>
          <p:nvPr/>
        </p:nvSpPr>
        <p:spPr>
          <a:xfrm>
            <a:off x="3261469" y="4920249"/>
            <a:ext cx="1099515" cy="369332"/>
          </a:xfrm>
          <a:prstGeom prst="rect">
            <a:avLst/>
          </a:prstGeom>
          <a:noFill/>
        </p:spPr>
        <p:txBody>
          <a:bodyPr wrap="square" rtlCol="0">
            <a:spAutoFit/>
          </a:bodyPr>
          <a:lstStyle/>
          <a:p>
            <a:r>
              <a:rPr kumimoji="1" lang="ja-JP" altLang="en-US" dirty="0"/>
              <a:t>②要求</a:t>
            </a:r>
            <a:r>
              <a:rPr kumimoji="1" lang="en-US" altLang="ja-JP" dirty="0"/>
              <a:t>B</a:t>
            </a:r>
          </a:p>
        </p:txBody>
      </p:sp>
      <p:sp>
        <p:nvSpPr>
          <p:cNvPr id="30" name="吹き出し: 四角形 29">
            <a:extLst>
              <a:ext uri="{FF2B5EF4-FFF2-40B4-BE49-F238E27FC236}">
                <a16:creationId xmlns:a16="http://schemas.microsoft.com/office/drawing/2014/main" id="{A35C4AEC-8929-4592-A8D9-876125CACF61}"/>
              </a:ext>
            </a:extLst>
          </p:cNvPr>
          <p:cNvSpPr/>
          <p:nvPr/>
        </p:nvSpPr>
        <p:spPr>
          <a:xfrm>
            <a:off x="80962" y="5460205"/>
            <a:ext cx="2893219" cy="614362"/>
          </a:xfrm>
          <a:prstGeom prst="wedgeRectCallout">
            <a:avLst>
              <a:gd name="adj1" fmla="val 61484"/>
              <a:gd name="adj2" fmla="val -11297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宛先 </a:t>
            </a:r>
            <a:r>
              <a:rPr kumimoji="1" lang="en-US" altLang="ja-JP" dirty="0"/>
              <a:t>: 173.194.38.88:80</a:t>
            </a:r>
          </a:p>
          <a:p>
            <a:pPr algn="ctr"/>
            <a:r>
              <a:rPr kumimoji="1" lang="ja-JP" altLang="en-US" dirty="0"/>
              <a:t>送信元 </a:t>
            </a:r>
            <a:r>
              <a:rPr kumimoji="1" lang="en-US" altLang="ja-JP" dirty="0"/>
              <a:t>: 133.87.45.154.kkkk</a:t>
            </a:r>
            <a:endParaRPr kumimoji="1" lang="ja-JP" altLang="en-US" dirty="0"/>
          </a:p>
        </p:txBody>
      </p:sp>
      <p:sp>
        <p:nvSpPr>
          <p:cNvPr id="23" name="正方形/長方形 22">
            <a:extLst>
              <a:ext uri="{FF2B5EF4-FFF2-40B4-BE49-F238E27FC236}">
                <a16:creationId xmlns:a16="http://schemas.microsoft.com/office/drawing/2014/main" id="{5984B4B1-C184-4936-BD41-40AE502DA9EC}"/>
              </a:ext>
            </a:extLst>
          </p:cNvPr>
          <p:cNvSpPr/>
          <p:nvPr/>
        </p:nvSpPr>
        <p:spPr>
          <a:xfrm>
            <a:off x="3101266" y="5340666"/>
            <a:ext cx="3032248" cy="1074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t>変換テーブル</a:t>
            </a:r>
            <a:endParaRPr kumimoji="1" lang="en-US" altLang="ja-JP" sz="1400" dirty="0"/>
          </a:p>
          <a:p>
            <a:pPr algn="ctr"/>
            <a:r>
              <a:rPr kumimoji="1" lang="ja-JP" altLang="en-US" sz="1400" dirty="0"/>
              <a:t>元アドレス </a:t>
            </a:r>
            <a:r>
              <a:rPr kumimoji="1" lang="en-US" altLang="ja-JP" sz="1400" dirty="0"/>
              <a:t>: </a:t>
            </a:r>
            <a:r>
              <a:rPr kumimoji="1" lang="ja-JP" altLang="en-US" sz="1400" dirty="0"/>
              <a:t>変換アドレス</a:t>
            </a:r>
            <a:r>
              <a:rPr kumimoji="1" lang="en-US" altLang="ja-JP" sz="1400" dirty="0"/>
              <a:t>.</a:t>
            </a:r>
            <a:r>
              <a:rPr kumimoji="1" lang="ja-JP" altLang="en-US" sz="1400" dirty="0"/>
              <a:t>ポート</a:t>
            </a:r>
            <a:r>
              <a:rPr kumimoji="1" lang="en-US" altLang="ja-JP" sz="1400" dirty="0"/>
              <a:t>#</a:t>
            </a:r>
          </a:p>
          <a:p>
            <a:pPr algn="ctr"/>
            <a:r>
              <a:rPr kumimoji="1" lang="en-US" altLang="ja-JP" sz="1400" dirty="0"/>
              <a:t> 192.168.16.123 : 133.87.45.154.jjjj</a:t>
            </a:r>
          </a:p>
          <a:p>
            <a:pPr algn="ctr"/>
            <a:r>
              <a:rPr kumimoji="1" lang="en-US" altLang="ja-JP" sz="1400" dirty="0"/>
              <a:t>192.168.16.122 : 133.87.45.154.kkkk</a:t>
            </a:r>
            <a:endParaRPr kumimoji="1" lang="ja-JP" altLang="en-US" sz="1400" dirty="0"/>
          </a:p>
        </p:txBody>
      </p:sp>
      <p:sp>
        <p:nvSpPr>
          <p:cNvPr id="31" name="テキスト ボックス 30">
            <a:extLst>
              <a:ext uri="{FF2B5EF4-FFF2-40B4-BE49-F238E27FC236}">
                <a16:creationId xmlns:a16="http://schemas.microsoft.com/office/drawing/2014/main" id="{B3FEE713-C634-4F61-82E9-E81BC1D59ADF}"/>
              </a:ext>
            </a:extLst>
          </p:cNvPr>
          <p:cNvSpPr txBox="1"/>
          <p:nvPr/>
        </p:nvSpPr>
        <p:spPr>
          <a:xfrm>
            <a:off x="6796270" y="4361426"/>
            <a:ext cx="2640806" cy="646331"/>
          </a:xfrm>
          <a:prstGeom prst="rect">
            <a:avLst/>
          </a:prstGeom>
          <a:noFill/>
        </p:spPr>
        <p:txBody>
          <a:bodyPr wrap="square" rtlCol="0">
            <a:spAutoFit/>
          </a:bodyPr>
          <a:lstStyle/>
          <a:p>
            <a:pPr algn="ctr"/>
            <a:r>
              <a:rPr kumimoji="1" lang="en-US" altLang="ja-JP" dirty="0"/>
              <a:t>B</a:t>
            </a:r>
            <a:r>
              <a:rPr kumimoji="1" lang="ja-JP" altLang="en-US" dirty="0"/>
              <a:t>さんの</a:t>
            </a:r>
            <a:r>
              <a:rPr kumimoji="1" lang="en-US" altLang="ja-JP" dirty="0"/>
              <a:t>PC</a:t>
            </a:r>
          </a:p>
          <a:p>
            <a:pPr algn="ctr"/>
            <a:r>
              <a:rPr kumimoji="1" lang="en-US" altLang="ja-JP" dirty="0"/>
              <a:t>192.168.16.122</a:t>
            </a:r>
            <a:endParaRPr kumimoji="1" lang="ja-JP" altLang="en-US" dirty="0"/>
          </a:p>
        </p:txBody>
      </p:sp>
      <p:pic>
        <p:nvPicPr>
          <p:cNvPr id="34" name="Picture 8" descr="ノートパソコンのイラスト">
            <a:extLst>
              <a:ext uri="{FF2B5EF4-FFF2-40B4-BE49-F238E27FC236}">
                <a16:creationId xmlns:a16="http://schemas.microsoft.com/office/drawing/2014/main" id="{436684B5-5665-4475-98C1-0069F8C18D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0893" y="3162886"/>
            <a:ext cx="1198878" cy="962100"/>
          </a:xfrm>
          <a:prstGeom prst="rect">
            <a:avLst/>
          </a:prstGeom>
          <a:noFill/>
          <a:extLst>
            <a:ext uri="{909E8E84-426E-40DD-AFC4-6F175D3DCCD1}">
              <a14:hiddenFill xmlns:a14="http://schemas.microsoft.com/office/drawing/2010/main">
                <a:solidFill>
                  <a:srgbClr val="FFFFFF"/>
                </a:solidFill>
              </a14:hiddenFill>
            </a:ext>
          </a:extLst>
        </p:spPr>
      </p:pic>
      <p:sp>
        <p:nvSpPr>
          <p:cNvPr id="36" name="矢印: 右 35">
            <a:extLst>
              <a:ext uri="{FF2B5EF4-FFF2-40B4-BE49-F238E27FC236}">
                <a16:creationId xmlns:a16="http://schemas.microsoft.com/office/drawing/2014/main" id="{F41BBB17-C833-49BD-B9F7-0770A2EB4171}"/>
              </a:ext>
            </a:extLst>
          </p:cNvPr>
          <p:cNvSpPr/>
          <p:nvPr/>
        </p:nvSpPr>
        <p:spPr>
          <a:xfrm rot="9714348">
            <a:off x="5833088" y="3901741"/>
            <a:ext cx="1643643"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吹き出し: 四角形 36">
            <a:extLst>
              <a:ext uri="{FF2B5EF4-FFF2-40B4-BE49-F238E27FC236}">
                <a16:creationId xmlns:a16="http://schemas.microsoft.com/office/drawing/2014/main" id="{73CC020F-1A35-4652-A105-C27A3B466756}"/>
              </a:ext>
            </a:extLst>
          </p:cNvPr>
          <p:cNvSpPr/>
          <p:nvPr/>
        </p:nvSpPr>
        <p:spPr>
          <a:xfrm>
            <a:off x="5584874" y="1938008"/>
            <a:ext cx="3247293" cy="598867"/>
          </a:xfrm>
          <a:prstGeom prst="wedgeRectCallout">
            <a:avLst>
              <a:gd name="adj1" fmla="val -20537"/>
              <a:gd name="adj2" fmla="val 24646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宛先 </a:t>
            </a:r>
            <a:r>
              <a:rPr kumimoji="1" lang="en-US" altLang="ja-JP" dirty="0"/>
              <a:t>: 173.194.38.88:80</a:t>
            </a:r>
          </a:p>
          <a:p>
            <a:pPr algn="ctr"/>
            <a:r>
              <a:rPr kumimoji="1" lang="ja-JP" altLang="en-US" dirty="0"/>
              <a:t>送信元</a:t>
            </a:r>
            <a:r>
              <a:rPr kumimoji="1" lang="en-US" altLang="ja-JP" dirty="0"/>
              <a:t>: 192.168.16.123:10000</a:t>
            </a:r>
            <a:endParaRPr kumimoji="1" lang="ja-JP" altLang="en-US" dirty="0"/>
          </a:p>
        </p:txBody>
      </p:sp>
      <p:sp>
        <p:nvSpPr>
          <p:cNvPr id="38" name="テキスト ボックス 37">
            <a:extLst>
              <a:ext uri="{FF2B5EF4-FFF2-40B4-BE49-F238E27FC236}">
                <a16:creationId xmlns:a16="http://schemas.microsoft.com/office/drawing/2014/main" id="{C5455B29-9A23-408D-87EF-B17901A642D6}"/>
              </a:ext>
            </a:extLst>
          </p:cNvPr>
          <p:cNvSpPr txBox="1"/>
          <p:nvPr/>
        </p:nvSpPr>
        <p:spPr>
          <a:xfrm>
            <a:off x="7715981" y="4986081"/>
            <a:ext cx="1301409" cy="646331"/>
          </a:xfrm>
          <a:prstGeom prst="rect">
            <a:avLst/>
          </a:prstGeom>
          <a:noFill/>
        </p:spPr>
        <p:txBody>
          <a:bodyPr wrap="square" rtlCol="0">
            <a:spAutoFit/>
          </a:bodyPr>
          <a:lstStyle/>
          <a:p>
            <a:r>
              <a:rPr kumimoji="1" lang="ja-JP" altLang="en-US" dirty="0"/>
              <a:t>ポート </a:t>
            </a:r>
            <a:r>
              <a:rPr kumimoji="1" lang="en-US" altLang="ja-JP" dirty="0"/>
              <a:t>: 10000</a:t>
            </a:r>
            <a:endParaRPr kumimoji="1" lang="ja-JP" altLang="en-US" dirty="0"/>
          </a:p>
        </p:txBody>
      </p:sp>
      <p:sp>
        <p:nvSpPr>
          <p:cNvPr id="39" name="テキスト ボックス 38">
            <a:extLst>
              <a:ext uri="{FF2B5EF4-FFF2-40B4-BE49-F238E27FC236}">
                <a16:creationId xmlns:a16="http://schemas.microsoft.com/office/drawing/2014/main" id="{0278E1DF-7FA3-4CA3-B34A-06D9A3CCD831}"/>
              </a:ext>
            </a:extLst>
          </p:cNvPr>
          <p:cNvSpPr txBox="1"/>
          <p:nvPr/>
        </p:nvSpPr>
        <p:spPr>
          <a:xfrm>
            <a:off x="7671433" y="3225275"/>
            <a:ext cx="1301409" cy="646331"/>
          </a:xfrm>
          <a:prstGeom prst="rect">
            <a:avLst/>
          </a:prstGeom>
          <a:noFill/>
        </p:spPr>
        <p:txBody>
          <a:bodyPr wrap="square" rtlCol="0">
            <a:spAutoFit/>
          </a:bodyPr>
          <a:lstStyle/>
          <a:p>
            <a:r>
              <a:rPr kumimoji="1" lang="ja-JP" altLang="en-US" dirty="0"/>
              <a:t>ポート </a:t>
            </a:r>
            <a:r>
              <a:rPr kumimoji="1" lang="en-US" altLang="ja-JP" dirty="0"/>
              <a:t>: 10000</a:t>
            </a:r>
            <a:endParaRPr kumimoji="1" lang="ja-JP" altLang="en-US" dirty="0"/>
          </a:p>
        </p:txBody>
      </p:sp>
      <p:sp>
        <p:nvSpPr>
          <p:cNvPr id="40" name="テキスト ボックス 39">
            <a:extLst>
              <a:ext uri="{FF2B5EF4-FFF2-40B4-BE49-F238E27FC236}">
                <a16:creationId xmlns:a16="http://schemas.microsoft.com/office/drawing/2014/main" id="{AF21049A-D5B1-4D52-8BD7-C908B9DB1C5F}"/>
              </a:ext>
            </a:extLst>
          </p:cNvPr>
          <p:cNvSpPr txBox="1"/>
          <p:nvPr/>
        </p:nvSpPr>
        <p:spPr>
          <a:xfrm>
            <a:off x="6238873" y="5056420"/>
            <a:ext cx="1158388" cy="369332"/>
          </a:xfrm>
          <a:prstGeom prst="rect">
            <a:avLst/>
          </a:prstGeom>
          <a:noFill/>
        </p:spPr>
        <p:txBody>
          <a:bodyPr wrap="square" rtlCol="0">
            <a:spAutoFit/>
          </a:bodyPr>
          <a:lstStyle/>
          <a:p>
            <a:r>
              <a:rPr kumimoji="1" lang="ja-JP" altLang="en-US" dirty="0"/>
              <a:t>①要求</a:t>
            </a:r>
            <a:r>
              <a:rPr kumimoji="1" lang="en-US" altLang="ja-JP" dirty="0"/>
              <a:t>B</a:t>
            </a:r>
            <a:endParaRPr kumimoji="1" lang="ja-JP" altLang="en-US" dirty="0"/>
          </a:p>
        </p:txBody>
      </p:sp>
      <p:sp>
        <p:nvSpPr>
          <p:cNvPr id="41" name="テキスト ボックス 40">
            <a:extLst>
              <a:ext uri="{FF2B5EF4-FFF2-40B4-BE49-F238E27FC236}">
                <a16:creationId xmlns:a16="http://schemas.microsoft.com/office/drawing/2014/main" id="{1B831213-D146-4036-AF0E-D34219268CB6}"/>
              </a:ext>
            </a:extLst>
          </p:cNvPr>
          <p:cNvSpPr txBox="1"/>
          <p:nvPr/>
        </p:nvSpPr>
        <p:spPr>
          <a:xfrm>
            <a:off x="3216921" y="4059775"/>
            <a:ext cx="1115928" cy="369332"/>
          </a:xfrm>
          <a:prstGeom prst="rect">
            <a:avLst/>
          </a:prstGeom>
          <a:noFill/>
        </p:spPr>
        <p:txBody>
          <a:bodyPr wrap="square" rtlCol="0">
            <a:spAutoFit/>
          </a:bodyPr>
          <a:lstStyle/>
          <a:p>
            <a:r>
              <a:rPr kumimoji="1" lang="ja-JP" altLang="en-US" dirty="0"/>
              <a:t>②要求</a:t>
            </a:r>
            <a:r>
              <a:rPr kumimoji="1" lang="en-US" altLang="ja-JP" dirty="0"/>
              <a:t>A</a:t>
            </a:r>
            <a:endParaRPr kumimoji="1" lang="ja-JP" altLang="en-US" dirty="0"/>
          </a:p>
        </p:txBody>
      </p:sp>
      <p:sp>
        <p:nvSpPr>
          <p:cNvPr id="42" name="矢印: 右 41">
            <a:extLst>
              <a:ext uri="{FF2B5EF4-FFF2-40B4-BE49-F238E27FC236}">
                <a16:creationId xmlns:a16="http://schemas.microsoft.com/office/drawing/2014/main" id="{18C231E1-C2BE-4C1D-816D-BDD67D38B756}"/>
              </a:ext>
            </a:extLst>
          </p:cNvPr>
          <p:cNvSpPr/>
          <p:nvPr/>
        </p:nvSpPr>
        <p:spPr>
          <a:xfrm rot="10800000">
            <a:off x="3081410" y="4257932"/>
            <a:ext cx="1050131"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吹き出し: 四角形 42">
            <a:extLst>
              <a:ext uri="{FF2B5EF4-FFF2-40B4-BE49-F238E27FC236}">
                <a16:creationId xmlns:a16="http://schemas.microsoft.com/office/drawing/2014/main" id="{49545277-8A71-4D10-868A-E706B8B3A4A7}"/>
              </a:ext>
            </a:extLst>
          </p:cNvPr>
          <p:cNvSpPr/>
          <p:nvPr/>
        </p:nvSpPr>
        <p:spPr>
          <a:xfrm>
            <a:off x="1913206" y="1921595"/>
            <a:ext cx="2963593" cy="598867"/>
          </a:xfrm>
          <a:prstGeom prst="wedgeRectCallout">
            <a:avLst>
              <a:gd name="adj1" fmla="val -1116"/>
              <a:gd name="adj2" fmla="val 33103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宛先 </a:t>
            </a:r>
            <a:r>
              <a:rPr kumimoji="1" lang="en-US" altLang="ja-JP" dirty="0"/>
              <a:t>: 173.194.38.88:80</a:t>
            </a:r>
          </a:p>
          <a:p>
            <a:pPr algn="ctr"/>
            <a:r>
              <a:rPr kumimoji="1" lang="ja-JP" altLang="en-US" dirty="0"/>
              <a:t>送信元</a:t>
            </a:r>
            <a:r>
              <a:rPr kumimoji="1" lang="en-US" altLang="ja-JP" dirty="0"/>
              <a:t>: 133.87.45.154.jjjj</a:t>
            </a:r>
            <a:endParaRPr kumimoji="1" lang="ja-JP" altLang="en-US" dirty="0"/>
          </a:p>
        </p:txBody>
      </p:sp>
    </p:spTree>
    <p:extLst>
      <p:ext uri="{BB962C8B-B14F-4D97-AF65-F5344CB8AC3E}">
        <p14:creationId xmlns:p14="http://schemas.microsoft.com/office/powerpoint/2010/main" val="227813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ローチャート: 直接アクセス記憶 10">
            <a:extLst>
              <a:ext uri="{FF2B5EF4-FFF2-40B4-BE49-F238E27FC236}">
                <a16:creationId xmlns:a16="http://schemas.microsoft.com/office/drawing/2014/main" id="{01CB28DA-7748-4F61-B668-D39C1ADCF9EE}"/>
              </a:ext>
            </a:extLst>
          </p:cNvPr>
          <p:cNvSpPr/>
          <p:nvPr/>
        </p:nvSpPr>
        <p:spPr>
          <a:xfrm>
            <a:off x="4810125" y="4388644"/>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直接アクセス記憶 12">
            <a:extLst>
              <a:ext uri="{FF2B5EF4-FFF2-40B4-BE49-F238E27FC236}">
                <a16:creationId xmlns:a16="http://schemas.microsoft.com/office/drawing/2014/main" id="{9A2B3A9A-976E-4BC2-806F-A47C51DEBDD9}"/>
              </a:ext>
            </a:extLst>
          </p:cNvPr>
          <p:cNvSpPr/>
          <p:nvPr/>
        </p:nvSpPr>
        <p:spPr>
          <a:xfrm rot="10800000">
            <a:off x="3855244" y="3690938"/>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sz="4000" dirty="0"/>
              <a:t>NAPT (Network Address Translation)</a:t>
            </a:r>
            <a:endParaRPr kumimoji="1" lang="ja-JP" altLang="en-US" dirty="0"/>
          </a:p>
        </p:txBody>
      </p:sp>
      <p:sp>
        <p:nvSpPr>
          <p:cNvPr id="6" name="フローチャート: 直接アクセス記憶 5">
            <a:extLst>
              <a:ext uri="{FF2B5EF4-FFF2-40B4-BE49-F238E27FC236}">
                <a16:creationId xmlns:a16="http://schemas.microsoft.com/office/drawing/2014/main" id="{431F9DDC-3597-4E02-9011-6D296D25BD0A}"/>
              </a:ext>
            </a:extLst>
          </p:cNvPr>
          <p:cNvSpPr/>
          <p:nvPr/>
        </p:nvSpPr>
        <p:spPr>
          <a:xfrm>
            <a:off x="2107406" y="4329113"/>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サーバーのイラスト">
            <a:extLst>
              <a:ext uri="{FF2B5EF4-FFF2-40B4-BE49-F238E27FC236}">
                <a16:creationId xmlns:a16="http://schemas.microsoft.com/office/drawing/2014/main" id="{2B41F3D2-25ED-4AA7-AB94-89AEBF0D7A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018" y="3231358"/>
            <a:ext cx="2026444" cy="188965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インターネットルーターのイラスト | エコのモト">
            <a:extLst>
              <a:ext uri="{FF2B5EF4-FFF2-40B4-BE49-F238E27FC236}">
                <a16:creationId xmlns:a16="http://schemas.microsoft.com/office/drawing/2014/main" id="{0E3987F4-C7CC-4AE8-8F75-653475DD5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4769" y="3407569"/>
            <a:ext cx="1707355" cy="17073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ノートパソコンのイラスト">
            <a:extLst>
              <a:ext uri="{FF2B5EF4-FFF2-40B4-BE49-F238E27FC236}">
                <a16:creationId xmlns:a16="http://schemas.microsoft.com/office/drawing/2014/main" id="{2B59EF04-B588-4904-9F31-AE60C11B93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9508" y="4895557"/>
            <a:ext cx="1198878" cy="962100"/>
          </a:xfrm>
          <a:prstGeom prst="rect">
            <a:avLst/>
          </a:prstGeom>
          <a:noFill/>
          <a:extLst>
            <a:ext uri="{909E8E84-426E-40DD-AFC4-6F175D3DCCD1}">
              <a14:hiddenFill xmlns:a14="http://schemas.microsoft.com/office/drawing/2010/main">
                <a:solidFill>
                  <a:srgbClr val="FFFFFF"/>
                </a:solidFill>
              </a14:hiddenFill>
            </a:ext>
          </a:extLst>
        </p:spPr>
      </p:pic>
      <p:sp>
        <p:nvSpPr>
          <p:cNvPr id="16" name="矢印: 右 15">
            <a:extLst>
              <a:ext uri="{FF2B5EF4-FFF2-40B4-BE49-F238E27FC236}">
                <a16:creationId xmlns:a16="http://schemas.microsoft.com/office/drawing/2014/main" id="{55DE787C-2E97-4E00-A44D-D248132DBB89}"/>
              </a:ext>
            </a:extLst>
          </p:cNvPr>
          <p:cNvSpPr/>
          <p:nvPr/>
        </p:nvSpPr>
        <p:spPr>
          <a:xfrm>
            <a:off x="2732062" y="3852313"/>
            <a:ext cx="1050131" cy="41433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7" name="矢印: 右 16">
            <a:extLst>
              <a:ext uri="{FF2B5EF4-FFF2-40B4-BE49-F238E27FC236}">
                <a16:creationId xmlns:a16="http://schemas.microsoft.com/office/drawing/2014/main" id="{84F5637A-D4AE-40E5-B49F-9087606F1C18}"/>
              </a:ext>
            </a:extLst>
          </p:cNvPr>
          <p:cNvSpPr/>
          <p:nvPr/>
        </p:nvSpPr>
        <p:spPr>
          <a:xfrm rot="909655">
            <a:off x="5879345" y="4684387"/>
            <a:ext cx="1735146" cy="41433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5A045192-465A-4434-BA13-42366FCBC21A}"/>
              </a:ext>
            </a:extLst>
          </p:cNvPr>
          <p:cNvSpPr txBox="1"/>
          <p:nvPr/>
        </p:nvSpPr>
        <p:spPr>
          <a:xfrm>
            <a:off x="728663" y="2700338"/>
            <a:ext cx="1635918" cy="646331"/>
          </a:xfrm>
          <a:prstGeom prst="rect">
            <a:avLst/>
          </a:prstGeom>
          <a:noFill/>
        </p:spPr>
        <p:txBody>
          <a:bodyPr wrap="square" rtlCol="0">
            <a:spAutoFit/>
          </a:bodyPr>
          <a:lstStyle/>
          <a:p>
            <a:pPr algn="ctr"/>
            <a:r>
              <a:rPr kumimoji="1" lang="ja-JP" altLang="en-US" dirty="0"/>
              <a:t>サーバー</a:t>
            </a:r>
            <a:endParaRPr kumimoji="1" lang="en-US" altLang="ja-JP" dirty="0"/>
          </a:p>
          <a:p>
            <a:pPr algn="ctr"/>
            <a:r>
              <a:rPr kumimoji="1" lang="en-US" altLang="ja-JP" dirty="0"/>
              <a:t>173.194.38.88</a:t>
            </a:r>
            <a:endParaRPr kumimoji="1" lang="ja-JP" altLang="en-US" dirty="0"/>
          </a:p>
        </p:txBody>
      </p:sp>
      <p:sp>
        <p:nvSpPr>
          <p:cNvPr id="20" name="テキスト ボックス 19">
            <a:extLst>
              <a:ext uri="{FF2B5EF4-FFF2-40B4-BE49-F238E27FC236}">
                <a16:creationId xmlns:a16="http://schemas.microsoft.com/office/drawing/2014/main" id="{35420705-C040-404B-9032-F057B09C3DDB}"/>
              </a:ext>
            </a:extLst>
          </p:cNvPr>
          <p:cNvSpPr txBox="1"/>
          <p:nvPr/>
        </p:nvSpPr>
        <p:spPr>
          <a:xfrm>
            <a:off x="3409950" y="2624138"/>
            <a:ext cx="2640806" cy="923330"/>
          </a:xfrm>
          <a:prstGeom prst="rect">
            <a:avLst/>
          </a:prstGeom>
          <a:noFill/>
        </p:spPr>
        <p:txBody>
          <a:bodyPr wrap="square" rtlCol="0">
            <a:spAutoFit/>
          </a:bodyPr>
          <a:lstStyle/>
          <a:p>
            <a:pPr algn="ctr"/>
            <a:r>
              <a:rPr kumimoji="1" lang="ja-JP" altLang="en-US" dirty="0"/>
              <a:t>ルーター</a:t>
            </a:r>
            <a:endParaRPr kumimoji="1" lang="en-US" altLang="ja-JP" dirty="0"/>
          </a:p>
          <a:p>
            <a:pPr algn="ctr"/>
            <a:r>
              <a:rPr kumimoji="1" lang="en-US" altLang="ja-JP" dirty="0"/>
              <a:t>GIP : 133.87.45.154</a:t>
            </a:r>
          </a:p>
          <a:p>
            <a:pPr algn="ctr"/>
            <a:r>
              <a:rPr kumimoji="1" lang="en-US" altLang="ja-JP" dirty="0"/>
              <a:t>PIP : 192.168.16.1</a:t>
            </a:r>
            <a:endParaRPr kumimoji="1" lang="ja-JP" altLang="en-US" dirty="0"/>
          </a:p>
        </p:txBody>
      </p:sp>
      <p:sp>
        <p:nvSpPr>
          <p:cNvPr id="21" name="テキスト ボックス 20">
            <a:extLst>
              <a:ext uri="{FF2B5EF4-FFF2-40B4-BE49-F238E27FC236}">
                <a16:creationId xmlns:a16="http://schemas.microsoft.com/office/drawing/2014/main" id="{456B6F65-CBA4-4CF2-B3A3-65F9A450F3DD}"/>
              </a:ext>
            </a:extLst>
          </p:cNvPr>
          <p:cNvSpPr txBox="1"/>
          <p:nvPr/>
        </p:nvSpPr>
        <p:spPr>
          <a:xfrm>
            <a:off x="6770480" y="2605309"/>
            <a:ext cx="2640806" cy="646331"/>
          </a:xfrm>
          <a:prstGeom prst="rect">
            <a:avLst/>
          </a:prstGeom>
          <a:noFill/>
        </p:spPr>
        <p:txBody>
          <a:bodyPr wrap="square" rtlCol="0">
            <a:spAutoFit/>
          </a:bodyPr>
          <a:lstStyle/>
          <a:p>
            <a:pPr algn="ctr"/>
            <a:r>
              <a:rPr kumimoji="1" lang="en-US" altLang="ja-JP" dirty="0"/>
              <a:t>A</a:t>
            </a:r>
            <a:r>
              <a:rPr kumimoji="1" lang="ja-JP" altLang="en-US" dirty="0"/>
              <a:t>さんの</a:t>
            </a:r>
            <a:r>
              <a:rPr kumimoji="1" lang="en-US" altLang="ja-JP" dirty="0"/>
              <a:t>PC</a:t>
            </a:r>
          </a:p>
          <a:p>
            <a:pPr algn="ctr"/>
            <a:r>
              <a:rPr kumimoji="1" lang="en-US" altLang="ja-JP" dirty="0"/>
              <a:t>192.168.16.123</a:t>
            </a:r>
            <a:endParaRPr kumimoji="1" lang="ja-JP" altLang="en-US" dirty="0"/>
          </a:p>
        </p:txBody>
      </p:sp>
      <p:sp>
        <p:nvSpPr>
          <p:cNvPr id="19" name="吹き出し: 四角形 18">
            <a:extLst>
              <a:ext uri="{FF2B5EF4-FFF2-40B4-BE49-F238E27FC236}">
                <a16:creationId xmlns:a16="http://schemas.microsoft.com/office/drawing/2014/main" id="{BB6ED496-506E-47E6-BF8B-4322D2EE1683}"/>
              </a:ext>
            </a:extLst>
          </p:cNvPr>
          <p:cNvSpPr/>
          <p:nvPr/>
        </p:nvSpPr>
        <p:spPr>
          <a:xfrm>
            <a:off x="6305404" y="6005915"/>
            <a:ext cx="2838596" cy="598867"/>
          </a:xfrm>
          <a:prstGeom prst="wedgeRectCallout">
            <a:avLst>
              <a:gd name="adj1" fmla="val -27438"/>
              <a:gd name="adj2" fmla="val -15992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宛先 </a:t>
            </a:r>
            <a:r>
              <a:rPr kumimoji="1" lang="en-US" altLang="ja-JP" sz="1600" dirty="0"/>
              <a:t>: 192.168.16.122:10000 </a:t>
            </a:r>
          </a:p>
          <a:p>
            <a:pPr algn="ctr"/>
            <a:r>
              <a:rPr kumimoji="1" lang="ja-JP" altLang="en-US" sz="1600" dirty="0"/>
              <a:t>送信元</a:t>
            </a:r>
            <a:r>
              <a:rPr kumimoji="1" lang="en-US" altLang="ja-JP" sz="1600" dirty="0"/>
              <a:t>: 173.194.38.88:80</a:t>
            </a:r>
            <a:endParaRPr kumimoji="1" lang="ja-JP" altLang="en-US" sz="1600" dirty="0"/>
          </a:p>
        </p:txBody>
      </p:sp>
      <p:sp>
        <p:nvSpPr>
          <p:cNvPr id="22" name="テキスト ボックス 21">
            <a:extLst>
              <a:ext uri="{FF2B5EF4-FFF2-40B4-BE49-F238E27FC236}">
                <a16:creationId xmlns:a16="http://schemas.microsoft.com/office/drawing/2014/main" id="{2E190C34-6D86-4F20-9CAF-80596C2F5300}"/>
              </a:ext>
            </a:extLst>
          </p:cNvPr>
          <p:cNvSpPr txBox="1"/>
          <p:nvPr/>
        </p:nvSpPr>
        <p:spPr>
          <a:xfrm>
            <a:off x="5805120" y="3694198"/>
            <a:ext cx="1158388" cy="369332"/>
          </a:xfrm>
          <a:prstGeom prst="rect">
            <a:avLst/>
          </a:prstGeom>
          <a:noFill/>
        </p:spPr>
        <p:txBody>
          <a:bodyPr wrap="square" rtlCol="0">
            <a:spAutoFit/>
          </a:bodyPr>
          <a:lstStyle/>
          <a:p>
            <a:r>
              <a:rPr kumimoji="1" lang="ja-JP" altLang="en-US" dirty="0"/>
              <a:t>④応答</a:t>
            </a:r>
            <a:r>
              <a:rPr kumimoji="1" lang="en-US" altLang="ja-JP" dirty="0"/>
              <a:t>A</a:t>
            </a:r>
            <a:endParaRPr kumimoji="1" lang="ja-JP" altLang="en-US" dirty="0"/>
          </a:p>
        </p:txBody>
      </p:sp>
      <p:sp>
        <p:nvSpPr>
          <p:cNvPr id="27" name="テキスト ボックス 26">
            <a:extLst>
              <a:ext uri="{FF2B5EF4-FFF2-40B4-BE49-F238E27FC236}">
                <a16:creationId xmlns:a16="http://schemas.microsoft.com/office/drawing/2014/main" id="{DDEE1137-A77C-4326-BCE8-639B5D089A5B}"/>
              </a:ext>
            </a:extLst>
          </p:cNvPr>
          <p:cNvSpPr txBox="1"/>
          <p:nvPr/>
        </p:nvSpPr>
        <p:spPr>
          <a:xfrm>
            <a:off x="2994183" y="4230931"/>
            <a:ext cx="1099515" cy="369332"/>
          </a:xfrm>
          <a:prstGeom prst="rect">
            <a:avLst/>
          </a:prstGeom>
          <a:noFill/>
        </p:spPr>
        <p:txBody>
          <a:bodyPr wrap="square" rtlCol="0">
            <a:spAutoFit/>
          </a:bodyPr>
          <a:lstStyle/>
          <a:p>
            <a:r>
              <a:rPr kumimoji="1" lang="ja-JP" altLang="en-US" dirty="0"/>
              <a:t>③応答</a:t>
            </a:r>
            <a:r>
              <a:rPr kumimoji="1" lang="en-US" altLang="ja-JP" dirty="0"/>
              <a:t>B</a:t>
            </a:r>
          </a:p>
        </p:txBody>
      </p:sp>
      <p:sp>
        <p:nvSpPr>
          <p:cNvPr id="30" name="吹き出し: 四角形 29">
            <a:extLst>
              <a:ext uri="{FF2B5EF4-FFF2-40B4-BE49-F238E27FC236}">
                <a16:creationId xmlns:a16="http://schemas.microsoft.com/office/drawing/2014/main" id="{A35C4AEC-8929-4592-A8D9-876125CACF61}"/>
              </a:ext>
            </a:extLst>
          </p:cNvPr>
          <p:cNvSpPr/>
          <p:nvPr/>
        </p:nvSpPr>
        <p:spPr>
          <a:xfrm>
            <a:off x="80962" y="5460205"/>
            <a:ext cx="2893219" cy="614362"/>
          </a:xfrm>
          <a:prstGeom prst="wedgeRectCallout">
            <a:avLst>
              <a:gd name="adj1" fmla="val 62456"/>
              <a:gd name="adj2" fmla="val -20227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宛先 </a:t>
            </a:r>
            <a:r>
              <a:rPr kumimoji="1" lang="en-US" altLang="ja-JP" dirty="0"/>
              <a:t>: 133.87.45.154.kkkk</a:t>
            </a:r>
          </a:p>
          <a:p>
            <a:pPr algn="ctr"/>
            <a:r>
              <a:rPr kumimoji="1" lang="ja-JP" altLang="en-US" dirty="0"/>
              <a:t>送信元</a:t>
            </a:r>
            <a:r>
              <a:rPr kumimoji="1" lang="en-US" altLang="ja-JP" dirty="0"/>
              <a:t>: 173.194.38.88:80</a:t>
            </a:r>
            <a:endParaRPr kumimoji="1" lang="ja-JP" altLang="en-US" dirty="0"/>
          </a:p>
        </p:txBody>
      </p:sp>
      <p:sp>
        <p:nvSpPr>
          <p:cNvPr id="31" name="テキスト ボックス 30">
            <a:extLst>
              <a:ext uri="{FF2B5EF4-FFF2-40B4-BE49-F238E27FC236}">
                <a16:creationId xmlns:a16="http://schemas.microsoft.com/office/drawing/2014/main" id="{B3FEE713-C634-4F61-82E9-E81BC1D59ADF}"/>
              </a:ext>
            </a:extLst>
          </p:cNvPr>
          <p:cNvSpPr txBox="1"/>
          <p:nvPr/>
        </p:nvSpPr>
        <p:spPr>
          <a:xfrm>
            <a:off x="6796270" y="4361426"/>
            <a:ext cx="2640806" cy="646331"/>
          </a:xfrm>
          <a:prstGeom prst="rect">
            <a:avLst/>
          </a:prstGeom>
          <a:noFill/>
        </p:spPr>
        <p:txBody>
          <a:bodyPr wrap="square" rtlCol="0">
            <a:spAutoFit/>
          </a:bodyPr>
          <a:lstStyle/>
          <a:p>
            <a:pPr algn="ctr"/>
            <a:r>
              <a:rPr kumimoji="1" lang="en-US" altLang="ja-JP" dirty="0"/>
              <a:t>B</a:t>
            </a:r>
            <a:r>
              <a:rPr kumimoji="1" lang="ja-JP" altLang="en-US" dirty="0"/>
              <a:t>さんの</a:t>
            </a:r>
            <a:r>
              <a:rPr kumimoji="1" lang="en-US" altLang="ja-JP" dirty="0"/>
              <a:t>PC</a:t>
            </a:r>
          </a:p>
          <a:p>
            <a:pPr algn="ctr"/>
            <a:r>
              <a:rPr kumimoji="1" lang="en-US" altLang="ja-JP" dirty="0"/>
              <a:t>192.168.16.122</a:t>
            </a:r>
            <a:endParaRPr kumimoji="1" lang="ja-JP" altLang="en-US" dirty="0"/>
          </a:p>
        </p:txBody>
      </p:sp>
      <p:pic>
        <p:nvPicPr>
          <p:cNvPr id="34" name="Picture 8" descr="ノートパソコンのイラスト">
            <a:extLst>
              <a:ext uri="{FF2B5EF4-FFF2-40B4-BE49-F238E27FC236}">
                <a16:creationId xmlns:a16="http://schemas.microsoft.com/office/drawing/2014/main" id="{436684B5-5665-4475-98C1-0069F8C18D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0893" y="3162886"/>
            <a:ext cx="1198878" cy="962100"/>
          </a:xfrm>
          <a:prstGeom prst="rect">
            <a:avLst/>
          </a:prstGeom>
          <a:noFill/>
          <a:extLst>
            <a:ext uri="{909E8E84-426E-40DD-AFC4-6F175D3DCCD1}">
              <a14:hiddenFill xmlns:a14="http://schemas.microsoft.com/office/drawing/2010/main">
                <a:solidFill>
                  <a:srgbClr val="FFFFFF"/>
                </a:solidFill>
              </a14:hiddenFill>
            </a:ext>
          </a:extLst>
        </p:spPr>
      </p:pic>
      <p:sp>
        <p:nvSpPr>
          <p:cNvPr id="36" name="矢印: 右 35">
            <a:extLst>
              <a:ext uri="{FF2B5EF4-FFF2-40B4-BE49-F238E27FC236}">
                <a16:creationId xmlns:a16="http://schemas.microsoft.com/office/drawing/2014/main" id="{F41BBB17-C833-49BD-B9F7-0770A2EB4171}"/>
              </a:ext>
            </a:extLst>
          </p:cNvPr>
          <p:cNvSpPr/>
          <p:nvPr/>
        </p:nvSpPr>
        <p:spPr>
          <a:xfrm rot="20243745">
            <a:off x="5833088" y="3901741"/>
            <a:ext cx="1643643" cy="41433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7" name="吹き出し: 四角形 36">
            <a:extLst>
              <a:ext uri="{FF2B5EF4-FFF2-40B4-BE49-F238E27FC236}">
                <a16:creationId xmlns:a16="http://schemas.microsoft.com/office/drawing/2014/main" id="{73CC020F-1A35-4652-A105-C27A3B466756}"/>
              </a:ext>
            </a:extLst>
          </p:cNvPr>
          <p:cNvSpPr/>
          <p:nvPr/>
        </p:nvSpPr>
        <p:spPr>
          <a:xfrm>
            <a:off x="5584874" y="1938008"/>
            <a:ext cx="3247293" cy="598867"/>
          </a:xfrm>
          <a:prstGeom prst="wedgeRectCallout">
            <a:avLst>
              <a:gd name="adj1" fmla="val -20537"/>
              <a:gd name="adj2" fmla="val 24646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宛先 </a:t>
            </a:r>
            <a:r>
              <a:rPr kumimoji="1" lang="en-US" altLang="ja-JP" dirty="0"/>
              <a:t>: 192.168.16.123:10000</a:t>
            </a:r>
          </a:p>
          <a:p>
            <a:pPr algn="ctr"/>
            <a:r>
              <a:rPr kumimoji="1" lang="ja-JP" altLang="en-US" dirty="0"/>
              <a:t>送信元</a:t>
            </a:r>
            <a:r>
              <a:rPr kumimoji="1" lang="en-US" altLang="ja-JP" dirty="0"/>
              <a:t>: 173.194.38.88:80</a:t>
            </a:r>
            <a:endParaRPr kumimoji="1" lang="ja-JP" altLang="en-US" dirty="0"/>
          </a:p>
        </p:txBody>
      </p:sp>
      <p:sp>
        <p:nvSpPr>
          <p:cNvPr id="38" name="テキスト ボックス 37">
            <a:extLst>
              <a:ext uri="{FF2B5EF4-FFF2-40B4-BE49-F238E27FC236}">
                <a16:creationId xmlns:a16="http://schemas.microsoft.com/office/drawing/2014/main" id="{C5455B29-9A23-408D-87EF-B17901A642D6}"/>
              </a:ext>
            </a:extLst>
          </p:cNvPr>
          <p:cNvSpPr txBox="1"/>
          <p:nvPr/>
        </p:nvSpPr>
        <p:spPr>
          <a:xfrm>
            <a:off x="7715981" y="4986081"/>
            <a:ext cx="1301409" cy="646331"/>
          </a:xfrm>
          <a:prstGeom prst="rect">
            <a:avLst/>
          </a:prstGeom>
          <a:noFill/>
        </p:spPr>
        <p:txBody>
          <a:bodyPr wrap="square" rtlCol="0">
            <a:spAutoFit/>
          </a:bodyPr>
          <a:lstStyle/>
          <a:p>
            <a:r>
              <a:rPr kumimoji="1" lang="ja-JP" altLang="en-US" dirty="0"/>
              <a:t>ポート </a:t>
            </a:r>
            <a:r>
              <a:rPr kumimoji="1" lang="en-US" altLang="ja-JP" dirty="0"/>
              <a:t>: 10000</a:t>
            </a:r>
            <a:endParaRPr kumimoji="1" lang="ja-JP" altLang="en-US" dirty="0"/>
          </a:p>
        </p:txBody>
      </p:sp>
      <p:sp>
        <p:nvSpPr>
          <p:cNvPr id="39" name="テキスト ボックス 38">
            <a:extLst>
              <a:ext uri="{FF2B5EF4-FFF2-40B4-BE49-F238E27FC236}">
                <a16:creationId xmlns:a16="http://schemas.microsoft.com/office/drawing/2014/main" id="{0278E1DF-7FA3-4CA3-B34A-06D9A3CCD831}"/>
              </a:ext>
            </a:extLst>
          </p:cNvPr>
          <p:cNvSpPr txBox="1"/>
          <p:nvPr/>
        </p:nvSpPr>
        <p:spPr>
          <a:xfrm>
            <a:off x="7671433" y="3225275"/>
            <a:ext cx="1301409" cy="646331"/>
          </a:xfrm>
          <a:prstGeom prst="rect">
            <a:avLst/>
          </a:prstGeom>
          <a:noFill/>
        </p:spPr>
        <p:txBody>
          <a:bodyPr wrap="square" rtlCol="0">
            <a:spAutoFit/>
          </a:bodyPr>
          <a:lstStyle/>
          <a:p>
            <a:r>
              <a:rPr kumimoji="1" lang="ja-JP" altLang="en-US" dirty="0"/>
              <a:t>ポート </a:t>
            </a:r>
            <a:r>
              <a:rPr kumimoji="1" lang="en-US" altLang="ja-JP" dirty="0"/>
              <a:t>: 10000</a:t>
            </a:r>
            <a:endParaRPr kumimoji="1" lang="ja-JP" altLang="en-US" dirty="0"/>
          </a:p>
        </p:txBody>
      </p:sp>
      <p:sp>
        <p:nvSpPr>
          <p:cNvPr id="40" name="テキスト ボックス 39">
            <a:extLst>
              <a:ext uri="{FF2B5EF4-FFF2-40B4-BE49-F238E27FC236}">
                <a16:creationId xmlns:a16="http://schemas.microsoft.com/office/drawing/2014/main" id="{AF21049A-D5B1-4D52-8BD7-C908B9DB1C5F}"/>
              </a:ext>
            </a:extLst>
          </p:cNvPr>
          <p:cNvSpPr txBox="1"/>
          <p:nvPr/>
        </p:nvSpPr>
        <p:spPr>
          <a:xfrm>
            <a:off x="6238873" y="5056420"/>
            <a:ext cx="1158388" cy="369332"/>
          </a:xfrm>
          <a:prstGeom prst="rect">
            <a:avLst/>
          </a:prstGeom>
          <a:noFill/>
        </p:spPr>
        <p:txBody>
          <a:bodyPr wrap="square" rtlCol="0">
            <a:spAutoFit/>
          </a:bodyPr>
          <a:lstStyle/>
          <a:p>
            <a:r>
              <a:rPr kumimoji="1" lang="ja-JP" altLang="en-US" dirty="0"/>
              <a:t>④応答</a:t>
            </a:r>
            <a:r>
              <a:rPr kumimoji="1" lang="en-US" altLang="ja-JP" dirty="0"/>
              <a:t>B</a:t>
            </a:r>
            <a:endParaRPr kumimoji="1" lang="ja-JP" altLang="en-US" dirty="0"/>
          </a:p>
        </p:txBody>
      </p:sp>
      <p:sp>
        <p:nvSpPr>
          <p:cNvPr id="41" name="テキスト ボックス 40">
            <a:extLst>
              <a:ext uri="{FF2B5EF4-FFF2-40B4-BE49-F238E27FC236}">
                <a16:creationId xmlns:a16="http://schemas.microsoft.com/office/drawing/2014/main" id="{1B831213-D146-4036-AF0E-D34219268CB6}"/>
              </a:ext>
            </a:extLst>
          </p:cNvPr>
          <p:cNvSpPr txBox="1"/>
          <p:nvPr/>
        </p:nvSpPr>
        <p:spPr>
          <a:xfrm>
            <a:off x="2541672" y="3201644"/>
            <a:ext cx="1115928" cy="369332"/>
          </a:xfrm>
          <a:prstGeom prst="rect">
            <a:avLst/>
          </a:prstGeom>
          <a:noFill/>
        </p:spPr>
        <p:txBody>
          <a:bodyPr wrap="square" rtlCol="0">
            <a:spAutoFit/>
          </a:bodyPr>
          <a:lstStyle/>
          <a:p>
            <a:r>
              <a:rPr kumimoji="1" lang="ja-JP" altLang="en-US" dirty="0"/>
              <a:t>③応答</a:t>
            </a:r>
            <a:r>
              <a:rPr kumimoji="1" lang="en-US" altLang="ja-JP" dirty="0"/>
              <a:t>A</a:t>
            </a:r>
            <a:endParaRPr kumimoji="1" lang="ja-JP" altLang="en-US" dirty="0"/>
          </a:p>
        </p:txBody>
      </p:sp>
      <p:sp>
        <p:nvSpPr>
          <p:cNvPr id="42" name="矢印: 右 41">
            <a:extLst>
              <a:ext uri="{FF2B5EF4-FFF2-40B4-BE49-F238E27FC236}">
                <a16:creationId xmlns:a16="http://schemas.microsoft.com/office/drawing/2014/main" id="{18C231E1-C2BE-4C1D-816D-BDD67D38B756}"/>
              </a:ext>
            </a:extLst>
          </p:cNvPr>
          <p:cNvSpPr/>
          <p:nvPr/>
        </p:nvSpPr>
        <p:spPr>
          <a:xfrm>
            <a:off x="2715650" y="3484208"/>
            <a:ext cx="1050131" cy="41433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3" name="吹き出し: 四角形 42">
            <a:extLst>
              <a:ext uri="{FF2B5EF4-FFF2-40B4-BE49-F238E27FC236}">
                <a16:creationId xmlns:a16="http://schemas.microsoft.com/office/drawing/2014/main" id="{49545277-8A71-4D10-868A-E706B8B3A4A7}"/>
              </a:ext>
            </a:extLst>
          </p:cNvPr>
          <p:cNvSpPr/>
          <p:nvPr/>
        </p:nvSpPr>
        <p:spPr>
          <a:xfrm>
            <a:off x="1856936" y="1893459"/>
            <a:ext cx="2963593" cy="598867"/>
          </a:xfrm>
          <a:prstGeom prst="wedgeRectCallout">
            <a:avLst>
              <a:gd name="adj1" fmla="val -12983"/>
              <a:gd name="adj2" fmla="val 18539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宛先 </a:t>
            </a:r>
            <a:r>
              <a:rPr kumimoji="1" lang="en-US" altLang="ja-JP" dirty="0"/>
              <a:t>: 133.87.45.154.jjjj</a:t>
            </a:r>
          </a:p>
          <a:p>
            <a:pPr algn="ctr"/>
            <a:r>
              <a:rPr kumimoji="1" lang="ja-JP" altLang="en-US" dirty="0"/>
              <a:t>送信元</a:t>
            </a:r>
            <a:r>
              <a:rPr kumimoji="1" lang="en-US" altLang="ja-JP" dirty="0"/>
              <a:t>: 173.194.38.88:80</a:t>
            </a:r>
            <a:endParaRPr kumimoji="1" lang="ja-JP" altLang="en-US" dirty="0"/>
          </a:p>
        </p:txBody>
      </p:sp>
      <p:sp>
        <p:nvSpPr>
          <p:cNvPr id="32" name="正方形/長方形 31">
            <a:extLst>
              <a:ext uri="{FF2B5EF4-FFF2-40B4-BE49-F238E27FC236}">
                <a16:creationId xmlns:a16="http://schemas.microsoft.com/office/drawing/2014/main" id="{14985A98-A3B4-4E74-A3A1-E7655237127B}"/>
              </a:ext>
            </a:extLst>
          </p:cNvPr>
          <p:cNvSpPr/>
          <p:nvPr/>
        </p:nvSpPr>
        <p:spPr>
          <a:xfrm>
            <a:off x="3101266" y="5340666"/>
            <a:ext cx="3032248" cy="1074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t>変換テーブル</a:t>
            </a:r>
            <a:endParaRPr kumimoji="1" lang="en-US" altLang="ja-JP" sz="1400" dirty="0"/>
          </a:p>
          <a:p>
            <a:pPr algn="ctr"/>
            <a:r>
              <a:rPr kumimoji="1" lang="ja-JP" altLang="en-US" sz="1400" dirty="0"/>
              <a:t>元アドレス </a:t>
            </a:r>
            <a:r>
              <a:rPr kumimoji="1" lang="en-US" altLang="ja-JP" sz="1400" dirty="0"/>
              <a:t>: </a:t>
            </a:r>
            <a:r>
              <a:rPr kumimoji="1" lang="ja-JP" altLang="en-US" sz="1400" dirty="0"/>
              <a:t>変換アドレス</a:t>
            </a:r>
            <a:r>
              <a:rPr kumimoji="1" lang="en-US" altLang="ja-JP" sz="1400" dirty="0"/>
              <a:t>.</a:t>
            </a:r>
            <a:r>
              <a:rPr kumimoji="1" lang="ja-JP" altLang="en-US" sz="1400" dirty="0"/>
              <a:t>ポート</a:t>
            </a:r>
            <a:r>
              <a:rPr kumimoji="1" lang="en-US" altLang="ja-JP" sz="1400" dirty="0"/>
              <a:t>#</a:t>
            </a:r>
          </a:p>
          <a:p>
            <a:pPr algn="ctr"/>
            <a:r>
              <a:rPr kumimoji="1" lang="en-US" altLang="ja-JP" sz="1400" dirty="0"/>
              <a:t> 192.168.16.123 : 133.87.45.154.jjjj</a:t>
            </a:r>
          </a:p>
          <a:p>
            <a:pPr algn="ctr"/>
            <a:r>
              <a:rPr kumimoji="1" lang="en-US" altLang="ja-JP" sz="1400" dirty="0"/>
              <a:t>192.168.16.122 : 133.87.45.154.kkkk</a:t>
            </a:r>
            <a:endParaRPr kumimoji="1" lang="ja-JP" altLang="en-US" sz="1400" dirty="0"/>
          </a:p>
        </p:txBody>
      </p:sp>
    </p:spTree>
    <p:extLst>
      <p:ext uri="{BB962C8B-B14F-4D97-AF65-F5344CB8AC3E}">
        <p14:creationId xmlns:p14="http://schemas.microsoft.com/office/powerpoint/2010/main" val="323921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矢印: 下 31">
            <a:extLst>
              <a:ext uri="{FF2B5EF4-FFF2-40B4-BE49-F238E27FC236}">
                <a16:creationId xmlns:a16="http://schemas.microsoft.com/office/drawing/2014/main" id="{CD824C59-E732-47DD-A52F-A46A58A58301}"/>
              </a:ext>
            </a:extLst>
          </p:cNvPr>
          <p:cNvSpPr/>
          <p:nvPr/>
        </p:nvSpPr>
        <p:spPr>
          <a:xfrm>
            <a:off x="534153" y="3766242"/>
            <a:ext cx="561315" cy="2562130"/>
          </a:xfrm>
          <a:prstGeom prst="downArrow">
            <a:avLst>
              <a:gd name="adj1" fmla="val 50000"/>
              <a:gd name="adj2" fmla="val 163333"/>
            </a:avLst>
          </a:prstGeom>
          <a:solidFill>
            <a:schemeClr val="accent4">
              <a:lumMod val="60000"/>
              <a:lumOff val="40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normAutofit/>
          </a:bodyPr>
          <a:lstStyle/>
          <a:p>
            <a:r>
              <a:rPr kumimoji="1" lang="ja-JP" altLang="en-US" sz="3600" dirty="0"/>
              <a:t>ポートについて</a:t>
            </a:r>
            <a:r>
              <a:rPr kumimoji="1" lang="en-US" altLang="ja-JP" sz="3600" dirty="0"/>
              <a:t>: </a:t>
            </a:r>
            <a:r>
              <a:rPr kumimoji="1" lang="ja-JP" altLang="en-US" sz="3600" dirty="0"/>
              <a:t>パケットのヘッダ</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TCP/IP </a:t>
            </a:r>
            <a:r>
              <a:rPr kumimoji="1" lang="ja-JP" altLang="en-US" dirty="0"/>
              <a:t>プロトコルによりデータは、ヘッダがついたパケットに分けられる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a:extLst>
              <a:ext uri="{FF2B5EF4-FFF2-40B4-BE49-F238E27FC236}">
                <a16:creationId xmlns:a16="http://schemas.microsoft.com/office/drawing/2014/main" id="{A3D1B19C-C0AE-46D6-A29C-9716CAAA6E18}"/>
              </a:ext>
            </a:extLst>
          </p:cNvPr>
          <p:cNvGrpSpPr/>
          <p:nvPr/>
        </p:nvGrpSpPr>
        <p:grpSpPr>
          <a:xfrm>
            <a:off x="1338405" y="3512745"/>
            <a:ext cx="3041964" cy="2761307"/>
            <a:chOff x="514539" y="3594226"/>
            <a:chExt cx="3041964" cy="2761307"/>
          </a:xfrm>
        </p:grpSpPr>
        <p:sp>
          <p:nvSpPr>
            <p:cNvPr id="21" name="正方形/長方形 20">
              <a:extLst>
                <a:ext uri="{FF2B5EF4-FFF2-40B4-BE49-F238E27FC236}">
                  <a16:creationId xmlns:a16="http://schemas.microsoft.com/office/drawing/2014/main" id="{DA46A6A0-6D4E-4205-9238-AC60BC011813}"/>
                </a:ext>
              </a:extLst>
            </p:cNvPr>
            <p:cNvSpPr/>
            <p:nvPr/>
          </p:nvSpPr>
          <p:spPr>
            <a:xfrm>
              <a:off x="525101" y="3594226"/>
              <a:ext cx="3005750" cy="2761307"/>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t>アプリケーション層</a:t>
              </a:r>
              <a:endParaRPr kumimoji="1" lang="en-US" altLang="ja-JP" sz="2000" dirty="0"/>
            </a:p>
            <a:p>
              <a:pPr algn="ctr"/>
              <a:endParaRPr kumimoji="1" lang="en-US" altLang="ja-JP" sz="2000" dirty="0"/>
            </a:p>
            <a:p>
              <a:pPr algn="ctr"/>
              <a:r>
                <a:rPr kumimoji="1" lang="ja-JP" altLang="en-US" sz="2000" dirty="0"/>
                <a:t>トランスポート層</a:t>
              </a:r>
              <a:endParaRPr kumimoji="1" lang="en-US" altLang="ja-JP" sz="2000" dirty="0"/>
            </a:p>
            <a:p>
              <a:pPr algn="ctr"/>
              <a:endParaRPr kumimoji="1" lang="en-US" altLang="ja-JP" sz="2000" dirty="0"/>
            </a:p>
            <a:p>
              <a:pPr algn="ctr"/>
              <a:r>
                <a:rPr kumimoji="1" lang="ja-JP" altLang="en-US" sz="2000" dirty="0"/>
                <a:t>インターネット層</a:t>
              </a:r>
              <a:endParaRPr kumimoji="1" lang="en-US" altLang="ja-JP" sz="2000" dirty="0"/>
            </a:p>
            <a:p>
              <a:pPr algn="ctr"/>
              <a:endParaRPr kumimoji="1" lang="en-US" altLang="ja-JP" sz="2000" dirty="0"/>
            </a:p>
            <a:p>
              <a:pPr algn="ctr"/>
              <a:r>
                <a:rPr kumimoji="1" lang="ja-JP" altLang="en-US" sz="2000" dirty="0"/>
                <a:t>ネットワークインターフェース層</a:t>
              </a:r>
            </a:p>
          </p:txBody>
        </p:sp>
        <p:cxnSp>
          <p:nvCxnSpPr>
            <p:cNvPr id="25" name="直線コネクタ 24">
              <a:extLst>
                <a:ext uri="{FF2B5EF4-FFF2-40B4-BE49-F238E27FC236}">
                  <a16:creationId xmlns:a16="http://schemas.microsoft.com/office/drawing/2014/main" id="{5DE5BB8E-21F1-4C01-8DC5-AA520EEA009F}"/>
                </a:ext>
              </a:extLst>
            </p:cNvPr>
            <p:cNvCxnSpPr/>
            <p:nvPr/>
          </p:nvCxnSpPr>
          <p:spPr>
            <a:xfrm>
              <a:off x="516048" y="4164594"/>
              <a:ext cx="302385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直線コネクタ 25">
              <a:extLst>
                <a:ext uri="{FF2B5EF4-FFF2-40B4-BE49-F238E27FC236}">
                  <a16:creationId xmlns:a16="http://schemas.microsoft.com/office/drawing/2014/main" id="{5CD9EE01-EE6B-4CE9-AE30-B06DC8BFC1D7}"/>
                </a:ext>
              </a:extLst>
            </p:cNvPr>
            <p:cNvCxnSpPr/>
            <p:nvPr/>
          </p:nvCxnSpPr>
          <p:spPr>
            <a:xfrm>
              <a:off x="514539" y="4733454"/>
              <a:ext cx="302385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7" name="直線コネクタ 26">
              <a:extLst>
                <a:ext uri="{FF2B5EF4-FFF2-40B4-BE49-F238E27FC236}">
                  <a16:creationId xmlns:a16="http://schemas.microsoft.com/office/drawing/2014/main" id="{C1F61D50-5494-4F63-82BB-837469433524}"/>
                </a:ext>
              </a:extLst>
            </p:cNvPr>
            <p:cNvCxnSpPr/>
            <p:nvPr/>
          </p:nvCxnSpPr>
          <p:spPr>
            <a:xfrm>
              <a:off x="532646" y="5403410"/>
              <a:ext cx="3023857" cy="0"/>
            </a:xfrm>
            <a:prstGeom prst="line">
              <a:avLst/>
            </a:prstGeom>
            <a:ln w="28575"/>
          </p:spPr>
          <p:style>
            <a:lnRef idx="1">
              <a:schemeClr val="dk1"/>
            </a:lnRef>
            <a:fillRef idx="0">
              <a:schemeClr val="dk1"/>
            </a:fillRef>
            <a:effectRef idx="0">
              <a:schemeClr val="dk1"/>
            </a:effectRef>
            <a:fontRef idx="minor">
              <a:schemeClr val="tx1"/>
            </a:fontRef>
          </p:style>
        </p:cxnSp>
      </p:grpSp>
      <p:sp>
        <p:nvSpPr>
          <p:cNvPr id="29" name="テキスト ボックス 28">
            <a:extLst>
              <a:ext uri="{FF2B5EF4-FFF2-40B4-BE49-F238E27FC236}">
                <a16:creationId xmlns:a16="http://schemas.microsoft.com/office/drawing/2014/main" id="{7CCA1B95-08B8-4180-A761-38A0E147D9CF}"/>
              </a:ext>
            </a:extLst>
          </p:cNvPr>
          <p:cNvSpPr txBox="1"/>
          <p:nvPr/>
        </p:nvSpPr>
        <p:spPr>
          <a:xfrm>
            <a:off x="380246" y="3123445"/>
            <a:ext cx="995882" cy="369332"/>
          </a:xfrm>
          <a:prstGeom prst="rect">
            <a:avLst/>
          </a:prstGeom>
          <a:noFill/>
        </p:spPr>
        <p:txBody>
          <a:bodyPr wrap="square" rtlCol="0">
            <a:spAutoFit/>
          </a:bodyPr>
          <a:lstStyle/>
          <a:p>
            <a:r>
              <a:rPr kumimoji="1" lang="ja-JP" altLang="en-US" dirty="0"/>
              <a:t>データ</a:t>
            </a:r>
          </a:p>
        </p:txBody>
      </p:sp>
      <p:sp>
        <p:nvSpPr>
          <p:cNvPr id="30" name="テキスト ボックス 29">
            <a:extLst>
              <a:ext uri="{FF2B5EF4-FFF2-40B4-BE49-F238E27FC236}">
                <a16:creationId xmlns:a16="http://schemas.microsoft.com/office/drawing/2014/main" id="{AB76787C-EECF-4218-A355-8596F3C8B390}"/>
              </a:ext>
            </a:extLst>
          </p:cNvPr>
          <p:cNvSpPr txBox="1"/>
          <p:nvPr/>
        </p:nvSpPr>
        <p:spPr>
          <a:xfrm>
            <a:off x="479834" y="3440316"/>
            <a:ext cx="950614" cy="369332"/>
          </a:xfrm>
          <a:prstGeom prst="rect">
            <a:avLst/>
          </a:prstGeom>
          <a:noFill/>
        </p:spPr>
        <p:txBody>
          <a:bodyPr wrap="square" rtlCol="0">
            <a:spAutoFit/>
          </a:bodyPr>
          <a:lstStyle/>
          <a:p>
            <a:r>
              <a:rPr kumimoji="1" lang="ja-JP" altLang="en-US" dirty="0"/>
              <a:t>上位</a:t>
            </a:r>
          </a:p>
        </p:txBody>
      </p:sp>
      <p:sp>
        <p:nvSpPr>
          <p:cNvPr id="31" name="テキスト ボックス 30">
            <a:extLst>
              <a:ext uri="{FF2B5EF4-FFF2-40B4-BE49-F238E27FC236}">
                <a16:creationId xmlns:a16="http://schemas.microsoft.com/office/drawing/2014/main" id="{526DB263-132A-4528-A03F-727897CF5C7C}"/>
              </a:ext>
            </a:extLst>
          </p:cNvPr>
          <p:cNvSpPr txBox="1"/>
          <p:nvPr/>
        </p:nvSpPr>
        <p:spPr>
          <a:xfrm>
            <a:off x="496431" y="6317808"/>
            <a:ext cx="950614" cy="369332"/>
          </a:xfrm>
          <a:prstGeom prst="rect">
            <a:avLst/>
          </a:prstGeom>
          <a:noFill/>
        </p:spPr>
        <p:txBody>
          <a:bodyPr wrap="square" rtlCol="0">
            <a:spAutoFit/>
          </a:bodyPr>
          <a:lstStyle/>
          <a:p>
            <a:r>
              <a:rPr kumimoji="1" lang="ja-JP" altLang="en-US" dirty="0"/>
              <a:t>下位</a:t>
            </a:r>
          </a:p>
        </p:txBody>
      </p:sp>
      <p:sp>
        <p:nvSpPr>
          <p:cNvPr id="33" name="テキスト ボックス 32">
            <a:extLst>
              <a:ext uri="{FF2B5EF4-FFF2-40B4-BE49-F238E27FC236}">
                <a16:creationId xmlns:a16="http://schemas.microsoft.com/office/drawing/2014/main" id="{1D6E335E-7332-4963-805C-9DB2850A44D8}"/>
              </a:ext>
            </a:extLst>
          </p:cNvPr>
          <p:cNvSpPr txBox="1"/>
          <p:nvPr/>
        </p:nvSpPr>
        <p:spPr>
          <a:xfrm>
            <a:off x="2055137" y="3150606"/>
            <a:ext cx="1674892" cy="369332"/>
          </a:xfrm>
          <a:prstGeom prst="rect">
            <a:avLst/>
          </a:prstGeom>
          <a:noFill/>
        </p:spPr>
        <p:txBody>
          <a:bodyPr wrap="square" rtlCol="0">
            <a:spAutoFit/>
          </a:bodyPr>
          <a:lstStyle/>
          <a:p>
            <a:r>
              <a:rPr kumimoji="1" lang="en-US" altLang="ja-JP" b="1" dirty="0"/>
              <a:t>TCP/IP</a:t>
            </a:r>
            <a:r>
              <a:rPr kumimoji="1" lang="ja-JP" altLang="en-US" b="1" dirty="0"/>
              <a:t>の階層</a:t>
            </a:r>
          </a:p>
        </p:txBody>
      </p:sp>
      <p:sp>
        <p:nvSpPr>
          <p:cNvPr id="34" name="正方形/長方形 33">
            <a:extLst>
              <a:ext uri="{FF2B5EF4-FFF2-40B4-BE49-F238E27FC236}">
                <a16:creationId xmlns:a16="http://schemas.microsoft.com/office/drawing/2014/main" id="{8FDB69DE-724C-44B6-943D-435C77692084}"/>
              </a:ext>
            </a:extLst>
          </p:cNvPr>
          <p:cNvSpPr/>
          <p:nvPr/>
        </p:nvSpPr>
        <p:spPr>
          <a:xfrm>
            <a:off x="5142369" y="3286408"/>
            <a:ext cx="1729212" cy="293332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653F13A7-E91E-4A75-8F35-6B47C5B937AA}"/>
              </a:ext>
            </a:extLst>
          </p:cNvPr>
          <p:cNvSpPr/>
          <p:nvPr/>
        </p:nvSpPr>
        <p:spPr>
          <a:xfrm>
            <a:off x="5241955" y="3358837"/>
            <a:ext cx="1502876" cy="230863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AC4C6A7-F964-4869-9BDA-1847880B8607}"/>
              </a:ext>
            </a:extLst>
          </p:cNvPr>
          <p:cNvSpPr/>
          <p:nvPr/>
        </p:nvSpPr>
        <p:spPr>
          <a:xfrm>
            <a:off x="5413973" y="3530851"/>
            <a:ext cx="1202602" cy="16552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54D55436-C9AB-4E92-8F0E-CF8D5756C59E}"/>
              </a:ext>
            </a:extLst>
          </p:cNvPr>
          <p:cNvSpPr/>
          <p:nvPr/>
        </p:nvSpPr>
        <p:spPr>
          <a:xfrm>
            <a:off x="5504506" y="3594225"/>
            <a:ext cx="1038131" cy="9657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もとデータ</a:t>
            </a:r>
          </a:p>
        </p:txBody>
      </p:sp>
      <p:sp>
        <p:nvSpPr>
          <p:cNvPr id="38" name="正方形/長方形 37">
            <a:extLst>
              <a:ext uri="{FF2B5EF4-FFF2-40B4-BE49-F238E27FC236}">
                <a16:creationId xmlns:a16="http://schemas.microsoft.com/office/drawing/2014/main" id="{1F36E268-41CA-4192-80B8-496AE314EDC3}"/>
              </a:ext>
            </a:extLst>
          </p:cNvPr>
          <p:cNvSpPr/>
          <p:nvPr/>
        </p:nvSpPr>
        <p:spPr>
          <a:xfrm>
            <a:off x="7333307" y="2906163"/>
            <a:ext cx="1629624" cy="11497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トランスポート層で付加されるヘッダ</a:t>
            </a:r>
            <a:endParaRPr kumimoji="1" lang="en-US" altLang="ja-JP" dirty="0"/>
          </a:p>
          <a:p>
            <a:pPr algn="ctr"/>
            <a:r>
              <a:rPr kumimoji="1" lang="en-US" altLang="ja-JP" dirty="0">
                <a:solidFill>
                  <a:srgbClr val="FF0000"/>
                </a:solidFill>
              </a:rPr>
              <a:t>TCP</a:t>
            </a:r>
            <a:r>
              <a:rPr kumimoji="1" lang="ja-JP" altLang="en-US" dirty="0">
                <a:solidFill>
                  <a:srgbClr val="FF0000"/>
                </a:solidFill>
              </a:rPr>
              <a:t>ヘッダ</a:t>
            </a:r>
          </a:p>
        </p:txBody>
      </p:sp>
      <p:cxnSp>
        <p:nvCxnSpPr>
          <p:cNvPr id="40" name="直線矢印コネクタ 39">
            <a:extLst>
              <a:ext uri="{FF2B5EF4-FFF2-40B4-BE49-F238E27FC236}">
                <a16:creationId xmlns:a16="http://schemas.microsoft.com/office/drawing/2014/main" id="{FFF162F0-4CBE-4E46-AF78-161956490555}"/>
              </a:ext>
            </a:extLst>
          </p:cNvPr>
          <p:cNvCxnSpPr>
            <a:cxnSpLocks/>
            <a:stCxn id="38" idx="1"/>
          </p:cNvCxnSpPr>
          <p:nvPr/>
        </p:nvCxnSpPr>
        <p:spPr>
          <a:xfrm flipH="1">
            <a:off x="6310265" y="3481058"/>
            <a:ext cx="1023042" cy="138065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E9EA2E8B-666C-4AB9-AA46-411F4359CA4E}"/>
              </a:ext>
            </a:extLst>
          </p:cNvPr>
          <p:cNvSpPr/>
          <p:nvPr/>
        </p:nvSpPr>
        <p:spPr>
          <a:xfrm>
            <a:off x="7349905" y="4163086"/>
            <a:ext cx="1629624" cy="11497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インターネット層で付加されるヘッダ</a:t>
            </a:r>
            <a:endParaRPr kumimoji="1" lang="en-US" altLang="ja-JP" dirty="0"/>
          </a:p>
          <a:p>
            <a:pPr algn="ctr"/>
            <a:r>
              <a:rPr kumimoji="1" lang="en-US" altLang="ja-JP" dirty="0">
                <a:solidFill>
                  <a:srgbClr val="FF0000"/>
                </a:solidFill>
              </a:rPr>
              <a:t>IP</a:t>
            </a:r>
            <a:r>
              <a:rPr kumimoji="1" lang="ja-JP" altLang="en-US" dirty="0">
                <a:solidFill>
                  <a:srgbClr val="FF0000"/>
                </a:solidFill>
              </a:rPr>
              <a:t>ヘッダ</a:t>
            </a:r>
          </a:p>
        </p:txBody>
      </p:sp>
      <p:cxnSp>
        <p:nvCxnSpPr>
          <p:cNvPr id="44" name="直線矢印コネクタ 43">
            <a:extLst>
              <a:ext uri="{FF2B5EF4-FFF2-40B4-BE49-F238E27FC236}">
                <a16:creationId xmlns:a16="http://schemas.microsoft.com/office/drawing/2014/main" id="{330BA884-D568-4651-8F3F-C2D0C9A45B17}"/>
              </a:ext>
            </a:extLst>
          </p:cNvPr>
          <p:cNvCxnSpPr>
            <a:cxnSpLocks/>
            <a:stCxn id="43" idx="1"/>
          </p:cNvCxnSpPr>
          <p:nvPr/>
        </p:nvCxnSpPr>
        <p:spPr>
          <a:xfrm flipH="1">
            <a:off x="6274052" y="4737981"/>
            <a:ext cx="1075853" cy="64883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正方形/長方形 46">
            <a:extLst>
              <a:ext uri="{FF2B5EF4-FFF2-40B4-BE49-F238E27FC236}">
                <a16:creationId xmlns:a16="http://schemas.microsoft.com/office/drawing/2014/main" id="{E1A01F9B-F9E6-4D2B-AF04-7EEAD3A91D89}"/>
              </a:ext>
            </a:extLst>
          </p:cNvPr>
          <p:cNvSpPr/>
          <p:nvPr/>
        </p:nvSpPr>
        <p:spPr>
          <a:xfrm>
            <a:off x="6934955" y="5420009"/>
            <a:ext cx="2097386" cy="11497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ネットワークインターフェース層で付加されるヘッダ</a:t>
            </a:r>
            <a:endParaRPr kumimoji="1" lang="en-US" altLang="ja-JP" dirty="0"/>
          </a:p>
          <a:p>
            <a:pPr algn="ctr"/>
            <a:r>
              <a:rPr kumimoji="1" lang="en-US" altLang="ja-JP" dirty="0">
                <a:solidFill>
                  <a:srgbClr val="FF0000"/>
                </a:solidFill>
              </a:rPr>
              <a:t>Ethernet</a:t>
            </a:r>
            <a:r>
              <a:rPr kumimoji="1" lang="ja-JP" altLang="en-US" dirty="0">
                <a:solidFill>
                  <a:srgbClr val="FF0000"/>
                </a:solidFill>
              </a:rPr>
              <a:t>ヘッダ</a:t>
            </a:r>
          </a:p>
        </p:txBody>
      </p:sp>
      <p:cxnSp>
        <p:nvCxnSpPr>
          <p:cNvPr id="48" name="直線矢印コネクタ 47">
            <a:extLst>
              <a:ext uri="{FF2B5EF4-FFF2-40B4-BE49-F238E27FC236}">
                <a16:creationId xmlns:a16="http://schemas.microsoft.com/office/drawing/2014/main" id="{13EA55F6-1E80-4C21-BA50-93E6593D459D}"/>
              </a:ext>
            </a:extLst>
          </p:cNvPr>
          <p:cNvCxnSpPr>
            <a:cxnSpLocks/>
            <a:stCxn id="47" idx="1"/>
          </p:cNvCxnSpPr>
          <p:nvPr/>
        </p:nvCxnSpPr>
        <p:spPr>
          <a:xfrm flipH="1" flipV="1">
            <a:off x="6183517" y="5920966"/>
            <a:ext cx="751438" cy="7393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14067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ヘッダの中身</a:t>
            </a:r>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8FDB69DE-724C-44B6-943D-435C77692084}"/>
              </a:ext>
            </a:extLst>
          </p:cNvPr>
          <p:cNvSpPr/>
          <p:nvPr/>
        </p:nvSpPr>
        <p:spPr>
          <a:xfrm>
            <a:off x="497941" y="1819746"/>
            <a:ext cx="2670771" cy="453052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err="1"/>
              <a:t>Ehernet</a:t>
            </a:r>
            <a:r>
              <a:rPr kumimoji="1" lang="en-US" altLang="ja-JP" dirty="0"/>
              <a:t> </a:t>
            </a:r>
            <a:r>
              <a:rPr kumimoji="1" lang="ja-JP" altLang="en-US" dirty="0"/>
              <a:t>ヘッダ</a:t>
            </a:r>
          </a:p>
        </p:txBody>
      </p:sp>
      <p:sp>
        <p:nvSpPr>
          <p:cNvPr id="35" name="正方形/長方形 34">
            <a:extLst>
              <a:ext uri="{FF2B5EF4-FFF2-40B4-BE49-F238E27FC236}">
                <a16:creationId xmlns:a16="http://schemas.microsoft.com/office/drawing/2014/main" id="{653F13A7-E91E-4A75-8F35-6B47C5B937AA}"/>
              </a:ext>
            </a:extLst>
          </p:cNvPr>
          <p:cNvSpPr/>
          <p:nvPr/>
        </p:nvSpPr>
        <p:spPr>
          <a:xfrm>
            <a:off x="642794" y="1937443"/>
            <a:ext cx="2321195" cy="356569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a:t>IP</a:t>
            </a:r>
            <a:r>
              <a:rPr kumimoji="1" lang="ja-JP" altLang="en-US" dirty="0"/>
              <a:t>ヘッダ</a:t>
            </a:r>
            <a:endParaRPr kumimoji="1" lang="en-US" altLang="ja-JP" dirty="0"/>
          </a:p>
        </p:txBody>
      </p:sp>
      <p:sp>
        <p:nvSpPr>
          <p:cNvPr id="36" name="正方形/長方形 35">
            <a:extLst>
              <a:ext uri="{FF2B5EF4-FFF2-40B4-BE49-F238E27FC236}">
                <a16:creationId xmlns:a16="http://schemas.microsoft.com/office/drawing/2014/main" id="{EAC4C6A7-F964-4869-9BDA-1847880B8607}"/>
              </a:ext>
            </a:extLst>
          </p:cNvPr>
          <p:cNvSpPr/>
          <p:nvPr/>
        </p:nvSpPr>
        <p:spPr>
          <a:xfrm>
            <a:off x="814812" y="2082295"/>
            <a:ext cx="1857421" cy="25565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a:t>TCP</a:t>
            </a:r>
            <a:r>
              <a:rPr kumimoji="1" lang="ja-JP" altLang="en-US" dirty="0"/>
              <a:t>ヘッダ</a:t>
            </a:r>
          </a:p>
        </p:txBody>
      </p:sp>
      <p:sp>
        <p:nvSpPr>
          <p:cNvPr id="37" name="正方形/長方形 36">
            <a:extLst>
              <a:ext uri="{FF2B5EF4-FFF2-40B4-BE49-F238E27FC236}">
                <a16:creationId xmlns:a16="http://schemas.microsoft.com/office/drawing/2014/main" id="{54D55436-C9AB-4E92-8F0E-CF8D5756C59E}"/>
              </a:ext>
            </a:extLst>
          </p:cNvPr>
          <p:cNvSpPr/>
          <p:nvPr/>
        </p:nvSpPr>
        <p:spPr>
          <a:xfrm>
            <a:off x="959667" y="2199992"/>
            <a:ext cx="1603395" cy="14915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もとデータ</a:t>
            </a:r>
          </a:p>
        </p:txBody>
      </p:sp>
      <p:sp>
        <p:nvSpPr>
          <p:cNvPr id="43" name="正方形/長方形 42">
            <a:extLst>
              <a:ext uri="{FF2B5EF4-FFF2-40B4-BE49-F238E27FC236}">
                <a16:creationId xmlns:a16="http://schemas.microsoft.com/office/drawing/2014/main" id="{E9EA2E8B-666C-4AB9-AA46-411F4359CA4E}"/>
              </a:ext>
            </a:extLst>
          </p:cNvPr>
          <p:cNvSpPr/>
          <p:nvPr/>
        </p:nvSpPr>
        <p:spPr>
          <a:xfrm>
            <a:off x="4108764" y="3737576"/>
            <a:ext cx="4066515" cy="1149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2400" dirty="0">
                <a:solidFill>
                  <a:schemeClr val="bg1"/>
                </a:solidFill>
              </a:rPr>
              <a:t>・送信元</a:t>
            </a:r>
            <a:r>
              <a:rPr kumimoji="1" lang="en-US" altLang="ja-JP" sz="2400" dirty="0">
                <a:solidFill>
                  <a:schemeClr val="bg1"/>
                </a:solidFill>
              </a:rPr>
              <a:t>IP</a:t>
            </a:r>
            <a:r>
              <a:rPr kumimoji="1" lang="ja-JP" altLang="en-US" sz="2400" dirty="0">
                <a:solidFill>
                  <a:schemeClr val="bg1"/>
                </a:solidFill>
              </a:rPr>
              <a:t>アドレス </a:t>
            </a:r>
            <a:endParaRPr kumimoji="1" lang="en-US" altLang="ja-JP" sz="2400" dirty="0">
              <a:solidFill>
                <a:schemeClr val="bg1"/>
              </a:solidFill>
            </a:endParaRPr>
          </a:p>
          <a:p>
            <a:r>
              <a:rPr kumimoji="1" lang="ja-JP" altLang="en-US" sz="2400" dirty="0">
                <a:solidFill>
                  <a:schemeClr val="bg1"/>
                </a:solidFill>
              </a:rPr>
              <a:t>・宛先</a:t>
            </a:r>
            <a:r>
              <a:rPr kumimoji="1" lang="en-US" altLang="ja-JP" sz="2400" dirty="0">
                <a:solidFill>
                  <a:schemeClr val="bg1"/>
                </a:solidFill>
              </a:rPr>
              <a:t>IP</a:t>
            </a:r>
            <a:r>
              <a:rPr kumimoji="1" lang="ja-JP" altLang="en-US" sz="2400" dirty="0">
                <a:solidFill>
                  <a:schemeClr val="bg1"/>
                </a:solidFill>
              </a:rPr>
              <a:t>アドレス </a:t>
            </a:r>
            <a:endParaRPr kumimoji="1" lang="en-US" altLang="ja-JP" sz="2400" dirty="0">
              <a:solidFill>
                <a:schemeClr val="bg1"/>
              </a:solidFill>
            </a:endParaRPr>
          </a:p>
          <a:p>
            <a:r>
              <a:rPr kumimoji="1" lang="ja-JP" altLang="en-US" sz="2400" dirty="0">
                <a:solidFill>
                  <a:schemeClr val="bg1"/>
                </a:solidFill>
              </a:rPr>
              <a:t>など</a:t>
            </a:r>
          </a:p>
        </p:txBody>
      </p:sp>
      <p:cxnSp>
        <p:nvCxnSpPr>
          <p:cNvPr id="44" name="直線矢印コネクタ 43">
            <a:extLst>
              <a:ext uri="{FF2B5EF4-FFF2-40B4-BE49-F238E27FC236}">
                <a16:creationId xmlns:a16="http://schemas.microsoft.com/office/drawing/2014/main" id="{330BA884-D568-4651-8F3F-C2D0C9A45B17}"/>
              </a:ext>
            </a:extLst>
          </p:cNvPr>
          <p:cNvCxnSpPr>
            <a:cxnSpLocks/>
            <a:stCxn id="43" idx="1"/>
          </p:cNvCxnSpPr>
          <p:nvPr/>
        </p:nvCxnSpPr>
        <p:spPr>
          <a:xfrm flipH="1">
            <a:off x="2562131" y="4312471"/>
            <a:ext cx="1546633" cy="81179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0" name="正方形/長方形 49">
            <a:extLst>
              <a:ext uri="{FF2B5EF4-FFF2-40B4-BE49-F238E27FC236}">
                <a16:creationId xmlns:a16="http://schemas.microsoft.com/office/drawing/2014/main" id="{51DD484F-E96C-4B1C-898E-892B2338B167}"/>
              </a:ext>
            </a:extLst>
          </p:cNvPr>
          <p:cNvSpPr/>
          <p:nvPr/>
        </p:nvSpPr>
        <p:spPr>
          <a:xfrm>
            <a:off x="4161572" y="5202727"/>
            <a:ext cx="4004651" cy="131576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2400" dirty="0">
                <a:solidFill>
                  <a:schemeClr val="bg1"/>
                </a:solidFill>
              </a:rPr>
              <a:t>・送信先</a:t>
            </a:r>
            <a:r>
              <a:rPr kumimoji="1" lang="en-US" altLang="ja-JP" sz="2400" dirty="0">
                <a:solidFill>
                  <a:schemeClr val="bg1"/>
                </a:solidFill>
              </a:rPr>
              <a:t>MAC</a:t>
            </a:r>
            <a:r>
              <a:rPr kumimoji="1" lang="ja-JP" altLang="en-US" sz="2400" dirty="0">
                <a:solidFill>
                  <a:schemeClr val="bg1"/>
                </a:solidFill>
              </a:rPr>
              <a:t>アドレス</a:t>
            </a:r>
            <a:endParaRPr kumimoji="1" lang="en-US" altLang="ja-JP" sz="2400" dirty="0">
              <a:solidFill>
                <a:schemeClr val="bg1"/>
              </a:solidFill>
            </a:endParaRPr>
          </a:p>
          <a:p>
            <a:r>
              <a:rPr kumimoji="1" lang="ja-JP" altLang="en-US" sz="2400" dirty="0">
                <a:solidFill>
                  <a:schemeClr val="bg1"/>
                </a:solidFill>
              </a:rPr>
              <a:t>・宛先</a:t>
            </a:r>
            <a:r>
              <a:rPr kumimoji="1" lang="en-US" altLang="ja-JP" sz="2400" dirty="0">
                <a:solidFill>
                  <a:schemeClr val="bg1"/>
                </a:solidFill>
              </a:rPr>
              <a:t>MAC</a:t>
            </a:r>
            <a:r>
              <a:rPr kumimoji="1" lang="ja-JP" altLang="en-US" sz="2400" dirty="0">
                <a:solidFill>
                  <a:schemeClr val="bg1"/>
                </a:solidFill>
              </a:rPr>
              <a:t>アドレス</a:t>
            </a:r>
            <a:endParaRPr kumimoji="1" lang="en-US" altLang="ja-JP" sz="2400" dirty="0">
              <a:solidFill>
                <a:schemeClr val="bg1"/>
              </a:solidFill>
            </a:endParaRPr>
          </a:p>
          <a:p>
            <a:r>
              <a:rPr kumimoji="1" lang="ja-JP" altLang="en-US" sz="2400" dirty="0">
                <a:solidFill>
                  <a:schemeClr val="bg1"/>
                </a:solidFill>
              </a:rPr>
              <a:t>など</a:t>
            </a:r>
          </a:p>
        </p:txBody>
      </p:sp>
      <p:cxnSp>
        <p:nvCxnSpPr>
          <p:cNvPr id="51" name="直線矢印コネクタ 50">
            <a:extLst>
              <a:ext uri="{FF2B5EF4-FFF2-40B4-BE49-F238E27FC236}">
                <a16:creationId xmlns:a16="http://schemas.microsoft.com/office/drawing/2014/main" id="{96D3CACD-3059-485F-A22C-5C4153BFFA6D}"/>
              </a:ext>
            </a:extLst>
          </p:cNvPr>
          <p:cNvCxnSpPr>
            <a:cxnSpLocks/>
            <a:stCxn id="50" idx="1"/>
          </p:cNvCxnSpPr>
          <p:nvPr/>
        </p:nvCxnSpPr>
        <p:spPr>
          <a:xfrm flipH="1">
            <a:off x="2688879" y="5860611"/>
            <a:ext cx="1472693"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正方形/長方形 53">
            <a:extLst>
              <a:ext uri="{FF2B5EF4-FFF2-40B4-BE49-F238E27FC236}">
                <a16:creationId xmlns:a16="http://schemas.microsoft.com/office/drawing/2014/main" id="{2D9D763B-7F1E-473C-8484-DE9DBF75F8BE}"/>
              </a:ext>
            </a:extLst>
          </p:cNvPr>
          <p:cNvSpPr/>
          <p:nvPr/>
        </p:nvSpPr>
        <p:spPr>
          <a:xfrm>
            <a:off x="4080094" y="1925374"/>
            <a:ext cx="4066515" cy="156021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2400" dirty="0">
                <a:solidFill>
                  <a:schemeClr val="bg1"/>
                </a:solidFill>
              </a:rPr>
              <a:t>・送信元</a:t>
            </a:r>
            <a:r>
              <a:rPr kumimoji="1" lang="ja-JP" altLang="en-US" sz="2400" dirty="0">
                <a:solidFill>
                  <a:srgbClr val="FF0000"/>
                </a:solidFill>
              </a:rPr>
              <a:t>ポート</a:t>
            </a:r>
            <a:r>
              <a:rPr kumimoji="1" lang="ja-JP" altLang="en-US" sz="2400" dirty="0">
                <a:solidFill>
                  <a:schemeClr val="bg1"/>
                </a:solidFill>
              </a:rPr>
              <a:t>番号</a:t>
            </a:r>
            <a:endParaRPr kumimoji="1" lang="en-US" altLang="ja-JP" sz="2400" dirty="0">
              <a:solidFill>
                <a:schemeClr val="bg1"/>
              </a:solidFill>
            </a:endParaRPr>
          </a:p>
          <a:p>
            <a:r>
              <a:rPr kumimoji="1" lang="ja-JP" altLang="en-US" sz="2400" dirty="0">
                <a:solidFill>
                  <a:schemeClr val="bg1"/>
                </a:solidFill>
              </a:rPr>
              <a:t>・宛先</a:t>
            </a:r>
            <a:r>
              <a:rPr kumimoji="1" lang="ja-JP" altLang="en-US" sz="2400" dirty="0">
                <a:solidFill>
                  <a:srgbClr val="FF0000"/>
                </a:solidFill>
              </a:rPr>
              <a:t>ポート</a:t>
            </a:r>
            <a:r>
              <a:rPr kumimoji="1" lang="ja-JP" altLang="en-US" sz="2400" dirty="0">
                <a:solidFill>
                  <a:schemeClr val="bg1"/>
                </a:solidFill>
              </a:rPr>
              <a:t>番号</a:t>
            </a:r>
            <a:endParaRPr kumimoji="1" lang="en-US" altLang="ja-JP" sz="2400" dirty="0">
              <a:solidFill>
                <a:schemeClr val="bg1"/>
              </a:solidFill>
            </a:endParaRPr>
          </a:p>
          <a:p>
            <a:r>
              <a:rPr kumimoji="1" lang="ja-JP" altLang="en-US" sz="2400" dirty="0">
                <a:solidFill>
                  <a:schemeClr val="bg1"/>
                </a:solidFill>
              </a:rPr>
              <a:t>パケットの通し番号</a:t>
            </a:r>
            <a:endParaRPr kumimoji="1" lang="en-US" altLang="ja-JP" sz="2400" dirty="0">
              <a:solidFill>
                <a:schemeClr val="bg1"/>
              </a:solidFill>
            </a:endParaRPr>
          </a:p>
          <a:p>
            <a:r>
              <a:rPr kumimoji="1" lang="ja-JP" altLang="en-US" sz="2400" dirty="0">
                <a:solidFill>
                  <a:schemeClr val="bg1"/>
                </a:solidFill>
              </a:rPr>
              <a:t>など</a:t>
            </a:r>
          </a:p>
        </p:txBody>
      </p:sp>
      <p:cxnSp>
        <p:nvCxnSpPr>
          <p:cNvPr id="57" name="直線矢印コネクタ 56">
            <a:extLst>
              <a:ext uri="{FF2B5EF4-FFF2-40B4-BE49-F238E27FC236}">
                <a16:creationId xmlns:a16="http://schemas.microsoft.com/office/drawing/2014/main" id="{4A4403AA-D762-4C56-8853-BDC7B2271495}"/>
              </a:ext>
            </a:extLst>
          </p:cNvPr>
          <p:cNvCxnSpPr>
            <a:cxnSpLocks/>
            <a:stCxn id="54" idx="1"/>
          </p:cNvCxnSpPr>
          <p:nvPr/>
        </p:nvCxnSpPr>
        <p:spPr>
          <a:xfrm flipH="1">
            <a:off x="2553077" y="2705479"/>
            <a:ext cx="1527017" cy="14047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3656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ヘッダ情報の書き換え</a:t>
            </a:r>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E55D2738-DA74-4477-AFE9-AADED0783913}"/>
              </a:ext>
            </a:extLst>
          </p:cNvPr>
          <p:cNvSpPr/>
          <p:nvPr/>
        </p:nvSpPr>
        <p:spPr>
          <a:xfrm>
            <a:off x="2525917" y="1910282"/>
            <a:ext cx="3512744" cy="6880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a:t>TCP</a:t>
            </a:r>
            <a:r>
              <a:rPr kumimoji="1" lang="ja-JP" altLang="en-US" sz="2000" dirty="0"/>
              <a:t>ヘッダ</a:t>
            </a:r>
            <a:endParaRPr kumimoji="1" lang="en-US" altLang="ja-JP" sz="2000" dirty="0"/>
          </a:p>
          <a:p>
            <a:pPr algn="ctr"/>
            <a:r>
              <a:rPr kumimoji="1" lang="ja-JP" altLang="en-US" sz="2000" dirty="0"/>
              <a:t>・送信元ポート番号</a:t>
            </a:r>
          </a:p>
        </p:txBody>
      </p:sp>
      <p:sp>
        <p:nvSpPr>
          <p:cNvPr id="23" name="正方形/長方形 22">
            <a:extLst>
              <a:ext uri="{FF2B5EF4-FFF2-40B4-BE49-F238E27FC236}">
                <a16:creationId xmlns:a16="http://schemas.microsoft.com/office/drawing/2014/main" id="{34DA524B-D021-4EAA-8076-DAF8B88924D0}"/>
              </a:ext>
            </a:extLst>
          </p:cNvPr>
          <p:cNvSpPr/>
          <p:nvPr/>
        </p:nvSpPr>
        <p:spPr>
          <a:xfrm>
            <a:off x="2524408" y="2614944"/>
            <a:ext cx="3512744" cy="68806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a:t>IP</a:t>
            </a:r>
            <a:r>
              <a:rPr kumimoji="1" lang="ja-JP" altLang="en-US" sz="2000" dirty="0"/>
              <a:t>ヘッダ</a:t>
            </a:r>
            <a:endParaRPr kumimoji="1" lang="en-US" altLang="ja-JP" sz="2000" dirty="0"/>
          </a:p>
          <a:p>
            <a:pPr algn="ctr"/>
            <a:r>
              <a:rPr kumimoji="1" lang="ja-JP" altLang="en-US" sz="2000" dirty="0"/>
              <a:t>・送信元</a:t>
            </a:r>
            <a:r>
              <a:rPr kumimoji="1" lang="en-US" altLang="ja-JP" sz="2000" dirty="0"/>
              <a:t>IP</a:t>
            </a:r>
            <a:r>
              <a:rPr kumimoji="1" lang="ja-JP" altLang="en-US" sz="2000" dirty="0"/>
              <a:t>アドレス</a:t>
            </a:r>
          </a:p>
        </p:txBody>
      </p:sp>
      <p:sp>
        <p:nvSpPr>
          <p:cNvPr id="5" name="矢印: 下 4">
            <a:extLst>
              <a:ext uri="{FF2B5EF4-FFF2-40B4-BE49-F238E27FC236}">
                <a16:creationId xmlns:a16="http://schemas.microsoft.com/office/drawing/2014/main" id="{352258D1-A796-4D07-9003-C51195C5D42B}"/>
              </a:ext>
            </a:extLst>
          </p:cNvPr>
          <p:cNvSpPr/>
          <p:nvPr/>
        </p:nvSpPr>
        <p:spPr>
          <a:xfrm rot="2700000">
            <a:off x="2776628" y="3465974"/>
            <a:ext cx="615636" cy="99367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5" name="矢印: 下 24">
            <a:extLst>
              <a:ext uri="{FF2B5EF4-FFF2-40B4-BE49-F238E27FC236}">
                <a16:creationId xmlns:a16="http://schemas.microsoft.com/office/drawing/2014/main" id="{2F8F465B-91B6-40B5-81D9-C32AF4E08788}"/>
              </a:ext>
            </a:extLst>
          </p:cNvPr>
          <p:cNvSpPr/>
          <p:nvPr/>
        </p:nvSpPr>
        <p:spPr>
          <a:xfrm rot="18900000">
            <a:off x="5192394" y="3410143"/>
            <a:ext cx="615636" cy="99367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3F0CF06-E1AE-416D-988A-F945646CEADA}"/>
              </a:ext>
            </a:extLst>
          </p:cNvPr>
          <p:cNvSpPr txBox="1"/>
          <p:nvPr/>
        </p:nvSpPr>
        <p:spPr>
          <a:xfrm>
            <a:off x="5939073" y="3666654"/>
            <a:ext cx="2263367" cy="461665"/>
          </a:xfrm>
          <a:prstGeom prst="rect">
            <a:avLst/>
          </a:prstGeom>
          <a:noFill/>
        </p:spPr>
        <p:txBody>
          <a:bodyPr wrap="square" rtlCol="0">
            <a:spAutoFit/>
          </a:bodyPr>
          <a:lstStyle/>
          <a:p>
            <a:r>
              <a:rPr kumimoji="1" lang="en-US" altLang="ja-JP" sz="2400" dirty="0"/>
              <a:t>NAPT</a:t>
            </a:r>
            <a:r>
              <a:rPr kumimoji="1" lang="ja-JP" altLang="en-US" sz="2400" dirty="0"/>
              <a:t>の場合</a:t>
            </a:r>
            <a:endParaRPr kumimoji="1" lang="ja-JP" altLang="en-US" dirty="0"/>
          </a:p>
        </p:txBody>
      </p:sp>
      <p:sp>
        <p:nvSpPr>
          <p:cNvPr id="27" name="テキスト ボックス 26">
            <a:extLst>
              <a:ext uri="{FF2B5EF4-FFF2-40B4-BE49-F238E27FC236}">
                <a16:creationId xmlns:a16="http://schemas.microsoft.com/office/drawing/2014/main" id="{BBC3EC20-2EDC-4BF3-9E2E-75C38B3C4451}"/>
              </a:ext>
            </a:extLst>
          </p:cNvPr>
          <p:cNvSpPr txBox="1"/>
          <p:nvPr/>
        </p:nvSpPr>
        <p:spPr>
          <a:xfrm>
            <a:off x="1148280" y="3674199"/>
            <a:ext cx="2263367" cy="461665"/>
          </a:xfrm>
          <a:prstGeom prst="rect">
            <a:avLst/>
          </a:prstGeom>
          <a:noFill/>
        </p:spPr>
        <p:txBody>
          <a:bodyPr wrap="square" rtlCol="0">
            <a:spAutoFit/>
          </a:bodyPr>
          <a:lstStyle/>
          <a:p>
            <a:r>
              <a:rPr kumimoji="1" lang="en-US" altLang="ja-JP" sz="2400" dirty="0"/>
              <a:t>NAT</a:t>
            </a:r>
            <a:r>
              <a:rPr kumimoji="1" lang="ja-JP" altLang="en-US" sz="2400" dirty="0"/>
              <a:t>の場合</a:t>
            </a:r>
            <a:endParaRPr kumimoji="1" lang="ja-JP" altLang="en-US" dirty="0"/>
          </a:p>
        </p:txBody>
      </p:sp>
      <p:sp>
        <p:nvSpPr>
          <p:cNvPr id="28" name="正方形/長方形 27">
            <a:extLst>
              <a:ext uri="{FF2B5EF4-FFF2-40B4-BE49-F238E27FC236}">
                <a16:creationId xmlns:a16="http://schemas.microsoft.com/office/drawing/2014/main" id="{323FCCA2-0586-4294-92F0-E2A7CBABC28A}"/>
              </a:ext>
            </a:extLst>
          </p:cNvPr>
          <p:cNvSpPr/>
          <p:nvPr/>
        </p:nvSpPr>
        <p:spPr>
          <a:xfrm>
            <a:off x="496432" y="4543332"/>
            <a:ext cx="3512744" cy="6880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・送信元ポート番号</a:t>
            </a:r>
            <a:endParaRPr kumimoji="1" lang="en-US" altLang="ja-JP" sz="2000" dirty="0"/>
          </a:p>
          <a:p>
            <a:pPr algn="ctr"/>
            <a:r>
              <a:rPr kumimoji="1" lang="ja-JP" altLang="en-US" sz="2000" dirty="0">
                <a:solidFill>
                  <a:srgbClr val="FF0000"/>
                </a:solidFill>
              </a:rPr>
              <a:t>変更しない</a:t>
            </a:r>
          </a:p>
        </p:txBody>
      </p:sp>
      <p:sp>
        <p:nvSpPr>
          <p:cNvPr id="29" name="正方形/長方形 28">
            <a:extLst>
              <a:ext uri="{FF2B5EF4-FFF2-40B4-BE49-F238E27FC236}">
                <a16:creationId xmlns:a16="http://schemas.microsoft.com/office/drawing/2014/main" id="{BC9E5214-5379-49E4-9F40-1E413910041E}"/>
              </a:ext>
            </a:extLst>
          </p:cNvPr>
          <p:cNvSpPr/>
          <p:nvPr/>
        </p:nvSpPr>
        <p:spPr>
          <a:xfrm>
            <a:off x="503977" y="5401902"/>
            <a:ext cx="3512744" cy="107132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t>・送信元</a:t>
            </a:r>
            <a:r>
              <a:rPr kumimoji="1" lang="en-US" altLang="ja-JP" sz="2000" dirty="0"/>
              <a:t>IP</a:t>
            </a:r>
            <a:r>
              <a:rPr kumimoji="1" lang="ja-JP" altLang="en-US" sz="2000" dirty="0"/>
              <a:t>アドレス</a:t>
            </a:r>
            <a:endParaRPr kumimoji="1" lang="en-US" altLang="ja-JP" sz="2000" dirty="0"/>
          </a:p>
          <a:p>
            <a:pPr algn="ctr"/>
            <a:r>
              <a:rPr kumimoji="1" lang="en-US" altLang="ja-JP" sz="2000" dirty="0">
                <a:solidFill>
                  <a:srgbClr val="FF0000"/>
                </a:solidFill>
              </a:rPr>
              <a:t>192.168.16.0/24</a:t>
            </a:r>
          </a:p>
          <a:p>
            <a:pPr algn="ctr"/>
            <a:r>
              <a:rPr kumimoji="1" lang="ja-JP" altLang="en-US" sz="2000" dirty="0">
                <a:solidFill>
                  <a:srgbClr val="FF0000"/>
                </a:solidFill>
              </a:rPr>
              <a:t>⇒</a:t>
            </a:r>
            <a:r>
              <a:rPr kumimoji="1" lang="en-US" altLang="ja-JP" sz="2000" dirty="0">
                <a:solidFill>
                  <a:srgbClr val="FF0000"/>
                </a:solidFill>
              </a:rPr>
              <a:t>133.87.45.154</a:t>
            </a:r>
            <a:endParaRPr kumimoji="1" lang="ja-JP" altLang="en-US" sz="2000" dirty="0">
              <a:solidFill>
                <a:srgbClr val="FF0000"/>
              </a:solidFill>
            </a:endParaRPr>
          </a:p>
        </p:txBody>
      </p:sp>
      <p:sp>
        <p:nvSpPr>
          <p:cNvPr id="30" name="正方形/長方形 29">
            <a:extLst>
              <a:ext uri="{FF2B5EF4-FFF2-40B4-BE49-F238E27FC236}">
                <a16:creationId xmlns:a16="http://schemas.microsoft.com/office/drawing/2014/main" id="{0D1841B4-972F-4D36-810C-797DA2E766D0}"/>
              </a:ext>
            </a:extLst>
          </p:cNvPr>
          <p:cNvSpPr/>
          <p:nvPr/>
        </p:nvSpPr>
        <p:spPr>
          <a:xfrm>
            <a:off x="4849640" y="4550877"/>
            <a:ext cx="3512744" cy="6880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・送信元ポート番号</a:t>
            </a:r>
            <a:endParaRPr kumimoji="1" lang="en-US" altLang="ja-JP" sz="2000" dirty="0"/>
          </a:p>
          <a:p>
            <a:pPr algn="ctr"/>
            <a:r>
              <a:rPr kumimoji="1" lang="ja-JP" altLang="en-US" sz="2000" dirty="0">
                <a:solidFill>
                  <a:srgbClr val="FF0000"/>
                </a:solidFill>
              </a:rPr>
              <a:t>変更する</a:t>
            </a:r>
          </a:p>
        </p:txBody>
      </p:sp>
      <p:sp>
        <p:nvSpPr>
          <p:cNvPr id="31" name="正方形/長方形 30">
            <a:extLst>
              <a:ext uri="{FF2B5EF4-FFF2-40B4-BE49-F238E27FC236}">
                <a16:creationId xmlns:a16="http://schemas.microsoft.com/office/drawing/2014/main" id="{4154F5F3-714F-42B1-B276-FD48F6F4F7AD}"/>
              </a:ext>
            </a:extLst>
          </p:cNvPr>
          <p:cNvSpPr/>
          <p:nvPr/>
        </p:nvSpPr>
        <p:spPr>
          <a:xfrm>
            <a:off x="4848132" y="5400393"/>
            <a:ext cx="3512744" cy="107132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t>・送信元</a:t>
            </a:r>
            <a:r>
              <a:rPr kumimoji="1" lang="en-US" altLang="ja-JP" sz="2000" dirty="0"/>
              <a:t>IP</a:t>
            </a:r>
            <a:r>
              <a:rPr kumimoji="1" lang="ja-JP" altLang="en-US" sz="2000" dirty="0"/>
              <a:t>アドレス</a:t>
            </a:r>
            <a:endParaRPr kumimoji="1" lang="en-US" altLang="ja-JP" sz="2000" dirty="0"/>
          </a:p>
          <a:p>
            <a:pPr algn="ctr"/>
            <a:r>
              <a:rPr kumimoji="1" lang="en-US" altLang="ja-JP" sz="2000" dirty="0">
                <a:solidFill>
                  <a:srgbClr val="FF0000"/>
                </a:solidFill>
              </a:rPr>
              <a:t>192.168.16.0/24</a:t>
            </a:r>
          </a:p>
          <a:p>
            <a:pPr algn="ctr"/>
            <a:r>
              <a:rPr kumimoji="1" lang="ja-JP" altLang="en-US" sz="2000" dirty="0">
                <a:solidFill>
                  <a:srgbClr val="FF0000"/>
                </a:solidFill>
              </a:rPr>
              <a:t>⇒</a:t>
            </a:r>
            <a:r>
              <a:rPr kumimoji="1" lang="en-US" altLang="ja-JP" sz="2000" dirty="0">
                <a:solidFill>
                  <a:srgbClr val="FF0000"/>
                </a:solidFill>
              </a:rPr>
              <a:t>133.87.45.154</a:t>
            </a:r>
            <a:endParaRPr kumimoji="1" lang="ja-JP" altLang="en-US" sz="2000" dirty="0">
              <a:solidFill>
                <a:srgbClr val="FF0000"/>
              </a:solidFill>
            </a:endParaRPr>
          </a:p>
        </p:txBody>
      </p:sp>
    </p:spTree>
    <p:extLst>
      <p:ext uri="{BB962C8B-B14F-4D97-AF65-F5344CB8AC3E}">
        <p14:creationId xmlns:p14="http://schemas.microsoft.com/office/powerpoint/2010/main" val="243317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ヘッダの中身</a:t>
            </a:r>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7">
            <a:extLst>
              <a:ext uri="{FF2B5EF4-FFF2-40B4-BE49-F238E27FC236}">
                <a16:creationId xmlns:a16="http://schemas.microsoft.com/office/drawing/2014/main" id="{813423B9-47D1-4E2B-A40C-53118A5A73B2}"/>
              </a:ext>
            </a:extLst>
          </p:cNvPr>
          <p:cNvGraphicFramePr>
            <a:graphicFrameLocks noGrp="1"/>
          </p:cNvGraphicFramePr>
          <p:nvPr>
            <p:extLst>
              <p:ext uri="{D42A27DB-BD31-4B8C-83A1-F6EECF244321}">
                <p14:modId xmlns:p14="http://schemas.microsoft.com/office/powerpoint/2010/main" val="3620628304"/>
              </p:ext>
            </p:extLst>
          </p:nvPr>
        </p:nvGraphicFramePr>
        <p:xfrm>
          <a:off x="606582" y="3713733"/>
          <a:ext cx="7912728" cy="2964148"/>
        </p:xfrm>
        <a:graphic>
          <a:graphicData uri="http://schemas.openxmlformats.org/drawingml/2006/table">
            <a:tbl>
              <a:tblPr firstRow="1" bandRow="1">
                <a:tableStyleId>{5940675A-B579-460E-94D1-54222C63F5DA}</a:tableStyleId>
              </a:tblPr>
              <a:tblGrid>
                <a:gridCol w="2637576">
                  <a:extLst>
                    <a:ext uri="{9D8B030D-6E8A-4147-A177-3AD203B41FA5}">
                      <a16:colId xmlns:a16="http://schemas.microsoft.com/office/drawing/2014/main" val="1780886452"/>
                    </a:ext>
                  </a:extLst>
                </a:gridCol>
                <a:gridCol w="2637576">
                  <a:extLst>
                    <a:ext uri="{9D8B030D-6E8A-4147-A177-3AD203B41FA5}">
                      <a16:colId xmlns:a16="http://schemas.microsoft.com/office/drawing/2014/main" val="498185239"/>
                    </a:ext>
                  </a:extLst>
                </a:gridCol>
                <a:gridCol w="2637576">
                  <a:extLst>
                    <a:ext uri="{9D8B030D-6E8A-4147-A177-3AD203B41FA5}">
                      <a16:colId xmlns:a16="http://schemas.microsoft.com/office/drawing/2014/main" val="359377526"/>
                    </a:ext>
                  </a:extLst>
                </a:gridCol>
              </a:tblGrid>
              <a:tr h="631833">
                <a:tc>
                  <a:txBody>
                    <a:bodyPr/>
                    <a:lstStyle/>
                    <a:p>
                      <a:r>
                        <a:rPr kumimoji="1" lang="ja-JP" altLang="en-US" sz="2400" dirty="0"/>
                        <a:t>送信元</a:t>
                      </a:r>
                      <a:endParaRPr kumimoji="1" lang="en-US" altLang="ja-JP" sz="2400" dirty="0"/>
                    </a:p>
                    <a:p>
                      <a:r>
                        <a:rPr kumimoji="1" lang="en-US" altLang="ja-JP" sz="2400" dirty="0"/>
                        <a:t>IP</a:t>
                      </a:r>
                      <a:r>
                        <a:rPr kumimoji="1" lang="ja-JP" altLang="en-US" sz="2400" dirty="0"/>
                        <a:t>アドレス</a:t>
                      </a:r>
                      <a:endParaRPr kumimoji="1" lang="en-US" altLang="ja-JP" sz="2400" dirty="0"/>
                    </a:p>
                  </a:txBody>
                  <a:tcPr/>
                </a:tc>
                <a:tc>
                  <a:txBody>
                    <a:bodyPr/>
                    <a:lstStyle/>
                    <a:p>
                      <a:r>
                        <a:rPr kumimoji="1" lang="ja-JP" altLang="en-US" sz="2400" dirty="0"/>
                        <a:t>送信前</a:t>
                      </a:r>
                      <a:endParaRPr kumimoji="1" lang="en-US" altLang="ja-JP" sz="2400" dirty="0"/>
                    </a:p>
                    <a:p>
                      <a:r>
                        <a:rPr kumimoji="1" lang="ja-JP" altLang="en-US" sz="2400" dirty="0"/>
                        <a:t>ポート番号</a:t>
                      </a:r>
                    </a:p>
                  </a:txBody>
                  <a:tcPr/>
                </a:tc>
                <a:tc>
                  <a:txBody>
                    <a:bodyPr/>
                    <a:lstStyle/>
                    <a:p>
                      <a:r>
                        <a:rPr kumimoji="1" lang="ja-JP" altLang="en-US" sz="2400" dirty="0"/>
                        <a:t>送信後</a:t>
                      </a:r>
                      <a:endParaRPr kumimoji="1" lang="en-US" altLang="ja-JP" sz="2400" dirty="0"/>
                    </a:p>
                    <a:p>
                      <a:r>
                        <a:rPr kumimoji="1" lang="ja-JP" altLang="en-US" sz="2400" dirty="0"/>
                        <a:t>ポート番号</a:t>
                      </a:r>
                    </a:p>
                  </a:txBody>
                  <a:tcPr/>
                </a:tc>
                <a:extLst>
                  <a:ext uri="{0D108BD9-81ED-4DB2-BD59-A6C34878D82A}">
                    <a16:rowId xmlns:a16="http://schemas.microsoft.com/office/drawing/2014/main" val="1667711486"/>
                  </a:ext>
                </a:extLst>
              </a:tr>
              <a:tr h="617188">
                <a:tc>
                  <a:txBody>
                    <a:bodyPr/>
                    <a:lstStyle/>
                    <a:p>
                      <a:r>
                        <a:rPr kumimoji="1" lang="en-US" altLang="ja-JP" sz="2400" dirty="0"/>
                        <a:t>192.168.16.100</a:t>
                      </a:r>
                      <a:endParaRPr kumimoji="1" lang="ja-JP" altLang="en-US" sz="2400" dirty="0"/>
                    </a:p>
                  </a:txBody>
                  <a:tcPr/>
                </a:tc>
                <a:tc>
                  <a:txBody>
                    <a:bodyPr/>
                    <a:lstStyle/>
                    <a:p>
                      <a:r>
                        <a:rPr kumimoji="1" lang="en-US" altLang="ja-JP" sz="2400" dirty="0"/>
                        <a:t>2619</a:t>
                      </a:r>
                      <a:endParaRPr kumimoji="1" lang="ja-JP" altLang="en-US" sz="2400" dirty="0"/>
                    </a:p>
                  </a:txBody>
                  <a:tcPr/>
                </a:tc>
                <a:tc>
                  <a:txBody>
                    <a:bodyPr/>
                    <a:lstStyle/>
                    <a:p>
                      <a:r>
                        <a:rPr kumimoji="1" lang="en-US" altLang="ja-JP" sz="2400" dirty="0"/>
                        <a:t>3546</a:t>
                      </a:r>
                      <a:endParaRPr kumimoji="1" lang="ja-JP" altLang="en-US" sz="2400" dirty="0"/>
                    </a:p>
                  </a:txBody>
                  <a:tcPr/>
                </a:tc>
                <a:extLst>
                  <a:ext uri="{0D108BD9-81ED-4DB2-BD59-A6C34878D82A}">
                    <a16:rowId xmlns:a16="http://schemas.microsoft.com/office/drawing/2014/main" val="1492284443"/>
                  </a:ext>
                </a:extLst>
              </a:tr>
              <a:tr h="585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a:t>192.168.16.100</a:t>
                      </a:r>
                      <a:endParaRPr kumimoji="1" lang="ja-JP" altLang="en-US" sz="2400" dirty="0"/>
                    </a:p>
                    <a:p>
                      <a:endParaRPr kumimoji="1" lang="ja-JP" altLang="en-US" sz="2000" dirty="0"/>
                    </a:p>
                  </a:txBody>
                  <a:tcPr/>
                </a:tc>
                <a:tc>
                  <a:txBody>
                    <a:bodyPr/>
                    <a:lstStyle/>
                    <a:p>
                      <a:r>
                        <a:rPr kumimoji="1" lang="en-US" altLang="ja-JP" sz="2400" dirty="0"/>
                        <a:t>3456</a:t>
                      </a:r>
                      <a:endParaRPr kumimoji="1" lang="ja-JP" altLang="en-US" sz="2400" dirty="0"/>
                    </a:p>
                  </a:txBody>
                  <a:tcPr/>
                </a:tc>
                <a:tc>
                  <a:txBody>
                    <a:bodyPr/>
                    <a:lstStyle/>
                    <a:p>
                      <a:r>
                        <a:rPr kumimoji="1" lang="en-US" altLang="ja-JP" sz="2400" dirty="0"/>
                        <a:t>3692</a:t>
                      </a:r>
                      <a:endParaRPr kumimoji="1" lang="ja-JP" altLang="en-US" sz="2400" dirty="0"/>
                    </a:p>
                  </a:txBody>
                  <a:tcPr/>
                </a:tc>
                <a:extLst>
                  <a:ext uri="{0D108BD9-81ED-4DB2-BD59-A6C34878D82A}">
                    <a16:rowId xmlns:a16="http://schemas.microsoft.com/office/drawing/2014/main" val="3792778660"/>
                  </a:ext>
                </a:extLst>
              </a:tr>
              <a:tr h="585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a:t>192.168.16.100</a:t>
                      </a:r>
                      <a:endParaRPr kumimoji="1" lang="ja-JP" altLang="en-US" sz="2400" dirty="0"/>
                    </a:p>
                    <a:p>
                      <a:endParaRPr kumimoji="1" lang="ja-JP" altLang="en-US" sz="2000" dirty="0"/>
                    </a:p>
                  </a:txBody>
                  <a:tcPr/>
                </a:tc>
                <a:tc>
                  <a:txBody>
                    <a:bodyPr/>
                    <a:lstStyle/>
                    <a:p>
                      <a:r>
                        <a:rPr kumimoji="1" lang="en-US" altLang="ja-JP" sz="2400" dirty="0"/>
                        <a:t>4267</a:t>
                      </a:r>
                      <a:endParaRPr kumimoji="1" lang="ja-JP" altLang="en-US" sz="2400" dirty="0"/>
                    </a:p>
                  </a:txBody>
                  <a:tcPr/>
                </a:tc>
                <a:tc>
                  <a:txBody>
                    <a:bodyPr/>
                    <a:lstStyle/>
                    <a:p>
                      <a:r>
                        <a:rPr kumimoji="1" lang="en-US" altLang="ja-JP" sz="2400" dirty="0"/>
                        <a:t>7236</a:t>
                      </a:r>
                      <a:endParaRPr kumimoji="1" lang="ja-JP" altLang="en-US" sz="2400" dirty="0"/>
                    </a:p>
                  </a:txBody>
                  <a:tcPr/>
                </a:tc>
                <a:extLst>
                  <a:ext uri="{0D108BD9-81ED-4DB2-BD59-A6C34878D82A}">
                    <a16:rowId xmlns:a16="http://schemas.microsoft.com/office/drawing/2014/main" val="1412894838"/>
                  </a:ext>
                </a:extLst>
              </a:tr>
            </a:tbl>
          </a:graphicData>
        </a:graphic>
      </p:graphicFrame>
      <p:sp>
        <p:nvSpPr>
          <p:cNvPr id="9" name="テキスト ボックス 8">
            <a:extLst>
              <a:ext uri="{FF2B5EF4-FFF2-40B4-BE49-F238E27FC236}">
                <a16:creationId xmlns:a16="http://schemas.microsoft.com/office/drawing/2014/main" id="{953A5FEF-5EA6-40A5-9ADA-B2E176036778}"/>
              </a:ext>
            </a:extLst>
          </p:cNvPr>
          <p:cNvSpPr txBox="1"/>
          <p:nvPr/>
        </p:nvSpPr>
        <p:spPr>
          <a:xfrm>
            <a:off x="642796" y="3250196"/>
            <a:ext cx="8256760" cy="461665"/>
          </a:xfrm>
          <a:prstGeom prst="rect">
            <a:avLst/>
          </a:prstGeom>
          <a:noFill/>
        </p:spPr>
        <p:txBody>
          <a:bodyPr wrap="square" rtlCol="0">
            <a:spAutoFit/>
          </a:bodyPr>
          <a:lstStyle/>
          <a:p>
            <a:r>
              <a:rPr kumimoji="1" lang="ja-JP" altLang="en-US" sz="2400" dirty="0"/>
              <a:t>この対応関係のテーブルをルータで保存してある</a:t>
            </a:r>
            <a:r>
              <a:rPr kumimoji="1" lang="en-US" altLang="ja-JP" sz="2400" dirty="0"/>
              <a:t>(</a:t>
            </a:r>
            <a:r>
              <a:rPr kumimoji="1" lang="ja-JP" altLang="en-US" sz="2400" dirty="0"/>
              <a:t>一例</a:t>
            </a:r>
            <a:r>
              <a:rPr kumimoji="1" lang="en-US" altLang="ja-JP" sz="2400" dirty="0"/>
              <a:t>)</a:t>
            </a:r>
            <a:endParaRPr kumimoji="1" lang="ja-JP" altLang="en-US" sz="2400" dirty="0"/>
          </a:p>
        </p:txBody>
      </p:sp>
      <p:pic>
        <p:nvPicPr>
          <p:cNvPr id="17" name="Picture 8" descr="ノートパソコンのイラスト">
            <a:extLst>
              <a:ext uri="{FF2B5EF4-FFF2-40B4-BE49-F238E27FC236}">
                <a16:creationId xmlns:a16="http://schemas.microsoft.com/office/drawing/2014/main" id="{6C31C6A0-A582-477C-848E-0972D7B49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5482" y="2154726"/>
            <a:ext cx="1200961" cy="963771"/>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a:extLst>
              <a:ext uri="{FF2B5EF4-FFF2-40B4-BE49-F238E27FC236}">
                <a16:creationId xmlns:a16="http://schemas.microsoft.com/office/drawing/2014/main" id="{A069D932-45D1-4E6B-94C1-15C4C661C574}"/>
              </a:ext>
            </a:extLst>
          </p:cNvPr>
          <p:cNvSpPr/>
          <p:nvPr/>
        </p:nvSpPr>
        <p:spPr>
          <a:xfrm>
            <a:off x="734695" y="1596602"/>
            <a:ext cx="2682145" cy="646331"/>
          </a:xfrm>
          <a:prstGeom prst="rect">
            <a:avLst/>
          </a:prstGeom>
        </p:spPr>
        <p:txBody>
          <a:bodyPr wrap="none">
            <a:spAutoFit/>
          </a:bodyPr>
          <a:lstStyle/>
          <a:p>
            <a:r>
              <a:rPr kumimoji="1" lang="ja-JP" altLang="en-US" dirty="0"/>
              <a:t>送信前</a:t>
            </a:r>
            <a:r>
              <a:rPr kumimoji="1" lang="en-US" altLang="ja-JP" dirty="0"/>
              <a:t>IP : 192.168.16.100</a:t>
            </a:r>
          </a:p>
          <a:p>
            <a:r>
              <a:rPr kumimoji="1" lang="ja-JP" altLang="en-US" dirty="0"/>
              <a:t>送信元ポート </a:t>
            </a:r>
            <a:r>
              <a:rPr kumimoji="1" lang="en-US" altLang="ja-JP" dirty="0"/>
              <a:t>: 2619</a:t>
            </a:r>
          </a:p>
        </p:txBody>
      </p:sp>
      <p:pic>
        <p:nvPicPr>
          <p:cNvPr id="19" name="Picture 6" descr="インターネットルーターのイラスト | エコのモト">
            <a:extLst>
              <a:ext uri="{FF2B5EF4-FFF2-40B4-BE49-F238E27FC236}">
                <a16:creationId xmlns:a16="http://schemas.microsoft.com/office/drawing/2014/main" id="{CF559004-F783-4C5B-9DE5-88437B44FA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7188" y="1905755"/>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20" name="正方形/長方形 19">
            <a:extLst>
              <a:ext uri="{FF2B5EF4-FFF2-40B4-BE49-F238E27FC236}">
                <a16:creationId xmlns:a16="http://schemas.microsoft.com/office/drawing/2014/main" id="{5388410A-2649-4B7B-9963-4067F932884B}"/>
              </a:ext>
            </a:extLst>
          </p:cNvPr>
          <p:cNvSpPr/>
          <p:nvPr/>
        </p:nvSpPr>
        <p:spPr>
          <a:xfrm>
            <a:off x="5241811" y="1622253"/>
            <a:ext cx="2512226" cy="646331"/>
          </a:xfrm>
          <a:prstGeom prst="rect">
            <a:avLst/>
          </a:prstGeom>
        </p:spPr>
        <p:txBody>
          <a:bodyPr wrap="none">
            <a:spAutoFit/>
          </a:bodyPr>
          <a:lstStyle/>
          <a:p>
            <a:r>
              <a:rPr kumimoji="1" lang="ja-JP" altLang="en-US" dirty="0"/>
              <a:t>送信後</a:t>
            </a:r>
            <a:r>
              <a:rPr kumimoji="1" lang="en-US" altLang="ja-JP" dirty="0"/>
              <a:t>IP :</a:t>
            </a:r>
            <a:r>
              <a:rPr kumimoji="1" lang="en-US" altLang="ja-JP" dirty="0">
                <a:solidFill>
                  <a:srgbClr val="FF0000"/>
                </a:solidFill>
              </a:rPr>
              <a:t>133.87.45.154</a:t>
            </a:r>
          </a:p>
          <a:p>
            <a:r>
              <a:rPr kumimoji="1" lang="ja-JP" altLang="en-US" dirty="0"/>
              <a:t>送信元ポート </a:t>
            </a:r>
            <a:r>
              <a:rPr kumimoji="1" lang="en-US" altLang="ja-JP" dirty="0"/>
              <a:t>: </a:t>
            </a:r>
            <a:r>
              <a:rPr kumimoji="1" lang="en-US" altLang="ja-JP" dirty="0">
                <a:solidFill>
                  <a:srgbClr val="FF0000"/>
                </a:solidFill>
              </a:rPr>
              <a:t>3546</a:t>
            </a:r>
          </a:p>
        </p:txBody>
      </p:sp>
      <p:sp>
        <p:nvSpPr>
          <p:cNvPr id="21" name="矢印: 下 20">
            <a:extLst>
              <a:ext uri="{FF2B5EF4-FFF2-40B4-BE49-F238E27FC236}">
                <a16:creationId xmlns:a16="http://schemas.microsoft.com/office/drawing/2014/main" id="{6FB8363A-B7CF-4077-9D79-9C2C8FB7DEF4}"/>
              </a:ext>
            </a:extLst>
          </p:cNvPr>
          <p:cNvSpPr/>
          <p:nvPr/>
        </p:nvSpPr>
        <p:spPr>
          <a:xfrm rot="16200000">
            <a:off x="3085407" y="1950068"/>
            <a:ext cx="375307" cy="993676"/>
          </a:xfrm>
          <a:prstGeom prst="downArrow">
            <a:avLst>
              <a:gd name="adj1" fmla="val 50000"/>
              <a:gd name="adj2" fmla="val 11030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C14CBD63-339A-437F-A9DF-08791E0D06AE}"/>
              </a:ext>
            </a:extLst>
          </p:cNvPr>
          <p:cNvSpPr/>
          <p:nvPr/>
        </p:nvSpPr>
        <p:spPr>
          <a:xfrm rot="5400000">
            <a:off x="2984310" y="2392178"/>
            <a:ext cx="375307" cy="993676"/>
          </a:xfrm>
          <a:prstGeom prst="downArrow">
            <a:avLst>
              <a:gd name="adj1" fmla="val 50000"/>
              <a:gd name="adj2" fmla="val 11030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4" name="矢印: 下 23">
            <a:extLst>
              <a:ext uri="{FF2B5EF4-FFF2-40B4-BE49-F238E27FC236}">
                <a16:creationId xmlns:a16="http://schemas.microsoft.com/office/drawing/2014/main" id="{4E8C6E32-1595-4B36-BCFE-9D3598443C73}"/>
              </a:ext>
            </a:extLst>
          </p:cNvPr>
          <p:cNvSpPr/>
          <p:nvPr/>
        </p:nvSpPr>
        <p:spPr>
          <a:xfrm rot="16200000">
            <a:off x="6679314" y="1066168"/>
            <a:ext cx="305897" cy="2848996"/>
          </a:xfrm>
          <a:prstGeom prst="downArrow">
            <a:avLst>
              <a:gd name="adj1" fmla="val 50000"/>
              <a:gd name="adj2" fmla="val 11030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6" name="矢印: 下 25">
            <a:extLst>
              <a:ext uri="{FF2B5EF4-FFF2-40B4-BE49-F238E27FC236}">
                <a16:creationId xmlns:a16="http://schemas.microsoft.com/office/drawing/2014/main" id="{F5490CE5-DB14-42C1-A383-AC2B5DEF831A}"/>
              </a:ext>
            </a:extLst>
          </p:cNvPr>
          <p:cNvSpPr/>
          <p:nvPr/>
        </p:nvSpPr>
        <p:spPr>
          <a:xfrm rot="5400000">
            <a:off x="6596323" y="1472066"/>
            <a:ext cx="305897" cy="2848996"/>
          </a:xfrm>
          <a:prstGeom prst="downArrow">
            <a:avLst>
              <a:gd name="adj1" fmla="val 50000"/>
              <a:gd name="adj2" fmla="val 11030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852063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normAutofit/>
          </a:bodyPr>
          <a:lstStyle/>
          <a:p>
            <a:r>
              <a:rPr kumimoji="1" lang="ja-JP" altLang="en-US" dirty="0"/>
              <a:t>ルータの役割 </a:t>
            </a:r>
            <a:r>
              <a:rPr kumimoji="1" lang="en-US" altLang="ja-JP" dirty="0"/>
              <a:t>2: </a:t>
            </a:r>
            <a:r>
              <a:rPr kumimoji="1" lang="ja-JP" altLang="en-US" dirty="0"/>
              <a:t>パケットのフィルタリング</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a:xfrm>
            <a:off x="600515" y="1966301"/>
            <a:ext cx="7886700" cy="4674763"/>
          </a:xfrm>
        </p:spPr>
        <p:txBody>
          <a:bodyPr>
            <a:normAutofit/>
          </a:bodyPr>
          <a:lstStyle/>
          <a:p>
            <a:r>
              <a:rPr kumimoji="1" lang="ja-JP" altLang="en-US" dirty="0"/>
              <a:t>中継を</a:t>
            </a:r>
            <a:r>
              <a:rPr kumimoji="1" lang="ja-JP" altLang="en-US" dirty="0">
                <a:solidFill>
                  <a:schemeClr val="accent2">
                    <a:lumMod val="60000"/>
                    <a:lumOff val="40000"/>
                  </a:schemeClr>
                </a:solidFill>
              </a:rPr>
              <a:t>許可</a:t>
            </a:r>
            <a:r>
              <a:rPr kumimoji="1" lang="ja-JP" altLang="en-US" dirty="0"/>
              <a:t>するパケットや</a:t>
            </a:r>
            <a:r>
              <a:rPr kumimoji="1" lang="ja-JP" altLang="en-US" dirty="0">
                <a:solidFill>
                  <a:schemeClr val="accent2">
                    <a:lumMod val="60000"/>
                    <a:lumOff val="40000"/>
                  </a:schemeClr>
                </a:solidFill>
              </a:rPr>
              <a:t>拒否</a:t>
            </a:r>
            <a:r>
              <a:rPr kumimoji="1" lang="ja-JP" altLang="en-US" dirty="0"/>
              <a:t>するパケットを選択できる</a:t>
            </a:r>
            <a:endParaRPr kumimoji="1" lang="en-US" altLang="ja-JP" dirty="0"/>
          </a:p>
          <a:p>
            <a:r>
              <a:rPr lang="en-US" altLang="ja-JP" dirty="0"/>
              <a:t>TCP</a:t>
            </a:r>
            <a:r>
              <a:rPr lang="ja-JP" altLang="en-US" dirty="0"/>
              <a:t>ヘッダや</a:t>
            </a:r>
            <a:r>
              <a:rPr lang="en-US" altLang="ja-JP" dirty="0"/>
              <a:t>IP</a:t>
            </a:r>
            <a:r>
              <a:rPr lang="ja-JP" altLang="en-US" dirty="0"/>
              <a:t>ヘッダに記述されているポート番号や</a:t>
            </a:r>
            <a:r>
              <a:rPr lang="en-US" altLang="ja-JP" dirty="0"/>
              <a:t>IP</a:t>
            </a:r>
            <a:r>
              <a:rPr lang="ja-JP" altLang="en-US" dirty="0"/>
              <a:t>アドレスから判断</a:t>
            </a:r>
            <a:endParaRPr lang="en-US" altLang="ja-JP" dirty="0"/>
          </a:p>
          <a:p>
            <a:r>
              <a:rPr kumimoji="1" lang="en-US" altLang="ja-JP" dirty="0"/>
              <a:t>Lemon</a:t>
            </a:r>
            <a:r>
              <a:rPr kumimoji="1" lang="ja-JP" altLang="en-US" dirty="0"/>
              <a:t>はセキュリティの関係上不必要なポートは開かない方針</a:t>
            </a:r>
            <a:endParaRPr kumimoji="1" lang="en-US" altLang="ja-JP" dirty="0"/>
          </a:p>
          <a:p>
            <a:pPr lvl="1"/>
            <a:r>
              <a:rPr lang="ja-JP" altLang="en-US" dirty="0"/>
              <a:t>空いているポートは以下から</a:t>
            </a:r>
            <a:endParaRPr lang="en-US" altLang="ja-JP" dirty="0"/>
          </a:p>
          <a:p>
            <a:pPr lvl="1"/>
            <a:r>
              <a:rPr kumimoji="1" lang="en-US" altLang="ja-JP" dirty="0">
                <a:hlinkClick r:id="rId3">
                  <a:extLst>
                    <a:ext uri="{A12FA001-AC4F-418D-AE19-62706E023703}">
                      <ahyp:hlinkClr xmlns:ahyp="http://schemas.microsoft.com/office/drawing/2018/hyperlinkcolor" val="tx"/>
                    </a:ext>
                  </a:extLst>
                </a:hlinkClick>
              </a:rPr>
              <a:t>http://www.ep.sci.hokudai.ac.jp/~epcore/privatelan/site8/index.html#restriction</a:t>
            </a:r>
            <a:endParaRPr kumimoji="1" lang="en-US" altLang="ja-JP" dirty="0"/>
          </a:p>
          <a:p>
            <a:r>
              <a:rPr lang="en-US" altLang="ja-JP" dirty="0"/>
              <a:t>Lemon</a:t>
            </a:r>
            <a:r>
              <a:rPr lang="ja-JP" altLang="en-US" dirty="0"/>
              <a:t>では</a:t>
            </a:r>
            <a:r>
              <a:rPr lang="en-US" altLang="ja-JP" dirty="0"/>
              <a:t>MAC</a:t>
            </a:r>
            <a:r>
              <a:rPr lang="ja-JP" altLang="en-US" dirty="0"/>
              <a:t>アドレスでもフィルタリングができる</a:t>
            </a:r>
            <a:r>
              <a:rPr lang="en-US" altLang="ja-JP" dirty="0"/>
              <a:t>(</a:t>
            </a:r>
            <a:r>
              <a:rPr lang="ja-JP" altLang="en-US" dirty="0"/>
              <a:t>らしい</a:t>
            </a:r>
            <a:r>
              <a:rPr lang="en-US" altLang="ja-JP" dirty="0"/>
              <a:t>)</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54845" y="1567020"/>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288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lang="ja-JP" altLang="en-US" dirty="0"/>
              <a:t>ルータの役割 </a:t>
            </a:r>
            <a:r>
              <a:rPr lang="en-US" altLang="ja-JP" dirty="0"/>
              <a:t>3 :</a:t>
            </a:r>
            <a:r>
              <a:rPr kumimoji="1" lang="ja-JP" altLang="en-US" dirty="0"/>
              <a:t>ルーティング </a:t>
            </a:r>
            <a:r>
              <a:rPr lang="en-US" altLang="ja-JP" dirty="0"/>
              <a:t>(</a:t>
            </a:r>
            <a:r>
              <a:rPr lang="ja-JP" altLang="en-US" dirty="0"/>
              <a:t>経路制御</a:t>
            </a:r>
            <a:r>
              <a:rPr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a:xfrm>
            <a:off x="642718" y="2275792"/>
            <a:ext cx="7886700" cy="4351338"/>
          </a:xfrm>
        </p:spPr>
        <p:txBody>
          <a:bodyPr>
            <a:normAutofit/>
          </a:bodyPr>
          <a:lstStyle/>
          <a:p>
            <a:r>
              <a:rPr kumimoji="1" lang="ja-JP" altLang="en-US" sz="2400" dirty="0"/>
              <a:t>パケットを</a:t>
            </a:r>
            <a:r>
              <a:rPr kumimoji="1" lang="ja-JP" altLang="en-US" sz="2400" dirty="0">
                <a:solidFill>
                  <a:schemeClr val="accent2"/>
                </a:solidFill>
              </a:rPr>
              <a:t>どのように相手先まで送るか</a:t>
            </a:r>
            <a:r>
              <a:rPr kumimoji="1" lang="ja-JP" altLang="en-US" sz="2400" dirty="0"/>
              <a:t>を決めること</a:t>
            </a:r>
            <a:endParaRPr kumimoji="1" lang="en-US" altLang="ja-JP" sz="2400" dirty="0"/>
          </a:p>
          <a:p>
            <a:pPr lvl="1"/>
            <a:r>
              <a:rPr lang="ja-JP" altLang="en-US" sz="2000" dirty="0"/>
              <a:t>効率よくパケットを送信</a:t>
            </a:r>
            <a:endParaRPr lang="en-US" altLang="ja-JP" sz="2000" dirty="0"/>
          </a:p>
          <a:p>
            <a:r>
              <a:rPr kumimoji="1" lang="ja-JP" altLang="en-US" sz="2400" dirty="0"/>
              <a:t>ルーティングの仕方が悪いと到達まで時間がかかる</a:t>
            </a:r>
            <a:r>
              <a:rPr kumimoji="1" lang="en-US" altLang="ja-JP" sz="2400" dirty="0"/>
              <a:t>or</a:t>
            </a:r>
            <a:r>
              <a:rPr kumimoji="1" lang="ja-JP" altLang="en-US" sz="2400" dirty="0"/>
              <a:t>ループしてしまう</a:t>
            </a:r>
            <a:endParaRPr kumimoji="1" lang="en-US" altLang="ja-JP" sz="2400"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97048" y="1609223"/>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8" descr="ノートパソコンのイラスト">
            <a:extLst>
              <a:ext uri="{FF2B5EF4-FFF2-40B4-BE49-F238E27FC236}">
                <a16:creationId xmlns:a16="http://schemas.microsoft.com/office/drawing/2014/main" id="{44C6A58C-28CD-412D-9527-57D346D500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62" y="4536424"/>
            <a:ext cx="1967313" cy="157876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ノートパソコンのイラスト">
            <a:extLst>
              <a:ext uri="{FF2B5EF4-FFF2-40B4-BE49-F238E27FC236}">
                <a16:creationId xmlns:a16="http://schemas.microsoft.com/office/drawing/2014/main" id="{61EBD24D-299C-4D89-B793-B9C1A7921D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2496" y="4507754"/>
            <a:ext cx="1967313" cy="157876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地下鉄の路線図のイラスト素材・ベクタ - Image 6073044.">
            <a:extLst>
              <a:ext uri="{FF2B5EF4-FFF2-40B4-BE49-F238E27FC236}">
                <a16:creationId xmlns:a16="http://schemas.microsoft.com/office/drawing/2014/main" id="{B2DD5EBF-BDCD-41CD-8DBE-E95785905A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1552" y="4189491"/>
            <a:ext cx="2668509" cy="2668509"/>
          </a:xfrm>
          <a:prstGeom prst="rect">
            <a:avLst/>
          </a:prstGeom>
          <a:noFill/>
          <a:extLst>
            <a:ext uri="{909E8E84-426E-40DD-AFC4-6F175D3DCCD1}">
              <a14:hiddenFill xmlns:a14="http://schemas.microsoft.com/office/drawing/2010/main">
                <a:solidFill>
                  <a:srgbClr val="FFFFFF"/>
                </a:solidFill>
              </a14:hiddenFill>
            </a:ext>
          </a:extLst>
        </p:spPr>
      </p:pic>
      <p:cxnSp>
        <p:nvCxnSpPr>
          <p:cNvPr id="9" name="直線矢印コネクタ 8">
            <a:extLst>
              <a:ext uri="{FF2B5EF4-FFF2-40B4-BE49-F238E27FC236}">
                <a16:creationId xmlns:a16="http://schemas.microsoft.com/office/drawing/2014/main" id="{0285DF07-82F6-4777-A0D7-44171B935634}"/>
              </a:ext>
            </a:extLst>
          </p:cNvPr>
          <p:cNvCxnSpPr>
            <a:stCxn id="5" idx="3"/>
          </p:cNvCxnSpPr>
          <p:nvPr/>
        </p:nvCxnSpPr>
        <p:spPr>
          <a:xfrm>
            <a:off x="2321175" y="5325809"/>
            <a:ext cx="1472227" cy="19680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a:extLst>
              <a:ext uri="{FF2B5EF4-FFF2-40B4-BE49-F238E27FC236}">
                <a16:creationId xmlns:a16="http://schemas.microsoft.com/office/drawing/2014/main" id="{69B93EDB-6390-4FFB-A16C-1B3E3A50F9B6}"/>
              </a:ext>
            </a:extLst>
          </p:cNvPr>
          <p:cNvCxnSpPr>
            <a:cxnSpLocks/>
            <a:stCxn id="6" idx="1"/>
          </p:cNvCxnSpPr>
          <p:nvPr/>
        </p:nvCxnSpPr>
        <p:spPr>
          <a:xfrm flipH="1">
            <a:off x="4689696" y="5297139"/>
            <a:ext cx="1782800" cy="353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58FAB501-AAED-4795-8E61-5EA0259C11C1}"/>
              </a:ext>
            </a:extLst>
          </p:cNvPr>
          <p:cNvSpPr txBox="1"/>
          <p:nvPr/>
        </p:nvSpPr>
        <p:spPr>
          <a:xfrm>
            <a:off x="172017" y="6129197"/>
            <a:ext cx="2725092" cy="369332"/>
          </a:xfrm>
          <a:prstGeom prst="rect">
            <a:avLst/>
          </a:prstGeom>
          <a:noFill/>
        </p:spPr>
        <p:txBody>
          <a:bodyPr wrap="square" rtlCol="0">
            <a:spAutoFit/>
          </a:bodyPr>
          <a:lstStyle/>
          <a:p>
            <a:r>
              <a:rPr kumimoji="1" lang="ja-JP" altLang="en-US" dirty="0"/>
              <a:t>どうやって行くか・・・</a:t>
            </a:r>
          </a:p>
        </p:txBody>
      </p:sp>
      <p:sp>
        <p:nvSpPr>
          <p:cNvPr id="15" name="テキスト ボックス 14">
            <a:extLst>
              <a:ext uri="{FF2B5EF4-FFF2-40B4-BE49-F238E27FC236}">
                <a16:creationId xmlns:a16="http://schemas.microsoft.com/office/drawing/2014/main" id="{E6D9AD71-A484-45CC-94CA-3D69AA11076F}"/>
              </a:ext>
            </a:extLst>
          </p:cNvPr>
          <p:cNvSpPr txBox="1"/>
          <p:nvPr/>
        </p:nvSpPr>
        <p:spPr>
          <a:xfrm>
            <a:off x="5939074" y="6109582"/>
            <a:ext cx="3475021" cy="369332"/>
          </a:xfrm>
          <a:prstGeom prst="rect">
            <a:avLst/>
          </a:prstGeom>
          <a:noFill/>
        </p:spPr>
        <p:txBody>
          <a:bodyPr wrap="square" rtlCol="0">
            <a:spAutoFit/>
          </a:bodyPr>
          <a:lstStyle/>
          <a:p>
            <a:r>
              <a:rPr kumimoji="1" lang="ja-JP" altLang="en-US" dirty="0"/>
              <a:t>最短距離で走ってこい・・・</a:t>
            </a:r>
          </a:p>
        </p:txBody>
      </p:sp>
    </p:spTree>
    <p:extLst>
      <p:ext uri="{BB962C8B-B14F-4D97-AF65-F5344CB8AC3E}">
        <p14:creationId xmlns:p14="http://schemas.microsoft.com/office/powerpoint/2010/main" val="3097219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ルーティング </a:t>
            </a:r>
            <a:r>
              <a:rPr lang="en-US" altLang="ja-JP" dirty="0"/>
              <a:t>(</a:t>
            </a:r>
            <a:r>
              <a:rPr lang="ja-JP" altLang="en-US" dirty="0"/>
              <a:t>経路制御</a:t>
            </a:r>
            <a:r>
              <a:rPr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ja-JP" altLang="en-US" dirty="0"/>
              <a:t>どのマシン </a:t>
            </a:r>
            <a:r>
              <a:rPr kumimoji="1" lang="en-US" altLang="ja-JP" dirty="0"/>
              <a:t>(</a:t>
            </a:r>
            <a:r>
              <a:rPr kumimoji="1" lang="ja-JP" altLang="en-US" dirty="0"/>
              <a:t>ホスト</a:t>
            </a:r>
            <a:r>
              <a:rPr kumimoji="1" lang="en-US" altLang="ja-JP" dirty="0"/>
              <a:t>PC, </a:t>
            </a:r>
            <a:r>
              <a:rPr kumimoji="1" lang="ja-JP" altLang="en-US" dirty="0"/>
              <a:t>ルータ </a:t>
            </a:r>
            <a:r>
              <a:rPr kumimoji="1" lang="en-US" altLang="ja-JP" dirty="0" err="1"/>
              <a:t>etc</a:t>
            </a:r>
            <a:r>
              <a:rPr kumimoji="1" lang="en-US" altLang="ja-JP" dirty="0"/>
              <a:t>) </a:t>
            </a:r>
            <a:r>
              <a:rPr kumimoji="1" lang="ja-JP" altLang="en-US" dirty="0"/>
              <a:t>も最も早く送信先にたどり着くための情報 </a:t>
            </a:r>
            <a:r>
              <a:rPr kumimoji="1" lang="en-US" altLang="ja-JP" dirty="0">
                <a:solidFill>
                  <a:schemeClr val="accent2">
                    <a:lumMod val="60000"/>
                    <a:lumOff val="40000"/>
                  </a:schemeClr>
                </a:solidFill>
              </a:rPr>
              <a:t>(</a:t>
            </a:r>
            <a:r>
              <a:rPr kumimoji="1" lang="ja-JP" altLang="en-US" dirty="0">
                <a:solidFill>
                  <a:schemeClr val="accent2">
                    <a:lumMod val="60000"/>
                    <a:lumOff val="40000"/>
                  </a:schemeClr>
                </a:solidFill>
              </a:rPr>
              <a:t>ルーティングテーブル</a:t>
            </a:r>
            <a:r>
              <a:rPr kumimoji="1" lang="en-US" altLang="ja-JP" dirty="0">
                <a:solidFill>
                  <a:schemeClr val="accent2">
                    <a:lumMod val="60000"/>
                    <a:lumOff val="40000"/>
                  </a:schemeClr>
                </a:solidFill>
              </a:rPr>
              <a:t>) </a:t>
            </a:r>
            <a:r>
              <a:rPr lang="ja-JP" altLang="en-US" dirty="0"/>
              <a:t>を持っている</a:t>
            </a:r>
            <a:endParaRPr lang="en-US" altLang="ja-JP" dirty="0"/>
          </a:p>
          <a:p>
            <a:r>
              <a:rPr kumimoji="1" lang="ja-JP" altLang="en-US" dirty="0"/>
              <a:t>送信先が同じネットワークにいるなら直接、異なるならルータにパケットを送る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8" descr="ノートパソコンのイラスト">
            <a:extLst>
              <a:ext uri="{FF2B5EF4-FFF2-40B4-BE49-F238E27FC236}">
                <a16:creationId xmlns:a16="http://schemas.microsoft.com/office/drawing/2014/main" id="{44C6A58C-28CD-412D-9527-57D346D500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998" y="5622202"/>
            <a:ext cx="1415311" cy="11357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ノートパソコンのイラスト">
            <a:extLst>
              <a:ext uri="{FF2B5EF4-FFF2-40B4-BE49-F238E27FC236}">
                <a16:creationId xmlns:a16="http://schemas.microsoft.com/office/drawing/2014/main" id="{61EBD24D-299C-4D89-B793-B9C1A7921D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5488" y="5592426"/>
            <a:ext cx="1450534" cy="1164054"/>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コネクタ: カギ線 11">
            <a:extLst>
              <a:ext uri="{FF2B5EF4-FFF2-40B4-BE49-F238E27FC236}">
                <a16:creationId xmlns:a16="http://schemas.microsoft.com/office/drawing/2014/main" id="{0E7A56AF-287C-462E-A207-0DED3FDA1FBB}"/>
              </a:ext>
            </a:extLst>
          </p:cNvPr>
          <p:cNvCxnSpPr>
            <a:cxnSpLocks/>
          </p:cNvCxnSpPr>
          <p:nvPr/>
        </p:nvCxnSpPr>
        <p:spPr>
          <a:xfrm>
            <a:off x="4327556" y="4870765"/>
            <a:ext cx="4136396" cy="436075"/>
          </a:xfrm>
          <a:prstGeom prst="bentConnector3">
            <a:avLst>
              <a:gd name="adj1" fmla="val 316"/>
            </a:avLst>
          </a:prstGeom>
          <a:ln w="38100"/>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197A08AE-6ECC-435D-9E35-DDB8EDCD1CA3}"/>
              </a:ext>
            </a:extLst>
          </p:cNvPr>
          <p:cNvCxnSpPr>
            <a:cxnSpLocks/>
          </p:cNvCxnSpPr>
          <p:nvPr/>
        </p:nvCxnSpPr>
        <p:spPr>
          <a:xfrm>
            <a:off x="5213004" y="5343525"/>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A502F7FA-ECA7-44CE-A61E-45271B89523B}"/>
              </a:ext>
            </a:extLst>
          </p:cNvPr>
          <p:cNvCxnSpPr>
            <a:cxnSpLocks/>
          </p:cNvCxnSpPr>
          <p:nvPr/>
        </p:nvCxnSpPr>
        <p:spPr>
          <a:xfrm>
            <a:off x="7625752" y="5325890"/>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3612333" cy="0"/>
          </a:xfrm>
          <a:prstGeom prst="line">
            <a:avLst/>
          </a:prstGeom>
          <a:ln w="38100"/>
        </p:spPr>
        <p:style>
          <a:lnRef idx="1">
            <a:schemeClr val="dk1"/>
          </a:lnRef>
          <a:fillRef idx="0">
            <a:schemeClr val="dk1"/>
          </a:fillRef>
          <a:effectRef idx="0">
            <a:schemeClr val="dk1"/>
          </a:effectRef>
          <a:fontRef idx="minor">
            <a:schemeClr val="tx1"/>
          </a:fontRef>
        </p:style>
      </p:cxnSp>
      <p:pic>
        <p:nvPicPr>
          <p:cNvPr id="25" name="Picture 6" descr="インターネットルーターのイラスト | エコのモト">
            <a:extLst>
              <a:ext uri="{FF2B5EF4-FFF2-40B4-BE49-F238E27FC236}">
                <a16:creationId xmlns:a16="http://schemas.microsoft.com/office/drawing/2014/main" id="{A456DE5A-A16F-4286-B64B-34F47E0105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3279" y="3716449"/>
            <a:ext cx="1470904" cy="1470904"/>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608216" y="4554364"/>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729" y="4977897"/>
            <a:ext cx="1415311" cy="1135787"/>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1131683" y="6174464"/>
            <a:ext cx="1176951" cy="400110"/>
          </a:xfrm>
          <a:prstGeom prst="rect">
            <a:avLst/>
          </a:prstGeom>
          <a:noFill/>
        </p:spPr>
        <p:txBody>
          <a:bodyPr wrap="square" rtlCol="0">
            <a:spAutoFit/>
          </a:bodyPr>
          <a:lstStyle/>
          <a:p>
            <a:r>
              <a:rPr kumimoji="1" lang="ja-JP" altLang="en-US" sz="2000" dirty="0"/>
              <a:t>送信先</a:t>
            </a:r>
            <a:r>
              <a:rPr kumimoji="1" lang="en-US" altLang="ja-JP" sz="2000" dirty="0"/>
              <a:t>2</a:t>
            </a:r>
            <a:endParaRPr kumimoji="1" lang="ja-JP" altLang="en-US" dirty="0"/>
          </a:p>
        </p:txBody>
      </p:sp>
      <p:sp>
        <p:nvSpPr>
          <p:cNvPr id="32" name="テキスト ボックス 31">
            <a:extLst>
              <a:ext uri="{FF2B5EF4-FFF2-40B4-BE49-F238E27FC236}">
                <a16:creationId xmlns:a16="http://schemas.microsoft.com/office/drawing/2014/main" id="{84635106-761F-4D0A-B7FB-56520C6CAAC0}"/>
              </a:ext>
            </a:extLst>
          </p:cNvPr>
          <p:cNvSpPr txBox="1"/>
          <p:nvPr/>
        </p:nvSpPr>
        <p:spPr>
          <a:xfrm>
            <a:off x="3773786" y="5847031"/>
            <a:ext cx="1176951" cy="400110"/>
          </a:xfrm>
          <a:prstGeom prst="rect">
            <a:avLst/>
          </a:prstGeom>
          <a:noFill/>
        </p:spPr>
        <p:txBody>
          <a:bodyPr wrap="square" rtlCol="0">
            <a:spAutoFit/>
          </a:bodyPr>
          <a:lstStyle/>
          <a:p>
            <a:r>
              <a:rPr kumimoji="1" lang="ja-JP" altLang="en-US" sz="2000" dirty="0"/>
              <a:t>送信先</a:t>
            </a:r>
            <a:r>
              <a:rPr kumimoji="1" lang="en-US" altLang="ja-JP" sz="2000" dirty="0"/>
              <a:t>1</a:t>
            </a:r>
            <a:endParaRPr kumimoji="1" lang="ja-JP" altLang="en-US" dirty="0"/>
          </a:p>
        </p:txBody>
      </p:sp>
      <p:sp>
        <p:nvSpPr>
          <p:cNvPr id="33" name="テキスト ボックス 32">
            <a:extLst>
              <a:ext uri="{FF2B5EF4-FFF2-40B4-BE49-F238E27FC236}">
                <a16:creationId xmlns:a16="http://schemas.microsoft.com/office/drawing/2014/main" id="{2EFB2D39-1CBC-4425-BDF5-4BAA3232EA36}"/>
              </a:ext>
            </a:extLst>
          </p:cNvPr>
          <p:cNvSpPr txBox="1"/>
          <p:nvPr/>
        </p:nvSpPr>
        <p:spPr>
          <a:xfrm>
            <a:off x="6126178" y="5754987"/>
            <a:ext cx="1176951" cy="400110"/>
          </a:xfrm>
          <a:prstGeom prst="rect">
            <a:avLst/>
          </a:prstGeom>
          <a:noFill/>
        </p:spPr>
        <p:txBody>
          <a:bodyPr wrap="square" rtlCol="0">
            <a:spAutoFit/>
          </a:bodyPr>
          <a:lstStyle/>
          <a:p>
            <a:r>
              <a:rPr kumimoji="1" lang="ja-JP" altLang="en-US" sz="2000" dirty="0"/>
              <a:t>送信元</a:t>
            </a:r>
            <a:endParaRPr kumimoji="1" lang="ja-JP" altLang="en-US" dirty="0"/>
          </a:p>
        </p:txBody>
      </p:sp>
    </p:spTree>
    <p:extLst>
      <p:ext uri="{BB962C8B-B14F-4D97-AF65-F5344CB8AC3E}">
        <p14:creationId xmlns:p14="http://schemas.microsoft.com/office/powerpoint/2010/main" val="3690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BD9BE7-EFA4-4AAF-AF20-5D08DD16A475}"/>
              </a:ext>
            </a:extLst>
          </p:cNvPr>
          <p:cNvSpPr>
            <a:spLocks noGrp="1"/>
          </p:cNvSpPr>
          <p:nvPr>
            <p:ph type="title"/>
          </p:nvPr>
        </p:nvSpPr>
        <p:spPr/>
        <p:txBody>
          <a:bodyPr/>
          <a:lstStyle/>
          <a:p>
            <a:r>
              <a:rPr kumimoji="1" lang="ja-JP" altLang="en-US" dirty="0"/>
              <a:t>内容</a:t>
            </a:r>
          </a:p>
        </p:txBody>
      </p:sp>
      <p:sp>
        <p:nvSpPr>
          <p:cNvPr id="3" name="コンテンツ プレースホルダー 2">
            <a:extLst>
              <a:ext uri="{FF2B5EF4-FFF2-40B4-BE49-F238E27FC236}">
                <a16:creationId xmlns:a16="http://schemas.microsoft.com/office/drawing/2014/main" id="{A3E4F931-F30D-482D-A630-114C11793B71}"/>
              </a:ext>
            </a:extLst>
          </p:cNvPr>
          <p:cNvSpPr>
            <a:spLocks noGrp="1"/>
          </p:cNvSpPr>
          <p:nvPr>
            <p:ph idx="1"/>
          </p:nvPr>
        </p:nvSpPr>
        <p:spPr>
          <a:xfrm>
            <a:off x="628650" y="1825625"/>
            <a:ext cx="7886700" cy="4351338"/>
          </a:xfrm>
        </p:spPr>
        <p:txBody>
          <a:bodyPr/>
          <a:lstStyle/>
          <a:p>
            <a:r>
              <a:rPr lang="en-US" altLang="ja-JP" b="1" dirty="0"/>
              <a:t>EP</a:t>
            </a:r>
            <a:r>
              <a:rPr lang="ja-JP" altLang="en-US" b="1" dirty="0"/>
              <a:t>ネットワーク </a:t>
            </a:r>
            <a:r>
              <a:rPr lang="en-US" altLang="ja-JP" b="1" dirty="0"/>
              <a:t>(</a:t>
            </a:r>
            <a:r>
              <a:rPr lang="ja-JP" altLang="en-US" b="1" dirty="0"/>
              <a:t>公開制限につき省略</a:t>
            </a:r>
            <a:r>
              <a:rPr lang="en-US" altLang="ja-JP" b="1" dirty="0"/>
              <a:t>)</a:t>
            </a:r>
          </a:p>
          <a:p>
            <a:r>
              <a:rPr lang="ja-JP" altLang="en-US" b="1" dirty="0"/>
              <a:t>ルータとは？</a:t>
            </a:r>
            <a:endParaRPr lang="en-US" altLang="ja-JP" b="1" dirty="0"/>
          </a:p>
          <a:p>
            <a:pPr lvl="1"/>
            <a:r>
              <a:rPr kumimoji="1" lang="en-US" altLang="ja-JP" dirty="0"/>
              <a:t>IP</a:t>
            </a:r>
            <a:r>
              <a:rPr kumimoji="1" lang="ja-JP" altLang="en-US" dirty="0"/>
              <a:t>の変換</a:t>
            </a:r>
            <a:endParaRPr kumimoji="1" lang="en-US" altLang="ja-JP" dirty="0"/>
          </a:p>
          <a:p>
            <a:pPr lvl="1"/>
            <a:r>
              <a:rPr lang="ja-JP" altLang="en-US" dirty="0"/>
              <a:t>フィルタリング</a:t>
            </a:r>
            <a:endParaRPr lang="en-US" altLang="ja-JP" dirty="0"/>
          </a:p>
          <a:p>
            <a:pPr lvl="1"/>
            <a:r>
              <a:rPr kumimoji="1" lang="ja-JP" altLang="en-US" dirty="0"/>
              <a:t>ルーティング</a:t>
            </a:r>
            <a:endParaRPr kumimoji="1" lang="en-US" altLang="ja-JP" dirty="0"/>
          </a:p>
          <a:p>
            <a:r>
              <a:rPr lang="en-US" altLang="ja-JP" b="1" dirty="0"/>
              <a:t>EP</a:t>
            </a:r>
            <a:r>
              <a:rPr lang="ja-JP" altLang="en-US" b="1" dirty="0"/>
              <a:t>ネットワーク </a:t>
            </a:r>
            <a:r>
              <a:rPr lang="en-US" altLang="ja-JP" b="1" dirty="0"/>
              <a:t>(</a:t>
            </a:r>
            <a:r>
              <a:rPr lang="ja-JP" altLang="en-US" b="1" dirty="0"/>
              <a:t>再</a:t>
            </a:r>
            <a:r>
              <a:rPr lang="en-US" altLang="ja-JP" b="1"/>
              <a:t>) (</a:t>
            </a:r>
            <a:r>
              <a:rPr lang="ja-JP" altLang="en-US" b="1" dirty="0"/>
              <a:t>公開制限につき省略</a:t>
            </a:r>
            <a:r>
              <a:rPr lang="en-US" altLang="ja-JP" b="1" dirty="0"/>
              <a:t>)</a:t>
            </a:r>
          </a:p>
          <a:p>
            <a:pPr lvl="1"/>
            <a:r>
              <a:rPr kumimoji="1" lang="ja-JP" altLang="en-US" dirty="0"/>
              <a:t>インターネットにつながるまで</a:t>
            </a:r>
            <a:endParaRPr kumimoji="1" lang="en-US" altLang="ja-JP" dirty="0"/>
          </a:p>
        </p:txBody>
      </p:sp>
      <p:sp>
        <p:nvSpPr>
          <p:cNvPr id="4" name="正方形/長方形 3">
            <a:extLst>
              <a:ext uri="{FF2B5EF4-FFF2-40B4-BE49-F238E27FC236}">
                <a16:creationId xmlns:a16="http://schemas.microsoft.com/office/drawing/2014/main" id="{58F000C8-F67F-46AE-A85B-A2A453D92B71}"/>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81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ルータ同士のルーティング</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ja-JP" altLang="en-US" dirty="0"/>
              <a:t>ルータ同士は常に経路選択のための情報を交換しあっている</a:t>
            </a:r>
            <a:endParaRPr kumimoji="1" lang="en-US" altLang="ja-JP" dirty="0"/>
          </a:p>
          <a:p>
            <a:pPr lvl="1"/>
            <a:r>
              <a:rPr lang="ja-JP" altLang="en-US" dirty="0"/>
              <a:t>ルーティングテーブルは常に変化 </a:t>
            </a:r>
            <a:r>
              <a:rPr lang="en-US" altLang="ja-JP" dirty="0">
                <a:solidFill>
                  <a:schemeClr val="accent2">
                    <a:lumMod val="60000"/>
                    <a:lumOff val="40000"/>
                  </a:schemeClr>
                </a:solidFill>
              </a:rPr>
              <a:t>(</a:t>
            </a:r>
            <a:r>
              <a:rPr lang="ja-JP" altLang="en-US" dirty="0">
                <a:solidFill>
                  <a:schemeClr val="accent2">
                    <a:lumMod val="60000"/>
                    <a:lumOff val="40000"/>
                  </a:schemeClr>
                </a:solidFill>
              </a:rPr>
              <a:t>動的経路選択</a:t>
            </a:r>
            <a:r>
              <a:rPr lang="en-US" altLang="ja-JP" dirty="0">
                <a:solidFill>
                  <a:schemeClr val="accent2">
                    <a:lumMod val="60000"/>
                    <a:lumOff val="40000"/>
                  </a:schemeClr>
                </a:solidFill>
              </a:rPr>
              <a:t>)</a:t>
            </a:r>
          </a:p>
          <a:p>
            <a:pPr lvl="1"/>
            <a:r>
              <a:rPr kumimoji="1" lang="ja-JP" altLang="en-US" dirty="0"/>
              <a:t>ルーティングテーブルを手動で設定することにより経路を固定することも可能</a:t>
            </a:r>
            <a:r>
              <a:rPr lang="en-US" altLang="ja-JP" dirty="0">
                <a:solidFill>
                  <a:schemeClr val="accent2">
                    <a:lumMod val="60000"/>
                    <a:lumOff val="40000"/>
                  </a:schemeClr>
                </a:solidFill>
              </a:rPr>
              <a:t> (</a:t>
            </a:r>
            <a:r>
              <a:rPr lang="ja-JP" altLang="en-US" dirty="0">
                <a:solidFill>
                  <a:schemeClr val="accent2">
                    <a:lumMod val="60000"/>
                    <a:lumOff val="40000"/>
                  </a:schemeClr>
                </a:solidFill>
              </a:rPr>
              <a:t>静的経路選択</a:t>
            </a:r>
            <a:r>
              <a:rPr lang="en-US" altLang="ja-JP" dirty="0">
                <a:solidFill>
                  <a:schemeClr val="accent2">
                    <a:lumMod val="60000"/>
                    <a:lumOff val="40000"/>
                  </a:schemeClr>
                </a:solidFill>
              </a:rPr>
              <a:t>)</a:t>
            </a:r>
          </a:p>
          <a:p>
            <a:r>
              <a:rPr kumimoji="1" lang="ja-JP" altLang="en-US" dirty="0"/>
              <a:t>インターネットのような巨大なネットワークの場合はプロバイダがルーティングの管理を行っている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61950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8B866-822A-453A-A8A4-C06633D95CBE}"/>
              </a:ext>
            </a:extLst>
          </p:cNvPr>
          <p:cNvSpPr>
            <a:spLocks noGrp="1"/>
          </p:cNvSpPr>
          <p:nvPr>
            <p:ph type="title"/>
          </p:nvPr>
        </p:nvSpPr>
        <p:spPr>
          <a:xfrm>
            <a:off x="422031" y="280720"/>
            <a:ext cx="8332470" cy="1325563"/>
          </a:xfrm>
        </p:spPr>
        <p:txBody>
          <a:bodyPr/>
          <a:lstStyle/>
          <a:p>
            <a:r>
              <a:rPr kumimoji="1" lang="ja-JP" altLang="en-US" dirty="0"/>
              <a:t>ここまでのまとめ</a:t>
            </a:r>
            <a:r>
              <a:rPr kumimoji="1" lang="en-US" altLang="ja-JP" dirty="0"/>
              <a:t>: </a:t>
            </a:r>
            <a:r>
              <a:rPr kumimoji="1" lang="ja-JP" altLang="en-US" dirty="0"/>
              <a:t>ルータの役割</a:t>
            </a:r>
          </a:p>
        </p:txBody>
      </p:sp>
      <p:sp>
        <p:nvSpPr>
          <p:cNvPr id="3" name="コンテンツ プレースホルダー 2">
            <a:extLst>
              <a:ext uri="{FF2B5EF4-FFF2-40B4-BE49-F238E27FC236}">
                <a16:creationId xmlns:a16="http://schemas.microsoft.com/office/drawing/2014/main" id="{3653F86A-AC6C-4A92-B034-4E8E8634B286}"/>
              </a:ext>
            </a:extLst>
          </p:cNvPr>
          <p:cNvSpPr>
            <a:spLocks noGrp="1"/>
          </p:cNvSpPr>
          <p:nvPr>
            <p:ph idx="1"/>
          </p:nvPr>
        </p:nvSpPr>
        <p:spPr/>
        <p:txBody>
          <a:bodyPr/>
          <a:lstStyle/>
          <a:p>
            <a:r>
              <a:rPr kumimoji="1" lang="en-US" altLang="ja-JP" dirty="0"/>
              <a:t>1. IP </a:t>
            </a:r>
            <a:r>
              <a:rPr kumimoji="1" lang="ja-JP" altLang="en-US" dirty="0"/>
              <a:t>アドレスの</a:t>
            </a:r>
            <a:r>
              <a:rPr kumimoji="1" lang="ja-JP" altLang="en-US" dirty="0">
                <a:solidFill>
                  <a:schemeClr val="accent2">
                    <a:lumMod val="60000"/>
                    <a:lumOff val="40000"/>
                  </a:schemeClr>
                </a:solidFill>
              </a:rPr>
              <a:t>変換</a:t>
            </a:r>
            <a:endParaRPr kumimoji="1" lang="en-US" altLang="ja-JP" dirty="0">
              <a:solidFill>
                <a:schemeClr val="accent2">
                  <a:lumMod val="60000"/>
                  <a:lumOff val="40000"/>
                </a:schemeClr>
              </a:solidFill>
            </a:endParaRPr>
          </a:p>
          <a:p>
            <a:pPr lvl="1"/>
            <a:r>
              <a:rPr lang="en-US" altLang="ja-JP" dirty="0"/>
              <a:t>NAT</a:t>
            </a:r>
          </a:p>
          <a:p>
            <a:pPr lvl="1"/>
            <a:r>
              <a:rPr kumimoji="1" lang="en-US" altLang="ja-JP" dirty="0"/>
              <a:t>NAPT</a:t>
            </a:r>
          </a:p>
          <a:p>
            <a:r>
              <a:rPr kumimoji="1" lang="en-US" altLang="ja-JP" dirty="0"/>
              <a:t>2. </a:t>
            </a:r>
            <a:r>
              <a:rPr kumimoji="1" lang="ja-JP" altLang="en-US" dirty="0"/>
              <a:t>パケットフィルタリング</a:t>
            </a:r>
            <a:endParaRPr kumimoji="1" lang="en-US" altLang="ja-JP" dirty="0"/>
          </a:p>
          <a:p>
            <a:r>
              <a:rPr lang="en-US" altLang="ja-JP" dirty="0"/>
              <a:t>3. </a:t>
            </a:r>
            <a:r>
              <a:rPr lang="ja-JP" altLang="en-US" dirty="0"/>
              <a:t>経路制御</a:t>
            </a:r>
            <a:r>
              <a:rPr lang="en-US" altLang="ja-JP" dirty="0"/>
              <a:t> (</a:t>
            </a:r>
            <a:r>
              <a:rPr lang="ja-JP" altLang="en-US" dirty="0"/>
              <a:t>ルーティング</a:t>
            </a:r>
            <a:r>
              <a:rPr lang="en-US" altLang="ja-JP" dirty="0"/>
              <a:t>)</a:t>
            </a:r>
          </a:p>
          <a:p>
            <a:pPr marL="0" indent="0">
              <a:buNone/>
            </a:pPr>
            <a:endParaRPr kumimoji="1" lang="ja-JP" altLang="en-US" dirty="0"/>
          </a:p>
        </p:txBody>
      </p:sp>
      <p:sp>
        <p:nvSpPr>
          <p:cNvPr id="4" name="正方形/長方形 3">
            <a:extLst>
              <a:ext uri="{FF2B5EF4-FFF2-40B4-BE49-F238E27FC236}">
                <a16:creationId xmlns:a16="http://schemas.microsoft.com/office/drawing/2014/main" id="{59ABBAF6-6B5D-4C9B-9217-E61014423A39}"/>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14883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相手にパケットを送る</a:t>
            </a:r>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8FDB69DE-724C-44B6-943D-435C77692084}"/>
              </a:ext>
            </a:extLst>
          </p:cNvPr>
          <p:cNvSpPr/>
          <p:nvPr/>
        </p:nvSpPr>
        <p:spPr>
          <a:xfrm>
            <a:off x="497941" y="1819746"/>
            <a:ext cx="2670771" cy="453052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err="1"/>
              <a:t>Ehernet</a:t>
            </a:r>
            <a:r>
              <a:rPr kumimoji="1" lang="en-US" altLang="ja-JP" dirty="0"/>
              <a:t> </a:t>
            </a:r>
            <a:r>
              <a:rPr kumimoji="1" lang="ja-JP" altLang="en-US" dirty="0"/>
              <a:t>ヘッダ</a:t>
            </a:r>
          </a:p>
        </p:txBody>
      </p:sp>
      <p:sp>
        <p:nvSpPr>
          <p:cNvPr id="35" name="正方形/長方形 34">
            <a:extLst>
              <a:ext uri="{FF2B5EF4-FFF2-40B4-BE49-F238E27FC236}">
                <a16:creationId xmlns:a16="http://schemas.microsoft.com/office/drawing/2014/main" id="{653F13A7-E91E-4A75-8F35-6B47C5B937AA}"/>
              </a:ext>
            </a:extLst>
          </p:cNvPr>
          <p:cNvSpPr/>
          <p:nvPr/>
        </p:nvSpPr>
        <p:spPr>
          <a:xfrm>
            <a:off x="642794" y="1937443"/>
            <a:ext cx="2321195" cy="356569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a:t>IP</a:t>
            </a:r>
            <a:r>
              <a:rPr kumimoji="1" lang="ja-JP" altLang="en-US" dirty="0"/>
              <a:t>ヘッダ</a:t>
            </a:r>
            <a:endParaRPr kumimoji="1" lang="en-US" altLang="ja-JP" dirty="0"/>
          </a:p>
        </p:txBody>
      </p:sp>
      <p:sp>
        <p:nvSpPr>
          <p:cNvPr id="36" name="正方形/長方形 35">
            <a:extLst>
              <a:ext uri="{FF2B5EF4-FFF2-40B4-BE49-F238E27FC236}">
                <a16:creationId xmlns:a16="http://schemas.microsoft.com/office/drawing/2014/main" id="{EAC4C6A7-F964-4869-9BDA-1847880B8607}"/>
              </a:ext>
            </a:extLst>
          </p:cNvPr>
          <p:cNvSpPr/>
          <p:nvPr/>
        </p:nvSpPr>
        <p:spPr>
          <a:xfrm>
            <a:off x="814812" y="2082295"/>
            <a:ext cx="1857421" cy="255657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en-US" altLang="ja-JP" dirty="0"/>
              <a:t>TCP</a:t>
            </a:r>
            <a:r>
              <a:rPr kumimoji="1" lang="ja-JP" altLang="en-US" dirty="0"/>
              <a:t>ヘッダ</a:t>
            </a:r>
          </a:p>
        </p:txBody>
      </p:sp>
      <p:sp>
        <p:nvSpPr>
          <p:cNvPr id="37" name="正方形/長方形 36">
            <a:extLst>
              <a:ext uri="{FF2B5EF4-FFF2-40B4-BE49-F238E27FC236}">
                <a16:creationId xmlns:a16="http://schemas.microsoft.com/office/drawing/2014/main" id="{54D55436-C9AB-4E92-8F0E-CF8D5756C59E}"/>
              </a:ext>
            </a:extLst>
          </p:cNvPr>
          <p:cNvSpPr/>
          <p:nvPr/>
        </p:nvSpPr>
        <p:spPr>
          <a:xfrm>
            <a:off x="959667" y="2199992"/>
            <a:ext cx="1603395" cy="14915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もとデータ</a:t>
            </a:r>
          </a:p>
        </p:txBody>
      </p:sp>
      <p:sp>
        <p:nvSpPr>
          <p:cNvPr id="43" name="正方形/長方形 42">
            <a:extLst>
              <a:ext uri="{FF2B5EF4-FFF2-40B4-BE49-F238E27FC236}">
                <a16:creationId xmlns:a16="http://schemas.microsoft.com/office/drawing/2014/main" id="{E9EA2E8B-666C-4AB9-AA46-411F4359CA4E}"/>
              </a:ext>
            </a:extLst>
          </p:cNvPr>
          <p:cNvSpPr/>
          <p:nvPr/>
        </p:nvSpPr>
        <p:spPr>
          <a:xfrm>
            <a:off x="4054443" y="1990256"/>
            <a:ext cx="4066515" cy="1149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2400" dirty="0">
                <a:solidFill>
                  <a:schemeClr val="bg1"/>
                </a:solidFill>
              </a:rPr>
              <a:t>・送信元</a:t>
            </a:r>
            <a:r>
              <a:rPr kumimoji="1" lang="en-US" altLang="ja-JP" sz="2400" dirty="0">
                <a:solidFill>
                  <a:schemeClr val="bg1"/>
                </a:solidFill>
              </a:rPr>
              <a:t>IP</a:t>
            </a:r>
            <a:r>
              <a:rPr kumimoji="1" lang="ja-JP" altLang="en-US" sz="2400" dirty="0">
                <a:solidFill>
                  <a:schemeClr val="bg1"/>
                </a:solidFill>
              </a:rPr>
              <a:t>アドレス </a:t>
            </a:r>
            <a:r>
              <a:rPr kumimoji="1" lang="en-US" altLang="ja-JP" sz="2400" dirty="0">
                <a:solidFill>
                  <a:srgbClr val="FF0000"/>
                </a:solidFill>
              </a:rPr>
              <a:t>OK!</a:t>
            </a:r>
          </a:p>
          <a:p>
            <a:r>
              <a:rPr kumimoji="1" lang="ja-JP" altLang="en-US" sz="2400" dirty="0">
                <a:solidFill>
                  <a:schemeClr val="bg1"/>
                </a:solidFill>
              </a:rPr>
              <a:t>・宛先</a:t>
            </a:r>
            <a:r>
              <a:rPr kumimoji="1" lang="en-US" altLang="ja-JP" sz="2400" dirty="0">
                <a:solidFill>
                  <a:schemeClr val="bg1"/>
                </a:solidFill>
              </a:rPr>
              <a:t>IP</a:t>
            </a:r>
            <a:r>
              <a:rPr kumimoji="1" lang="ja-JP" altLang="en-US" sz="2400" dirty="0">
                <a:solidFill>
                  <a:schemeClr val="bg1"/>
                </a:solidFill>
              </a:rPr>
              <a:t>アドレス </a:t>
            </a:r>
            <a:r>
              <a:rPr kumimoji="1" lang="en-US" altLang="ja-JP" sz="2400" dirty="0">
                <a:solidFill>
                  <a:srgbClr val="FF0000"/>
                </a:solidFill>
              </a:rPr>
              <a:t>OK!</a:t>
            </a:r>
            <a:endParaRPr kumimoji="1" lang="en-US" altLang="ja-JP" sz="2400" dirty="0">
              <a:solidFill>
                <a:schemeClr val="bg1"/>
              </a:solidFill>
            </a:endParaRPr>
          </a:p>
          <a:p>
            <a:r>
              <a:rPr kumimoji="1" lang="ja-JP" altLang="en-US" sz="2400" dirty="0">
                <a:solidFill>
                  <a:schemeClr val="bg1"/>
                </a:solidFill>
              </a:rPr>
              <a:t>など</a:t>
            </a:r>
          </a:p>
        </p:txBody>
      </p:sp>
      <p:cxnSp>
        <p:nvCxnSpPr>
          <p:cNvPr id="44" name="直線矢印コネクタ 43">
            <a:extLst>
              <a:ext uri="{FF2B5EF4-FFF2-40B4-BE49-F238E27FC236}">
                <a16:creationId xmlns:a16="http://schemas.microsoft.com/office/drawing/2014/main" id="{330BA884-D568-4651-8F3F-C2D0C9A45B17}"/>
              </a:ext>
            </a:extLst>
          </p:cNvPr>
          <p:cNvCxnSpPr>
            <a:cxnSpLocks/>
            <a:stCxn id="43" idx="1"/>
          </p:cNvCxnSpPr>
          <p:nvPr/>
        </p:nvCxnSpPr>
        <p:spPr>
          <a:xfrm flipH="1">
            <a:off x="2544025" y="2565151"/>
            <a:ext cx="1510418" cy="250479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0" name="正方形/長方形 49">
            <a:extLst>
              <a:ext uri="{FF2B5EF4-FFF2-40B4-BE49-F238E27FC236}">
                <a16:creationId xmlns:a16="http://schemas.microsoft.com/office/drawing/2014/main" id="{51DD484F-E96C-4B1C-898E-892B2338B167}"/>
              </a:ext>
            </a:extLst>
          </p:cNvPr>
          <p:cNvSpPr/>
          <p:nvPr/>
        </p:nvSpPr>
        <p:spPr>
          <a:xfrm>
            <a:off x="4089145" y="3573104"/>
            <a:ext cx="4004651" cy="131576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2400" dirty="0">
                <a:solidFill>
                  <a:schemeClr val="bg1"/>
                </a:solidFill>
              </a:rPr>
              <a:t>・送信元</a:t>
            </a:r>
            <a:r>
              <a:rPr kumimoji="1" lang="en-US" altLang="ja-JP" sz="2400" dirty="0">
                <a:solidFill>
                  <a:schemeClr val="bg1"/>
                </a:solidFill>
              </a:rPr>
              <a:t>MAC</a:t>
            </a:r>
            <a:r>
              <a:rPr kumimoji="1" lang="ja-JP" altLang="en-US" sz="2400" dirty="0">
                <a:solidFill>
                  <a:schemeClr val="bg1"/>
                </a:solidFill>
              </a:rPr>
              <a:t>アドレス </a:t>
            </a:r>
            <a:r>
              <a:rPr kumimoji="1" lang="en-US" altLang="ja-JP" sz="2400" dirty="0">
                <a:solidFill>
                  <a:srgbClr val="FF0000"/>
                </a:solidFill>
              </a:rPr>
              <a:t>OK!</a:t>
            </a:r>
            <a:endParaRPr kumimoji="1" lang="en-US" altLang="ja-JP" sz="2400" dirty="0">
              <a:solidFill>
                <a:schemeClr val="bg1"/>
              </a:solidFill>
            </a:endParaRPr>
          </a:p>
          <a:p>
            <a:r>
              <a:rPr kumimoji="1" lang="ja-JP" altLang="en-US" sz="2400" dirty="0">
                <a:solidFill>
                  <a:schemeClr val="bg1"/>
                </a:solidFill>
              </a:rPr>
              <a:t>・宛先</a:t>
            </a:r>
            <a:r>
              <a:rPr kumimoji="1" lang="en-US" altLang="ja-JP" sz="2400" dirty="0">
                <a:solidFill>
                  <a:schemeClr val="bg1"/>
                </a:solidFill>
              </a:rPr>
              <a:t>MAC</a:t>
            </a:r>
            <a:r>
              <a:rPr kumimoji="1" lang="ja-JP" altLang="en-US" sz="2400" dirty="0">
                <a:solidFill>
                  <a:schemeClr val="bg1"/>
                </a:solidFill>
              </a:rPr>
              <a:t>アドレス </a:t>
            </a:r>
            <a:r>
              <a:rPr kumimoji="1" lang="ja-JP" altLang="en-US" sz="2400" dirty="0">
                <a:solidFill>
                  <a:schemeClr val="accent1">
                    <a:lumMod val="75000"/>
                  </a:schemeClr>
                </a:solidFill>
              </a:rPr>
              <a:t>不明</a:t>
            </a:r>
            <a:endParaRPr kumimoji="1" lang="en-US" altLang="ja-JP" sz="2400" dirty="0">
              <a:solidFill>
                <a:schemeClr val="accent1">
                  <a:lumMod val="75000"/>
                </a:schemeClr>
              </a:solidFill>
            </a:endParaRPr>
          </a:p>
          <a:p>
            <a:r>
              <a:rPr kumimoji="1" lang="ja-JP" altLang="en-US" sz="2400" dirty="0">
                <a:solidFill>
                  <a:schemeClr val="bg1"/>
                </a:solidFill>
              </a:rPr>
              <a:t>など</a:t>
            </a:r>
          </a:p>
        </p:txBody>
      </p:sp>
      <p:cxnSp>
        <p:nvCxnSpPr>
          <p:cNvPr id="51" name="直線矢印コネクタ 50">
            <a:extLst>
              <a:ext uri="{FF2B5EF4-FFF2-40B4-BE49-F238E27FC236}">
                <a16:creationId xmlns:a16="http://schemas.microsoft.com/office/drawing/2014/main" id="{96D3CACD-3059-485F-A22C-5C4153BFFA6D}"/>
              </a:ext>
            </a:extLst>
          </p:cNvPr>
          <p:cNvCxnSpPr>
            <a:cxnSpLocks/>
            <a:stCxn id="50" idx="1"/>
          </p:cNvCxnSpPr>
          <p:nvPr/>
        </p:nvCxnSpPr>
        <p:spPr>
          <a:xfrm flipH="1">
            <a:off x="2734147" y="4230988"/>
            <a:ext cx="1354998" cy="164471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 name="テキスト ボックス 2">
            <a:extLst>
              <a:ext uri="{FF2B5EF4-FFF2-40B4-BE49-F238E27FC236}">
                <a16:creationId xmlns:a16="http://schemas.microsoft.com/office/drawing/2014/main" id="{AC078E9F-D2CE-4471-924C-634E3C719C2D}"/>
              </a:ext>
            </a:extLst>
          </p:cNvPr>
          <p:cNvSpPr txBox="1"/>
          <p:nvPr/>
        </p:nvSpPr>
        <p:spPr>
          <a:xfrm>
            <a:off x="4055951" y="5296277"/>
            <a:ext cx="4526733" cy="1077218"/>
          </a:xfrm>
          <a:prstGeom prst="rect">
            <a:avLst/>
          </a:prstGeom>
          <a:noFill/>
        </p:spPr>
        <p:txBody>
          <a:bodyPr wrap="square" rtlCol="0">
            <a:spAutoFit/>
          </a:bodyPr>
          <a:lstStyle/>
          <a:p>
            <a:r>
              <a:rPr kumimoji="1" lang="ja-JP" altLang="en-US" sz="3200" dirty="0">
                <a:solidFill>
                  <a:schemeClr val="accent2">
                    <a:lumMod val="60000"/>
                    <a:lumOff val="40000"/>
                  </a:schemeClr>
                </a:solidFill>
              </a:rPr>
              <a:t>相手の</a:t>
            </a:r>
            <a:r>
              <a:rPr kumimoji="1" lang="en-US" altLang="ja-JP" sz="3200" dirty="0">
                <a:solidFill>
                  <a:schemeClr val="accent2">
                    <a:lumMod val="60000"/>
                    <a:lumOff val="40000"/>
                  </a:schemeClr>
                </a:solidFill>
              </a:rPr>
              <a:t>MAC</a:t>
            </a:r>
            <a:r>
              <a:rPr kumimoji="1" lang="ja-JP" altLang="en-US" sz="3200" dirty="0">
                <a:solidFill>
                  <a:schemeClr val="accent2">
                    <a:lumMod val="60000"/>
                    <a:lumOff val="40000"/>
                  </a:schemeClr>
                </a:solidFill>
              </a:rPr>
              <a:t>アドレスを知らないと送れない！</a:t>
            </a:r>
          </a:p>
        </p:txBody>
      </p:sp>
    </p:spTree>
    <p:extLst>
      <p:ext uri="{BB962C8B-B14F-4D97-AF65-F5344CB8AC3E}">
        <p14:creationId xmlns:p14="http://schemas.microsoft.com/office/powerpoint/2010/main" val="2117988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が同一ネットワーク内にある場合</a:t>
            </a:r>
            <a:endParaRPr lang="en-US" altLang="ja-JP" dirty="0"/>
          </a:p>
          <a:p>
            <a:pPr marL="0" indent="0">
              <a:buNone/>
            </a:pPr>
            <a:r>
              <a:rPr kumimoji="1" lang="en-US" altLang="ja-JP" dirty="0"/>
              <a:t>    1. </a:t>
            </a:r>
            <a:r>
              <a:rPr kumimoji="1" lang="ja-JP" altLang="en-US" dirty="0"/>
              <a:t>相手の</a:t>
            </a:r>
            <a:r>
              <a:rPr kumimoji="1" lang="en-US" altLang="ja-JP" dirty="0"/>
              <a:t>IP</a:t>
            </a:r>
            <a:r>
              <a:rPr kumimoji="1" lang="ja-JP" altLang="en-US" dirty="0"/>
              <a:t>アドレスを含んだパケットをブロードキャストアドレスに送る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197A08AE-6ECC-435D-9E35-DDB8EDCD1CA3}"/>
              </a:ext>
            </a:extLst>
          </p:cNvPr>
          <p:cNvCxnSpPr>
            <a:cxnSpLocks/>
          </p:cNvCxnSpPr>
          <p:nvPr/>
        </p:nvCxnSpPr>
        <p:spPr>
          <a:xfrm>
            <a:off x="3375151" y="4546820"/>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A502F7FA-ECA7-44CE-A61E-45271B89523B}"/>
              </a:ext>
            </a:extLst>
          </p:cNvPr>
          <p:cNvCxnSpPr>
            <a:cxnSpLocks/>
          </p:cNvCxnSpPr>
          <p:nvPr/>
        </p:nvCxnSpPr>
        <p:spPr>
          <a:xfrm>
            <a:off x="5181317" y="4556346"/>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835634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pic>
        <p:nvPicPr>
          <p:cNvPr id="18" name="Picture 8" descr="ノートパソコンのイラスト">
            <a:extLst>
              <a:ext uri="{FF2B5EF4-FFF2-40B4-BE49-F238E27FC236}">
                <a16:creationId xmlns:a16="http://schemas.microsoft.com/office/drawing/2014/main" id="{ED5CAB5B-614A-46C0-96C7-9F00CE75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444" y="4842095"/>
            <a:ext cx="1131391" cy="907941"/>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1" name="Picture 8" descr="ノートパソコンのイラスト">
            <a:extLst>
              <a:ext uri="{FF2B5EF4-FFF2-40B4-BE49-F238E27FC236}">
                <a16:creationId xmlns:a16="http://schemas.microsoft.com/office/drawing/2014/main" id="{28CD0040-869B-4FEF-9CA1-510250099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735" y="4849640"/>
            <a:ext cx="1131391" cy="90794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3820547D-7CCB-4949-82E5-3132411DDD99}"/>
              </a:ext>
            </a:extLst>
          </p:cNvPr>
          <p:cNvSpPr txBox="1"/>
          <p:nvPr/>
        </p:nvSpPr>
        <p:spPr>
          <a:xfrm>
            <a:off x="2614943" y="5702175"/>
            <a:ext cx="1892174" cy="707886"/>
          </a:xfrm>
          <a:prstGeom prst="rect">
            <a:avLst/>
          </a:prstGeom>
          <a:noFill/>
        </p:spPr>
        <p:txBody>
          <a:bodyPr wrap="square" rtlCol="0">
            <a:spAutoFit/>
          </a:bodyPr>
          <a:lstStyle/>
          <a:p>
            <a:r>
              <a:rPr kumimoji="1" lang="en-US" altLang="ja-JP" sz="2000" dirty="0"/>
              <a:t>B</a:t>
            </a:r>
            <a:r>
              <a:rPr kumimoji="1" lang="ja-JP" altLang="en-US" sz="2000" dirty="0"/>
              <a:t>さん</a:t>
            </a:r>
            <a:endParaRPr kumimoji="1" lang="en-US" altLang="ja-JP" sz="2000" dirty="0"/>
          </a:p>
          <a:p>
            <a:r>
              <a:rPr kumimoji="1" lang="en-US" altLang="ja-JP" sz="2000" dirty="0"/>
              <a:t>192.168.16.12</a:t>
            </a:r>
            <a:endParaRPr kumimoji="1" lang="ja-JP" altLang="en-US" dirty="0"/>
          </a:p>
        </p:txBody>
      </p:sp>
      <p:sp>
        <p:nvSpPr>
          <p:cNvPr id="24" name="テキスト ボックス 23">
            <a:extLst>
              <a:ext uri="{FF2B5EF4-FFF2-40B4-BE49-F238E27FC236}">
                <a16:creationId xmlns:a16="http://schemas.microsoft.com/office/drawing/2014/main" id="{36988E65-6981-4F2D-8637-A28F7CC3C78F}"/>
              </a:ext>
            </a:extLst>
          </p:cNvPr>
          <p:cNvSpPr txBox="1"/>
          <p:nvPr/>
        </p:nvSpPr>
        <p:spPr>
          <a:xfrm>
            <a:off x="4406020" y="5700666"/>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6" name="テキスト ボックス 25">
            <a:extLst>
              <a:ext uri="{FF2B5EF4-FFF2-40B4-BE49-F238E27FC236}">
                <a16:creationId xmlns:a16="http://schemas.microsoft.com/office/drawing/2014/main" id="{03DE20F0-D067-4F80-A295-666F0BB734C1}"/>
              </a:ext>
            </a:extLst>
          </p:cNvPr>
          <p:cNvSpPr txBox="1"/>
          <p:nvPr/>
        </p:nvSpPr>
        <p:spPr>
          <a:xfrm>
            <a:off x="6278578" y="5699157"/>
            <a:ext cx="1892174" cy="707886"/>
          </a:xfrm>
          <a:prstGeom prst="rect">
            <a:avLst/>
          </a:prstGeom>
          <a:noFill/>
        </p:spPr>
        <p:txBody>
          <a:bodyPr wrap="square" rtlCol="0">
            <a:spAutoFit/>
          </a:bodyPr>
          <a:lstStyle/>
          <a:p>
            <a:r>
              <a:rPr kumimoji="1" lang="en-US" altLang="ja-JP" sz="2000" dirty="0"/>
              <a:t>D</a:t>
            </a:r>
            <a:r>
              <a:rPr kumimoji="1" lang="ja-JP" altLang="en-US" sz="2000" dirty="0"/>
              <a:t>さん</a:t>
            </a:r>
            <a:endParaRPr kumimoji="1" lang="en-US" altLang="ja-JP" sz="2000" dirty="0"/>
          </a:p>
          <a:p>
            <a:r>
              <a:rPr kumimoji="1" lang="en-US" altLang="ja-JP" sz="2000" dirty="0"/>
              <a:t>192.168.16.14</a:t>
            </a:r>
            <a:endParaRPr kumimoji="1" lang="ja-JP" altLang="en-US" dirty="0"/>
          </a:p>
        </p:txBody>
      </p:sp>
      <p:sp>
        <p:nvSpPr>
          <p:cNvPr id="8" name="吹き出し: 四角形 7">
            <a:extLst>
              <a:ext uri="{FF2B5EF4-FFF2-40B4-BE49-F238E27FC236}">
                <a16:creationId xmlns:a16="http://schemas.microsoft.com/office/drawing/2014/main" id="{EB11D3FB-56CA-4465-B56C-98A424B7A068}"/>
              </a:ext>
            </a:extLst>
          </p:cNvPr>
          <p:cNvSpPr/>
          <p:nvPr/>
        </p:nvSpPr>
        <p:spPr>
          <a:xfrm>
            <a:off x="1692998" y="3395050"/>
            <a:ext cx="4553893" cy="688063"/>
          </a:xfrm>
          <a:prstGeom prst="wedgeRectCallout">
            <a:avLst>
              <a:gd name="adj1" fmla="val -49461"/>
              <a:gd name="adj2" fmla="val 148027"/>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どなたか</a:t>
            </a:r>
            <a:r>
              <a:rPr kumimoji="1" lang="en-US" altLang="ja-JP" sz="2000" dirty="0">
                <a:solidFill>
                  <a:schemeClr val="bg1"/>
                </a:solidFill>
              </a:rPr>
              <a:t>192.168.16.13</a:t>
            </a:r>
            <a:r>
              <a:rPr kumimoji="1" lang="ja-JP" altLang="en-US" sz="2000" dirty="0">
                <a:solidFill>
                  <a:schemeClr val="bg1"/>
                </a:solidFill>
              </a:rPr>
              <a:t>の</a:t>
            </a:r>
            <a:r>
              <a:rPr kumimoji="1" lang="en-US" altLang="ja-JP" sz="2000" dirty="0">
                <a:solidFill>
                  <a:schemeClr val="bg1"/>
                </a:solidFill>
              </a:rPr>
              <a:t>MAC</a:t>
            </a:r>
            <a:r>
              <a:rPr kumimoji="1" lang="ja-JP" altLang="en-US" sz="2000" dirty="0">
                <a:solidFill>
                  <a:schemeClr val="bg1"/>
                </a:solidFill>
              </a:rPr>
              <a:t>アドレスを知りませんか？</a:t>
            </a:r>
          </a:p>
        </p:txBody>
      </p:sp>
      <p:sp>
        <p:nvSpPr>
          <p:cNvPr id="5" name="テキスト ボックス 4">
            <a:extLst>
              <a:ext uri="{FF2B5EF4-FFF2-40B4-BE49-F238E27FC236}">
                <a16:creationId xmlns:a16="http://schemas.microsoft.com/office/drawing/2014/main" id="{A5E8395A-A651-4A45-8CBD-2717228E62C0}"/>
              </a:ext>
            </a:extLst>
          </p:cNvPr>
          <p:cNvSpPr txBox="1"/>
          <p:nvPr/>
        </p:nvSpPr>
        <p:spPr>
          <a:xfrm>
            <a:off x="6799152" y="4164594"/>
            <a:ext cx="2100404" cy="369332"/>
          </a:xfrm>
          <a:prstGeom prst="rect">
            <a:avLst/>
          </a:prstGeom>
          <a:noFill/>
        </p:spPr>
        <p:txBody>
          <a:bodyPr wrap="square" rtlCol="0">
            <a:spAutoFit/>
          </a:bodyPr>
          <a:lstStyle/>
          <a:p>
            <a:r>
              <a:rPr kumimoji="1" lang="en-US" altLang="ja-JP" dirty="0"/>
              <a:t>192.168.16.0/24</a:t>
            </a:r>
            <a:endParaRPr kumimoji="1" lang="ja-JP" altLang="en-US" dirty="0"/>
          </a:p>
        </p:txBody>
      </p:sp>
    </p:spTree>
    <p:extLst>
      <p:ext uri="{BB962C8B-B14F-4D97-AF65-F5344CB8AC3E}">
        <p14:creationId xmlns:p14="http://schemas.microsoft.com/office/powerpoint/2010/main" val="3081969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が同一ネットワーク内にある場合</a:t>
            </a:r>
            <a:endParaRPr lang="en-US" altLang="ja-JP" dirty="0"/>
          </a:p>
          <a:p>
            <a:pPr marL="0" indent="0">
              <a:buNone/>
            </a:pPr>
            <a:r>
              <a:rPr kumimoji="1" lang="en-US" altLang="ja-JP" dirty="0"/>
              <a:t>    2. C</a:t>
            </a:r>
            <a:r>
              <a:rPr kumimoji="1" lang="ja-JP" altLang="en-US" dirty="0"/>
              <a:t>はパケットを受け取り自身の</a:t>
            </a:r>
            <a:r>
              <a:rPr kumimoji="1" lang="en-US" altLang="ja-JP" dirty="0"/>
              <a:t>MAC</a:t>
            </a:r>
            <a:r>
              <a:rPr kumimoji="1" lang="ja-JP" altLang="en-US" dirty="0"/>
              <a:t>アドレスを</a:t>
            </a:r>
            <a:r>
              <a:rPr kumimoji="1" lang="en-US" altLang="ja-JP" dirty="0"/>
              <a:t>A</a:t>
            </a:r>
            <a:r>
              <a:rPr kumimoji="1" lang="ja-JP" altLang="en-US" dirty="0"/>
              <a:t>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197A08AE-6ECC-435D-9E35-DDB8EDCD1CA3}"/>
              </a:ext>
            </a:extLst>
          </p:cNvPr>
          <p:cNvCxnSpPr>
            <a:cxnSpLocks/>
          </p:cNvCxnSpPr>
          <p:nvPr/>
        </p:nvCxnSpPr>
        <p:spPr>
          <a:xfrm>
            <a:off x="3375151" y="4546820"/>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A502F7FA-ECA7-44CE-A61E-45271B89523B}"/>
              </a:ext>
            </a:extLst>
          </p:cNvPr>
          <p:cNvCxnSpPr>
            <a:cxnSpLocks/>
          </p:cNvCxnSpPr>
          <p:nvPr/>
        </p:nvCxnSpPr>
        <p:spPr>
          <a:xfrm>
            <a:off x="5181317" y="4556346"/>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835634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pic>
        <p:nvPicPr>
          <p:cNvPr id="18" name="Picture 8" descr="ノートパソコンのイラスト">
            <a:extLst>
              <a:ext uri="{FF2B5EF4-FFF2-40B4-BE49-F238E27FC236}">
                <a16:creationId xmlns:a16="http://schemas.microsoft.com/office/drawing/2014/main" id="{ED5CAB5B-614A-46C0-96C7-9F00CE75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444" y="4842095"/>
            <a:ext cx="1131391" cy="907941"/>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1" name="Picture 8" descr="ノートパソコンのイラスト">
            <a:extLst>
              <a:ext uri="{FF2B5EF4-FFF2-40B4-BE49-F238E27FC236}">
                <a16:creationId xmlns:a16="http://schemas.microsoft.com/office/drawing/2014/main" id="{28CD0040-869B-4FEF-9CA1-510250099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735" y="4849640"/>
            <a:ext cx="1131391" cy="90794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3820547D-7CCB-4949-82E5-3132411DDD99}"/>
              </a:ext>
            </a:extLst>
          </p:cNvPr>
          <p:cNvSpPr txBox="1"/>
          <p:nvPr/>
        </p:nvSpPr>
        <p:spPr>
          <a:xfrm>
            <a:off x="2614943" y="5702175"/>
            <a:ext cx="1892174" cy="707886"/>
          </a:xfrm>
          <a:prstGeom prst="rect">
            <a:avLst/>
          </a:prstGeom>
          <a:noFill/>
        </p:spPr>
        <p:txBody>
          <a:bodyPr wrap="square" rtlCol="0">
            <a:spAutoFit/>
          </a:bodyPr>
          <a:lstStyle/>
          <a:p>
            <a:r>
              <a:rPr kumimoji="1" lang="en-US" altLang="ja-JP" sz="2000" dirty="0"/>
              <a:t>B</a:t>
            </a:r>
            <a:r>
              <a:rPr kumimoji="1" lang="ja-JP" altLang="en-US" sz="2000" dirty="0"/>
              <a:t>さん</a:t>
            </a:r>
            <a:endParaRPr kumimoji="1" lang="en-US" altLang="ja-JP" sz="2000" dirty="0"/>
          </a:p>
          <a:p>
            <a:r>
              <a:rPr kumimoji="1" lang="en-US" altLang="ja-JP" sz="2000" dirty="0"/>
              <a:t>192.168.16.12</a:t>
            </a:r>
            <a:endParaRPr kumimoji="1" lang="ja-JP" altLang="en-US" dirty="0"/>
          </a:p>
        </p:txBody>
      </p:sp>
      <p:sp>
        <p:nvSpPr>
          <p:cNvPr id="24" name="テキスト ボックス 23">
            <a:extLst>
              <a:ext uri="{FF2B5EF4-FFF2-40B4-BE49-F238E27FC236}">
                <a16:creationId xmlns:a16="http://schemas.microsoft.com/office/drawing/2014/main" id="{36988E65-6981-4F2D-8637-A28F7CC3C78F}"/>
              </a:ext>
            </a:extLst>
          </p:cNvPr>
          <p:cNvSpPr txBox="1"/>
          <p:nvPr/>
        </p:nvSpPr>
        <p:spPr>
          <a:xfrm>
            <a:off x="4406020" y="5700666"/>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6" name="テキスト ボックス 25">
            <a:extLst>
              <a:ext uri="{FF2B5EF4-FFF2-40B4-BE49-F238E27FC236}">
                <a16:creationId xmlns:a16="http://schemas.microsoft.com/office/drawing/2014/main" id="{03DE20F0-D067-4F80-A295-666F0BB734C1}"/>
              </a:ext>
            </a:extLst>
          </p:cNvPr>
          <p:cNvSpPr txBox="1"/>
          <p:nvPr/>
        </p:nvSpPr>
        <p:spPr>
          <a:xfrm>
            <a:off x="6278578" y="5699157"/>
            <a:ext cx="1892174" cy="707886"/>
          </a:xfrm>
          <a:prstGeom prst="rect">
            <a:avLst/>
          </a:prstGeom>
          <a:noFill/>
        </p:spPr>
        <p:txBody>
          <a:bodyPr wrap="square" rtlCol="0">
            <a:spAutoFit/>
          </a:bodyPr>
          <a:lstStyle/>
          <a:p>
            <a:r>
              <a:rPr kumimoji="1" lang="en-US" altLang="ja-JP" sz="2000" dirty="0"/>
              <a:t>D</a:t>
            </a:r>
            <a:r>
              <a:rPr kumimoji="1" lang="ja-JP" altLang="en-US" sz="2000" dirty="0"/>
              <a:t>さん</a:t>
            </a:r>
            <a:endParaRPr kumimoji="1" lang="en-US" altLang="ja-JP" sz="2000" dirty="0"/>
          </a:p>
          <a:p>
            <a:r>
              <a:rPr kumimoji="1" lang="en-US" altLang="ja-JP" sz="2000" dirty="0"/>
              <a:t>192.168.16.14</a:t>
            </a:r>
            <a:endParaRPr kumimoji="1" lang="ja-JP" altLang="en-US" dirty="0"/>
          </a:p>
        </p:txBody>
      </p:sp>
      <p:sp>
        <p:nvSpPr>
          <p:cNvPr id="27" name="テキスト ボックス 26">
            <a:extLst>
              <a:ext uri="{FF2B5EF4-FFF2-40B4-BE49-F238E27FC236}">
                <a16:creationId xmlns:a16="http://schemas.microsoft.com/office/drawing/2014/main" id="{0DE970F1-B532-4CFD-A2FA-F479B1B6E415}"/>
              </a:ext>
            </a:extLst>
          </p:cNvPr>
          <p:cNvSpPr txBox="1"/>
          <p:nvPr/>
        </p:nvSpPr>
        <p:spPr>
          <a:xfrm>
            <a:off x="6799152" y="4164594"/>
            <a:ext cx="2100404" cy="369332"/>
          </a:xfrm>
          <a:prstGeom prst="rect">
            <a:avLst/>
          </a:prstGeom>
          <a:noFill/>
        </p:spPr>
        <p:txBody>
          <a:bodyPr wrap="square" rtlCol="0">
            <a:spAutoFit/>
          </a:bodyPr>
          <a:lstStyle/>
          <a:p>
            <a:r>
              <a:rPr kumimoji="1" lang="en-US" altLang="ja-JP" dirty="0"/>
              <a:t>192.168.16.0/24</a:t>
            </a:r>
            <a:endParaRPr kumimoji="1" lang="ja-JP" altLang="en-US" dirty="0"/>
          </a:p>
        </p:txBody>
      </p:sp>
      <p:sp>
        <p:nvSpPr>
          <p:cNvPr id="31" name="吹き出し: 四角形 30">
            <a:extLst>
              <a:ext uri="{FF2B5EF4-FFF2-40B4-BE49-F238E27FC236}">
                <a16:creationId xmlns:a16="http://schemas.microsoft.com/office/drawing/2014/main" id="{A5012022-3704-4257-9197-E4BABAC63FF9}"/>
              </a:ext>
            </a:extLst>
          </p:cNvPr>
          <p:cNvSpPr/>
          <p:nvPr/>
        </p:nvSpPr>
        <p:spPr>
          <a:xfrm>
            <a:off x="1692998" y="3395050"/>
            <a:ext cx="4553893" cy="688063"/>
          </a:xfrm>
          <a:prstGeom prst="wedgeRectCallout">
            <a:avLst>
              <a:gd name="adj1" fmla="val 30857"/>
              <a:gd name="adj2" fmla="val 151974"/>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私の</a:t>
            </a:r>
            <a:r>
              <a:rPr kumimoji="1" lang="en-US" altLang="ja-JP" sz="2000" dirty="0">
                <a:solidFill>
                  <a:schemeClr val="bg1"/>
                </a:solidFill>
              </a:rPr>
              <a:t>MAC</a:t>
            </a:r>
            <a:r>
              <a:rPr kumimoji="1" lang="ja-JP" altLang="en-US" sz="2000" dirty="0">
                <a:solidFill>
                  <a:schemeClr val="bg1"/>
                </a:solidFill>
              </a:rPr>
              <a:t>アドレスは </a:t>
            </a:r>
            <a:r>
              <a:rPr kumimoji="1" lang="en-US" altLang="ja-JP" sz="2000" dirty="0">
                <a:solidFill>
                  <a:schemeClr val="bg1"/>
                </a:solidFill>
              </a:rPr>
              <a:t>~~~</a:t>
            </a:r>
            <a:r>
              <a:rPr kumimoji="1" lang="ja-JP" altLang="en-US" sz="2000" dirty="0">
                <a:solidFill>
                  <a:schemeClr val="bg1"/>
                </a:solidFill>
              </a:rPr>
              <a:t>です</a:t>
            </a:r>
          </a:p>
        </p:txBody>
      </p:sp>
    </p:spTree>
    <p:extLst>
      <p:ext uri="{BB962C8B-B14F-4D97-AF65-F5344CB8AC3E}">
        <p14:creationId xmlns:p14="http://schemas.microsoft.com/office/powerpoint/2010/main" val="1968670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が同一ネットワーク内にある場合</a:t>
            </a:r>
            <a:endParaRPr lang="en-US" altLang="ja-JP" dirty="0"/>
          </a:p>
          <a:p>
            <a:pPr marL="0" indent="0">
              <a:buNone/>
            </a:pPr>
            <a:r>
              <a:rPr kumimoji="1" lang="en-US" altLang="ja-JP" dirty="0"/>
              <a:t>    3. Ethernet </a:t>
            </a:r>
            <a:r>
              <a:rPr kumimoji="1" lang="ja-JP" altLang="en-US" dirty="0"/>
              <a:t>ヘッダに相手の</a:t>
            </a:r>
            <a:r>
              <a:rPr kumimoji="1" lang="en-US" altLang="ja-JP" dirty="0"/>
              <a:t>MAC</a:t>
            </a:r>
            <a:r>
              <a:rPr kumimoji="1" lang="ja-JP" altLang="en-US" dirty="0"/>
              <a:t>アドレスを書き込み、データを送信</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197A08AE-6ECC-435D-9E35-DDB8EDCD1CA3}"/>
              </a:ext>
            </a:extLst>
          </p:cNvPr>
          <p:cNvCxnSpPr>
            <a:cxnSpLocks/>
          </p:cNvCxnSpPr>
          <p:nvPr/>
        </p:nvCxnSpPr>
        <p:spPr>
          <a:xfrm>
            <a:off x="3375151" y="4546820"/>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A502F7FA-ECA7-44CE-A61E-45271B89523B}"/>
              </a:ext>
            </a:extLst>
          </p:cNvPr>
          <p:cNvCxnSpPr>
            <a:cxnSpLocks/>
          </p:cNvCxnSpPr>
          <p:nvPr/>
        </p:nvCxnSpPr>
        <p:spPr>
          <a:xfrm>
            <a:off x="5181317" y="4556346"/>
            <a:ext cx="849" cy="328752"/>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835634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pic>
        <p:nvPicPr>
          <p:cNvPr id="18" name="Picture 8" descr="ノートパソコンのイラスト">
            <a:extLst>
              <a:ext uri="{FF2B5EF4-FFF2-40B4-BE49-F238E27FC236}">
                <a16:creationId xmlns:a16="http://schemas.microsoft.com/office/drawing/2014/main" id="{ED5CAB5B-614A-46C0-96C7-9F00CE75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444" y="4842095"/>
            <a:ext cx="1131391" cy="907941"/>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1" name="Picture 8" descr="ノートパソコンのイラスト">
            <a:extLst>
              <a:ext uri="{FF2B5EF4-FFF2-40B4-BE49-F238E27FC236}">
                <a16:creationId xmlns:a16="http://schemas.microsoft.com/office/drawing/2014/main" id="{28CD0040-869B-4FEF-9CA1-510250099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735" y="4849640"/>
            <a:ext cx="1131391" cy="90794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3820547D-7CCB-4949-82E5-3132411DDD99}"/>
              </a:ext>
            </a:extLst>
          </p:cNvPr>
          <p:cNvSpPr txBox="1"/>
          <p:nvPr/>
        </p:nvSpPr>
        <p:spPr>
          <a:xfrm>
            <a:off x="2614943" y="5702175"/>
            <a:ext cx="1892174" cy="707886"/>
          </a:xfrm>
          <a:prstGeom prst="rect">
            <a:avLst/>
          </a:prstGeom>
          <a:noFill/>
        </p:spPr>
        <p:txBody>
          <a:bodyPr wrap="square" rtlCol="0">
            <a:spAutoFit/>
          </a:bodyPr>
          <a:lstStyle/>
          <a:p>
            <a:r>
              <a:rPr kumimoji="1" lang="en-US" altLang="ja-JP" sz="2000" dirty="0"/>
              <a:t>B</a:t>
            </a:r>
            <a:r>
              <a:rPr kumimoji="1" lang="ja-JP" altLang="en-US" sz="2000" dirty="0"/>
              <a:t>さん</a:t>
            </a:r>
            <a:endParaRPr kumimoji="1" lang="en-US" altLang="ja-JP" sz="2000" dirty="0"/>
          </a:p>
          <a:p>
            <a:r>
              <a:rPr kumimoji="1" lang="en-US" altLang="ja-JP" sz="2000" dirty="0"/>
              <a:t>192.168.16.12</a:t>
            </a:r>
            <a:endParaRPr kumimoji="1" lang="ja-JP" altLang="en-US" dirty="0"/>
          </a:p>
        </p:txBody>
      </p:sp>
      <p:sp>
        <p:nvSpPr>
          <p:cNvPr id="24" name="テキスト ボックス 23">
            <a:extLst>
              <a:ext uri="{FF2B5EF4-FFF2-40B4-BE49-F238E27FC236}">
                <a16:creationId xmlns:a16="http://schemas.microsoft.com/office/drawing/2014/main" id="{36988E65-6981-4F2D-8637-A28F7CC3C78F}"/>
              </a:ext>
            </a:extLst>
          </p:cNvPr>
          <p:cNvSpPr txBox="1"/>
          <p:nvPr/>
        </p:nvSpPr>
        <p:spPr>
          <a:xfrm>
            <a:off x="4406020" y="5700666"/>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6" name="テキスト ボックス 25">
            <a:extLst>
              <a:ext uri="{FF2B5EF4-FFF2-40B4-BE49-F238E27FC236}">
                <a16:creationId xmlns:a16="http://schemas.microsoft.com/office/drawing/2014/main" id="{03DE20F0-D067-4F80-A295-666F0BB734C1}"/>
              </a:ext>
            </a:extLst>
          </p:cNvPr>
          <p:cNvSpPr txBox="1"/>
          <p:nvPr/>
        </p:nvSpPr>
        <p:spPr>
          <a:xfrm>
            <a:off x="6278578" y="5699157"/>
            <a:ext cx="1892174" cy="707886"/>
          </a:xfrm>
          <a:prstGeom prst="rect">
            <a:avLst/>
          </a:prstGeom>
          <a:noFill/>
        </p:spPr>
        <p:txBody>
          <a:bodyPr wrap="square" rtlCol="0">
            <a:spAutoFit/>
          </a:bodyPr>
          <a:lstStyle/>
          <a:p>
            <a:r>
              <a:rPr kumimoji="1" lang="en-US" altLang="ja-JP" sz="2000" dirty="0"/>
              <a:t>D</a:t>
            </a:r>
            <a:r>
              <a:rPr kumimoji="1" lang="ja-JP" altLang="en-US" sz="2000" dirty="0"/>
              <a:t>さん</a:t>
            </a:r>
            <a:endParaRPr kumimoji="1" lang="en-US" altLang="ja-JP" sz="2000" dirty="0"/>
          </a:p>
          <a:p>
            <a:r>
              <a:rPr kumimoji="1" lang="en-US" altLang="ja-JP" sz="2000" dirty="0"/>
              <a:t>192.168.16.14</a:t>
            </a:r>
            <a:endParaRPr kumimoji="1" lang="ja-JP" altLang="en-US" dirty="0"/>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6799152" y="4164594"/>
            <a:ext cx="2100404" cy="369332"/>
          </a:xfrm>
          <a:prstGeom prst="rect">
            <a:avLst/>
          </a:prstGeom>
          <a:noFill/>
        </p:spPr>
        <p:txBody>
          <a:bodyPr wrap="square" rtlCol="0">
            <a:spAutoFit/>
          </a:bodyPr>
          <a:lstStyle/>
          <a:p>
            <a:r>
              <a:rPr kumimoji="1" lang="en-US" altLang="ja-JP" dirty="0"/>
              <a:t>192.168.16.0/24</a:t>
            </a:r>
            <a:endParaRPr kumimoji="1" lang="ja-JP" altLang="en-US" dirty="0"/>
          </a:p>
        </p:txBody>
      </p:sp>
      <p:sp>
        <p:nvSpPr>
          <p:cNvPr id="31" name="吹き出し: 四角形 30">
            <a:extLst>
              <a:ext uri="{FF2B5EF4-FFF2-40B4-BE49-F238E27FC236}">
                <a16:creationId xmlns:a16="http://schemas.microsoft.com/office/drawing/2014/main" id="{DB128136-6418-4C00-80AD-E3E6434A86F2}"/>
              </a:ext>
            </a:extLst>
          </p:cNvPr>
          <p:cNvSpPr/>
          <p:nvPr/>
        </p:nvSpPr>
        <p:spPr>
          <a:xfrm>
            <a:off x="1745810" y="3330167"/>
            <a:ext cx="4553893" cy="688063"/>
          </a:xfrm>
          <a:prstGeom prst="wedgeRectCallout">
            <a:avLst>
              <a:gd name="adj1" fmla="val -49262"/>
              <a:gd name="adj2" fmla="val 157237"/>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データを送ります！</a:t>
            </a:r>
          </a:p>
        </p:txBody>
      </p:sp>
    </p:spTree>
    <p:extLst>
      <p:ext uri="{BB962C8B-B14F-4D97-AF65-F5344CB8AC3E}">
        <p14:creationId xmlns:p14="http://schemas.microsoft.com/office/powerpoint/2010/main" val="3338980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endParaRPr lang="en-US" altLang="ja-JP" dirty="0"/>
          </a:p>
          <a:p>
            <a:pPr marL="0" indent="0">
              <a:buNone/>
            </a:pPr>
            <a:r>
              <a:rPr kumimoji="1" lang="en-US" altLang="ja-JP" dirty="0"/>
              <a:t>    1. C</a:t>
            </a:r>
            <a:r>
              <a:rPr kumimoji="1" lang="ja-JP" altLang="en-US" dirty="0"/>
              <a:t>が同じネットワークにないことが分かっているので、ルータ</a:t>
            </a:r>
            <a:r>
              <a:rPr kumimoji="1" lang="en-US" altLang="ja-JP" dirty="0"/>
              <a:t>A</a:t>
            </a:r>
            <a:r>
              <a:rPr kumimoji="1" lang="ja-JP" altLang="en-US" dirty="0"/>
              <a:t>の</a:t>
            </a:r>
            <a:r>
              <a:rPr kumimoji="1" lang="en-US" altLang="ja-JP" dirty="0"/>
              <a:t>IP</a:t>
            </a:r>
            <a:r>
              <a:rPr kumimoji="1" lang="ja-JP" altLang="en-US" dirty="0"/>
              <a:t>アドレスを含んだパケットをブロードキャストアドレスに送る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37" name="吹き出し: 四角形 36">
            <a:extLst>
              <a:ext uri="{FF2B5EF4-FFF2-40B4-BE49-F238E27FC236}">
                <a16:creationId xmlns:a16="http://schemas.microsoft.com/office/drawing/2014/main" id="{3B7578D8-24E0-4E41-8694-668EE8C16F8E}"/>
              </a:ext>
            </a:extLst>
          </p:cNvPr>
          <p:cNvSpPr/>
          <p:nvPr/>
        </p:nvSpPr>
        <p:spPr>
          <a:xfrm>
            <a:off x="2697934" y="6029609"/>
            <a:ext cx="3603278" cy="688063"/>
          </a:xfrm>
          <a:prstGeom prst="wedgeRectCallout">
            <a:avLst>
              <a:gd name="adj1" fmla="val -67803"/>
              <a:gd name="adj2" fmla="val -91447"/>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どなたか</a:t>
            </a:r>
            <a:r>
              <a:rPr kumimoji="1" lang="en-US" altLang="ja-JP" sz="2000" dirty="0">
                <a:solidFill>
                  <a:schemeClr val="bg1"/>
                </a:solidFill>
              </a:rPr>
              <a:t>192.168.16.1</a:t>
            </a:r>
            <a:r>
              <a:rPr kumimoji="1" lang="ja-JP" altLang="en-US" sz="2000" dirty="0">
                <a:solidFill>
                  <a:schemeClr val="bg1"/>
                </a:solidFill>
              </a:rPr>
              <a:t>の</a:t>
            </a:r>
            <a:r>
              <a:rPr kumimoji="1" lang="en-US" altLang="ja-JP" sz="2000" dirty="0">
                <a:solidFill>
                  <a:schemeClr val="bg1"/>
                </a:solidFill>
              </a:rPr>
              <a:t>MAC</a:t>
            </a:r>
            <a:r>
              <a:rPr kumimoji="1" lang="ja-JP" altLang="en-US" sz="2000" dirty="0">
                <a:solidFill>
                  <a:schemeClr val="bg1"/>
                </a:solidFill>
              </a:rPr>
              <a:t>アドレスを知りませんか？</a:t>
            </a:r>
          </a:p>
        </p:txBody>
      </p:sp>
    </p:spTree>
    <p:extLst>
      <p:ext uri="{BB962C8B-B14F-4D97-AF65-F5344CB8AC3E}">
        <p14:creationId xmlns:p14="http://schemas.microsoft.com/office/powerpoint/2010/main" val="594327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2. </a:t>
            </a:r>
            <a:r>
              <a:rPr kumimoji="1" lang="ja-JP" altLang="en-US" dirty="0"/>
              <a:t>ルータ</a:t>
            </a:r>
            <a:r>
              <a:rPr kumimoji="1" lang="en-US" altLang="ja-JP" dirty="0"/>
              <a:t>A</a:t>
            </a:r>
            <a:r>
              <a:rPr kumimoji="1" lang="ja-JP" altLang="en-US" dirty="0"/>
              <a:t>はパケットを受け取り自身の</a:t>
            </a:r>
            <a:r>
              <a:rPr kumimoji="1" lang="en-US" altLang="ja-JP" dirty="0"/>
              <a:t>MAC</a:t>
            </a:r>
            <a:r>
              <a:rPr kumimoji="1" lang="ja-JP" altLang="en-US" dirty="0"/>
              <a:t>アドレスを</a:t>
            </a:r>
            <a:r>
              <a:rPr kumimoji="1" lang="en-US" altLang="ja-JP" dirty="0"/>
              <a:t>A</a:t>
            </a:r>
            <a:r>
              <a:rPr kumimoji="1" lang="ja-JP" altLang="en-US" dirty="0"/>
              <a:t>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37" name="吹き出し: 四角形 36">
            <a:extLst>
              <a:ext uri="{FF2B5EF4-FFF2-40B4-BE49-F238E27FC236}">
                <a16:creationId xmlns:a16="http://schemas.microsoft.com/office/drawing/2014/main" id="{3B7578D8-24E0-4E41-8694-668EE8C16F8E}"/>
              </a:ext>
            </a:extLst>
          </p:cNvPr>
          <p:cNvSpPr/>
          <p:nvPr/>
        </p:nvSpPr>
        <p:spPr>
          <a:xfrm>
            <a:off x="2697934" y="6029609"/>
            <a:ext cx="3603278" cy="688063"/>
          </a:xfrm>
          <a:prstGeom prst="wedgeRectCallout">
            <a:avLst>
              <a:gd name="adj1" fmla="val -30366"/>
              <a:gd name="adj2" fmla="val -90131"/>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私の</a:t>
            </a:r>
            <a:r>
              <a:rPr kumimoji="1" lang="en-US" altLang="ja-JP" sz="2000" dirty="0">
                <a:solidFill>
                  <a:schemeClr val="bg1"/>
                </a:solidFill>
              </a:rPr>
              <a:t>MAC</a:t>
            </a:r>
            <a:r>
              <a:rPr kumimoji="1" lang="ja-JP" altLang="en-US" sz="2000" dirty="0">
                <a:solidFill>
                  <a:schemeClr val="bg1"/>
                </a:solidFill>
              </a:rPr>
              <a:t>アドレスは </a:t>
            </a:r>
            <a:r>
              <a:rPr kumimoji="1" lang="en-US" altLang="ja-JP" sz="2000" dirty="0">
                <a:solidFill>
                  <a:schemeClr val="bg1"/>
                </a:solidFill>
              </a:rPr>
              <a:t>~~~ </a:t>
            </a:r>
            <a:r>
              <a:rPr kumimoji="1" lang="ja-JP" altLang="en-US" sz="2000" dirty="0">
                <a:solidFill>
                  <a:schemeClr val="bg1"/>
                </a:solidFill>
              </a:rPr>
              <a:t>です</a:t>
            </a:r>
          </a:p>
        </p:txBody>
      </p:sp>
    </p:spTree>
    <p:extLst>
      <p:ext uri="{BB962C8B-B14F-4D97-AF65-F5344CB8AC3E}">
        <p14:creationId xmlns:p14="http://schemas.microsoft.com/office/powerpoint/2010/main" val="2438284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a:t>
            </a:r>
            <a:r>
              <a:rPr lang="en-US" altLang="ja-JP" dirty="0"/>
              <a:t>3.</a:t>
            </a:r>
            <a:r>
              <a:rPr kumimoji="1" lang="en-US" altLang="ja-JP" dirty="0"/>
              <a:t> </a:t>
            </a:r>
            <a:r>
              <a:rPr kumimoji="1" lang="ja-JP" altLang="en-US" dirty="0"/>
              <a:t>ルータ</a:t>
            </a:r>
            <a:r>
              <a:rPr kumimoji="1" lang="en-US" altLang="ja-JP" dirty="0"/>
              <a:t>A</a:t>
            </a:r>
            <a:r>
              <a:rPr kumimoji="1" lang="ja-JP" altLang="en-US" dirty="0"/>
              <a:t>の</a:t>
            </a:r>
            <a:r>
              <a:rPr kumimoji="1" lang="en-US" altLang="ja-JP" dirty="0"/>
              <a:t>MAC</a:t>
            </a:r>
            <a:r>
              <a:rPr kumimoji="1" lang="ja-JP" altLang="en-US" dirty="0"/>
              <a:t>アドレスを</a:t>
            </a:r>
            <a:r>
              <a:rPr kumimoji="1" lang="en-US" altLang="ja-JP" dirty="0"/>
              <a:t>Ethernet </a:t>
            </a:r>
            <a:r>
              <a:rPr kumimoji="1" lang="ja-JP" altLang="en-US" dirty="0"/>
              <a:t>ヘッダに書きこみ、ルータ</a:t>
            </a:r>
            <a:r>
              <a:rPr kumimoji="1" lang="en-US" altLang="ja-JP" dirty="0"/>
              <a:t>A</a:t>
            </a:r>
            <a:r>
              <a:rPr kumimoji="1" lang="ja-JP" altLang="en-US" dirty="0"/>
              <a:t>にデータを送る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37" name="吹き出し: 四角形 36">
            <a:extLst>
              <a:ext uri="{FF2B5EF4-FFF2-40B4-BE49-F238E27FC236}">
                <a16:creationId xmlns:a16="http://schemas.microsoft.com/office/drawing/2014/main" id="{3B7578D8-24E0-4E41-8694-668EE8C16F8E}"/>
              </a:ext>
            </a:extLst>
          </p:cNvPr>
          <p:cNvSpPr/>
          <p:nvPr/>
        </p:nvSpPr>
        <p:spPr>
          <a:xfrm>
            <a:off x="2697934" y="6029609"/>
            <a:ext cx="3603278" cy="688063"/>
          </a:xfrm>
          <a:prstGeom prst="wedgeRectCallout">
            <a:avLst>
              <a:gd name="adj1" fmla="val -67552"/>
              <a:gd name="adj2" fmla="val -86184"/>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データを送ります！</a:t>
            </a:r>
          </a:p>
        </p:txBody>
      </p:sp>
    </p:spTree>
    <p:extLst>
      <p:ext uri="{BB962C8B-B14F-4D97-AF65-F5344CB8AC3E}">
        <p14:creationId xmlns:p14="http://schemas.microsoft.com/office/powerpoint/2010/main" val="2975241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4. </a:t>
            </a:r>
            <a:r>
              <a:rPr kumimoji="1" lang="ja-JP" altLang="en-US" dirty="0"/>
              <a:t>ルータ</a:t>
            </a:r>
            <a:r>
              <a:rPr kumimoji="1" lang="en-US" altLang="ja-JP" dirty="0"/>
              <a:t>A</a:t>
            </a:r>
            <a:r>
              <a:rPr kumimoji="1" lang="ja-JP" altLang="en-US" dirty="0"/>
              <a:t>はルーティングケーブルから</a:t>
            </a:r>
            <a:r>
              <a:rPr kumimoji="1" lang="en-US" altLang="ja-JP" dirty="0"/>
              <a:t>C</a:t>
            </a:r>
            <a:r>
              <a:rPr kumimoji="1" lang="ja-JP" altLang="en-US" dirty="0"/>
              <a:t>に行くまでの経路を選択し次に渡すルータ</a:t>
            </a:r>
            <a:r>
              <a:rPr lang="ja-JP" altLang="en-US" dirty="0"/>
              <a:t>を選択</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solidFill>
              <a:srgbClr val="FF0000"/>
            </a:solid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Tree>
    <p:extLst>
      <p:ext uri="{BB962C8B-B14F-4D97-AF65-F5344CB8AC3E}">
        <p14:creationId xmlns:p14="http://schemas.microsoft.com/office/powerpoint/2010/main" val="339392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0FC2AF6-3262-4EE1-86FF-8803FDC2EF25}"/>
              </a:ext>
            </a:extLst>
          </p:cNvPr>
          <p:cNvSpPr>
            <a:spLocks noGrp="1"/>
          </p:cNvSpPr>
          <p:nvPr>
            <p:ph type="title"/>
          </p:nvPr>
        </p:nvSpPr>
        <p:spPr/>
        <p:txBody>
          <a:bodyPr/>
          <a:lstStyle/>
          <a:p>
            <a:r>
              <a:rPr kumimoji="1" lang="ja-JP" altLang="en-US" dirty="0"/>
              <a:t>ルータとはなにか</a:t>
            </a:r>
          </a:p>
        </p:txBody>
      </p:sp>
      <p:sp>
        <p:nvSpPr>
          <p:cNvPr id="5" name="テキスト プレースホルダー 4">
            <a:extLst>
              <a:ext uri="{FF2B5EF4-FFF2-40B4-BE49-F238E27FC236}">
                <a16:creationId xmlns:a16="http://schemas.microsoft.com/office/drawing/2014/main" id="{C5EE8AFD-B940-4802-90E6-726670403433}"/>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30791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5. 1,2</a:t>
            </a:r>
            <a:r>
              <a:rPr kumimoji="1" lang="ja-JP" altLang="en-US" dirty="0"/>
              <a:t>と同様にして次のルータの</a:t>
            </a:r>
            <a:r>
              <a:rPr kumimoji="1" lang="en-US" altLang="ja-JP" dirty="0"/>
              <a:t>MAC</a:t>
            </a:r>
            <a:r>
              <a:rPr kumimoji="1" lang="ja-JP" altLang="en-US" dirty="0"/>
              <a:t>アドレスを取得し、</a:t>
            </a:r>
            <a:r>
              <a:rPr kumimoji="1" lang="en-US" altLang="ja-JP" dirty="0" err="1"/>
              <a:t>Ehternet</a:t>
            </a:r>
            <a:r>
              <a:rPr kumimoji="1" lang="en-US" altLang="ja-JP" dirty="0"/>
              <a:t> </a:t>
            </a:r>
            <a:r>
              <a:rPr kumimoji="1" lang="ja-JP" altLang="en-US" dirty="0"/>
              <a:t>ヘッダに次のルータの</a:t>
            </a:r>
            <a:r>
              <a:rPr kumimoji="1" lang="en-US" altLang="ja-JP" dirty="0"/>
              <a:t>MAC</a:t>
            </a:r>
            <a:r>
              <a:rPr kumimoji="1" lang="ja-JP" altLang="en-US" dirty="0"/>
              <a:t>アドレスを書き込み送信</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solidFill>
              <a:srgbClr val="FF0000"/>
            </a:solid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Tree>
    <p:extLst>
      <p:ext uri="{BB962C8B-B14F-4D97-AF65-F5344CB8AC3E}">
        <p14:creationId xmlns:p14="http://schemas.microsoft.com/office/powerpoint/2010/main" val="3660311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6. </a:t>
            </a:r>
            <a:r>
              <a:rPr kumimoji="1" lang="ja-JP" altLang="en-US" dirty="0"/>
              <a:t>バケツリレー方式で最終的には</a:t>
            </a:r>
            <a:r>
              <a:rPr kumimoji="1" lang="en-US" altLang="ja-JP" dirty="0"/>
              <a:t>C</a:t>
            </a:r>
            <a:r>
              <a:rPr kumimoji="1" lang="ja-JP" altLang="en-US" dirty="0"/>
              <a:t>がいるネットワークに到達する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192.168.16.13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ln w="28575">
            <a:solidFill>
              <a:srgbClr val="FF0000"/>
            </a:solidFill>
          </a:ln>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Tree>
    <p:extLst>
      <p:ext uri="{BB962C8B-B14F-4D97-AF65-F5344CB8AC3E}">
        <p14:creationId xmlns:p14="http://schemas.microsoft.com/office/powerpoint/2010/main" val="2534996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7. C</a:t>
            </a:r>
            <a:r>
              <a:rPr kumimoji="1" lang="ja-JP" altLang="en-US" dirty="0"/>
              <a:t>の</a:t>
            </a:r>
            <a:r>
              <a:rPr kumimoji="1" lang="en-US" altLang="ja-JP" dirty="0"/>
              <a:t>IP</a:t>
            </a:r>
            <a:r>
              <a:rPr kumimoji="1" lang="ja-JP" altLang="en-US" dirty="0"/>
              <a:t>アドレスを含んだパケットをブロードキャストアドレスに送る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192.168.50.13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21" name="吹き出し: 四角形 20">
            <a:extLst>
              <a:ext uri="{FF2B5EF4-FFF2-40B4-BE49-F238E27FC236}">
                <a16:creationId xmlns:a16="http://schemas.microsoft.com/office/drawing/2014/main" id="{43E1DA2E-C2FE-4C33-A1E0-65634EC5DF57}"/>
              </a:ext>
            </a:extLst>
          </p:cNvPr>
          <p:cNvSpPr/>
          <p:nvPr/>
        </p:nvSpPr>
        <p:spPr>
          <a:xfrm>
            <a:off x="2697934" y="6029609"/>
            <a:ext cx="3603278" cy="688063"/>
          </a:xfrm>
          <a:prstGeom prst="wedgeRectCallout">
            <a:avLst>
              <a:gd name="adj1" fmla="val 22900"/>
              <a:gd name="adj2" fmla="val -98026"/>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誰か</a:t>
            </a:r>
            <a:r>
              <a:rPr kumimoji="1" lang="en-US" altLang="ja-JP" sz="2000" dirty="0">
                <a:solidFill>
                  <a:schemeClr val="bg1"/>
                </a:solidFill>
              </a:rPr>
              <a:t>192.168.50.13</a:t>
            </a:r>
            <a:r>
              <a:rPr kumimoji="1" lang="ja-JP" altLang="en-US" sz="2000" dirty="0">
                <a:solidFill>
                  <a:schemeClr val="bg1"/>
                </a:solidFill>
              </a:rPr>
              <a:t>の</a:t>
            </a:r>
            <a:r>
              <a:rPr kumimoji="1" lang="en-US" altLang="ja-JP" sz="2000" dirty="0">
                <a:solidFill>
                  <a:schemeClr val="bg1"/>
                </a:solidFill>
              </a:rPr>
              <a:t>MAC</a:t>
            </a:r>
            <a:r>
              <a:rPr kumimoji="1" lang="ja-JP" altLang="en-US" sz="2000" dirty="0">
                <a:solidFill>
                  <a:schemeClr val="bg1"/>
                </a:solidFill>
              </a:rPr>
              <a:t>アドレスを知りませんか？</a:t>
            </a:r>
          </a:p>
        </p:txBody>
      </p:sp>
    </p:spTree>
    <p:extLst>
      <p:ext uri="{BB962C8B-B14F-4D97-AF65-F5344CB8AC3E}">
        <p14:creationId xmlns:p14="http://schemas.microsoft.com/office/powerpoint/2010/main" val="1841874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8. C</a:t>
            </a:r>
            <a:r>
              <a:rPr kumimoji="1" lang="ja-JP" altLang="en-US" dirty="0"/>
              <a:t>はパケットを受け取り自身の</a:t>
            </a:r>
            <a:r>
              <a:rPr kumimoji="1" lang="en-US" altLang="ja-JP" dirty="0"/>
              <a:t>MAC</a:t>
            </a:r>
            <a:r>
              <a:rPr kumimoji="1" lang="ja-JP" altLang="en-US" dirty="0"/>
              <a:t>アドレスをルータに送る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192.168.50.13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21" name="吹き出し: 四角形 20">
            <a:extLst>
              <a:ext uri="{FF2B5EF4-FFF2-40B4-BE49-F238E27FC236}">
                <a16:creationId xmlns:a16="http://schemas.microsoft.com/office/drawing/2014/main" id="{43E1DA2E-C2FE-4C33-A1E0-65634EC5DF57}"/>
              </a:ext>
            </a:extLst>
          </p:cNvPr>
          <p:cNvSpPr/>
          <p:nvPr/>
        </p:nvSpPr>
        <p:spPr>
          <a:xfrm>
            <a:off x="2697934" y="6029609"/>
            <a:ext cx="3603278" cy="688063"/>
          </a:xfrm>
          <a:prstGeom prst="wedgeRectCallout">
            <a:avLst>
              <a:gd name="adj1" fmla="val 54524"/>
              <a:gd name="adj2" fmla="val -93937"/>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rPr>
              <a:t>私の</a:t>
            </a:r>
            <a:r>
              <a:rPr kumimoji="1" lang="en-US" altLang="ja-JP" sz="2000" dirty="0">
                <a:solidFill>
                  <a:schemeClr val="bg1"/>
                </a:solidFill>
              </a:rPr>
              <a:t>MAC</a:t>
            </a:r>
            <a:r>
              <a:rPr kumimoji="1" lang="ja-JP" altLang="en-US" sz="2000" dirty="0">
                <a:solidFill>
                  <a:schemeClr val="bg1"/>
                </a:solidFill>
              </a:rPr>
              <a:t>アドレスは </a:t>
            </a:r>
            <a:r>
              <a:rPr kumimoji="1" lang="en-US" altLang="ja-JP" sz="2000" dirty="0">
                <a:solidFill>
                  <a:schemeClr val="bg1"/>
                </a:solidFill>
              </a:rPr>
              <a:t>~~~ </a:t>
            </a:r>
            <a:r>
              <a:rPr kumimoji="1" lang="ja-JP" altLang="en-US" sz="2000" dirty="0">
                <a:solidFill>
                  <a:schemeClr val="bg1"/>
                </a:solidFill>
              </a:rPr>
              <a:t>です</a:t>
            </a:r>
          </a:p>
        </p:txBody>
      </p:sp>
    </p:spTree>
    <p:extLst>
      <p:ext uri="{BB962C8B-B14F-4D97-AF65-F5344CB8AC3E}">
        <p14:creationId xmlns:p14="http://schemas.microsoft.com/office/powerpoint/2010/main" val="397962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DD635373-52F5-4946-898A-BFBDF559455B}"/>
              </a:ext>
            </a:extLst>
          </p:cNvPr>
          <p:cNvCxnSpPr>
            <a:cxnSpLocks/>
          </p:cNvCxnSpPr>
          <p:nvPr/>
        </p:nvCxnSpPr>
        <p:spPr>
          <a:xfrm>
            <a:off x="2949921" y="4534277"/>
            <a:ext cx="2897109"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dirty="0"/>
              <a:t>A</a:t>
            </a:r>
            <a:r>
              <a:rPr kumimoji="1" lang="ja-JP" altLang="en-US" dirty="0"/>
              <a:t>が</a:t>
            </a:r>
            <a:r>
              <a:rPr kumimoji="1" lang="en-US" altLang="ja-JP" dirty="0"/>
              <a:t>C</a:t>
            </a:r>
            <a:r>
              <a:rPr kumimoji="1" lang="ja-JP" altLang="en-US" dirty="0"/>
              <a:t>の</a:t>
            </a:r>
            <a:r>
              <a:rPr kumimoji="1" lang="en-US" altLang="ja-JP" dirty="0"/>
              <a:t>MAC</a:t>
            </a:r>
            <a:r>
              <a:rPr lang="ja-JP" altLang="en-US" dirty="0"/>
              <a:t>アドレスを調べる</a:t>
            </a:r>
            <a:endParaRPr kumimoji="1" lang="ja-JP" altLang="en-US" dirty="0"/>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C</a:t>
            </a:r>
            <a:r>
              <a:rPr kumimoji="1" lang="ja-JP" altLang="en-US" dirty="0"/>
              <a:t>が同一ネットワーク内にない場合</a:t>
            </a:r>
          </a:p>
          <a:p>
            <a:pPr marL="0" indent="0">
              <a:buNone/>
            </a:pPr>
            <a:r>
              <a:rPr kumimoji="1" lang="en-US" altLang="ja-JP" dirty="0"/>
              <a:t>    9. </a:t>
            </a:r>
            <a:r>
              <a:rPr kumimoji="1" lang="ja-JP" altLang="en-US" dirty="0"/>
              <a:t>ルータ</a:t>
            </a:r>
            <a:r>
              <a:rPr kumimoji="1" lang="en-US" altLang="ja-JP" dirty="0"/>
              <a:t>C</a:t>
            </a:r>
            <a:r>
              <a:rPr kumimoji="1" lang="ja-JP" altLang="en-US" dirty="0"/>
              <a:t>が</a:t>
            </a:r>
            <a:r>
              <a:rPr kumimoji="1" lang="en-US" altLang="ja-JP" dirty="0"/>
              <a:t>C</a:t>
            </a:r>
            <a:r>
              <a:rPr kumimoji="1" lang="ja-JP" altLang="en-US" dirty="0"/>
              <a:t>さんに</a:t>
            </a:r>
            <a:r>
              <a:rPr kumimoji="1" lang="en-US" altLang="ja-JP" dirty="0"/>
              <a:t>A</a:t>
            </a:r>
            <a:r>
              <a:rPr kumimoji="1" lang="ja-JP" altLang="en-US" dirty="0"/>
              <a:t>さんからのデータを送る</a:t>
            </a:r>
            <a:endParaRPr kumimoji="1" lang="en-US" altLang="ja-JP"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688B0BC6-75CF-44D8-9B68-83AE945E4461}"/>
              </a:ext>
            </a:extLst>
          </p:cNvPr>
          <p:cNvCxnSpPr>
            <a:cxnSpLocks/>
          </p:cNvCxnSpPr>
          <p:nvPr/>
        </p:nvCxnSpPr>
        <p:spPr>
          <a:xfrm>
            <a:off x="271604" y="4553893"/>
            <a:ext cx="2897109"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5BC54E51-CB4C-4D8B-A779-4780604DADC2}"/>
              </a:ext>
            </a:extLst>
          </p:cNvPr>
          <p:cNvCxnSpPr>
            <a:cxnSpLocks/>
          </p:cNvCxnSpPr>
          <p:nvPr/>
        </p:nvCxnSpPr>
        <p:spPr>
          <a:xfrm>
            <a:off x="1463361" y="4536257"/>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30" name="Picture 8" descr="ノートパソコンのイラスト">
            <a:extLst>
              <a:ext uri="{FF2B5EF4-FFF2-40B4-BE49-F238E27FC236}">
                <a16:creationId xmlns:a16="http://schemas.microsoft.com/office/drawing/2014/main" id="{CEF019C4-E984-423E-BAE7-2BE901B4B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11" y="4843604"/>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88F167B-21B9-47F6-AE0F-5B9A24515139}"/>
              </a:ext>
            </a:extLst>
          </p:cNvPr>
          <p:cNvSpPr txBox="1"/>
          <p:nvPr/>
        </p:nvSpPr>
        <p:spPr>
          <a:xfrm>
            <a:off x="751438" y="5721791"/>
            <a:ext cx="1892174" cy="707886"/>
          </a:xfrm>
          <a:prstGeom prst="rect">
            <a:avLst/>
          </a:prstGeom>
          <a:noFill/>
        </p:spPr>
        <p:txBody>
          <a:bodyPr wrap="square" rtlCol="0">
            <a:spAutoFit/>
          </a:bodyPr>
          <a:lstStyle/>
          <a:p>
            <a:r>
              <a:rPr kumimoji="1" lang="en-US" altLang="ja-JP" sz="2000" dirty="0"/>
              <a:t>A</a:t>
            </a:r>
            <a:r>
              <a:rPr kumimoji="1" lang="ja-JP" altLang="en-US" sz="2000" dirty="0"/>
              <a:t>さん</a:t>
            </a:r>
            <a:endParaRPr kumimoji="1" lang="en-US" altLang="ja-JP" sz="2000" dirty="0"/>
          </a:p>
          <a:p>
            <a:r>
              <a:rPr kumimoji="1" lang="en-US" altLang="ja-JP" sz="2000" dirty="0"/>
              <a:t>192.168.16.11</a:t>
            </a:r>
            <a:endParaRPr kumimoji="1" lang="ja-JP" altLang="en-US" dirty="0"/>
          </a:p>
        </p:txBody>
      </p:sp>
      <p:cxnSp>
        <p:nvCxnSpPr>
          <p:cNvPr id="19" name="直線コネクタ 18">
            <a:extLst>
              <a:ext uri="{FF2B5EF4-FFF2-40B4-BE49-F238E27FC236}">
                <a16:creationId xmlns:a16="http://schemas.microsoft.com/office/drawing/2014/main" id="{F537110A-DCB0-495E-B2DF-8227D99D247C}"/>
              </a:ext>
            </a:extLst>
          </p:cNvPr>
          <p:cNvCxnSpPr>
            <a:cxnSpLocks/>
          </p:cNvCxnSpPr>
          <p:nvPr/>
        </p:nvCxnSpPr>
        <p:spPr>
          <a:xfrm>
            <a:off x="7117249" y="4536730"/>
            <a:ext cx="849" cy="328752"/>
          </a:xfrm>
          <a:prstGeom prst="line">
            <a:avLst/>
          </a:prstGeom>
          <a:ln w="38100"/>
        </p:spPr>
        <p:style>
          <a:lnRef idx="1">
            <a:schemeClr val="dk1"/>
          </a:lnRef>
          <a:fillRef idx="0">
            <a:schemeClr val="dk1"/>
          </a:fillRef>
          <a:effectRef idx="0">
            <a:schemeClr val="dk1"/>
          </a:effectRef>
          <a:fontRef idx="minor">
            <a:schemeClr val="tx1"/>
          </a:fontRef>
        </p:style>
      </p:cxnSp>
      <p:pic>
        <p:nvPicPr>
          <p:cNvPr id="22" name="Picture 8" descr="ノートパソコンのイラスト">
            <a:extLst>
              <a:ext uri="{FF2B5EF4-FFF2-40B4-BE49-F238E27FC236}">
                <a16:creationId xmlns:a16="http://schemas.microsoft.com/office/drawing/2014/main" id="{8B1AB671-FBF3-499D-926A-9C42B4462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3400" y="4866238"/>
            <a:ext cx="1131391" cy="907941"/>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36988E65-6981-4F2D-8637-A28F7CC3C78F}"/>
              </a:ext>
            </a:extLst>
          </p:cNvPr>
          <p:cNvSpPr txBox="1"/>
          <p:nvPr/>
        </p:nvSpPr>
        <p:spPr>
          <a:xfrm>
            <a:off x="6452103" y="5800255"/>
            <a:ext cx="1892174" cy="707886"/>
          </a:xfrm>
          <a:prstGeom prst="rect">
            <a:avLst/>
          </a:prstGeom>
          <a:noFill/>
        </p:spPr>
        <p:txBody>
          <a:bodyPr wrap="square" rtlCol="0">
            <a:spAutoFit/>
          </a:bodyPr>
          <a:lstStyle/>
          <a:p>
            <a:r>
              <a:rPr kumimoji="1" lang="en-US" altLang="ja-JP" sz="2000" dirty="0"/>
              <a:t>C</a:t>
            </a:r>
            <a:r>
              <a:rPr kumimoji="1" lang="ja-JP" altLang="en-US" sz="2000" dirty="0"/>
              <a:t>さん</a:t>
            </a:r>
            <a:endParaRPr kumimoji="1" lang="en-US" altLang="ja-JP" sz="2000" dirty="0"/>
          </a:p>
          <a:p>
            <a:r>
              <a:rPr kumimoji="1" lang="en-US" altLang="ja-JP" sz="2000" dirty="0"/>
              <a:t>192.168.50.13</a:t>
            </a:r>
          </a:p>
        </p:txBody>
      </p:sp>
      <p:sp>
        <p:nvSpPr>
          <p:cNvPr id="25" name="テキスト ボックス 24">
            <a:extLst>
              <a:ext uri="{FF2B5EF4-FFF2-40B4-BE49-F238E27FC236}">
                <a16:creationId xmlns:a16="http://schemas.microsoft.com/office/drawing/2014/main" id="{23967B97-0A14-4B64-8919-C9EA958E83B0}"/>
              </a:ext>
            </a:extLst>
          </p:cNvPr>
          <p:cNvSpPr txBox="1"/>
          <p:nvPr/>
        </p:nvSpPr>
        <p:spPr>
          <a:xfrm>
            <a:off x="199176" y="4155541"/>
            <a:ext cx="2100404" cy="369332"/>
          </a:xfrm>
          <a:prstGeom prst="rect">
            <a:avLst/>
          </a:prstGeom>
          <a:noFill/>
        </p:spPr>
        <p:txBody>
          <a:bodyPr wrap="square" rtlCol="0">
            <a:spAutoFit/>
          </a:bodyPr>
          <a:lstStyle/>
          <a:p>
            <a:r>
              <a:rPr kumimoji="1" lang="en-US" altLang="ja-JP" dirty="0"/>
              <a:t>192.168.16.0/24</a:t>
            </a:r>
            <a:endParaRPr kumimoji="1" lang="ja-JP" altLang="en-US" dirty="0"/>
          </a:p>
        </p:txBody>
      </p:sp>
      <p:cxnSp>
        <p:nvCxnSpPr>
          <p:cNvPr id="27" name="直線コネクタ 26">
            <a:extLst>
              <a:ext uri="{FF2B5EF4-FFF2-40B4-BE49-F238E27FC236}">
                <a16:creationId xmlns:a16="http://schemas.microsoft.com/office/drawing/2014/main" id="{176DE4C4-A78F-4198-96A4-DDD75E425E91}"/>
              </a:ext>
            </a:extLst>
          </p:cNvPr>
          <p:cNvCxnSpPr>
            <a:cxnSpLocks/>
          </p:cNvCxnSpPr>
          <p:nvPr/>
        </p:nvCxnSpPr>
        <p:spPr>
          <a:xfrm>
            <a:off x="6028098" y="4534277"/>
            <a:ext cx="2897109" cy="0"/>
          </a:xfrm>
          <a:prstGeom prst="line">
            <a:avLst/>
          </a:prstGeom>
          <a:ln w="38100"/>
        </p:spPr>
        <p:style>
          <a:lnRef idx="1">
            <a:schemeClr val="dk1"/>
          </a:lnRef>
          <a:fillRef idx="0">
            <a:schemeClr val="dk1"/>
          </a:fillRef>
          <a:effectRef idx="0">
            <a:schemeClr val="dk1"/>
          </a:effectRef>
          <a:fontRef idx="minor">
            <a:schemeClr val="tx1"/>
          </a:fontRef>
        </p:style>
      </p:cxnSp>
      <p:pic>
        <p:nvPicPr>
          <p:cNvPr id="31" name="Picture 6" descr="インターネットルーターのイラスト | エコのモト">
            <a:extLst>
              <a:ext uri="{FF2B5EF4-FFF2-40B4-BE49-F238E27FC236}">
                <a16:creationId xmlns:a16="http://schemas.microsoft.com/office/drawing/2014/main" id="{3A627345-09BD-412A-8EE2-87367D5A1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73" y="3879412"/>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32" name="Picture 6" descr="インターネットルーターのイラスト | エコのモト">
            <a:extLst>
              <a:ext uri="{FF2B5EF4-FFF2-40B4-BE49-F238E27FC236}">
                <a16:creationId xmlns:a16="http://schemas.microsoft.com/office/drawing/2014/main" id="{BE50AF78-1E92-44C1-BF7C-A744A6B517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9912" y="3886957"/>
            <a:ext cx="1470904" cy="1470904"/>
          </a:xfrm>
          <a:prstGeom prst="rect">
            <a:avLst/>
          </a:prstGeom>
          <a:noFill/>
          <a:ln w="28575">
            <a:noFill/>
          </a:ln>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077DDD1C-F0AA-4434-A4B1-447DA2DFADEE}"/>
              </a:ext>
            </a:extLst>
          </p:cNvPr>
          <p:cNvSpPr txBox="1"/>
          <p:nvPr/>
        </p:nvSpPr>
        <p:spPr>
          <a:xfrm>
            <a:off x="2216590" y="5095593"/>
            <a:ext cx="1892174" cy="707886"/>
          </a:xfrm>
          <a:prstGeom prst="rect">
            <a:avLst/>
          </a:prstGeom>
          <a:noFill/>
        </p:spPr>
        <p:txBody>
          <a:bodyPr wrap="square" rtlCol="0">
            <a:spAutoFit/>
          </a:bodyPr>
          <a:lstStyle/>
          <a:p>
            <a:r>
              <a:rPr kumimoji="1" lang="ja-JP" altLang="en-US" sz="2000" dirty="0"/>
              <a:t>ルータ</a:t>
            </a:r>
            <a:r>
              <a:rPr kumimoji="1" lang="en-US" altLang="ja-JP" sz="2000" dirty="0"/>
              <a:t>A</a:t>
            </a:r>
          </a:p>
          <a:p>
            <a:r>
              <a:rPr kumimoji="1" lang="en-US" altLang="ja-JP" sz="2000" dirty="0"/>
              <a:t>192.168.16.1</a:t>
            </a:r>
            <a:endParaRPr kumimoji="1" lang="ja-JP" altLang="en-US" dirty="0"/>
          </a:p>
        </p:txBody>
      </p:sp>
      <p:sp>
        <p:nvSpPr>
          <p:cNvPr id="35" name="テキスト ボックス 34">
            <a:extLst>
              <a:ext uri="{FF2B5EF4-FFF2-40B4-BE49-F238E27FC236}">
                <a16:creationId xmlns:a16="http://schemas.microsoft.com/office/drawing/2014/main" id="{15A26FDF-8FE9-4497-90CB-8521A49D305C}"/>
              </a:ext>
            </a:extLst>
          </p:cNvPr>
          <p:cNvSpPr txBox="1"/>
          <p:nvPr/>
        </p:nvSpPr>
        <p:spPr>
          <a:xfrm>
            <a:off x="4695730" y="5057870"/>
            <a:ext cx="1892174" cy="707886"/>
          </a:xfrm>
          <a:prstGeom prst="rect">
            <a:avLst/>
          </a:prstGeom>
          <a:noFill/>
        </p:spPr>
        <p:txBody>
          <a:bodyPr wrap="square" rtlCol="0">
            <a:spAutoFit/>
          </a:bodyPr>
          <a:lstStyle/>
          <a:p>
            <a:r>
              <a:rPr kumimoji="1" lang="ja-JP" altLang="en-US" sz="2000" dirty="0"/>
              <a:t>ルータ</a:t>
            </a:r>
            <a:r>
              <a:rPr kumimoji="1" lang="en-US" altLang="ja-JP" sz="2000" dirty="0"/>
              <a:t>C</a:t>
            </a:r>
          </a:p>
          <a:p>
            <a:r>
              <a:rPr kumimoji="1" lang="en-US" altLang="ja-JP" sz="2000" dirty="0"/>
              <a:t>192.168.50.1</a:t>
            </a:r>
            <a:endParaRPr kumimoji="1" lang="ja-JP" altLang="en-US" dirty="0"/>
          </a:p>
        </p:txBody>
      </p:sp>
      <p:sp>
        <p:nvSpPr>
          <p:cNvPr id="36" name="テキスト ボックス 35">
            <a:extLst>
              <a:ext uri="{FF2B5EF4-FFF2-40B4-BE49-F238E27FC236}">
                <a16:creationId xmlns:a16="http://schemas.microsoft.com/office/drawing/2014/main" id="{3CB6FF2A-FD1C-46E5-B430-3C881D552A6C}"/>
              </a:ext>
            </a:extLst>
          </p:cNvPr>
          <p:cNvSpPr txBox="1"/>
          <p:nvPr/>
        </p:nvSpPr>
        <p:spPr>
          <a:xfrm>
            <a:off x="6797643" y="4117819"/>
            <a:ext cx="2100404" cy="369332"/>
          </a:xfrm>
          <a:prstGeom prst="rect">
            <a:avLst/>
          </a:prstGeom>
          <a:noFill/>
        </p:spPr>
        <p:txBody>
          <a:bodyPr wrap="square" rtlCol="0">
            <a:spAutoFit/>
          </a:bodyPr>
          <a:lstStyle/>
          <a:p>
            <a:r>
              <a:rPr kumimoji="1" lang="en-US" altLang="ja-JP" dirty="0"/>
              <a:t>192.168.50.0/24</a:t>
            </a:r>
            <a:endParaRPr kumimoji="1" lang="ja-JP" altLang="en-US" dirty="0"/>
          </a:p>
        </p:txBody>
      </p:sp>
      <p:sp>
        <p:nvSpPr>
          <p:cNvPr id="21" name="吹き出し: 四角形 20">
            <a:extLst>
              <a:ext uri="{FF2B5EF4-FFF2-40B4-BE49-F238E27FC236}">
                <a16:creationId xmlns:a16="http://schemas.microsoft.com/office/drawing/2014/main" id="{43E1DA2E-C2FE-4C33-A1E0-65634EC5DF57}"/>
              </a:ext>
            </a:extLst>
          </p:cNvPr>
          <p:cNvSpPr/>
          <p:nvPr/>
        </p:nvSpPr>
        <p:spPr>
          <a:xfrm>
            <a:off x="2598345" y="6029609"/>
            <a:ext cx="3702867" cy="688063"/>
          </a:xfrm>
          <a:prstGeom prst="wedgeRectCallout">
            <a:avLst>
              <a:gd name="adj1" fmla="val 22900"/>
              <a:gd name="adj2" fmla="val -98026"/>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bg1"/>
                </a:solidFill>
              </a:rPr>
              <a:t>A</a:t>
            </a:r>
            <a:r>
              <a:rPr kumimoji="1" lang="ja-JP" altLang="en-US" sz="2000" dirty="0">
                <a:solidFill>
                  <a:schemeClr val="bg1"/>
                </a:solidFill>
              </a:rPr>
              <a:t>さんからのデータを送ります</a:t>
            </a:r>
          </a:p>
        </p:txBody>
      </p:sp>
    </p:spTree>
    <p:extLst>
      <p:ext uri="{BB962C8B-B14F-4D97-AF65-F5344CB8AC3E}">
        <p14:creationId xmlns:p14="http://schemas.microsoft.com/office/powerpoint/2010/main" val="397989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5CCA55-2687-492F-BCB5-C3BE4BFD8613}"/>
              </a:ext>
            </a:extLst>
          </p:cNvPr>
          <p:cNvSpPr>
            <a:spLocks noGrp="1"/>
          </p:cNvSpPr>
          <p:nvPr>
            <p:ph type="title"/>
          </p:nvPr>
        </p:nvSpPr>
        <p:spPr/>
        <p:txBody>
          <a:bodyPr/>
          <a:lstStyle/>
          <a:p>
            <a:r>
              <a:rPr lang="ja-JP" altLang="en-US" dirty="0"/>
              <a:t>まとめ </a:t>
            </a:r>
            <a:r>
              <a:rPr lang="en-US" altLang="ja-JP" dirty="0"/>
              <a:t>: lemon</a:t>
            </a:r>
            <a:r>
              <a:rPr lang="ja-JP" altLang="en-US" dirty="0"/>
              <a:t>の役割</a:t>
            </a:r>
            <a:endParaRPr kumimoji="1" lang="ja-JP" altLang="en-US" dirty="0"/>
          </a:p>
        </p:txBody>
      </p:sp>
      <p:sp>
        <p:nvSpPr>
          <p:cNvPr id="3" name="コンテンツ プレースホルダー 2">
            <a:extLst>
              <a:ext uri="{FF2B5EF4-FFF2-40B4-BE49-F238E27FC236}">
                <a16:creationId xmlns:a16="http://schemas.microsoft.com/office/drawing/2014/main" id="{561A2BB0-BB16-4E81-AF8E-C4DBF777F90E}"/>
              </a:ext>
            </a:extLst>
          </p:cNvPr>
          <p:cNvSpPr>
            <a:spLocks noGrp="1"/>
          </p:cNvSpPr>
          <p:nvPr>
            <p:ph idx="1"/>
          </p:nvPr>
        </p:nvSpPr>
        <p:spPr/>
        <p:txBody>
          <a:bodyPr/>
          <a:lstStyle/>
          <a:p>
            <a:r>
              <a:rPr kumimoji="1" lang="en-US" altLang="ja-JP" dirty="0"/>
              <a:t>192.168.16.0/24 </a:t>
            </a:r>
            <a:r>
              <a:rPr kumimoji="1" lang="ja-JP" altLang="en-US" dirty="0"/>
              <a:t>のプライベート </a:t>
            </a:r>
            <a:r>
              <a:rPr kumimoji="1" lang="en-US" altLang="ja-JP" dirty="0"/>
              <a:t>IP </a:t>
            </a:r>
            <a:r>
              <a:rPr kumimoji="1" lang="ja-JP" altLang="en-US" dirty="0"/>
              <a:t>をグローバル</a:t>
            </a:r>
            <a:r>
              <a:rPr lang="en-US" altLang="ja-JP" dirty="0"/>
              <a:t> IP (133.87.45.154) </a:t>
            </a:r>
            <a:r>
              <a:rPr lang="ja-JP" altLang="en-US" dirty="0"/>
              <a:t>に</a:t>
            </a:r>
            <a:r>
              <a:rPr lang="ja-JP" altLang="en-US" dirty="0">
                <a:solidFill>
                  <a:srgbClr val="FFC000"/>
                </a:solidFill>
              </a:rPr>
              <a:t>変換</a:t>
            </a:r>
            <a:r>
              <a:rPr lang="ja-JP" altLang="en-US" dirty="0"/>
              <a:t>し他のネットワークと通信できるようにする </a:t>
            </a:r>
            <a:endParaRPr lang="en-US" altLang="ja-JP" dirty="0"/>
          </a:p>
          <a:p>
            <a:r>
              <a:rPr kumimoji="1" lang="en-US" altLang="ja-JP" dirty="0"/>
              <a:t>192.168.16.0/24 </a:t>
            </a:r>
            <a:r>
              <a:rPr kumimoji="1" lang="ja-JP" altLang="en-US" dirty="0"/>
              <a:t>のゲートウェイ </a:t>
            </a:r>
            <a:r>
              <a:rPr kumimoji="1" lang="en-US" altLang="ja-JP" dirty="0"/>
              <a:t>(192.168.16.1) </a:t>
            </a:r>
          </a:p>
          <a:p>
            <a:pPr lvl="1"/>
            <a:r>
              <a:rPr lang="ja-JP" altLang="en-US" dirty="0"/>
              <a:t>これについてはよく分からなかった</a:t>
            </a:r>
            <a:endParaRPr kumimoji="1" lang="en-US" altLang="ja-JP" dirty="0"/>
          </a:p>
          <a:p>
            <a:r>
              <a:rPr lang="ja-JP" altLang="en-US" dirty="0"/>
              <a:t>パケットのフィルタリング</a:t>
            </a:r>
            <a:endParaRPr lang="en-US" altLang="ja-JP" dirty="0"/>
          </a:p>
          <a:p>
            <a:r>
              <a:rPr kumimoji="1" lang="en-US" altLang="ja-JP" dirty="0"/>
              <a:t>(</a:t>
            </a:r>
            <a:r>
              <a:rPr kumimoji="1" lang="ja-JP" altLang="en-US" dirty="0"/>
              <a:t>ルーティングは </a:t>
            </a:r>
            <a:r>
              <a:rPr kumimoji="1" lang="en-US" altLang="ja-JP" dirty="0" err="1"/>
              <a:t>ringo</a:t>
            </a:r>
            <a:r>
              <a:rPr kumimoji="1" lang="en-US" altLang="ja-JP" dirty="0"/>
              <a:t> </a:t>
            </a:r>
            <a:r>
              <a:rPr kumimoji="1" lang="ja-JP" altLang="en-US" dirty="0"/>
              <a:t>が行っている</a:t>
            </a:r>
            <a:r>
              <a:rPr kumimoji="1" lang="en-US" altLang="ja-JP" dirty="0"/>
              <a:t>)</a:t>
            </a:r>
          </a:p>
        </p:txBody>
      </p:sp>
      <p:sp>
        <p:nvSpPr>
          <p:cNvPr id="4" name="正方形/長方形 3">
            <a:extLst>
              <a:ext uri="{FF2B5EF4-FFF2-40B4-BE49-F238E27FC236}">
                <a16:creationId xmlns:a16="http://schemas.microsoft.com/office/drawing/2014/main" id="{6B0344AD-0DF3-4531-AD8C-D66721C0FBB4}"/>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09210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C4F0B-0BE2-4794-9B64-0534F6809E49}"/>
              </a:ext>
            </a:extLst>
          </p:cNvPr>
          <p:cNvSpPr>
            <a:spLocks noGrp="1"/>
          </p:cNvSpPr>
          <p:nvPr>
            <p:ph type="title"/>
          </p:nvPr>
        </p:nvSpPr>
        <p:spPr/>
        <p:txBody>
          <a:bodyPr/>
          <a:lstStyle/>
          <a:p>
            <a:r>
              <a:rPr kumimoji="1" lang="ja-JP" altLang="en-US" dirty="0"/>
              <a:t>参考資料</a:t>
            </a:r>
          </a:p>
        </p:txBody>
      </p:sp>
      <p:sp>
        <p:nvSpPr>
          <p:cNvPr id="3" name="コンテンツ プレースホルダー 2">
            <a:extLst>
              <a:ext uri="{FF2B5EF4-FFF2-40B4-BE49-F238E27FC236}">
                <a16:creationId xmlns:a16="http://schemas.microsoft.com/office/drawing/2014/main" id="{84995DE1-08EB-478D-9053-ED829C85FCF5}"/>
              </a:ext>
            </a:extLst>
          </p:cNvPr>
          <p:cNvSpPr>
            <a:spLocks noGrp="1"/>
          </p:cNvSpPr>
          <p:nvPr>
            <p:ph idx="1"/>
          </p:nvPr>
        </p:nvSpPr>
        <p:spPr/>
        <p:txBody>
          <a:bodyPr/>
          <a:lstStyle/>
          <a:p>
            <a:r>
              <a:rPr lang="ja-JP" altLang="en-US" dirty="0"/>
              <a:t>旧</a:t>
            </a:r>
            <a:r>
              <a:rPr lang="en-US" altLang="ja-JP" dirty="0"/>
              <a:t>lemon</a:t>
            </a:r>
            <a:r>
              <a:rPr lang="ja-JP" altLang="en-US" dirty="0"/>
              <a:t>管理者 堺正太郎</a:t>
            </a:r>
            <a:r>
              <a:rPr lang="en-US" altLang="ja-JP" dirty="0"/>
              <a:t>, 2012, EP</a:t>
            </a:r>
            <a:r>
              <a:rPr lang="ja-JP" altLang="en-US" dirty="0"/>
              <a:t>ネットワークとルータ</a:t>
            </a:r>
            <a:endParaRPr kumimoji="1" lang="ja-JP" altLang="en-US" dirty="0"/>
          </a:p>
        </p:txBody>
      </p:sp>
    </p:spTree>
    <p:extLst>
      <p:ext uri="{BB962C8B-B14F-4D97-AF65-F5344CB8AC3E}">
        <p14:creationId xmlns:p14="http://schemas.microsoft.com/office/powerpoint/2010/main" val="350618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18FA44-E404-4C0A-8EB8-1DA25F229031}"/>
              </a:ext>
            </a:extLst>
          </p:cNvPr>
          <p:cNvSpPr>
            <a:spLocks noGrp="1"/>
          </p:cNvSpPr>
          <p:nvPr>
            <p:ph type="title"/>
          </p:nvPr>
        </p:nvSpPr>
        <p:spPr/>
        <p:txBody>
          <a:bodyPr/>
          <a:lstStyle/>
          <a:p>
            <a:r>
              <a:rPr kumimoji="1" lang="ja-JP" altLang="en-US" dirty="0"/>
              <a:t>ルータの概要</a:t>
            </a:r>
          </a:p>
        </p:txBody>
      </p:sp>
      <p:sp>
        <p:nvSpPr>
          <p:cNvPr id="3" name="コンテンツ プレースホルダー 2">
            <a:extLst>
              <a:ext uri="{FF2B5EF4-FFF2-40B4-BE49-F238E27FC236}">
                <a16:creationId xmlns:a16="http://schemas.microsoft.com/office/drawing/2014/main" id="{A83C5101-0C24-4AA9-9BE8-7EFF0D7FD8FE}"/>
              </a:ext>
            </a:extLst>
          </p:cNvPr>
          <p:cNvSpPr>
            <a:spLocks noGrp="1"/>
          </p:cNvSpPr>
          <p:nvPr>
            <p:ph idx="1"/>
          </p:nvPr>
        </p:nvSpPr>
        <p:spPr/>
        <p:txBody>
          <a:bodyPr/>
          <a:lstStyle/>
          <a:p>
            <a:r>
              <a:rPr kumimoji="1" lang="ja-JP" altLang="en-US" dirty="0"/>
              <a:t>ネットワーク上を流れるデータを他のネットワークに</a:t>
            </a:r>
            <a:r>
              <a:rPr kumimoji="1" lang="ja-JP" altLang="en-US" dirty="0">
                <a:solidFill>
                  <a:schemeClr val="accent2">
                    <a:lumMod val="60000"/>
                    <a:lumOff val="40000"/>
                  </a:schemeClr>
                </a:solidFill>
              </a:rPr>
              <a:t>中継</a:t>
            </a:r>
            <a:r>
              <a:rPr kumimoji="1" lang="ja-JP" altLang="en-US" dirty="0"/>
              <a:t>する機器</a:t>
            </a:r>
            <a:endParaRPr kumimoji="1" lang="en-US" altLang="ja-JP" dirty="0"/>
          </a:p>
          <a:p>
            <a:r>
              <a:rPr lang="ja-JP" altLang="en-US" dirty="0"/>
              <a:t>複数の</a:t>
            </a:r>
            <a:r>
              <a:rPr lang="en-US" altLang="ja-JP" dirty="0"/>
              <a:t>PC</a:t>
            </a:r>
            <a:r>
              <a:rPr lang="ja-JP" altLang="en-US" dirty="0"/>
              <a:t>をインターネットに接続するための機器</a:t>
            </a:r>
            <a:endParaRPr lang="en-US" altLang="ja-JP" dirty="0"/>
          </a:p>
          <a:p>
            <a:r>
              <a:rPr kumimoji="1" lang="en-US" altLang="ja-JP" dirty="0"/>
              <a:t>EP</a:t>
            </a:r>
            <a:r>
              <a:rPr kumimoji="1" lang="ja-JP" altLang="en-US" dirty="0"/>
              <a:t>ネットワークでは </a:t>
            </a:r>
            <a:r>
              <a:rPr kumimoji="1" lang="en-US" altLang="ja-JP" dirty="0" err="1"/>
              <a:t>ringo</a:t>
            </a:r>
            <a:r>
              <a:rPr kumimoji="1" lang="en-US" altLang="ja-JP" dirty="0"/>
              <a:t> </a:t>
            </a:r>
            <a:r>
              <a:rPr kumimoji="1" lang="ja-JP" altLang="en-US" dirty="0"/>
              <a:t>や </a:t>
            </a:r>
            <a:r>
              <a:rPr kumimoji="1" lang="en-US" altLang="ja-JP" dirty="0"/>
              <a:t>lemon </a:t>
            </a:r>
            <a:r>
              <a:rPr kumimoji="1" lang="ja-JP" altLang="en-US" dirty="0"/>
              <a:t>がルータ</a:t>
            </a:r>
            <a:endParaRPr kumimoji="1" lang="en-US" altLang="ja-JP" dirty="0"/>
          </a:p>
          <a:p>
            <a:pPr marL="0" indent="0">
              <a:buNone/>
            </a:pPr>
            <a:endParaRPr kumimoji="1" lang="ja-JP" altLang="en-US" dirty="0"/>
          </a:p>
        </p:txBody>
      </p:sp>
      <p:sp>
        <p:nvSpPr>
          <p:cNvPr id="4" name="正方形/長方形 3">
            <a:extLst>
              <a:ext uri="{FF2B5EF4-FFF2-40B4-BE49-F238E27FC236}">
                <a16:creationId xmlns:a16="http://schemas.microsoft.com/office/drawing/2014/main" id="{E576B6A5-B355-4199-9619-26BD411EB6E9}"/>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6" descr="リンゴのイラスト">
            <a:extLst>
              <a:ext uri="{FF2B5EF4-FFF2-40B4-BE49-F238E27FC236}">
                <a16:creationId xmlns:a16="http://schemas.microsoft.com/office/drawing/2014/main" id="{0823C6EF-17E5-47FB-A8CC-0A4077AB44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2862" y="4623216"/>
            <a:ext cx="1700212" cy="17002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レモンのイラスト（フルーツ）">
            <a:extLst>
              <a:ext uri="{FF2B5EF4-FFF2-40B4-BE49-F238E27FC236}">
                <a16:creationId xmlns:a16="http://schemas.microsoft.com/office/drawing/2014/main" id="{732CC54C-41E8-4327-A69E-2064B83D5C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0922" y="4775617"/>
            <a:ext cx="15716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a:extLst>
              <a:ext uri="{FF2B5EF4-FFF2-40B4-BE49-F238E27FC236}">
                <a16:creationId xmlns:a16="http://schemas.microsoft.com/office/drawing/2014/main" id="{88ACD0A2-802B-416F-9CC4-447198B4B6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5319" y="4135902"/>
            <a:ext cx="2241757" cy="2576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48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8B866-822A-453A-A8A4-C06633D95CBE}"/>
              </a:ext>
            </a:extLst>
          </p:cNvPr>
          <p:cNvSpPr>
            <a:spLocks noGrp="1"/>
          </p:cNvSpPr>
          <p:nvPr>
            <p:ph type="title"/>
          </p:nvPr>
        </p:nvSpPr>
        <p:spPr/>
        <p:txBody>
          <a:bodyPr/>
          <a:lstStyle/>
          <a:p>
            <a:r>
              <a:rPr kumimoji="1" lang="ja-JP" altLang="en-US" dirty="0"/>
              <a:t>ルータの役割</a:t>
            </a:r>
          </a:p>
        </p:txBody>
      </p:sp>
      <p:sp>
        <p:nvSpPr>
          <p:cNvPr id="3" name="コンテンツ プレースホルダー 2">
            <a:extLst>
              <a:ext uri="{FF2B5EF4-FFF2-40B4-BE49-F238E27FC236}">
                <a16:creationId xmlns:a16="http://schemas.microsoft.com/office/drawing/2014/main" id="{3653F86A-AC6C-4A92-B034-4E8E8634B286}"/>
              </a:ext>
            </a:extLst>
          </p:cNvPr>
          <p:cNvSpPr>
            <a:spLocks noGrp="1"/>
          </p:cNvSpPr>
          <p:nvPr>
            <p:ph idx="1"/>
          </p:nvPr>
        </p:nvSpPr>
        <p:spPr/>
        <p:txBody>
          <a:bodyPr/>
          <a:lstStyle/>
          <a:p>
            <a:r>
              <a:rPr kumimoji="1" lang="en-US" altLang="ja-JP" dirty="0"/>
              <a:t>IP </a:t>
            </a:r>
            <a:r>
              <a:rPr kumimoji="1" lang="ja-JP" altLang="en-US" dirty="0"/>
              <a:t>アドレスの</a:t>
            </a:r>
            <a:r>
              <a:rPr kumimoji="1" lang="ja-JP" altLang="en-US" dirty="0">
                <a:solidFill>
                  <a:schemeClr val="accent2">
                    <a:lumMod val="60000"/>
                    <a:lumOff val="40000"/>
                  </a:schemeClr>
                </a:solidFill>
              </a:rPr>
              <a:t>変換</a:t>
            </a:r>
            <a:endParaRPr kumimoji="1" lang="en-US" altLang="ja-JP" dirty="0">
              <a:solidFill>
                <a:schemeClr val="accent2">
                  <a:lumMod val="60000"/>
                  <a:lumOff val="40000"/>
                </a:schemeClr>
              </a:solidFill>
            </a:endParaRPr>
          </a:p>
          <a:p>
            <a:pPr lvl="1"/>
            <a:r>
              <a:rPr lang="en-US" altLang="ja-JP" dirty="0"/>
              <a:t>NAT</a:t>
            </a:r>
          </a:p>
          <a:p>
            <a:pPr lvl="1"/>
            <a:r>
              <a:rPr kumimoji="1" lang="en-US" altLang="ja-JP" dirty="0"/>
              <a:t>NAPT</a:t>
            </a:r>
          </a:p>
          <a:p>
            <a:r>
              <a:rPr lang="ja-JP" altLang="en-US" dirty="0"/>
              <a:t>ネットワークとネットワークの</a:t>
            </a:r>
            <a:r>
              <a:rPr lang="ja-JP" altLang="en-US" dirty="0">
                <a:solidFill>
                  <a:schemeClr val="accent2">
                    <a:lumMod val="60000"/>
                    <a:lumOff val="40000"/>
                  </a:schemeClr>
                </a:solidFill>
              </a:rPr>
              <a:t>中継</a:t>
            </a:r>
            <a:r>
              <a:rPr lang="ja-JP" altLang="en-US" dirty="0"/>
              <a:t> </a:t>
            </a:r>
            <a:r>
              <a:rPr lang="en-US" altLang="ja-JP" dirty="0"/>
              <a:t>(</a:t>
            </a:r>
            <a:r>
              <a:rPr lang="ja-JP" altLang="en-US" dirty="0"/>
              <a:t>ゲートウェイ</a:t>
            </a:r>
            <a:r>
              <a:rPr lang="en-US" altLang="ja-JP" dirty="0"/>
              <a:t>)</a:t>
            </a:r>
            <a:r>
              <a:rPr lang="ja-JP" altLang="en-US" dirty="0"/>
              <a:t>←これは触れない</a:t>
            </a:r>
            <a:endParaRPr lang="en-US" altLang="ja-JP" dirty="0"/>
          </a:p>
          <a:p>
            <a:r>
              <a:rPr kumimoji="1" lang="ja-JP" altLang="en-US" dirty="0"/>
              <a:t>パケットフィルタリング</a:t>
            </a:r>
            <a:endParaRPr kumimoji="1" lang="en-US" altLang="ja-JP" dirty="0"/>
          </a:p>
          <a:p>
            <a:r>
              <a:rPr lang="ja-JP" altLang="en-US" dirty="0"/>
              <a:t>経路制御</a:t>
            </a:r>
            <a:r>
              <a:rPr lang="en-US" altLang="ja-JP" dirty="0"/>
              <a:t> (</a:t>
            </a:r>
            <a:r>
              <a:rPr lang="ja-JP" altLang="en-US" dirty="0"/>
              <a:t>ルーティング</a:t>
            </a:r>
            <a:r>
              <a:rPr lang="en-US" altLang="ja-JP" dirty="0"/>
              <a:t>)</a:t>
            </a:r>
            <a:endParaRPr kumimoji="1" lang="ja-JP" altLang="en-US" dirty="0"/>
          </a:p>
        </p:txBody>
      </p:sp>
      <p:sp>
        <p:nvSpPr>
          <p:cNvPr id="4" name="正方形/長方形 3">
            <a:extLst>
              <a:ext uri="{FF2B5EF4-FFF2-40B4-BE49-F238E27FC236}">
                <a16:creationId xmlns:a16="http://schemas.microsoft.com/office/drawing/2014/main" id="{59ABBAF6-6B5D-4C9B-9217-E61014423A39}"/>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723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まず</a:t>
            </a:r>
            <a:r>
              <a:rPr kumimoji="1" lang="en-US" altLang="ja-JP" dirty="0"/>
              <a:t>IP </a:t>
            </a:r>
            <a:r>
              <a:rPr kumimoji="1" lang="ja-JP" altLang="en-US" dirty="0"/>
              <a:t>アドレスとは</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ja-JP" altLang="en-US" dirty="0"/>
              <a:t>グローバル</a:t>
            </a:r>
            <a:r>
              <a:rPr kumimoji="1" lang="en-US" altLang="ja-JP" dirty="0"/>
              <a:t>IP</a:t>
            </a:r>
            <a:r>
              <a:rPr kumimoji="1" lang="ja-JP" altLang="en-US" dirty="0"/>
              <a:t>アドレス</a:t>
            </a:r>
            <a:endParaRPr kumimoji="1" lang="en-US" altLang="ja-JP" dirty="0"/>
          </a:p>
          <a:p>
            <a:pPr lvl="1"/>
            <a:r>
              <a:rPr lang="ja-JP" altLang="en-US" dirty="0"/>
              <a:t>インターネットに接続された機器に一意に割り当てられている</a:t>
            </a:r>
            <a:r>
              <a:rPr lang="en-US" altLang="ja-JP" dirty="0"/>
              <a:t>IP</a:t>
            </a:r>
            <a:r>
              <a:rPr lang="ja-JP" altLang="en-US" dirty="0"/>
              <a:t>アドレス</a:t>
            </a:r>
            <a:endParaRPr lang="en-US" altLang="ja-JP" dirty="0"/>
          </a:p>
          <a:p>
            <a:pPr lvl="1"/>
            <a:r>
              <a:rPr kumimoji="1" lang="ja-JP" altLang="en-US" dirty="0"/>
              <a:t>インターネットの中での</a:t>
            </a:r>
            <a:r>
              <a:rPr kumimoji="1" lang="ja-JP" altLang="en-US" dirty="0">
                <a:solidFill>
                  <a:srgbClr val="FFC000"/>
                </a:solidFill>
              </a:rPr>
              <a:t>住所</a:t>
            </a:r>
            <a:endParaRPr kumimoji="1" lang="en-US" altLang="ja-JP" dirty="0">
              <a:solidFill>
                <a:srgbClr val="FFC000"/>
              </a:solidFill>
            </a:endParaRPr>
          </a:p>
          <a:p>
            <a:r>
              <a:rPr kumimoji="1" lang="ja-JP" altLang="en-US" dirty="0"/>
              <a:t>プライベート</a:t>
            </a:r>
            <a:r>
              <a:rPr kumimoji="1" lang="en-US" altLang="ja-JP" dirty="0"/>
              <a:t>IP</a:t>
            </a:r>
            <a:r>
              <a:rPr kumimoji="1" lang="ja-JP" altLang="en-US" dirty="0"/>
              <a:t>アドレス</a:t>
            </a:r>
            <a:endParaRPr kumimoji="1" lang="en-US" altLang="ja-JP" dirty="0"/>
          </a:p>
          <a:p>
            <a:pPr lvl="1"/>
            <a:r>
              <a:rPr lang="ja-JP" altLang="en-US" dirty="0"/>
              <a:t>インターネットと直接には接続しないプライベートなネットワークで利用できる</a:t>
            </a:r>
            <a:r>
              <a:rPr lang="en-US" altLang="ja-JP" dirty="0"/>
              <a:t>IP</a:t>
            </a:r>
            <a:r>
              <a:rPr lang="ja-JP" altLang="en-US" dirty="0"/>
              <a:t>アドレス</a:t>
            </a:r>
            <a:endParaRPr lang="en-US" altLang="ja-JP" dirty="0"/>
          </a:p>
          <a:p>
            <a:pPr lvl="1"/>
            <a:r>
              <a:rPr kumimoji="1" lang="en-US" altLang="ja-JP" dirty="0"/>
              <a:t>10.0.0.0/8, 172.16.0.0/12. 192.168.0.0/16</a:t>
            </a:r>
            <a:r>
              <a:rPr kumimoji="1" lang="ja-JP" altLang="en-US" dirty="0"/>
              <a:t>がプライベート</a:t>
            </a:r>
            <a:r>
              <a:rPr kumimoji="1" lang="en-US" altLang="ja-JP" dirty="0"/>
              <a:t>IP</a:t>
            </a:r>
            <a:r>
              <a:rPr kumimoji="1" lang="ja-JP" altLang="en-US" dirty="0"/>
              <a:t>として割り当てられている</a:t>
            </a:r>
            <a:endParaRPr kumimoji="1" lang="en-US" altLang="ja-JP" dirty="0"/>
          </a:p>
          <a:p>
            <a:pPr lvl="1"/>
            <a:r>
              <a:rPr lang="ja-JP" altLang="en-US" dirty="0"/>
              <a:t>外部からはこのアドレスは見えない</a:t>
            </a:r>
            <a:endParaRPr kumimoji="1" lang="ja-JP" altLang="en-US"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吹き出し: 円形 4">
            <a:extLst>
              <a:ext uri="{FF2B5EF4-FFF2-40B4-BE49-F238E27FC236}">
                <a16:creationId xmlns:a16="http://schemas.microsoft.com/office/drawing/2014/main" id="{5F42012F-8938-4261-AF99-8A340D64F508}"/>
              </a:ext>
            </a:extLst>
          </p:cNvPr>
          <p:cNvSpPr/>
          <p:nvPr/>
        </p:nvSpPr>
        <p:spPr>
          <a:xfrm>
            <a:off x="6236677" y="5403310"/>
            <a:ext cx="2693428" cy="1299410"/>
          </a:xfrm>
          <a:prstGeom prst="wedgeEllipseCallout">
            <a:avLst>
              <a:gd name="adj1" fmla="val -36419"/>
              <a:gd name="adj2" fmla="val -88145"/>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ネットワーク部として左から何個利用するか決めたルール</a:t>
            </a:r>
          </a:p>
        </p:txBody>
      </p:sp>
    </p:spTree>
    <p:extLst>
      <p:ext uri="{BB962C8B-B14F-4D97-AF65-F5344CB8AC3E}">
        <p14:creationId xmlns:p14="http://schemas.microsoft.com/office/powerpoint/2010/main" val="261753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lang="ja-JP" altLang="en-US" dirty="0"/>
              <a:t>アドレス表記</a:t>
            </a:r>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a:extLst>
              <a:ext uri="{FF2B5EF4-FFF2-40B4-BE49-F238E27FC236}">
                <a16:creationId xmlns:a16="http://schemas.microsoft.com/office/drawing/2014/main" id="{E522BF12-AFD1-408A-8347-20C603E08D4A}"/>
              </a:ext>
            </a:extLst>
          </p:cNvPr>
          <p:cNvSpPr>
            <a:spLocks noGrp="1"/>
          </p:cNvSpPr>
          <p:nvPr>
            <p:ph idx="1"/>
          </p:nvPr>
        </p:nvSpPr>
        <p:spPr>
          <a:xfrm>
            <a:off x="468229" y="3314950"/>
            <a:ext cx="5868404" cy="3246271"/>
          </a:xfrm>
        </p:spPr>
        <p:txBody>
          <a:bodyPr>
            <a:normAutofit fontScale="92500" lnSpcReduction="10000"/>
          </a:bodyPr>
          <a:lstStyle/>
          <a:p>
            <a:r>
              <a:rPr kumimoji="1" lang="ja-JP" altLang="en-US" dirty="0"/>
              <a:t>ネットワーク部 </a:t>
            </a:r>
            <a:r>
              <a:rPr lang="en-US" altLang="ja-JP" dirty="0"/>
              <a:t>: </a:t>
            </a:r>
            <a:r>
              <a:rPr lang="ja-JP" altLang="en-US" sz="2200" dirty="0"/>
              <a:t>所属するネットワークを示す</a:t>
            </a:r>
            <a:endParaRPr lang="en-US" altLang="ja-JP" sz="2200" dirty="0"/>
          </a:p>
          <a:p>
            <a:r>
              <a:rPr kumimoji="1" lang="ja-JP" altLang="en-US" dirty="0"/>
              <a:t>ホスト部 </a:t>
            </a:r>
            <a:r>
              <a:rPr kumimoji="1" lang="en-US" altLang="ja-JP" dirty="0"/>
              <a:t>: </a:t>
            </a:r>
            <a:r>
              <a:rPr kumimoji="1" lang="ja-JP" altLang="en-US" sz="2200" dirty="0"/>
              <a:t>計算機自身を示す</a:t>
            </a:r>
            <a:endParaRPr kumimoji="1" lang="en-US" altLang="ja-JP" sz="2200" dirty="0"/>
          </a:p>
          <a:p>
            <a:pPr lvl="1"/>
            <a:r>
              <a:rPr lang="en-US" altLang="ja-JP" sz="1800" dirty="0"/>
              <a:t>2</a:t>
            </a:r>
            <a:r>
              <a:rPr lang="ja-JP" altLang="en-US" sz="1800" dirty="0"/>
              <a:t>部分はサブネットマスクで分割</a:t>
            </a:r>
            <a:endParaRPr lang="en-US" altLang="ja-JP" sz="1800" dirty="0"/>
          </a:p>
          <a:p>
            <a:pPr lvl="1"/>
            <a:endParaRPr kumimoji="1" lang="en-US" altLang="ja-JP" sz="1800" dirty="0"/>
          </a:p>
          <a:p>
            <a:r>
              <a:rPr kumimoji="1" lang="en-US" altLang="ja-JP" sz="2400" dirty="0"/>
              <a:t>192.168.0.0/16</a:t>
            </a:r>
          </a:p>
          <a:p>
            <a:pPr lvl="1"/>
            <a:r>
              <a:rPr kumimoji="1" lang="ja-JP" altLang="en-US" sz="2000" dirty="0"/>
              <a:t>ルータが有しているルール</a:t>
            </a:r>
            <a:endParaRPr kumimoji="1" lang="en-US" altLang="ja-JP" sz="2000" dirty="0"/>
          </a:p>
          <a:p>
            <a:pPr lvl="1"/>
            <a:r>
              <a:rPr lang="en-US" altLang="ja-JP" sz="2000" dirty="0"/>
              <a:t>8bit × 4 = 32bit (4byte)</a:t>
            </a:r>
            <a:r>
              <a:rPr lang="ja-JP" altLang="en-US" sz="2000" dirty="0"/>
              <a:t>で表わす</a:t>
            </a:r>
            <a:endParaRPr lang="en-US" altLang="ja-JP" sz="2000" dirty="0"/>
          </a:p>
          <a:p>
            <a:pPr lvl="1"/>
            <a:r>
              <a:rPr kumimoji="1" lang="en-US" altLang="ja-JP" sz="2000" dirty="0"/>
              <a:t>“/16”</a:t>
            </a:r>
            <a:r>
              <a:rPr kumimoji="1" lang="ja-JP" altLang="en-US" sz="2000" dirty="0"/>
              <a:t>は左から</a:t>
            </a:r>
            <a:r>
              <a:rPr kumimoji="1" lang="en-US" altLang="ja-JP" sz="2000" dirty="0"/>
              <a:t>16</a:t>
            </a:r>
            <a:r>
              <a:rPr kumimoji="1" lang="ja-JP" altLang="en-US" sz="2000" dirty="0"/>
              <a:t>桁分がネットワーク部ということを表す</a:t>
            </a:r>
            <a:endParaRPr kumimoji="1" lang="en-US" altLang="ja-JP" sz="2000" dirty="0"/>
          </a:p>
        </p:txBody>
      </p:sp>
      <p:pic>
        <p:nvPicPr>
          <p:cNvPr id="9" name="コンテンツ プレースホルダー 4">
            <a:extLst>
              <a:ext uri="{FF2B5EF4-FFF2-40B4-BE49-F238E27FC236}">
                <a16:creationId xmlns:a16="http://schemas.microsoft.com/office/drawing/2014/main" id="{F5F8AF36-CAD4-4CF8-A9FC-F5B0883164EA}"/>
              </a:ext>
            </a:extLst>
          </p:cNvPr>
          <p:cNvPicPr>
            <a:picLocks noChangeAspect="1"/>
          </p:cNvPicPr>
          <p:nvPr/>
        </p:nvPicPr>
        <p:blipFill>
          <a:blip r:embed="rId3"/>
          <a:stretch>
            <a:fillRect/>
          </a:stretch>
        </p:blipFill>
        <p:spPr>
          <a:xfrm>
            <a:off x="909625" y="1617660"/>
            <a:ext cx="7089206" cy="1511303"/>
          </a:xfrm>
          <a:prstGeom prst="rect">
            <a:avLst/>
          </a:prstGeom>
        </p:spPr>
      </p:pic>
      <p:cxnSp>
        <p:nvCxnSpPr>
          <p:cNvPr id="5" name="直線コネクタ 4">
            <a:extLst>
              <a:ext uri="{FF2B5EF4-FFF2-40B4-BE49-F238E27FC236}">
                <a16:creationId xmlns:a16="http://schemas.microsoft.com/office/drawing/2014/main" id="{3CE5C789-ECBC-4F8A-82EE-AC1016FDD237}"/>
              </a:ext>
            </a:extLst>
          </p:cNvPr>
          <p:cNvCxnSpPr/>
          <p:nvPr/>
        </p:nvCxnSpPr>
        <p:spPr>
          <a:xfrm>
            <a:off x="4555958" y="2550695"/>
            <a:ext cx="304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コンテンツ プレースホルダー 7">
            <a:extLst>
              <a:ext uri="{FF2B5EF4-FFF2-40B4-BE49-F238E27FC236}">
                <a16:creationId xmlns:a16="http://schemas.microsoft.com/office/drawing/2014/main" id="{C0F446BB-5713-45A9-A492-A88261469B3F}"/>
              </a:ext>
            </a:extLst>
          </p:cNvPr>
          <p:cNvSpPr txBox="1">
            <a:spLocks/>
          </p:cNvSpPr>
          <p:nvPr/>
        </p:nvSpPr>
        <p:spPr>
          <a:xfrm>
            <a:off x="4663239" y="2713373"/>
            <a:ext cx="1240255" cy="3185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a:solidFill>
                  <a:schemeClr val="accent1">
                    <a:lumMod val="60000"/>
                    <a:lumOff val="40000"/>
                  </a:schemeClr>
                </a:solidFill>
              </a:rPr>
              <a:t>ホスト部</a:t>
            </a:r>
          </a:p>
        </p:txBody>
      </p:sp>
      <p:sp>
        <p:nvSpPr>
          <p:cNvPr id="7" name="テキスト ボックス 6">
            <a:extLst>
              <a:ext uri="{FF2B5EF4-FFF2-40B4-BE49-F238E27FC236}">
                <a16:creationId xmlns:a16="http://schemas.microsoft.com/office/drawing/2014/main" id="{53DC5405-2161-4CE4-9B26-7D212ABDB7B8}"/>
              </a:ext>
            </a:extLst>
          </p:cNvPr>
          <p:cNvSpPr txBox="1"/>
          <p:nvPr/>
        </p:nvSpPr>
        <p:spPr>
          <a:xfrm>
            <a:off x="6368714" y="3657599"/>
            <a:ext cx="1764632" cy="9233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dirty="0">
                <a:solidFill>
                  <a:schemeClr val="tx1"/>
                </a:solidFill>
              </a:rPr>
              <a:t>11000000.</a:t>
            </a:r>
          </a:p>
          <a:p>
            <a:r>
              <a:rPr kumimoji="1" lang="en-US" altLang="ja-JP" dirty="0">
                <a:solidFill>
                  <a:schemeClr val="tx1"/>
                </a:solidFill>
              </a:rPr>
              <a:t>10100100.</a:t>
            </a:r>
          </a:p>
          <a:p>
            <a:r>
              <a:rPr kumimoji="1" lang="ja-JP" altLang="en-US" dirty="0">
                <a:solidFill>
                  <a:schemeClr val="tx1"/>
                </a:solidFill>
              </a:rPr>
              <a:t>に住んでいる</a:t>
            </a:r>
            <a:endParaRPr kumimoji="1" lang="en-US" altLang="ja-JP" dirty="0">
              <a:solidFill>
                <a:schemeClr val="tx1"/>
              </a:solidFill>
            </a:endParaRPr>
          </a:p>
        </p:txBody>
      </p:sp>
      <p:pic>
        <p:nvPicPr>
          <p:cNvPr id="16" name="Picture 8" descr="ノートパソコンのイラスト">
            <a:extLst>
              <a:ext uri="{FF2B5EF4-FFF2-40B4-BE49-F238E27FC236}">
                <a16:creationId xmlns:a16="http://schemas.microsoft.com/office/drawing/2014/main" id="{3EE3B5E6-DDB5-4C38-A2BB-CAE06E4E24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3060" y="4604618"/>
            <a:ext cx="2030830" cy="16297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B7F0B42D-7787-4B85-A76F-9D7ED19A3337}"/>
              </a:ext>
            </a:extLst>
          </p:cNvPr>
          <p:cNvSpPr txBox="1"/>
          <p:nvPr/>
        </p:nvSpPr>
        <p:spPr>
          <a:xfrm>
            <a:off x="7215658" y="4813455"/>
            <a:ext cx="1171074" cy="923330"/>
          </a:xfrm>
          <a:prstGeom prst="rect">
            <a:avLst/>
          </a:prstGeom>
          <a:noFill/>
        </p:spPr>
        <p:txBody>
          <a:bodyPr wrap="square" rtlCol="0">
            <a:spAutoFit/>
          </a:bodyPr>
          <a:lstStyle/>
          <a:p>
            <a:r>
              <a:rPr kumimoji="1" lang="en-US" altLang="ja-JP" dirty="0"/>
              <a:t>00010000.</a:t>
            </a:r>
          </a:p>
          <a:p>
            <a:r>
              <a:rPr kumimoji="1" lang="en-US" altLang="ja-JP" dirty="0"/>
              <a:t>00001111 </a:t>
            </a:r>
            <a:r>
              <a:rPr kumimoji="1" lang="ja-JP" altLang="en-US" dirty="0"/>
              <a:t>クン</a:t>
            </a:r>
          </a:p>
        </p:txBody>
      </p:sp>
      <mc:AlternateContent xmlns:mc="http://schemas.openxmlformats.org/markup-compatibility/2006" xmlns:p14="http://schemas.microsoft.com/office/powerpoint/2010/main">
        <mc:Choice Requires="p14">
          <p:contentPart p14:bwMode="auto" r:id="rId5">
            <p14:nvContentPartPr>
              <p14:cNvPr id="21" name="インク 20">
                <a:extLst>
                  <a:ext uri="{FF2B5EF4-FFF2-40B4-BE49-F238E27FC236}">
                    <a16:creationId xmlns:a16="http://schemas.microsoft.com/office/drawing/2014/main" id="{F16FCED5-4C02-44D3-B6B1-E7184CCE7342}"/>
                  </a:ext>
                </a:extLst>
              </p14:cNvPr>
              <p14:cNvContentPartPr/>
              <p14:nvPr/>
            </p14:nvContentPartPr>
            <p14:xfrm>
              <a:off x="6206889" y="4059745"/>
              <a:ext cx="2885040" cy="2566080"/>
            </p14:xfrm>
          </p:contentPart>
        </mc:Choice>
        <mc:Fallback xmlns="">
          <p:pic>
            <p:nvPicPr>
              <p:cNvPr id="21" name="インク 20">
                <a:extLst>
                  <a:ext uri="{FF2B5EF4-FFF2-40B4-BE49-F238E27FC236}">
                    <a16:creationId xmlns:a16="http://schemas.microsoft.com/office/drawing/2014/main" id="{F16FCED5-4C02-44D3-B6B1-E7184CCE7342}"/>
                  </a:ext>
                </a:extLst>
              </p:cNvPr>
              <p:cNvPicPr/>
              <p:nvPr/>
            </p:nvPicPr>
            <p:blipFill>
              <a:blip r:embed="rId6"/>
              <a:stretch>
                <a:fillRect/>
              </a:stretch>
            </p:blipFill>
            <p:spPr>
              <a:xfrm>
                <a:off x="6143889" y="3997105"/>
                <a:ext cx="3010680" cy="2691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2" name="インク 21">
                <a:extLst>
                  <a:ext uri="{FF2B5EF4-FFF2-40B4-BE49-F238E27FC236}">
                    <a16:creationId xmlns:a16="http://schemas.microsoft.com/office/drawing/2014/main" id="{BC087817-B297-4276-96D2-05E8FAAF96E4}"/>
                  </a:ext>
                </a:extLst>
              </p14:cNvPr>
              <p14:cNvContentPartPr/>
              <p14:nvPr/>
            </p14:nvContentPartPr>
            <p14:xfrm>
              <a:off x="6201129" y="4367185"/>
              <a:ext cx="393120" cy="1942560"/>
            </p14:xfrm>
          </p:contentPart>
        </mc:Choice>
        <mc:Fallback xmlns="">
          <p:pic>
            <p:nvPicPr>
              <p:cNvPr id="22" name="インク 21">
                <a:extLst>
                  <a:ext uri="{FF2B5EF4-FFF2-40B4-BE49-F238E27FC236}">
                    <a16:creationId xmlns:a16="http://schemas.microsoft.com/office/drawing/2014/main" id="{BC087817-B297-4276-96D2-05E8FAAF96E4}"/>
                  </a:ext>
                </a:extLst>
              </p:cNvPr>
              <p:cNvPicPr/>
              <p:nvPr/>
            </p:nvPicPr>
            <p:blipFill>
              <a:blip r:embed="rId8"/>
              <a:stretch>
                <a:fillRect/>
              </a:stretch>
            </p:blipFill>
            <p:spPr>
              <a:xfrm>
                <a:off x="6138129" y="4304185"/>
                <a:ext cx="518760" cy="2068200"/>
              </a:xfrm>
              <a:prstGeom prst="rect">
                <a:avLst/>
              </a:prstGeom>
            </p:spPr>
          </p:pic>
        </mc:Fallback>
      </mc:AlternateContent>
    </p:spTree>
    <p:extLst>
      <p:ext uri="{BB962C8B-B14F-4D97-AF65-F5344CB8AC3E}">
        <p14:creationId xmlns:p14="http://schemas.microsoft.com/office/powerpoint/2010/main" val="1321322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ja-JP" altLang="en-US" dirty="0"/>
              <a:t>ルータの役割 </a:t>
            </a:r>
            <a:r>
              <a:rPr kumimoji="1" lang="en-US" altLang="ja-JP" dirty="0"/>
              <a:t>1 : IP</a:t>
            </a:r>
            <a:r>
              <a:rPr kumimoji="1" lang="ja-JP" altLang="en-US" dirty="0"/>
              <a:t>の変換</a:t>
            </a:r>
          </a:p>
        </p:txBody>
      </p:sp>
      <p:sp>
        <p:nvSpPr>
          <p:cNvPr id="3" name="コンテンツ プレースホルダー 2">
            <a:extLst>
              <a:ext uri="{FF2B5EF4-FFF2-40B4-BE49-F238E27FC236}">
                <a16:creationId xmlns:a16="http://schemas.microsoft.com/office/drawing/2014/main" id="{B3E8EE45-E9E3-43CE-9496-7B4A608AE8DD}"/>
              </a:ext>
            </a:extLst>
          </p:cNvPr>
          <p:cNvSpPr>
            <a:spLocks noGrp="1"/>
          </p:cNvSpPr>
          <p:nvPr>
            <p:ph idx="1"/>
          </p:nvPr>
        </p:nvSpPr>
        <p:spPr/>
        <p:txBody>
          <a:bodyPr/>
          <a:lstStyle/>
          <a:p>
            <a:r>
              <a:rPr kumimoji="1" lang="en-US" altLang="ja-JP" dirty="0"/>
              <a:t>NAT (Network Address Translation)</a:t>
            </a:r>
          </a:p>
          <a:p>
            <a:pPr lvl="1"/>
            <a:r>
              <a:rPr lang="ja-JP" altLang="en-US" dirty="0"/>
              <a:t>あるグローバル</a:t>
            </a:r>
            <a:r>
              <a:rPr lang="en-US" altLang="ja-JP" dirty="0"/>
              <a:t>IP</a:t>
            </a:r>
            <a:r>
              <a:rPr lang="ja-JP" altLang="en-US" dirty="0"/>
              <a:t>を複数の</a:t>
            </a:r>
            <a:r>
              <a:rPr lang="en-US" altLang="ja-JP" dirty="0"/>
              <a:t>PC</a:t>
            </a:r>
            <a:r>
              <a:rPr lang="ja-JP" altLang="en-US" dirty="0"/>
              <a:t>で共有する技術</a:t>
            </a:r>
            <a:endParaRPr lang="en-US" altLang="ja-JP" dirty="0"/>
          </a:p>
          <a:p>
            <a:pPr lvl="1"/>
            <a:r>
              <a:rPr kumimoji="1" lang="ja-JP" altLang="en-US" dirty="0"/>
              <a:t>プライベート</a:t>
            </a:r>
            <a:r>
              <a:rPr kumimoji="1" lang="en-US" altLang="ja-JP" dirty="0"/>
              <a:t>IP</a:t>
            </a:r>
            <a:r>
              <a:rPr kumimoji="1" lang="ja-JP" altLang="en-US" dirty="0"/>
              <a:t>をグローバル</a:t>
            </a:r>
            <a:r>
              <a:rPr kumimoji="1" lang="en-US" altLang="ja-JP" dirty="0"/>
              <a:t>IP</a:t>
            </a:r>
            <a:r>
              <a:rPr kumimoji="1" lang="ja-JP" altLang="en-US" dirty="0"/>
              <a:t>に変換して、他のネットワークと通信</a:t>
            </a:r>
            <a:endParaRPr kumimoji="1" lang="en-US" altLang="ja-JP" dirty="0"/>
          </a:p>
          <a:p>
            <a:pPr lvl="1"/>
            <a:r>
              <a:rPr lang="ja-JP" altLang="en-US" dirty="0"/>
              <a:t>一度に通信できる数はグローバル</a:t>
            </a:r>
            <a:r>
              <a:rPr lang="en-US" altLang="ja-JP" dirty="0"/>
              <a:t>IP</a:t>
            </a:r>
            <a:r>
              <a:rPr lang="ja-JP" altLang="en-US" dirty="0"/>
              <a:t>アドレスの数だけ</a:t>
            </a:r>
            <a:endParaRPr kumimoji="1" lang="ja-JP" altLang="en-US" dirty="0"/>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409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ローチャート: 直接アクセス記憶 10">
            <a:extLst>
              <a:ext uri="{FF2B5EF4-FFF2-40B4-BE49-F238E27FC236}">
                <a16:creationId xmlns:a16="http://schemas.microsoft.com/office/drawing/2014/main" id="{01CB28DA-7748-4F61-B668-D39C1ADCF9EE}"/>
              </a:ext>
            </a:extLst>
          </p:cNvPr>
          <p:cNvSpPr/>
          <p:nvPr/>
        </p:nvSpPr>
        <p:spPr>
          <a:xfrm>
            <a:off x="4810125" y="4388644"/>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直接アクセス記憶 11">
            <a:extLst>
              <a:ext uri="{FF2B5EF4-FFF2-40B4-BE49-F238E27FC236}">
                <a16:creationId xmlns:a16="http://schemas.microsoft.com/office/drawing/2014/main" id="{E8EEB718-5B6A-46C2-8195-5BFD3BF12000}"/>
              </a:ext>
            </a:extLst>
          </p:cNvPr>
          <p:cNvSpPr/>
          <p:nvPr/>
        </p:nvSpPr>
        <p:spPr>
          <a:xfrm rot="10800000">
            <a:off x="6567487" y="3652838"/>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直接アクセス記憶 12">
            <a:extLst>
              <a:ext uri="{FF2B5EF4-FFF2-40B4-BE49-F238E27FC236}">
                <a16:creationId xmlns:a16="http://schemas.microsoft.com/office/drawing/2014/main" id="{9A2B3A9A-976E-4BC2-806F-A47C51DEBDD9}"/>
              </a:ext>
            </a:extLst>
          </p:cNvPr>
          <p:cNvSpPr/>
          <p:nvPr/>
        </p:nvSpPr>
        <p:spPr>
          <a:xfrm rot="10800000">
            <a:off x="3855244" y="3690938"/>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C3106F0-AD77-423E-A527-C9CDDFBD5366}"/>
              </a:ext>
            </a:extLst>
          </p:cNvPr>
          <p:cNvSpPr>
            <a:spLocks noGrp="1"/>
          </p:cNvSpPr>
          <p:nvPr>
            <p:ph type="title"/>
          </p:nvPr>
        </p:nvSpPr>
        <p:spPr/>
        <p:txBody>
          <a:bodyPr/>
          <a:lstStyle/>
          <a:p>
            <a:r>
              <a:rPr kumimoji="1" lang="en-US" altLang="ja-JP" sz="4000" dirty="0"/>
              <a:t>NAT (Network Address Translation)</a:t>
            </a:r>
            <a:endParaRPr kumimoji="1" lang="ja-JP" altLang="en-US" dirty="0"/>
          </a:p>
        </p:txBody>
      </p:sp>
      <p:sp>
        <p:nvSpPr>
          <p:cNvPr id="6" name="フローチャート: 直接アクセス記憶 5">
            <a:extLst>
              <a:ext uri="{FF2B5EF4-FFF2-40B4-BE49-F238E27FC236}">
                <a16:creationId xmlns:a16="http://schemas.microsoft.com/office/drawing/2014/main" id="{431F9DDC-3597-4E02-9011-6D296D25BD0A}"/>
              </a:ext>
            </a:extLst>
          </p:cNvPr>
          <p:cNvSpPr/>
          <p:nvPr/>
        </p:nvSpPr>
        <p:spPr>
          <a:xfrm>
            <a:off x="2107406" y="4329113"/>
            <a:ext cx="835819" cy="357187"/>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D879494-7F91-4B31-B01B-2D2CEB495E8A}"/>
              </a:ext>
            </a:extLst>
          </p:cNvPr>
          <p:cNvSpPr/>
          <p:nvPr/>
        </p:nvSpPr>
        <p:spPr>
          <a:xfrm>
            <a:off x="612642" y="1285666"/>
            <a:ext cx="7506929" cy="191729"/>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サーバーのイラスト">
            <a:extLst>
              <a:ext uri="{FF2B5EF4-FFF2-40B4-BE49-F238E27FC236}">
                <a16:creationId xmlns:a16="http://schemas.microsoft.com/office/drawing/2014/main" id="{2B41F3D2-25ED-4AA7-AB94-89AEBF0D7A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018" y="3231358"/>
            <a:ext cx="2026444" cy="188965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インターネットルーターのイラスト | エコのモト">
            <a:extLst>
              <a:ext uri="{FF2B5EF4-FFF2-40B4-BE49-F238E27FC236}">
                <a16:creationId xmlns:a16="http://schemas.microsoft.com/office/drawing/2014/main" id="{0E3987F4-C7CC-4AE8-8F75-653475DD5B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4769" y="3407569"/>
            <a:ext cx="1707355" cy="17073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ノートパソコンのイラスト">
            <a:extLst>
              <a:ext uri="{FF2B5EF4-FFF2-40B4-BE49-F238E27FC236}">
                <a16:creationId xmlns:a16="http://schemas.microsoft.com/office/drawing/2014/main" id="{2B59EF04-B588-4904-9F31-AE60C11B93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1411" y="3350420"/>
            <a:ext cx="1967313" cy="1578769"/>
          </a:xfrm>
          <a:prstGeom prst="rect">
            <a:avLst/>
          </a:prstGeom>
          <a:noFill/>
          <a:extLst>
            <a:ext uri="{909E8E84-426E-40DD-AFC4-6F175D3DCCD1}">
              <a14:hiddenFill xmlns:a14="http://schemas.microsoft.com/office/drawing/2010/main">
                <a:solidFill>
                  <a:srgbClr val="FFFFFF"/>
                </a:solidFill>
              </a14:hiddenFill>
            </a:ext>
          </a:extLst>
        </p:spPr>
      </p:pic>
      <p:sp>
        <p:nvSpPr>
          <p:cNvPr id="7" name="矢印: 右 6">
            <a:extLst>
              <a:ext uri="{FF2B5EF4-FFF2-40B4-BE49-F238E27FC236}">
                <a16:creationId xmlns:a16="http://schemas.microsoft.com/office/drawing/2014/main" id="{9C65A654-AD7D-454B-8BDB-BE9889A4B187}"/>
              </a:ext>
            </a:extLst>
          </p:cNvPr>
          <p:cNvSpPr/>
          <p:nvPr/>
        </p:nvSpPr>
        <p:spPr>
          <a:xfrm>
            <a:off x="2478881" y="3700462"/>
            <a:ext cx="1050131" cy="41433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E599D6EB-3436-4D53-85D6-3E0DEDD802FC}"/>
              </a:ext>
            </a:extLst>
          </p:cNvPr>
          <p:cNvSpPr/>
          <p:nvPr/>
        </p:nvSpPr>
        <p:spPr>
          <a:xfrm>
            <a:off x="5153025" y="3702844"/>
            <a:ext cx="1050131" cy="41433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55DE787C-2E97-4E00-A44D-D248132DBB89}"/>
              </a:ext>
            </a:extLst>
          </p:cNvPr>
          <p:cNvSpPr/>
          <p:nvPr/>
        </p:nvSpPr>
        <p:spPr>
          <a:xfrm rot="10800000">
            <a:off x="3238499" y="4274345"/>
            <a:ext cx="1050131"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矢印: 右 16">
            <a:extLst>
              <a:ext uri="{FF2B5EF4-FFF2-40B4-BE49-F238E27FC236}">
                <a16:creationId xmlns:a16="http://schemas.microsoft.com/office/drawing/2014/main" id="{84F5637A-D4AE-40E5-B49F-9087606F1C18}"/>
              </a:ext>
            </a:extLst>
          </p:cNvPr>
          <p:cNvSpPr/>
          <p:nvPr/>
        </p:nvSpPr>
        <p:spPr>
          <a:xfrm rot="10800000">
            <a:off x="5962650" y="4333876"/>
            <a:ext cx="1050131" cy="4143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5A045192-465A-4434-BA13-42366FCBC21A}"/>
              </a:ext>
            </a:extLst>
          </p:cNvPr>
          <p:cNvSpPr txBox="1"/>
          <p:nvPr/>
        </p:nvSpPr>
        <p:spPr>
          <a:xfrm>
            <a:off x="728663" y="2700338"/>
            <a:ext cx="1635918" cy="646331"/>
          </a:xfrm>
          <a:prstGeom prst="rect">
            <a:avLst/>
          </a:prstGeom>
          <a:noFill/>
        </p:spPr>
        <p:txBody>
          <a:bodyPr wrap="square" rtlCol="0">
            <a:spAutoFit/>
          </a:bodyPr>
          <a:lstStyle/>
          <a:p>
            <a:pPr algn="ctr"/>
            <a:r>
              <a:rPr kumimoji="1" lang="ja-JP" altLang="en-US" dirty="0"/>
              <a:t>サーバー</a:t>
            </a:r>
            <a:endParaRPr kumimoji="1" lang="en-US" altLang="ja-JP" dirty="0"/>
          </a:p>
          <a:p>
            <a:pPr algn="ctr"/>
            <a:r>
              <a:rPr kumimoji="1" lang="en-US" altLang="ja-JP" dirty="0"/>
              <a:t>173.194.38.88</a:t>
            </a:r>
            <a:endParaRPr kumimoji="1" lang="ja-JP" altLang="en-US" dirty="0"/>
          </a:p>
        </p:txBody>
      </p:sp>
      <p:sp>
        <p:nvSpPr>
          <p:cNvPr id="20" name="テキスト ボックス 19">
            <a:extLst>
              <a:ext uri="{FF2B5EF4-FFF2-40B4-BE49-F238E27FC236}">
                <a16:creationId xmlns:a16="http://schemas.microsoft.com/office/drawing/2014/main" id="{35420705-C040-404B-9032-F057B09C3DDB}"/>
              </a:ext>
            </a:extLst>
          </p:cNvPr>
          <p:cNvSpPr txBox="1"/>
          <p:nvPr/>
        </p:nvSpPr>
        <p:spPr>
          <a:xfrm>
            <a:off x="3409950" y="2624138"/>
            <a:ext cx="2640806" cy="923330"/>
          </a:xfrm>
          <a:prstGeom prst="rect">
            <a:avLst/>
          </a:prstGeom>
          <a:noFill/>
        </p:spPr>
        <p:txBody>
          <a:bodyPr wrap="square" rtlCol="0">
            <a:spAutoFit/>
          </a:bodyPr>
          <a:lstStyle/>
          <a:p>
            <a:pPr algn="ctr"/>
            <a:r>
              <a:rPr kumimoji="1" lang="ja-JP" altLang="en-US" dirty="0"/>
              <a:t>ルーター</a:t>
            </a:r>
            <a:endParaRPr kumimoji="1" lang="en-US" altLang="ja-JP" dirty="0"/>
          </a:p>
          <a:p>
            <a:pPr algn="ctr"/>
            <a:r>
              <a:rPr kumimoji="1" lang="en-US" altLang="ja-JP" dirty="0"/>
              <a:t>GIP : 133.87.45.154</a:t>
            </a:r>
          </a:p>
          <a:p>
            <a:pPr algn="ctr"/>
            <a:r>
              <a:rPr kumimoji="1" lang="en-US" altLang="ja-JP" dirty="0"/>
              <a:t>PIP : 192.168.16.1</a:t>
            </a:r>
            <a:endParaRPr kumimoji="1" lang="ja-JP" altLang="en-US" dirty="0"/>
          </a:p>
        </p:txBody>
      </p:sp>
      <p:sp>
        <p:nvSpPr>
          <p:cNvPr id="21" name="テキスト ボックス 20">
            <a:extLst>
              <a:ext uri="{FF2B5EF4-FFF2-40B4-BE49-F238E27FC236}">
                <a16:creationId xmlns:a16="http://schemas.microsoft.com/office/drawing/2014/main" id="{456B6F65-CBA4-4CF2-B3A3-65F9A450F3DD}"/>
              </a:ext>
            </a:extLst>
          </p:cNvPr>
          <p:cNvSpPr txBox="1"/>
          <p:nvPr/>
        </p:nvSpPr>
        <p:spPr>
          <a:xfrm>
            <a:off x="6503194" y="2619376"/>
            <a:ext cx="2640806" cy="646331"/>
          </a:xfrm>
          <a:prstGeom prst="rect">
            <a:avLst/>
          </a:prstGeom>
          <a:noFill/>
        </p:spPr>
        <p:txBody>
          <a:bodyPr wrap="square" rtlCol="0">
            <a:spAutoFit/>
          </a:bodyPr>
          <a:lstStyle/>
          <a:p>
            <a:pPr algn="ctr"/>
            <a:r>
              <a:rPr kumimoji="1" lang="ja-JP" altLang="en-US" dirty="0"/>
              <a:t>誰かの</a:t>
            </a:r>
            <a:r>
              <a:rPr kumimoji="1" lang="en-US" altLang="ja-JP" dirty="0"/>
              <a:t>PC</a:t>
            </a:r>
          </a:p>
          <a:p>
            <a:pPr algn="ctr"/>
            <a:r>
              <a:rPr kumimoji="1" lang="en-US" altLang="ja-JP" dirty="0"/>
              <a:t>192.168.16.123</a:t>
            </a:r>
            <a:endParaRPr kumimoji="1" lang="ja-JP" altLang="en-US" dirty="0"/>
          </a:p>
        </p:txBody>
      </p:sp>
      <p:sp>
        <p:nvSpPr>
          <p:cNvPr id="19" name="吹き出し: 四角形 18">
            <a:extLst>
              <a:ext uri="{FF2B5EF4-FFF2-40B4-BE49-F238E27FC236}">
                <a16:creationId xmlns:a16="http://schemas.microsoft.com/office/drawing/2014/main" id="{BB6ED496-506E-47E6-BF8B-4322D2EE1683}"/>
              </a:ext>
            </a:extLst>
          </p:cNvPr>
          <p:cNvSpPr/>
          <p:nvPr/>
        </p:nvSpPr>
        <p:spPr>
          <a:xfrm>
            <a:off x="6600825" y="5422105"/>
            <a:ext cx="2543175" cy="614362"/>
          </a:xfrm>
          <a:prstGeom prst="wedgeRectCallout">
            <a:avLst>
              <a:gd name="adj1" fmla="val -46636"/>
              <a:gd name="adj2" fmla="val -12703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宛先 </a:t>
            </a:r>
            <a:r>
              <a:rPr kumimoji="1" lang="en-US" altLang="ja-JP" dirty="0"/>
              <a:t>: 173.194.38.88</a:t>
            </a:r>
          </a:p>
          <a:p>
            <a:pPr algn="ctr"/>
            <a:r>
              <a:rPr kumimoji="1" lang="ja-JP" altLang="en-US" dirty="0"/>
              <a:t>送信元 </a:t>
            </a:r>
            <a:r>
              <a:rPr kumimoji="1" lang="en-US" altLang="ja-JP" dirty="0"/>
              <a:t>: 192.168.16.123</a:t>
            </a:r>
            <a:endParaRPr kumimoji="1" lang="ja-JP" altLang="en-US" dirty="0"/>
          </a:p>
        </p:txBody>
      </p:sp>
      <p:sp>
        <p:nvSpPr>
          <p:cNvPr id="22" name="テキスト ボックス 21">
            <a:extLst>
              <a:ext uri="{FF2B5EF4-FFF2-40B4-BE49-F238E27FC236}">
                <a16:creationId xmlns:a16="http://schemas.microsoft.com/office/drawing/2014/main" id="{2E190C34-6D86-4F20-9CAF-80596C2F5300}"/>
              </a:ext>
            </a:extLst>
          </p:cNvPr>
          <p:cNvSpPr txBox="1"/>
          <p:nvPr/>
        </p:nvSpPr>
        <p:spPr>
          <a:xfrm>
            <a:off x="6086474" y="4664869"/>
            <a:ext cx="957263" cy="369332"/>
          </a:xfrm>
          <a:prstGeom prst="rect">
            <a:avLst/>
          </a:prstGeom>
          <a:noFill/>
        </p:spPr>
        <p:txBody>
          <a:bodyPr wrap="square" rtlCol="0">
            <a:spAutoFit/>
          </a:bodyPr>
          <a:lstStyle/>
          <a:p>
            <a:r>
              <a:rPr kumimoji="1" lang="ja-JP" altLang="en-US" dirty="0"/>
              <a:t>①要求</a:t>
            </a:r>
          </a:p>
        </p:txBody>
      </p:sp>
      <p:sp>
        <p:nvSpPr>
          <p:cNvPr id="27" name="テキスト ボックス 26">
            <a:extLst>
              <a:ext uri="{FF2B5EF4-FFF2-40B4-BE49-F238E27FC236}">
                <a16:creationId xmlns:a16="http://schemas.microsoft.com/office/drawing/2014/main" id="{DDEE1137-A77C-4326-BCE8-639B5D089A5B}"/>
              </a:ext>
            </a:extLst>
          </p:cNvPr>
          <p:cNvSpPr txBox="1"/>
          <p:nvPr/>
        </p:nvSpPr>
        <p:spPr>
          <a:xfrm>
            <a:off x="3359943" y="4652963"/>
            <a:ext cx="962026" cy="369332"/>
          </a:xfrm>
          <a:prstGeom prst="rect">
            <a:avLst/>
          </a:prstGeom>
          <a:noFill/>
        </p:spPr>
        <p:txBody>
          <a:bodyPr wrap="square" rtlCol="0">
            <a:spAutoFit/>
          </a:bodyPr>
          <a:lstStyle/>
          <a:p>
            <a:r>
              <a:rPr kumimoji="1" lang="ja-JP" altLang="en-US" dirty="0"/>
              <a:t>②要求</a:t>
            </a:r>
          </a:p>
        </p:txBody>
      </p:sp>
      <p:sp>
        <p:nvSpPr>
          <p:cNvPr id="28" name="テキスト ボックス 27">
            <a:extLst>
              <a:ext uri="{FF2B5EF4-FFF2-40B4-BE49-F238E27FC236}">
                <a16:creationId xmlns:a16="http://schemas.microsoft.com/office/drawing/2014/main" id="{D7FB7733-62A8-4314-8AC1-2EC974EE5158}"/>
              </a:ext>
            </a:extLst>
          </p:cNvPr>
          <p:cNvSpPr txBox="1"/>
          <p:nvPr/>
        </p:nvSpPr>
        <p:spPr>
          <a:xfrm>
            <a:off x="2605087" y="3498056"/>
            <a:ext cx="966788" cy="369332"/>
          </a:xfrm>
          <a:prstGeom prst="rect">
            <a:avLst/>
          </a:prstGeom>
          <a:noFill/>
        </p:spPr>
        <p:txBody>
          <a:bodyPr wrap="square" rtlCol="0">
            <a:spAutoFit/>
          </a:bodyPr>
          <a:lstStyle/>
          <a:p>
            <a:r>
              <a:rPr kumimoji="1" lang="ja-JP" altLang="en-US" dirty="0"/>
              <a:t>③応答</a:t>
            </a:r>
          </a:p>
        </p:txBody>
      </p:sp>
      <p:sp>
        <p:nvSpPr>
          <p:cNvPr id="29" name="テキスト ボックス 28">
            <a:extLst>
              <a:ext uri="{FF2B5EF4-FFF2-40B4-BE49-F238E27FC236}">
                <a16:creationId xmlns:a16="http://schemas.microsoft.com/office/drawing/2014/main" id="{9964D2F5-DB00-41E1-9617-85CA462D2714}"/>
              </a:ext>
            </a:extLst>
          </p:cNvPr>
          <p:cNvSpPr txBox="1"/>
          <p:nvPr/>
        </p:nvSpPr>
        <p:spPr>
          <a:xfrm>
            <a:off x="5298280" y="3469482"/>
            <a:ext cx="959645" cy="369332"/>
          </a:xfrm>
          <a:prstGeom prst="rect">
            <a:avLst/>
          </a:prstGeom>
          <a:noFill/>
        </p:spPr>
        <p:txBody>
          <a:bodyPr wrap="square" rtlCol="0">
            <a:spAutoFit/>
          </a:bodyPr>
          <a:lstStyle/>
          <a:p>
            <a:r>
              <a:rPr kumimoji="1" lang="ja-JP" altLang="en-US" dirty="0"/>
              <a:t>④応答</a:t>
            </a:r>
          </a:p>
        </p:txBody>
      </p:sp>
      <p:sp>
        <p:nvSpPr>
          <p:cNvPr id="30" name="吹き出し: 四角形 29">
            <a:extLst>
              <a:ext uri="{FF2B5EF4-FFF2-40B4-BE49-F238E27FC236}">
                <a16:creationId xmlns:a16="http://schemas.microsoft.com/office/drawing/2014/main" id="{A35C4AEC-8929-4592-A8D9-876125CACF61}"/>
              </a:ext>
            </a:extLst>
          </p:cNvPr>
          <p:cNvSpPr/>
          <p:nvPr/>
        </p:nvSpPr>
        <p:spPr>
          <a:xfrm>
            <a:off x="80962" y="5460205"/>
            <a:ext cx="2893219" cy="906476"/>
          </a:xfrm>
          <a:prstGeom prst="wedgeRectCallout">
            <a:avLst>
              <a:gd name="adj1" fmla="val 51759"/>
              <a:gd name="adj2" fmla="val -10610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宛先 </a:t>
            </a:r>
            <a:r>
              <a:rPr kumimoji="1" lang="en-US" altLang="ja-JP" dirty="0"/>
              <a:t>: 173.194.38.88</a:t>
            </a:r>
          </a:p>
          <a:p>
            <a:pPr algn="ctr"/>
            <a:r>
              <a:rPr kumimoji="1" lang="ja-JP" altLang="en-US" dirty="0"/>
              <a:t>送信元 </a:t>
            </a:r>
            <a:r>
              <a:rPr kumimoji="1" lang="en-US" altLang="ja-JP" dirty="0"/>
              <a:t>: 133.87.45.154</a:t>
            </a:r>
            <a:endParaRPr kumimoji="1" lang="ja-JP" altLang="en-US" dirty="0"/>
          </a:p>
        </p:txBody>
      </p:sp>
      <p:sp>
        <p:nvSpPr>
          <p:cNvPr id="23" name="正方形/長方形 22">
            <a:extLst>
              <a:ext uri="{FF2B5EF4-FFF2-40B4-BE49-F238E27FC236}">
                <a16:creationId xmlns:a16="http://schemas.microsoft.com/office/drawing/2014/main" id="{5984B4B1-C184-4936-BD41-40AE502DA9EC}"/>
              </a:ext>
            </a:extLst>
          </p:cNvPr>
          <p:cNvSpPr/>
          <p:nvPr/>
        </p:nvSpPr>
        <p:spPr>
          <a:xfrm>
            <a:off x="3157538" y="5157788"/>
            <a:ext cx="3300412" cy="108585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変換テーブル</a:t>
            </a:r>
            <a:endParaRPr kumimoji="1" lang="en-US" altLang="ja-JP" dirty="0"/>
          </a:p>
          <a:p>
            <a:pPr algn="ctr"/>
            <a:r>
              <a:rPr kumimoji="1" lang="ja-JP" altLang="en-US" dirty="0"/>
              <a:t>元アドレス </a:t>
            </a:r>
            <a:r>
              <a:rPr kumimoji="1" lang="en-US" altLang="ja-JP" dirty="0"/>
              <a:t>: </a:t>
            </a:r>
            <a:r>
              <a:rPr kumimoji="1" lang="ja-JP" altLang="en-US" dirty="0"/>
              <a:t>変換アドレス</a:t>
            </a:r>
            <a:r>
              <a:rPr kumimoji="1" lang="en-US" altLang="ja-JP" dirty="0"/>
              <a:t>192.168.16.123 : 133.87.45.154</a:t>
            </a:r>
            <a:endParaRPr kumimoji="1" lang="ja-JP" altLang="en-US" dirty="0"/>
          </a:p>
        </p:txBody>
      </p:sp>
      <p:sp>
        <p:nvSpPr>
          <p:cNvPr id="32" name="吹き出し: 四角形 31">
            <a:extLst>
              <a:ext uri="{FF2B5EF4-FFF2-40B4-BE49-F238E27FC236}">
                <a16:creationId xmlns:a16="http://schemas.microsoft.com/office/drawing/2014/main" id="{3D5B1213-F6FB-46FA-9DE6-C53CB55D5DFD}"/>
              </a:ext>
            </a:extLst>
          </p:cNvPr>
          <p:cNvSpPr/>
          <p:nvPr/>
        </p:nvSpPr>
        <p:spPr>
          <a:xfrm>
            <a:off x="304800" y="1699146"/>
            <a:ext cx="2893219" cy="770208"/>
          </a:xfrm>
          <a:prstGeom prst="wedgeRectCallout">
            <a:avLst>
              <a:gd name="adj1" fmla="val 44352"/>
              <a:gd name="adj2" fmla="val 20087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宛先 </a:t>
            </a:r>
            <a:r>
              <a:rPr kumimoji="1" lang="en-US" altLang="ja-JP" dirty="0"/>
              <a:t>: 133.87.45.154</a:t>
            </a:r>
          </a:p>
          <a:p>
            <a:pPr algn="ctr"/>
            <a:r>
              <a:rPr kumimoji="1" lang="ja-JP" altLang="en-US" dirty="0"/>
              <a:t>送信先 </a:t>
            </a:r>
            <a:r>
              <a:rPr kumimoji="1" lang="en-US" altLang="ja-JP" dirty="0"/>
              <a:t>: 173.194.38.88</a:t>
            </a:r>
          </a:p>
        </p:txBody>
      </p:sp>
      <p:sp>
        <p:nvSpPr>
          <p:cNvPr id="33" name="吹き出し: 四角形 32">
            <a:extLst>
              <a:ext uri="{FF2B5EF4-FFF2-40B4-BE49-F238E27FC236}">
                <a16:creationId xmlns:a16="http://schemas.microsoft.com/office/drawing/2014/main" id="{AF97317D-9733-4CDB-BCAD-58AA6158E16C}"/>
              </a:ext>
            </a:extLst>
          </p:cNvPr>
          <p:cNvSpPr/>
          <p:nvPr/>
        </p:nvSpPr>
        <p:spPr>
          <a:xfrm>
            <a:off x="5895975" y="1945480"/>
            <a:ext cx="2543175" cy="614362"/>
          </a:xfrm>
          <a:prstGeom prst="wedgeRectCallout">
            <a:avLst>
              <a:gd name="adj1" fmla="val -50849"/>
              <a:gd name="adj2" fmla="val 19157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宛先 </a:t>
            </a:r>
            <a:r>
              <a:rPr kumimoji="1" lang="en-US" altLang="ja-JP" dirty="0"/>
              <a:t>: 192.168.16.123</a:t>
            </a:r>
          </a:p>
          <a:p>
            <a:pPr algn="ctr"/>
            <a:r>
              <a:rPr kumimoji="1" lang="ja-JP" altLang="en-US" dirty="0"/>
              <a:t>送信先 </a:t>
            </a:r>
            <a:r>
              <a:rPr kumimoji="1" lang="en-US" altLang="ja-JP" dirty="0"/>
              <a:t>: 173.194.38.88</a:t>
            </a:r>
            <a:endParaRPr kumimoji="1" lang="ja-JP" altLang="en-US" dirty="0"/>
          </a:p>
        </p:txBody>
      </p:sp>
    </p:spTree>
    <p:extLst>
      <p:ext uri="{BB962C8B-B14F-4D97-AF65-F5344CB8AC3E}">
        <p14:creationId xmlns:p14="http://schemas.microsoft.com/office/powerpoint/2010/main" val="26157224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2582</TotalTime>
  <Words>2623</Words>
  <Application>Microsoft Office PowerPoint</Application>
  <PresentationFormat>画面に合わせる (4:3)</PresentationFormat>
  <Paragraphs>540</Paragraphs>
  <Slides>36</Slides>
  <Notes>20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36</vt:i4>
      </vt:variant>
    </vt:vector>
  </HeadingPairs>
  <TitlesOfParts>
    <vt:vector size="40" baseType="lpstr">
      <vt:lpstr>游ゴシック</vt:lpstr>
      <vt:lpstr>Arial</vt:lpstr>
      <vt:lpstr>Calibri</vt:lpstr>
      <vt:lpstr>Office テーマ</vt:lpstr>
      <vt:lpstr>EPネットワークとルータ</vt:lpstr>
      <vt:lpstr>内容</vt:lpstr>
      <vt:lpstr>ルータとはなにか</vt:lpstr>
      <vt:lpstr>ルータの概要</vt:lpstr>
      <vt:lpstr>ルータの役割</vt:lpstr>
      <vt:lpstr>まずIP アドレスとは</vt:lpstr>
      <vt:lpstr>アドレス表記</vt:lpstr>
      <vt:lpstr>ルータの役割 1 : IPの変換</vt:lpstr>
      <vt:lpstr>NAT (Network Address Translation)</vt:lpstr>
      <vt:lpstr>ルータの役割1 : IPの変換</vt:lpstr>
      <vt:lpstr>NAPT (Network Address Translation)</vt:lpstr>
      <vt:lpstr>NAPT (Network Address Translation)</vt:lpstr>
      <vt:lpstr>ポートについて: パケットのヘッダ</vt:lpstr>
      <vt:lpstr>ヘッダの中身</vt:lpstr>
      <vt:lpstr>ヘッダ情報の書き換え</vt:lpstr>
      <vt:lpstr>ヘッダの中身</vt:lpstr>
      <vt:lpstr>ルータの役割 2: パケットのフィルタリング</vt:lpstr>
      <vt:lpstr>ルータの役割 3 :ルーティング (経路制御)</vt:lpstr>
      <vt:lpstr>ルーティング (経路制御)</vt:lpstr>
      <vt:lpstr>ルータ同士のルーティング</vt:lpstr>
      <vt:lpstr>ここまでのまとめ: ルータの役割</vt:lpstr>
      <vt:lpstr>相手にパケットを送る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AがCのMACアドレスを調べる</vt:lpstr>
      <vt:lpstr>まとめ : lemonの役割</vt:lpstr>
      <vt:lpstr>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EPネットワークとルータ</dc:title>
  <dc:creator>Hiroya</dc:creator>
  <cp:lastModifiedBy>Hiroya</cp:lastModifiedBy>
  <cp:revision>63</cp:revision>
  <dcterms:created xsi:type="dcterms:W3CDTF">2020-07-17T05:48:13Z</dcterms:created>
  <dcterms:modified xsi:type="dcterms:W3CDTF">2020-12-25T09:50:25Z</dcterms:modified>
</cp:coreProperties>
</file>