
<file path=[Content_Types].xml><?xml version="1.0" encoding="utf-8"?>
<Types xmlns="http://schemas.openxmlformats.org/package/2006/content-types">
  <Default Extension="xml" ContentType="application/xml"/>
  <Default Extension="bin" ContentType="audio/unknown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68"/>
  </p:notesMasterIdLst>
  <p:sldIdLst>
    <p:sldId id="256" r:id="rId2"/>
    <p:sldId id="267" r:id="rId3"/>
    <p:sldId id="287" r:id="rId4"/>
    <p:sldId id="286" r:id="rId5"/>
    <p:sldId id="328" r:id="rId6"/>
    <p:sldId id="338" r:id="rId7"/>
    <p:sldId id="329" r:id="rId8"/>
    <p:sldId id="330" r:id="rId9"/>
    <p:sldId id="331" r:id="rId10"/>
    <p:sldId id="332" r:id="rId11"/>
    <p:sldId id="335" r:id="rId12"/>
    <p:sldId id="337" r:id="rId13"/>
    <p:sldId id="336" r:id="rId14"/>
    <p:sldId id="334" r:id="rId15"/>
    <p:sldId id="339" r:id="rId16"/>
    <p:sldId id="257" r:id="rId17"/>
    <p:sldId id="271" r:id="rId18"/>
    <p:sldId id="340" r:id="rId19"/>
    <p:sldId id="272" r:id="rId20"/>
    <p:sldId id="262" r:id="rId21"/>
    <p:sldId id="289" r:id="rId22"/>
    <p:sldId id="305" r:id="rId23"/>
    <p:sldId id="284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8" r:id="rId34"/>
    <p:sldId id="258" r:id="rId35"/>
    <p:sldId id="290" r:id="rId36"/>
    <p:sldId id="293" r:id="rId37"/>
    <p:sldId id="294" r:id="rId38"/>
    <p:sldId id="297" r:id="rId39"/>
    <p:sldId id="326" r:id="rId40"/>
    <p:sldId id="296" r:id="rId41"/>
    <p:sldId id="298" r:id="rId42"/>
    <p:sldId id="299" r:id="rId43"/>
    <p:sldId id="341" r:id="rId44"/>
    <p:sldId id="300" r:id="rId45"/>
    <p:sldId id="302" r:id="rId46"/>
    <p:sldId id="295" r:id="rId47"/>
    <p:sldId id="303" r:id="rId48"/>
    <p:sldId id="312" r:id="rId49"/>
    <p:sldId id="304" r:id="rId50"/>
    <p:sldId id="309" r:id="rId51"/>
    <p:sldId id="311" r:id="rId52"/>
    <p:sldId id="307" r:id="rId53"/>
    <p:sldId id="306" r:id="rId54"/>
    <p:sldId id="308" r:id="rId55"/>
    <p:sldId id="313" r:id="rId56"/>
    <p:sldId id="315" r:id="rId57"/>
    <p:sldId id="318" r:id="rId58"/>
    <p:sldId id="320" r:id="rId59"/>
    <p:sldId id="261" r:id="rId60"/>
    <p:sldId id="316" r:id="rId61"/>
    <p:sldId id="322" r:id="rId62"/>
    <p:sldId id="325" r:id="rId63"/>
    <p:sldId id="324" r:id="rId64"/>
    <p:sldId id="323" r:id="rId65"/>
    <p:sldId id="319" r:id="rId66"/>
    <p:sldId id="321" r:id="rId6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/>
    <p:restoredTop sz="94640"/>
  </p:normalViewPr>
  <p:slideViewPr>
    <p:cSldViewPr snapToGrid="0" snapToObjects="1">
      <p:cViewPr>
        <p:scale>
          <a:sx n="73" d="100"/>
          <a:sy n="73" d="100"/>
        </p:scale>
        <p:origin x="212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CDA5E-820B-464E-B8FB-72C324367E5F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02029-5DB3-6742-9CAB-A8A8E6BAAB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0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262544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35972"/>
            <a:ext cx="7543800" cy="156264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4638" indent="-274638">
              <a:buFont typeface="Arial" charset="0"/>
              <a:buChar char="•"/>
              <a:tabLst/>
              <a:defRPr sz="3200"/>
            </a:lvl1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047" y="286604"/>
            <a:ext cx="8607626" cy="7281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047" y="1271239"/>
            <a:ext cx="8607626" cy="48619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8EAF9BA-7A41-4B49-BA50-DFC759CB049E}" type="datetimeFigureOut">
              <a:rPr kumimoji="1" lang="ja-JP" altLang="en-US" smtClean="0"/>
              <a:t>2018/1/10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8C90352-8BB1-0D4C-9C57-44D7B5566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91047" y="1009084"/>
            <a:ext cx="8607626" cy="567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12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000" kern="1200" spc="-50" baseline="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36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8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2400" kern="1200">
          <a:solidFill>
            <a:schemeClr val="tx1">
              <a:lumMod val="75000"/>
              <a:lumOff val="25000"/>
            </a:schemeClr>
          </a:solidFill>
          <a:latin typeface="Hiragino Kaku Gothic Pro W6" charset="-128"/>
          <a:ea typeface="Hiragino Kaku Gothic Pro W6" charset="-128"/>
          <a:cs typeface="Hiragino Kaku Gothic Pro W6" charset="-128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2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3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Relationship Id="rId3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itmedia.co.jp/news/articles/1212/17/news030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www.youtube.com/watch?v=PN0YC55Z7xo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3.tif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www.cps-jp.org/modules/mosir/player.php?v=20171120_04_murahashi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3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2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2.tiff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情報のオープン化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25038" y="4056993"/>
            <a:ext cx="7543800" cy="178675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ja-JP" altLang="en-US" dirty="0" smtClean="0">
                <a:latin typeface="Hiragino Kaku Gothic Pro W6" charset="-128"/>
              </a:rPr>
              <a:t>北海道大学</a:t>
            </a:r>
            <a:r>
              <a:rPr lang="en-US" altLang="ja-JP" dirty="0" smtClean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大学院理学院</a:t>
            </a:r>
            <a:endParaRPr lang="en-US" altLang="ja-JP" dirty="0" smtClean="0">
              <a:latin typeface="Hiragino Kaku Gothic Pro W6" charset="-128"/>
            </a:endParaRPr>
          </a:p>
          <a:p>
            <a:pPr algn="r"/>
            <a:r>
              <a:rPr kumimoji="1" lang="ja-JP" altLang="en-US" dirty="0" smtClean="0">
                <a:latin typeface="Hiragino Kaku Gothic Pro W6" charset="-128"/>
              </a:rPr>
              <a:t>宇宙理学専攻</a:t>
            </a:r>
            <a:r>
              <a:rPr kumimoji="1" lang="en-US" altLang="ja-JP" dirty="0" smtClean="0">
                <a:latin typeface="Hiragino Kaku Gothic Pro W6" charset="-128"/>
              </a:rPr>
              <a:t> </a:t>
            </a:r>
            <a:r>
              <a:rPr kumimoji="1" lang="ja-JP" altLang="en-US" dirty="0" smtClean="0">
                <a:latin typeface="Hiragino Kaku Gothic Pro W6" charset="-128"/>
              </a:rPr>
              <a:t>惑星宇宙グループ</a:t>
            </a:r>
            <a:endParaRPr lang="en-US" altLang="ja-JP" dirty="0">
              <a:latin typeface="Hiragino Kaku Gothic Pro W6" charset="-128"/>
            </a:endParaRPr>
          </a:p>
          <a:p>
            <a:pPr algn="r"/>
            <a:r>
              <a:rPr kumimoji="1" lang="ja-JP" altLang="en-US" dirty="0" smtClean="0">
                <a:latin typeface="Hiragino Kaku Gothic Pro W6" charset="-128"/>
              </a:rPr>
              <a:t>地球流体力学研究室</a:t>
            </a:r>
            <a:r>
              <a:rPr lang="en-US" altLang="ja-JP" dirty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博士後期課程</a:t>
            </a:r>
            <a:r>
              <a:rPr lang="en-US" altLang="ja-JP" dirty="0" smtClean="0">
                <a:latin typeface="Hiragino Kaku Gothic Pro W6" charset="-128"/>
              </a:rPr>
              <a:t> 2 </a:t>
            </a:r>
            <a:r>
              <a:rPr lang="ja-JP" altLang="en-US" dirty="0" smtClean="0">
                <a:latin typeface="Hiragino Kaku Gothic Pro W6" charset="-128"/>
              </a:rPr>
              <a:t>年</a:t>
            </a:r>
            <a:endParaRPr lang="en-US" altLang="ja-JP" dirty="0" smtClean="0">
              <a:latin typeface="Hiragino Kaku Gothic Pro W6" charset="-128"/>
            </a:endParaRPr>
          </a:p>
          <a:p>
            <a:pPr algn="r"/>
            <a:r>
              <a:rPr lang="ja-JP" altLang="en-US" dirty="0" smtClean="0">
                <a:latin typeface="Hiragino Kaku Gothic Pro W6" charset="-128"/>
              </a:rPr>
              <a:t>村橋</a:t>
            </a:r>
            <a:r>
              <a:rPr lang="en-US" altLang="ja-JP" dirty="0" smtClean="0">
                <a:latin typeface="Hiragino Kaku Gothic Pro W6" charset="-128"/>
              </a:rPr>
              <a:t> </a:t>
            </a:r>
            <a:r>
              <a:rPr lang="ja-JP" altLang="en-US" dirty="0" smtClean="0">
                <a:latin typeface="Hiragino Kaku Gothic Pro W6" charset="-128"/>
              </a:rPr>
              <a:t>究理基</a:t>
            </a:r>
            <a:endParaRPr kumimoji="1" lang="ja-JP" altLang="en-US" dirty="0">
              <a:latin typeface="Hiragino Kaku Gothic Pro W6" charset="-128"/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822960" y="5843752"/>
            <a:ext cx="3401310" cy="5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kumimoji="1" sz="2400" kern="1200" cap="all" spc="200" baseline="0">
                <a:solidFill>
                  <a:schemeClr val="tx2"/>
                </a:solidFill>
                <a:latin typeface="+mj-lt"/>
                <a:ea typeface="Hiragino Kaku Gothic Pro W6" charset="-128"/>
                <a:cs typeface="Hiragino Kaku Gothic Pro W6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Hiragino Kaku Gothic Pro W6" charset="-128"/>
              </a:rPr>
              <a:t>2018.01.xx </a:t>
            </a:r>
            <a:r>
              <a:rPr lang="ja-JP" altLang="en-US" sz="2000" dirty="0" smtClean="0">
                <a:latin typeface="Hiragino Kaku Gothic Pro W6" charset="-128"/>
              </a:rPr>
              <a:t>情報学</a:t>
            </a:r>
            <a:r>
              <a:rPr lang="en-US" altLang="ja-JP" sz="2000" dirty="0" smtClean="0">
                <a:latin typeface="Hiragino Kaku Gothic Pro W6" charset="-128"/>
              </a:rPr>
              <a:t> II</a:t>
            </a:r>
            <a:endParaRPr lang="ja-JP" altLang="en-US" sz="2000" dirty="0">
              <a:latin typeface="Hiragino Kaku Gothic Pro W6" charset="-128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4224270" y="6059436"/>
            <a:ext cx="3915177" cy="5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kumimoji="1" sz="2400" kern="1200" cap="all" spc="200" baseline="0">
                <a:solidFill>
                  <a:schemeClr val="tx2"/>
                </a:solidFill>
                <a:latin typeface="+mj-lt"/>
                <a:ea typeface="Hiragino Kaku Gothic Pro W6" charset="-128"/>
                <a:cs typeface="Hiragino Kaku Gothic Pro W6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cap="none" smtClean="0">
                <a:latin typeface="Hiragino Kaku Gothic Pro W6" charset="-128"/>
              </a:rPr>
              <a:t>2017.12.22 </a:t>
            </a:r>
            <a:r>
              <a:rPr lang="en-US" altLang="ja-JP" sz="2000" cap="none" dirty="0" err="1" smtClean="0">
                <a:latin typeface="Hiragino Kaku Gothic Pro W6" charset="-128"/>
              </a:rPr>
              <a:t>EPnetFaN</a:t>
            </a:r>
            <a:endParaRPr lang="ja-JP" altLang="en-US" sz="2000" cap="none" dirty="0">
              <a:latin typeface="Hiragino Kaku Gothic Pro W6" charset="-128"/>
            </a:endParaRPr>
          </a:p>
        </p:txBody>
      </p:sp>
      <p:sp>
        <p:nvSpPr>
          <p:cNvPr id="6" name="乗算記号 5"/>
          <p:cNvSpPr/>
          <p:nvPr/>
        </p:nvSpPr>
        <p:spPr>
          <a:xfrm>
            <a:off x="399244" y="5370565"/>
            <a:ext cx="4031087" cy="1249176"/>
          </a:xfrm>
          <a:prstGeom prst="mathMultiply">
            <a:avLst>
              <a:gd name="adj1" fmla="val 5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8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3911959"/>
            <a:ext cx="1127287" cy="124442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>
          <a:xfrm>
            <a:off x="1647307" y="368818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あと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1 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コマだけ授業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やって欲しいんだけど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8" t="3035" r="22347" b="18702"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8" t="3035" r="22347" b="18702"/>
          <a:stretch/>
        </p:blipFill>
        <p:spPr>
          <a:xfrm>
            <a:off x="7750704" y="5156379"/>
            <a:ext cx="1393296" cy="1660328"/>
          </a:xfrm>
          <a:prstGeom prst="rect">
            <a:avLst/>
          </a:prstGeom>
        </p:spPr>
      </p:pic>
      <p:sp>
        <p:nvSpPr>
          <p:cNvPr id="16" name="角丸四角形吹き出し 15"/>
          <p:cNvSpPr/>
          <p:nvPr/>
        </p:nvSpPr>
        <p:spPr>
          <a:xfrm>
            <a:off x="2946882" y="5156379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r>
              <a:rPr lang="en-US" altLang="ja-JP" sz="2800" dirty="0">
                <a:solidFill>
                  <a:schemeClr val="tx1"/>
                </a:solidFill>
              </a:rPr>
              <a:t/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 smtClean="0">
                <a:solidFill>
                  <a:schemeClr val="tx1"/>
                </a:solidFill>
              </a:rPr>
              <a:t>(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まじかよ</a:t>
            </a:r>
            <a:r>
              <a:rPr kumimoji="1" lang="mr-IN" altLang="ja-JP" sz="2800" dirty="0" smtClean="0">
                <a:solidFill>
                  <a:schemeClr val="tx1"/>
                </a:solidFill>
              </a:rPr>
              <a:t>…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976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6751" r="16751" b="60197"/>
          <a:stretch/>
        </p:blipFill>
        <p:spPr>
          <a:xfrm>
            <a:off x="347732" y="391197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167426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ちなみに昨年の資料はこれ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750906"/>
            <a:ext cx="4757313" cy="276138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22" y="4061882"/>
            <a:ext cx="5621747" cy="31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2" y="-82871"/>
            <a:ext cx="4565460" cy="34254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9" y="428714"/>
            <a:ext cx="6324221" cy="47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2" y="-82871"/>
            <a:ext cx="4565460" cy="342549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9" y="428714"/>
            <a:ext cx="6324221" cy="47276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8" t="3035" r="22347" b="18702"/>
          <a:stretch/>
        </p:blipFill>
        <p:spPr>
          <a:xfrm>
            <a:off x="7750704" y="5272289"/>
            <a:ext cx="1393296" cy="1660328"/>
          </a:xfrm>
          <a:prstGeom prst="rect">
            <a:avLst/>
          </a:prstGeom>
        </p:spPr>
      </p:pic>
      <p:sp>
        <p:nvSpPr>
          <p:cNvPr id="11" name="角丸四角形吹き出し 10"/>
          <p:cNvSpPr/>
          <p:nvPr/>
        </p:nvSpPr>
        <p:spPr>
          <a:xfrm>
            <a:off x="2946882" y="5272289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めっちゃ情報科学やん</a:t>
            </a:r>
            <a:r>
              <a:rPr kumimoji="1" lang="mr-IN" altLang="ja-JP" sz="2800" dirty="0" smtClean="0">
                <a:solidFill>
                  <a:schemeClr val="tx1"/>
                </a:solidFill>
              </a:rPr>
              <a:t>…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1908" y="2627290"/>
            <a:ext cx="8079302" cy="1131272"/>
          </a:xfrm>
        </p:spPr>
        <p:txBody>
          <a:bodyPr anchor="ctr" anchorCtr="0"/>
          <a:lstStyle/>
          <a:p>
            <a:pPr algn="ctr"/>
            <a:r>
              <a:rPr kumimoji="1" lang="ja-JP" altLang="en-US" dirty="0" smtClean="0"/>
              <a:t>というわけで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27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0882" y="1918952"/>
            <a:ext cx="9284882" cy="2743200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sz="6000" dirty="0" smtClean="0"/>
              <a:t>学科の話もしつつ</a:t>
            </a:r>
            <a:r>
              <a:rPr kumimoji="1" lang="en-US" altLang="ja-JP" sz="6000" dirty="0" smtClean="0"/>
              <a:t/>
            </a:r>
            <a:br>
              <a:rPr kumimoji="1" lang="en-US" altLang="ja-JP" sz="6000" dirty="0" smtClean="0"/>
            </a:br>
            <a:r>
              <a:rPr kumimoji="1" lang="ja-JP" altLang="en-US" sz="6000" dirty="0" smtClean="0"/>
              <a:t>情報科学</a:t>
            </a:r>
            <a:r>
              <a:rPr kumimoji="1" lang="en-US" altLang="ja-JP" sz="6000" dirty="0" smtClean="0"/>
              <a:t>(?)</a:t>
            </a:r>
            <a:r>
              <a:rPr kumimoji="1" lang="ja-JP" altLang="en-US" sz="6000" dirty="0" smtClean="0"/>
              <a:t>な話をします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171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649" b="45027"/>
          <a:stretch/>
        </p:blipFill>
        <p:spPr>
          <a:xfrm>
            <a:off x="0" y="1252193"/>
            <a:ext cx="8898673" cy="3409013"/>
          </a:xfrm>
        </p:spPr>
      </p:pic>
      <p:sp>
        <p:nvSpPr>
          <p:cNvPr id="5" name="正方形/長方形 4"/>
          <p:cNvSpPr/>
          <p:nvPr/>
        </p:nvSpPr>
        <p:spPr>
          <a:xfrm>
            <a:off x="6376560" y="4651777"/>
            <a:ext cx="2693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/>
              <a:t>http://www.sci.hokudai.ac.jp/eps/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91047" y="5171089"/>
            <a:ext cx="8607626" cy="8198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ja-JP" altLang="en-US" sz="4400" dirty="0" smtClean="0"/>
              <a:t>地球や惑星に関すること何でも</a:t>
            </a:r>
            <a:endParaRPr lang="en-US" altLang="ja-JP" sz="4400" dirty="0" smtClean="0"/>
          </a:p>
        </p:txBody>
      </p:sp>
    </p:spTree>
    <p:extLst>
      <p:ext uri="{BB962C8B-B14F-4D97-AF65-F5344CB8AC3E}">
        <p14:creationId xmlns:p14="http://schemas.microsoft.com/office/powerpoint/2010/main" val="55445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539181" y="1978152"/>
            <a:ext cx="8079302" cy="22625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どんな分野が</a:t>
            </a:r>
            <a:r>
              <a:rPr lang="en-US" altLang="ja-JP" dirty="0" smtClean="0"/>
              <a:t> 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6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8" y="1271240"/>
            <a:ext cx="1138359" cy="767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000" smtClean="0"/>
              <a:t>鉱物</a:t>
            </a:r>
            <a:endParaRPr kumimoji="1" lang="ja-JP" altLang="en-US" sz="40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857802" y="2606956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気象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149862" y="1527719"/>
            <a:ext cx="108580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海洋</a:t>
            </a:r>
            <a:endParaRPr lang="ja-JP" altLang="en-US" sz="40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732167" y="1459915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地震</a:t>
            </a:r>
            <a:endParaRPr lang="ja-JP" altLang="en-US" sz="40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978661" y="1911603"/>
            <a:ext cx="106478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地質</a:t>
            </a:r>
            <a:endParaRPr lang="ja-JP" altLang="en-US" sz="40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146827" y="3414583"/>
            <a:ext cx="1097104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銀河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009695" y="2748973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太陽系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702358" y="1785480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雷</a:t>
            </a:r>
            <a:endParaRPr lang="ja-JP" altLang="en-US" sz="4000" dirty="0"/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4593022" y="4695309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古生物</a:t>
            </a:r>
            <a:endParaRPr lang="ja-JP" altLang="en-US" sz="4000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851340" y="4681984"/>
            <a:ext cx="106517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化石</a:t>
            </a:r>
            <a:endParaRPr lang="ja-JP" altLang="en-US" sz="40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19124" y="4122879"/>
            <a:ext cx="109268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隕石</a:t>
            </a:r>
            <a:endParaRPr lang="ja-JP" altLang="en-US" sz="4000" dirty="0"/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359965" y="5182503"/>
            <a:ext cx="1649730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温暖化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6344565" y="3979587"/>
            <a:ext cx="112421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測地</a:t>
            </a:r>
            <a:endParaRPr lang="ja-JP" altLang="en-US" sz="4000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6754912" y="5052543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火山</a:t>
            </a:r>
            <a:endParaRPr lang="ja-JP" altLang="en-US" sz="4000" dirty="0"/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>
          <a:xfrm>
            <a:off x="6572773" y="2672838"/>
            <a:ext cx="2003887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マントル</a:t>
            </a:r>
            <a:endParaRPr lang="ja-JP" altLang="en-US" sz="4000" dirty="0"/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3149862" y="4311425"/>
            <a:ext cx="537645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月</a:t>
            </a:r>
            <a:endParaRPr lang="ja-JP" altLang="en-US" sz="4000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235669" y="5486794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湖沼</a:t>
            </a:r>
            <a:endParaRPr lang="en-US" altLang="ja-JP" sz="4000" dirty="0" smtClean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383207" y="1143835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河川</a:t>
            </a:r>
            <a:endParaRPr lang="en-US" altLang="ja-JP" sz="4000" dirty="0" smtClean="0"/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7382290" y="1366089"/>
            <a:ext cx="1127847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地殻</a:t>
            </a:r>
            <a:endParaRPr lang="en-US" altLang="ja-JP" sz="4000" dirty="0" smtClean="0"/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1601599" y="3798467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大気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7712972" y="3378443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気候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>
          <a:xfrm>
            <a:off x="2914189" y="3355111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岩石</a:t>
            </a:r>
            <a:endParaRPr lang="ja-JP" altLang="en-US" sz="4000" dirty="0"/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492158" y="3086647"/>
            <a:ext cx="157979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地磁気</a:t>
            </a:r>
            <a:endParaRPr lang="ja-JP" altLang="en-US" sz="4000" dirty="0"/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253895" y="5517426"/>
            <a:ext cx="2115823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系外惑星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7723482" y="4380898"/>
            <a:ext cx="1117338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>
                <a:solidFill>
                  <a:srgbClr val="FF0000"/>
                </a:solidFill>
              </a:rPr>
              <a:t>台風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2779487" y="2115404"/>
            <a:ext cx="1991502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オーロラ</a:t>
            </a:r>
            <a:endParaRPr lang="ja-JP" altLang="en-US" sz="4000" dirty="0"/>
          </a:p>
        </p:txBody>
      </p:sp>
      <p:sp>
        <p:nvSpPr>
          <p:cNvPr id="29" name="コンテンツ プレースホルダー 2"/>
          <p:cNvSpPr txBox="1">
            <a:spLocks/>
          </p:cNvSpPr>
          <p:nvPr/>
        </p:nvSpPr>
        <p:spPr>
          <a:xfrm>
            <a:off x="5720452" y="1164402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>
                <a:solidFill>
                  <a:srgbClr val="FF0000"/>
                </a:solidFill>
              </a:rPr>
              <a:t>雪氷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5433847" y="5618174"/>
            <a:ext cx="1597574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smtClean="0"/>
              <a:t>オゾン</a:t>
            </a:r>
            <a:endParaRPr lang="ja-JP" altLang="en-US" sz="4000" dirty="0"/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3772796" y="3914216"/>
            <a:ext cx="1220821" cy="7677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氷河</a:t>
            </a:r>
            <a:endParaRPr lang="ja-JP" altLang="en-US" sz="4000" dirty="0"/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105733" y="2060734"/>
            <a:ext cx="1991502" cy="767768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ja-JP" altLang="en-US" sz="4000" dirty="0" smtClean="0"/>
              <a:t>天然ガス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627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火星の気象シミュレーション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076463"/>
            <a:ext cx="8607626" cy="538122"/>
          </a:xfrm>
        </p:spPr>
        <p:txBody>
          <a:bodyPr/>
          <a:lstStyle/>
          <a:p>
            <a:r>
              <a:rPr lang="ja-JP" altLang="en-US" dirty="0" smtClean="0"/>
              <a:t>火星のダスト</a:t>
            </a:r>
            <a:r>
              <a:rPr lang="en-US" altLang="ja-JP" dirty="0" smtClean="0"/>
              <a:t> (~</a:t>
            </a:r>
            <a:r>
              <a:rPr lang="ja-JP" altLang="en-US" dirty="0" smtClean="0"/>
              <a:t>黄砂</a:t>
            </a:r>
            <a:r>
              <a:rPr lang="en-US" altLang="ja-JP" dirty="0" smtClean="0"/>
              <a:t>)</a:t>
            </a: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175675" y="1076463"/>
            <a:ext cx="5480032" cy="3617428"/>
            <a:chOff x="4175675" y="1076463"/>
            <a:chExt cx="5480032" cy="361742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470" y="1076463"/>
              <a:ext cx="5000237" cy="361742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175675" y="3483406"/>
              <a:ext cx="155675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赤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: </a:t>
              </a:r>
              <a:r>
                <a:rPr lang="ja-JP" altLang="en-US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上昇流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/>
              </a:r>
              <a:br>
                <a:rPr lang="en-US" altLang="ja-JP" sz="1400" dirty="0" smtClean="0">
                  <a:solidFill>
                    <a:srgbClr val="FF000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</a:br>
              <a:r>
                <a:rPr lang="ja-JP" altLang="en-US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青</a:t>
              </a:r>
              <a:r>
                <a:rPr lang="en-US" altLang="ja-JP" sz="1400" dirty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</a:t>
              </a:r>
              <a:r>
                <a:rPr lang="en-US" altLang="ja-JP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: </a:t>
              </a:r>
              <a:r>
                <a:rPr lang="ja-JP" altLang="en-US" sz="1400" dirty="0" smtClean="0">
                  <a:solidFill>
                    <a:srgbClr val="0070C0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下降流</a:t>
              </a:r>
              <a:endParaRPr lang="en-US" altLang="ja-JP" sz="1400" dirty="0" smtClean="0">
                <a:solidFill>
                  <a:srgbClr val="0070C0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  <a:p>
              <a:pPr algn="ctr"/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等値線</a:t>
              </a:r>
              <a: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: </a:t>
              </a:r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渦度</a:t>
              </a:r>
              <a: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/>
              </a:r>
              <a:br>
                <a:rPr kumimoji="1"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</a:br>
              <a:r>
                <a:rPr kumimoji="1"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ベクトル</a:t>
              </a:r>
              <a:r>
                <a:rPr lang="en-US" altLang="ja-JP" sz="1400" dirty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 </a:t>
              </a:r>
              <a:r>
                <a:rPr lang="en-US" altLang="ja-JP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: </a:t>
              </a:r>
              <a:r>
                <a:rPr lang="ja-JP" altLang="en-US" sz="1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水平風</a:t>
              </a:r>
              <a:endParaRPr kumimoji="1" lang="ja-JP" altLang="en-US" sz="1400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852416" y="1162869"/>
              <a:ext cx="41451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2400" dirty="0" smtClean="0"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高度別水平断面</a:t>
              </a:r>
              <a:endParaRPr kumimoji="1" lang="ja-JP" altLang="en-US" sz="2400" dirty="0"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12363" y="1659026"/>
            <a:ext cx="4303210" cy="2626738"/>
            <a:chOff x="42042" y="1807226"/>
            <a:chExt cx="4303210" cy="262673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2" y="1819150"/>
              <a:ext cx="4303210" cy="230703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16742" y="4126187"/>
              <a:ext cx="2135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https://</a:t>
              </a:r>
              <a:r>
                <a:rPr lang="en-US" altLang="ja-JP" sz="1400" dirty="0" err="1"/>
                <a:t>www.jpl.nasa.gov</a:t>
              </a:r>
              <a:r>
                <a:rPr lang="en-US" altLang="ja-JP" sz="1400" dirty="0" smtClean="0"/>
                <a:t>/</a:t>
              </a:r>
              <a:endParaRPr kumimoji="1" lang="ja-JP" altLang="en-US" sz="1400" dirty="0"/>
            </a:p>
          </p:txBody>
        </p:sp>
        <p:sp>
          <p:nvSpPr>
            <p:cNvPr id="17" name="コンテンツ プレースホルダー 2"/>
            <p:cNvSpPr txBox="1">
              <a:spLocks/>
            </p:cNvSpPr>
            <p:nvPr/>
          </p:nvSpPr>
          <p:spPr>
            <a:xfrm>
              <a:off x="2251993" y="1807226"/>
              <a:ext cx="1704886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1600" dirty="0" smtClean="0">
                  <a:solidFill>
                    <a:schemeClr val="bg1"/>
                  </a:solidFill>
                </a:rPr>
                <a:t>ダストストーム</a:t>
              </a:r>
              <a:endParaRPr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9" name="右矢印 18"/>
            <p:cNvSpPr/>
            <p:nvPr/>
          </p:nvSpPr>
          <p:spPr>
            <a:xfrm>
              <a:off x="2056626" y="2722217"/>
              <a:ext cx="615658" cy="362967"/>
            </a:xfrm>
            <a:prstGeom prst="rightArrow">
              <a:avLst>
                <a:gd name="adj1" fmla="val 50000"/>
                <a:gd name="adj2" fmla="val 1054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48921" y="4321385"/>
            <a:ext cx="8770183" cy="2132285"/>
            <a:chOff x="348921" y="1552176"/>
            <a:chExt cx="8770183" cy="213228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" y="1552176"/>
              <a:ext cx="8290560" cy="207264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027200" y="3376684"/>
              <a:ext cx="509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mars.nasa.gov</a:t>
              </a:r>
              <a:r>
                <a:rPr lang="en-US" altLang="ja-JP" sz="1400" dirty="0">
                  <a:solidFill>
                    <a:schemeClr val="bg1"/>
                  </a:solidFill>
                </a:rPr>
                <a:t>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mer</a:t>
              </a:r>
              <a:r>
                <a:rPr lang="en-US" altLang="ja-JP" sz="1400" dirty="0">
                  <a:solidFill>
                    <a:schemeClr val="bg1"/>
                  </a:solidFill>
                </a:rPr>
                <a:t>/gallery/press/spirit/20050819a.html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コンテンツ プレースホルダー 2"/>
            <p:cNvSpPr txBox="1">
              <a:spLocks/>
            </p:cNvSpPr>
            <p:nvPr/>
          </p:nvSpPr>
          <p:spPr>
            <a:xfrm>
              <a:off x="348921" y="3084151"/>
              <a:ext cx="5182190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火星のダストデビル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(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探査機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Spirits 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撮影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)</a:t>
              </a:r>
              <a:endParaRPr lang="en-US" altLang="ja-JP" sz="18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4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271238"/>
            <a:ext cx="8607626" cy="496139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村橋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究理基</a:t>
            </a:r>
            <a:r>
              <a:rPr kumimoji="1" lang="en-US" altLang="ja-JP" sz="2800" dirty="0" smtClean="0"/>
              <a:t> (</a:t>
            </a:r>
            <a:r>
              <a:rPr kumimoji="1" lang="ja-JP" altLang="en-US" sz="2800" dirty="0" smtClean="0"/>
              <a:t>むらはし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/>
              <a:t>くりき</a:t>
            </a:r>
            <a:r>
              <a:rPr kumimoji="1" lang="en-US" altLang="ja-JP" sz="2800" dirty="0" smtClean="0"/>
              <a:t>)</a:t>
            </a:r>
          </a:p>
          <a:p>
            <a:r>
              <a:rPr lang="ja-JP" altLang="en-US" sz="2800" dirty="0" smtClean="0"/>
              <a:t>理学院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宇宙理学専攻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博士</a:t>
            </a:r>
            <a:r>
              <a:rPr lang="en-US" altLang="ja-JP" sz="2800" dirty="0" smtClean="0"/>
              <a:t> 2 </a:t>
            </a:r>
            <a:r>
              <a:rPr lang="ja-JP" altLang="en-US" sz="2800" dirty="0" smtClean="0"/>
              <a:t>年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地球惑星科学科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卒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/ </a:t>
            </a:r>
            <a:r>
              <a:rPr lang="ja-JP" altLang="en-US" sz="2400" dirty="0" smtClean="0"/>
              <a:t>北大</a:t>
            </a:r>
            <a:r>
              <a:rPr lang="en-US" altLang="ja-JP" sz="2400" dirty="0" smtClean="0"/>
              <a:t> 8 </a:t>
            </a:r>
            <a:r>
              <a:rPr lang="ja-JP" altLang="en-US" sz="2400" dirty="0" smtClean="0"/>
              <a:t>年目</a:t>
            </a:r>
            <a:endParaRPr lang="en-US" altLang="ja-JP" sz="2400" dirty="0" smtClean="0"/>
          </a:p>
          <a:p>
            <a:r>
              <a:rPr lang="ja-JP" altLang="en-US" sz="2800" dirty="0" smtClean="0"/>
              <a:t>愛知県立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津島高等学校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出身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火星大気のコンピュータシミュレーション</a:t>
            </a:r>
            <a:endParaRPr lang="en-US" altLang="ja-JP" sz="2800" dirty="0" smtClean="0"/>
          </a:p>
          <a:p>
            <a:r>
              <a:rPr lang="ja-JP" altLang="en-US" sz="2800" dirty="0" smtClean="0"/>
              <a:t>趣味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写真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懸賞応募</a:t>
            </a:r>
            <a:r>
              <a:rPr lang="en-US" altLang="ja-JP" sz="2400" dirty="0" smtClean="0"/>
              <a:t>, 3D </a:t>
            </a:r>
            <a:r>
              <a:rPr lang="ja-JP" altLang="en-US" sz="2400" dirty="0" smtClean="0"/>
              <a:t>プリンタ</a:t>
            </a:r>
            <a:r>
              <a:rPr lang="en-US" altLang="ja-JP" sz="2400" dirty="0" smtClean="0"/>
              <a:t>, </a:t>
            </a:r>
            <a:br>
              <a:rPr lang="en-US" altLang="ja-JP" sz="2400" dirty="0" smtClean="0"/>
            </a:br>
            <a:r>
              <a:rPr lang="ja-JP" altLang="en-US" sz="2400" dirty="0" smtClean="0"/>
              <a:t>アプリ作成</a:t>
            </a:r>
            <a:r>
              <a:rPr lang="en-US" altLang="ja-JP" sz="2400" dirty="0" smtClean="0"/>
              <a:t>, YouTuber </a:t>
            </a:r>
            <a:r>
              <a:rPr lang="ja-JP" altLang="en-US" sz="2400" dirty="0" smtClean="0"/>
              <a:t>ごっこ</a:t>
            </a:r>
            <a:endParaRPr lang="en-US" altLang="ja-JP" sz="24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41" y="3836276"/>
            <a:ext cx="3594536" cy="239635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365" y="76396"/>
            <a:ext cx="3169636" cy="29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図形グループ 18"/>
          <p:cNvGrpSpPr/>
          <p:nvPr/>
        </p:nvGrpSpPr>
        <p:grpSpPr>
          <a:xfrm>
            <a:off x="3706316" y="599014"/>
            <a:ext cx="4951824" cy="3999322"/>
            <a:chOff x="3706316" y="599014"/>
            <a:chExt cx="4951824" cy="399932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567" y="599014"/>
              <a:ext cx="3999322" cy="3999322"/>
            </a:xfrm>
            <a:prstGeom prst="rect">
              <a:avLst/>
            </a:prstGeom>
          </p:spPr>
        </p:pic>
        <p:sp>
          <p:nvSpPr>
            <p:cNvPr id="15" name="コンテンツ プレースホルダー 2"/>
            <p:cNvSpPr txBox="1">
              <a:spLocks/>
            </p:cNvSpPr>
            <p:nvPr/>
          </p:nvSpPr>
          <p:spPr>
            <a:xfrm>
              <a:off x="3706316" y="2605405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計算</a:t>
              </a:r>
              <a:endParaRPr lang="ja-JP" altLang="en-US" sz="4000" dirty="0"/>
            </a:p>
          </p:txBody>
        </p:sp>
        <p:sp>
          <p:nvSpPr>
            <p:cNvPr id="16" name="コンテンツ プレースホルダー 2"/>
            <p:cNvSpPr txBox="1">
              <a:spLocks/>
            </p:cNvSpPr>
            <p:nvPr/>
          </p:nvSpPr>
          <p:spPr>
            <a:xfrm>
              <a:off x="5200502" y="3914542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地球流体力学研究室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/>
                <a:t/>
              </a:r>
              <a:br>
                <a:rPr lang="en-US" altLang="ja-JP" sz="1000" dirty="0"/>
              </a:br>
              <a:r>
                <a:rPr lang="en-US" altLang="ja-JP" sz="1000" dirty="0"/>
                <a:t> http://</a:t>
              </a:r>
              <a:r>
                <a:rPr lang="en-US" altLang="ja-JP" sz="1000" dirty="0" err="1"/>
                <a:t>www.ep.sci.hokudai.ac.jp</a:t>
              </a:r>
              <a:r>
                <a:rPr lang="en-US" altLang="ja-JP" sz="1000" dirty="0"/>
                <a:t>/~</a:t>
              </a:r>
              <a:r>
                <a:rPr lang="en-US" altLang="ja-JP" sz="1000" dirty="0" err="1"/>
                <a:t>gfdlab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地球惑星科学における情報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970808" y="4402729"/>
            <a:ext cx="4248925" cy="184418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ja-JP" altLang="en-US" sz="4000" dirty="0" smtClean="0"/>
              <a:t>地球惑星科学は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多くの情報が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ja-JP" altLang="en-US" sz="4000" dirty="0" smtClean="0"/>
              <a:t>複雑に絡み合う</a:t>
            </a:r>
            <a:endParaRPr lang="en-US" altLang="ja-JP" sz="4000" dirty="0" smtClean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162388" y="1027267"/>
            <a:ext cx="3707240" cy="2738017"/>
            <a:chOff x="162388" y="1027267"/>
            <a:chExt cx="3707240" cy="273801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474" y="1027267"/>
              <a:ext cx="3019711" cy="2264783"/>
            </a:xfrm>
            <a:prstGeom prst="rect">
              <a:avLst/>
            </a:prstGeom>
          </p:spPr>
        </p:pic>
        <p:sp>
          <p:nvSpPr>
            <p:cNvPr id="7" name="コンテンツ プレースホルダー 2"/>
            <p:cNvSpPr txBox="1">
              <a:spLocks/>
            </p:cNvSpPr>
            <p:nvPr/>
          </p:nvSpPr>
          <p:spPr>
            <a:xfrm>
              <a:off x="2714913" y="1359606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観測</a:t>
              </a:r>
              <a:endParaRPr lang="ja-JP" altLang="en-US" sz="4000" dirty="0"/>
            </a:p>
          </p:txBody>
        </p:sp>
        <p:sp>
          <p:nvSpPr>
            <p:cNvPr id="12" name="コンテンツ プレースホルダー 2"/>
            <p:cNvSpPr txBox="1">
              <a:spLocks/>
            </p:cNvSpPr>
            <p:nvPr/>
          </p:nvSpPr>
          <p:spPr>
            <a:xfrm>
              <a:off x="162388" y="3292050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地球惑星科学科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 smtClean="0"/>
                <a:t/>
              </a:r>
              <a:br>
                <a:rPr lang="en-US" altLang="ja-JP" sz="1000" dirty="0" smtClean="0"/>
              </a:br>
              <a:r>
                <a:rPr lang="en-US" altLang="ja-JP" sz="1000" dirty="0" smtClean="0"/>
                <a:t>http</a:t>
              </a:r>
              <a:r>
                <a:rPr lang="en-US" altLang="ja-JP" sz="1000" dirty="0"/>
                <a:t>://</a:t>
              </a:r>
              <a:r>
                <a:rPr lang="en-US" altLang="ja-JP" sz="1000" dirty="0" err="1"/>
                <a:t>www.sci.hokudai.ac.jp</a:t>
              </a:r>
              <a:r>
                <a:rPr lang="en-US" altLang="ja-JP" sz="1000" dirty="0"/>
                <a:t>/eps/gallery/</a:t>
              </a:r>
              <a:r>
                <a:rPr lang="en-US" altLang="ja-JP" sz="1000" dirty="0" err="1"/>
                <a:t>ee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917492" y="3724976"/>
            <a:ext cx="3720469" cy="2734902"/>
            <a:chOff x="917492" y="3724976"/>
            <a:chExt cx="3720469" cy="273490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324" y="3724976"/>
              <a:ext cx="3457637" cy="2305091"/>
            </a:xfrm>
            <a:prstGeom prst="rect">
              <a:avLst/>
            </a:prstGeom>
          </p:spPr>
        </p:pic>
        <p:sp>
          <p:nvSpPr>
            <p:cNvPr id="11" name="コンテンツ プレースホルダー 2"/>
            <p:cNvSpPr txBox="1">
              <a:spLocks/>
            </p:cNvSpPr>
            <p:nvPr/>
          </p:nvSpPr>
          <p:spPr>
            <a:xfrm>
              <a:off x="1154105" y="5986643"/>
              <a:ext cx="3457638" cy="473235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宇宙化学研究室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 smtClean="0"/>
                <a:t/>
              </a:r>
              <a:br>
                <a:rPr lang="en-US" altLang="ja-JP" sz="1000" dirty="0" smtClean="0"/>
              </a:br>
              <a:r>
                <a:rPr lang="en-US" altLang="ja-JP" sz="1000" dirty="0" smtClean="0"/>
                <a:t>http</a:t>
              </a:r>
              <a:r>
                <a:rPr lang="en-US" altLang="ja-JP" sz="1000" dirty="0"/>
                <a:t>://</a:t>
              </a:r>
              <a:r>
                <a:rPr lang="en-US" altLang="ja-JP" sz="1000" dirty="0" err="1"/>
                <a:t>vigarano.ep.sci.hokudai.ac.jp</a:t>
              </a:r>
              <a:r>
                <a:rPr lang="en-US" altLang="ja-JP" sz="1000" dirty="0"/>
                <a:t>/</a:t>
              </a:r>
              <a:r>
                <a:rPr lang="en-US" altLang="ja-JP" sz="1000" dirty="0" err="1"/>
                <a:t>LPS_facilities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  <p:sp>
          <p:nvSpPr>
            <p:cNvPr id="14" name="コンテンツ プレースホルダー 2"/>
            <p:cNvSpPr txBox="1">
              <a:spLocks/>
            </p:cNvSpPr>
            <p:nvPr/>
          </p:nvSpPr>
          <p:spPr>
            <a:xfrm>
              <a:off x="917492" y="3837719"/>
              <a:ext cx="1154715" cy="5650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vert="horz" lIns="0" tIns="46800" rIns="0" bIns="45720" rtlCol="0" anchor="ctr" anchorCtr="0">
              <a:normAutofit fontScale="92500" lnSpcReduction="10000"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000" dirty="0" smtClean="0"/>
                <a:t>実験</a:t>
              </a:r>
              <a:endParaRPr lang="ja-JP" alt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53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2331" y="322971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複雑で数多くの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情報が関連する</a:t>
            </a:r>
            <a:endParaRPr kumimoji="1" lang="ja-JP" altLang="en-US" dirty="0"/>
          </a:p>
        </p:txBody>
      </p:sp>
      <p:sp>
        <p:nvSpPr>
          <p:cNvPr id="5" name="右矢印 4"/>
          <p:cNvSpPr/>
          <p:nvPr/>
        </p:nvSpPr>
        <p:spPr>
          <a:xfrm rot="5400000">
            <a:off x="3849627" y="2801073"/>
            <a:ext cx="1504709" cy="1851954"/>
          </a:xfrm>
          <a:prstGeom prst="rightArrow">
            <a:avLst>
              <a:gd name="adj1" fmla="val 57177"/>
              <a:gd name="adj2" fmla="val 46986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62331" y="4362533"/>
            <a:ext cx="8079302" cy="21771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数多くのデータが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存在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8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1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8"/>
          <p:cNvSpPr txBox="1">
            <a:spLocks/>
          </p:cNvSpPr>
          <p:nvPr/>
        </p:nvSpPr>
        <p:spPr>
          <a:xfrm>
            <a:off x="1744568" y="1273215"/>
            <a:ext cx="5952597" cy="35655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0309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6417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6000" dirty="0" smtClean="0"/>
              <a:t>研究者人口と</a:t>
            </a:r>
            <a:br>
              <a:rPr lang="ja-JP" altLang="en-US" sz="6000" dirty="0" smtClean="0"/>
            </a:br>
            <a:r>
              <a:rPr lang="ja-JP" altLang="en-US" sz="6000" dirty="0" smtClean="0"/>
              <a:t>データに関する</a:t>
            </a:r>
            <a:br>
              <a:rPr lang="ja-JP" altLang="en-US" sz="6000" dirty="0" smtClean="0"/>
            </a:br>
            <a:r>
              <a:rPr lang="ja-JP" altLang="en-US" sz="6000" dirty="0" smtClean="0"/>
              <a:t>将来予測モデル</a:t>
            </a:r>
            <a:br>
              <a:rPr lang="ja-JP" altLang="en-US" sz="6000" dirty="0" smtClean="0"/>
            </a:br>
            <a:r>
              <a:rPr lang="ja-JP" altLang="en-US" sz="6000" dirty="0" smtClean="0"/>
              <a:t>（ざっくり）</a:t>
            </a:r>
            <a:endParaRPr lang="ja-JP" altLang="en-US" sz="6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328" y="4611887"/>
            <a:ext cx="1296689" cy="453841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907987" y="5065728"/>
            <a:ext cx="3715152" cy="47323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/>
              <a:t>furu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 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451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13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"/>
    </mc:Choice>
    <mc:Fallback xmlns="">
      <p:transition xmlns:p14="http://schemas.microsoft.com/office/powerpoint/2010/main" spd="slow" advTm="142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015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"/>
    </mc:Choice>
    <mc:Fallback xmlns="">
      <p:transition xmlns:p14="http://schemas.microsoft.com/office/powerpoint/2010/main" spd="slow" advTm="110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上下矢印 24"/>
          <p:cNvSpPr/>
          <p:nvPr/>
        </p:nvSpPr>
        <p:spPr>
          <a:xfrm>
            <a:off x="6308218" y="2682252"/>
            <a:ext cx="542290" cy="2321814"/>
          </a:xfrm>
          <a:prstGeom prst="up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51066" y="1305350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年齢による死亡率増加</a:t>
            </a:r>
            <a:endParaRPr kumimoji="1" lang="ja-JP" alt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153421" y="2459512"/>
            <a:ext cx="3115679" cy="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307162" y="5686210"/>
            <a:ext cx="3115679" cy="0"/>
          </a:xfrm>
          <a:prstGeom prst="line">
            <a:avLst/>
          </a:prstGeom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468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"/>
    </mc:Choice>
    <mc:Fallback xmlns="">
      <p:transition xmlns:p14="http://schemas.microsoft.com/office/powerpoint/2010/main" spd="slow" advTm="111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045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xmlns:p14="http://schemas.microsoft.com/office/powerpoint/2010/main" spd="slow" advTm="6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373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"/>
    </mc:Choice>
    <mc:Fallback xmlns="">
      <p:transition xmlns:p14="http://schemas.microsoft.com/office/powerpoint/2010/main" spd="slow" advTm="132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1869472" y="2882322"/>
            <a:ext cx="5822476" cy="2853784"/>
          </a:xfrm>
          <a:custGeom>
            <a:avLst/>
            <a:gdLst>
              <a:gd name="connsiteX0" fmla="*/ 0 w 5822476"/>
              <a:gd name="connsiteY0" fmla="*/ 1526774 h 2853784"/>
              <a:gd name="connsiteX1" fmla="*/ 3539152 w 5822476"/>
              <a:gd name="connsiteY1" fmla="*/ 0 h 2853784"/>
              <a:gd name="connsiteX2" fmla="*/ 4538107 w 5822476"/>
              <a:gd name="connsiteY2" fmla="*/ 2796708 h 2853784"/>
              <a:gd name="connsiteX3" fmla="*/ 5822476 w 5822476"/>
              <a:gd name="connsiteY3" fmla="*/ 2853784 h 2853784"/>
              <a:gd name="connsiteX4" fmla="*/ 5822476 w 5822476"/>
              <a:gd name="connsiteY4" fmla="*/ 2853784 h 285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76" h="2853784">
                <a:moveTo>
                  <a:pt x="0" y="1526774"/>
                </a:moveTo>
                <a:lnTo>
                  <a:pt x="3539152" y="0"/>
                </a:lnTo>
                <a:lnTo>
                  <a:pt x="4538107" y="2796708"/>
                </a:lnTo>
                <a:lnTo>
                  <a:pt x="5822476" y="2853784"/>
                </a:lnTo>
                <a:lnTo>
                  <a:pt x="5822476" y="2853784"/>
                </a:lnTo>
              </a:path>
            </a:pathLst>
          </a:custGeom>
          <a:ln w="133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34279" y="3922636"/>
            <a:ext cx="2818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FF0000"/>
                </a:solidFill>
              </a:rPr>
              <a:t>共有できた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</a:rPr>
            </a:br>
            <a:r>
              <a:rPr lang="ja-JP" altLang="en-US" sz="4400" b="1" dirty="0" smtClean="0">
                <a:solidFill>
                  <a:srgbClr val="FF0000"/>
                </a:solidFill>
              </a:rPr>
              <a:t>生データ</a:t>
            </a:r>
            <a:endParaRPr kumimoji="1" lang="ja-JP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581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"/>
    </mc:Choice>
    <mc:Fallback xmlns="">
      <p:transition xmlns:p14="http://schemas.microsoft.com/office/powerpoint/2010/main" spd="slow" advTm="135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181" y="1978151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lang="ja-JP" altLang="en-US" dirty="0" smtClean="0"/>
              <a:t>ちなみに</a:t>
            </a:r>
            <a:r>
              <a:rPr lang="en-US" altLang="ja-JP" dirty="0" smtClean="0"/>
              <a:t>...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なぜ情報学</a:t>
            </a:r>
            <a:r>
              <a:rPr kumimoji="1" lang="en-US" altLang="ja-JP" dirty="0" smtClean="0"/>
              <a:t> II 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TA</a:t>
            </a:r>
            <a:r>
              <a:rPr kumimoji="1" lang="ja-JP" altLang="en-US" dirty="0" smtClean="0"/>
              <a:t>を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24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1598329" y="0"/>
            <a:ext cx="0" cy="582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1593748" y="5831430"/>
            <a:ext cx="61695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/>
          <p:cNvSpPr/>
          <p:nvPr/>
        </p:nvSpPr>
        <p:spPr>
          <a:xfrm>
            <a:off x="1783847" y="2459512"/>
            <a:ext cx="5779664" cy="3169691"/>
          </a:xfrm>
          <a:custGeom>
            <a:avLst/>
            <a:gdLst>
              <a:gd name="connsiteX0" fmla="*/ 0 w 6007997"/>
              <a:gd name="connsiteY0" fmla="*/ 1004637 h 3294914"/>
              <a:gd name="connsiteX1" fmla="*/ 1698223 w 6007997"/>
              <a:gd name="connsiteY1" fmla="*/ 305460 h 3294914"/>
              <a:gd name="connsiteX2" fmla="*/ 3168113 w 6007997"/>
              <a:gd name="connsiteY2" fmla="*/ 205578 h 3294914"/>
              <a:gd name="connsiteX3" fmla="*/ 4452483 w 6007997"/>
              <a:gd name="connsiteY3" fmla="*/ 3030824 h 3294914"/>
              <a:gd name="connsiteX4" fmla="*/ 6007997 w 6007997"/>
              <a:gd name="connsiteY4" fmla="*/ 3173513 h 3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997" h="3294914">
                <a:moveTo>
                  <a:pt x="0" y="1004637"/>
                </a:moveTo>
                <a:cubicBezTo>
                  <a:pt x="585102" y="721636"/>
                  <a:pt x="1170204" y="438636"/>
                  <a:pt x="1698223" y="305460"/>
                </a:cubicBezTo>
                <a:cubicBezTo>
                  <a:pt x="2226242" y="172284"/>
                  <a:pt x="2709070" y="-248649"/>
                  <a:pt x="3168113" y="205578"/>
                </a:cubicBezTo>
                <a:cubicBezTo>
                  <a:pt x="3627156" y="659805"/>
                  <a:pt x="3979169" y="2536168"/>
                  <a:pt x="4452483" y="3030824"/>
                </a:cubicBezTo>
                <a:cubicBezTo>
                  <a:pt x="4925797" y="3525480"/>
                  <a:pt x="6007997" y="3173513"/>
                  <a:pt x="6007997" y="3173513"/>
                </a:cubicBezTo>
              </a:path>
            </a:pathLst>
          </a:custGeom>
          <a:ln w="76200" cmpd="sng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1639" y="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2"/>
                </a:solidFill>
              </a:rPr>
              <a:t>累積生データ量</a:t>
            </a:r>
            <a:endParaRPr kumimoji="1" lang="ja-JP" altLang="en-US" sz="4400" b="1" dirty="0">
              <a:solidFill>
                <a:schemeClr val="tx2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1869472" y="2882322"/>
            <a:ext cx="5822476" cy="2853784"/>
          </a:xfrm>
          <a:custGeom>
            <a:avLst/>
            <a:gdLst>
              <a:gd name="connsiteX0" fmla="*/ 0 w 5822476"/>
              <a:gd name="connsiteY0" fmla="*/ 1526774 h 2853784"/>
              <a:gd name="connsiteX1" fmla="*/ 3539152 w 5822476"/>
              <a:gd name="connsiteY1" fmla="*/ 0 h 2853784"/>
              <a:gd name="connsiteX2" fmla="*/ 4538107 w 5822476"/>
              <a:gd name="connsiteY2" fmla="*/ 2796708 h 2853784"/>
              <a:gd name="connsiteX3" fmla="*/ 5822476 w 5822476"/>
              <a:gd name="connsiteY3" fmla="*/ 2853784 h 2853784"/>
              <a:gd name="connsiteX4" fmla="*/ 5822476 w 5822476"/>
              <a:gd name="connsiteY4" fmla="*/ 2853784 h 285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76" h="2853784">
                <a:moveTo>
                  <a:pt x="0" y="1526774"/>
                </a:moveTo>
                <a:lnTo>
                  <a:pt x="3539152" y="0"/>
                </a:lnTo>
                <a:lnTo>
                  <a:pt x="4538107" y="2796708"/>
                </a:lnTo>
                <a:lnTo>
                  <a:pt x="5822476" y="2853784"/>
                </a:lnTo>
                <a:lnTo>
                  <a:pt x="5822476" y="2853784"/>
                </a:lnTo>
              </a:path>
            </a:pathLst>
          </a:custGeom>
          <a:ln w="133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34279" y="3922636"/>
            <a:ext cx="28186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rgbClr val="FF0000"/>
                </a:solidFill>
              </a:rPr>
              <a:t>共有できた</a:t>
            </a:r>
            <a:r>
              <a:rPr lang="en-US" altLang="ja-JP" sz="4400" b="1" dirty="0" smtClean="0">
                <a:solidFill>
                  <a:srgbClr val="FF0000"/>
                </a:solidFill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</a:rPr>
            </a:br>
            <a:r>
              <a:rPr lang="ja-JP" altLang="en-US" sz="4400" b="1" dirty="0" smtClean="0">
                <a:solidFill>
                  <a:srgbClr val="FF0000"/>
                </a:solidFill>
              </a:rPr>
              <a:t>生データ</a:t>
            </a:r>
            <a:endParaRPr kumimoji="1" lang="ja-JP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上下矢印 22"/>
          <p:cNvSpPr/>
          <p:nvPr/>
        </p:nvSpPr>
        <p:spPr>
          <a:xfrm>
            <a:off x="6621640" y="1046731"/>
            <a:ext cx="542290" cy="4070714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028964" y="2459512"/>
            <a:ext cx="2108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000" b="1" dirty="0" smtClean="0"/>
              <a:t>ものすごい</a:t>
            </a:r>
            <a:r>
              <a:rPr kumimoji="1" lang="en-US" altLang="ja-JP" sz="3000" b="1" dirty="0" smtClean="0"/>
              <a:t/>
            </a:r>
            <a:br>
              <a:rPr kumimoji="1" lang="en-US" altLang="ja-JP" sz="3000" b="1" dirty="0" smtClean="0"/>
            </a:br>
            <a:r>
              <a:rPr kumimoji="1" lang="ja-JP" altLang="en-US" sz="3000" b="1" dirty="0" smtClean="0"/>
              <a:t>ゴミ</a:t>
            </a:r>
            <a:endParaRPr kumimoji="1" lang="ja-JP" altLang="en-US" sz="3000" b="1" dirty="0"/>
          </a:p>
        </p:txBody>
      </p:sp>
      <p:sp>
        <p:nvSpPr>
          <p:cNvPr id="15" name="フリーフォーム 14"/>
          <p:cNvSpPr/>
          <p:nvPr/>
        </p:nvSpPr>
        <p:spPr>
          <a:xfrm>
            <a:off x="2037742" y="664571"/>
            <a:ext cx="5655474" cy="4445239"/>
          </a:xfrm>
          <a:custGeom>
            <a:avLst/>
            <a:gdLst>
              <a:gd name="connsiteX0" fmla="*/ 0 w 5655474"/>
              <a:gd name="connsiteY0" fmla="*/ 4445239 h 4445239"/>
              <a:gd name="connsiteX1" fmla="*/ 2953250 w 5655474"/>
              <a:gd name="connsiteY1" fmla="*/ 827021 h 4445239"/>
              <a:gd name="connsiteX2" fmla="*/ 5655474 w 5655474"/>
              <a:gd name="connsiteY2" fmla="*/ 0 h 4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5474" h="4445239">
                <a:moveTo>
                  <a:pt x="0" y="4445239"/>
                </a:moveTo>
                <a:lnTo>
                  <a:pt x="2953250" y="827021"/>
                </a:lnTo>
                <a:lnTo>
                  <a:pt x="5655474" y="0"/>
                </a:lnTo>
              </a:path>
            </a:pathLst>
          </a:custGeom>
          <a:ln w="5715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93748" y="5870710"/>
            <a:ext cx="1734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むかし</a:t>
            </a:r>
            <a:endParaRPr kumimoji="1" lang="ja-JP" altLang="en-US" sz="4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86555" y="5870710"/>
            <a:ext cx="1220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/>
              <a:t>いま</a:t>
            </a:r>
            <a:endParaRPr kumimoji="1" lang="ja-JP" altLang="en-US" sz="4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08218" y="5870710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/>
              <a:t>将来</a:t>
            </a:r>
            <a:endParaRPr kumimoji="1" lang="ja-JP" altLang="en-US" sz="4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2080" y="1872564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研究者人口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/>
              <a:t>@</a:t>
            </a:r>
            <a:r>
              <a:rPr lang="en-US" altLang="ja-JP" sz="1600" dirty="0" err="1" smtClean="0"/>
              <a:t>furu</a:t>
            </a:r>
            <a:r>
              <a:rPr lang="en-US" altLang="ja-JP" sz="1600" dirty="0" smtClean="0"/>
              <a:t>  </a:t>
            </a:r>
            <a:r>
              <a:rPr lang="en-US" altLang="ja-JP" sz="1600" dirty="0"/>
              <a:t>https://</a:t>
            </a:r>
            <a:r>
              <a:rPr lang="en-US" altLang="ja-JP" sz="1600" dirty="0" err="1"/>
              <a:t>giphy.com</a:t>
            </a:r>
            <a:r>
              <a:rPr lang="en-US" altLang="ja-JP" sz="1600" dirty="0"/>
              <a:t>/channel/</a:t>
            </a:r>
            <a:r>
              <a:rPr lang="en-US" altLang="ja-JP" sz="1600" dirty="0" err="1"/>
              <a:t>furu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50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"/>
    </mc:Choice>
    <mc:Fallback xmlns="">
      <p:transition xmlns:p14="http://schemas.microsoft.com/office/powerpoint/2010/main" spd="slow" advTm="94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5109" y="1833835"/>
            <a:ext cx="8229600" cy="2518641"/>
          </a:xfrm>
        </p:spPr>
        <p:txBody>
          <a:bodyPr>
            <a:noAutofit/>
          </a:bodyPr>
          <a:lstStyle/>
          <a:p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＿人人人</a:t>
            </a:r>
            <a:r>
              <a:rPr lang="ja-JP" altLang="en-US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</a:t>
            </a: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人人人人＿</a:t>
            </a:r>
            <a:b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＞　データがゴミに　＜</a:t>
            </a:r>
            <a:b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Y^Y^Y^Y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60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^Y</a:t>
            </a:r>
            <a:r>
              <a:rPr lang="ja-JP" altLang="en-US" sz="6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endParaRPr kumimoji="1" lang="ja-JP" altLang="en-US" sz="6000" b="1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@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furu</a:t>
            </a:r>
            <a:r>
              <a:rPr lang="en-US" altLang="ja-JP" sz="1600" dirty="0" smtClean="0">
                <a:solidFill>
                  <a:schemeClr val="bg1"/>
                </a:solidFill>
              </a:rPr>
              <a:t>  </a:t>
            </a:r>
            <a:r>
              <a:rPr lang="en-US" altLang="ja-JP" sz="1600" dirty="0">
                <a:solidFill>
                  <a:schemeClr val="bg1"/>
                </a:solidFill>
              </a:rPr>
              <a:t>https://</a:t>
            </a:r>
            <a:r>
              <a:rPr lang="en-US" altLang="ja-JP" sz="1600" dirty="0" err="1">
                <a:solidFill>
                  <a:schemeClr val="bg1"/>
                </a:solidFill>
              </a:rPr>
              <a:t>giphy.com</a:t>
            </a:r>
            <a:r>
              <a:rPr lang="en-US" altLang="ja-JP" sz="1600" dirty="0">
                <a:solidFill>
                  <a:schemeClr val="bg1"/>
                </a:solidFill>
              </a:rPr>
              <a:t>/channel/</a:t>
            </a:r>
            <a:r>
              <a:rPr lang="en-US" altLang="ja-JP" sz="1600" dirty="0" err="1">
                <a:solidFill>
                  <a:schemeClr val="bg1"/>
                </a:solidFill>
              </a:rPr>
              <a:t>furu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"/>
    </mc:Choice>
    <mc:Fallback xmlns="">
      <p:transition xmlns:p14="http://schemas.microsoft.com/office/powerpoint/2010/main" spd="slow" advTm="59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5109" y="1743952"/>
            <a:ext cx="8229600" cy="2368170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＿人人人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人人人人＿</a:t>
            </a:r>
            <a: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/>
            </a:r>
            <a:b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54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＞</a:t>
            </a:r>
            <a:r>
              <a:rPr lang="ja-JP" altLang="en-US" sz="4000" b="1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見ろ</a:t>
            </a:r>
            <a:r>
              <a:rPr lang="ja-JP" altLang="en-US" sz="40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！データがゴミのようだ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＜</a:t>
            </a:r>
            <a:b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</a:b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Y^Y^Y^Y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</a:t>
            </a:r>
            <a:r>
              <a:rPr lang="en-US" altLang="ja-JP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Y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^Y</a:t>
            </a:r>
            <a:r>
              <a:rPr lang="ja-JP" altLang="en-US" sz="5400" b="1" dirty="0" smtClean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rPr>
              <a:t>￣</a:t>
            </a:r>
            <a:endParaRPr kumimoji="1" lang="ja-JP" altLang="en-US" sz="5400" b="1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653023" y="6516546"/>
            <a:ext cx="4490977" cy="3414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74638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charset="0"/>
              <a:buChar char="•"/>
              <a:tabLst/>
              <a:defRPr kumimoji="1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chemeClr val="bg1"/>
                </a:solidFill>
              </a:rPr>
              <a:t>@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furu</a:t>
            </a:r>
            <a:r>
              <a:rPr lang="en-US" altLang="ja-JP" sz="1600" dirty="0" smtClean="0">
                <a:solidFill>
                  <a:schemeClr val="bg1"/>
                </a:solidFill>
              </a:rPr>
              <a:t>  </a:t>
            </a:r>
            <a:r>
              <a:rPr lang="en-US" altLang="ja-JP" sz="1600" dirty="0">
                <a:solidFill>
                  <a:schemeClr val="bg1"/>
                </a:solidFill>
              </a:rPr>
              <a:t>https://</a:t>
            </a:r>
            <a:r>
              <a:rPr lang="en-US" altLang="ja-JP" sz="1600" dirty="0" err="1">
                <a:solidFill>
                  <a:schemeClr val="bg1"/>
                </a:solidFill>
              </a:rPr>
              <a:t>giphy.com</a:t>
            </a:r>
            <a:r>
              <a:rPr lang="en-US" altLang="ja-JP" sz="1600" dirty="0">
                <a:solidFill>
                  <a:schemeClr val="bg1"/>
                </a:solidFill>
              </a:rPr>
              <a:t>/channel/</a:t>
            </a:r>
            <a:r>
              <a:rPr lang="en-US" altLang="ja-JP" sz="1600" dirty="0" err="1">
                <a:solidFill>
                  <a:schemeClr val="bg1"/>
                </a:solidFill>
              </a:rPr>
              <a:t>furu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65" y="6186310"/>
            <a:ext cx="1296689" cy="4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"/>
    </mc:Choice>
    <mc:Fallback xmlns="">
      <p:transition xmlns:p14="http://schemas.microsoft.com/office/powerpoint/2010/main" spd="slow" advTm="84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データを無駄に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しないために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9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情報のオープン化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情報のオープンデータ化が進んでいる</a:t>
            </a: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83" y="1921277"/>
            <a:ext cx="8852953" cy="465155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2843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オープンデータのメリット</a:t>
            </a:r>
            <a:endParaRPr kumimoji="1" lang="ja-JP" altLang="en-US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742196" y="3956988"/>
            <a:ext cx="3692323" cy="2004396"/>
            <a:chOff x="5206350" y="1489464"/>
            <a:chExt cx="3692323" cy="2004396"/>
          </a:xfrm>
        </p:grpSpPr>
        <p:sp>
          <p:nvSpPr>
            <p:cNvPr id="5" name="コンテンツ プレースホルダー 2"/>
            <p:cNvSpPr txBox="1">
              <a:spLocks/>
            </p:cNvSpPr>
            <p:nvPr/>
          </p:nvSpPr>
          <p:spPr>
            <a:xfrm>
              <a:off x="5206350" y="1674659"/>
              <a:ext cx="3692323" cy="1819201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5400" u="sng" dirty="0" smtClean="0"/>
                <a:t>参加・協働</a:t>
              </a:r>
              <a:endParaRPr lang="en-US" altLang="ja-JP" sz="5400" u="sng" dirty="0" smtClean="0"/>
            </a:p>
            <a:p>
              <a:pPr marL="201168" lvl="1" indent="0" algn="ctr">
                <a:buNone/>
              </a:pPr>
              <a:r>
                <a:rPr lang="ja-JP" altLang="en-US" sz="4400" dirty="0" smtClean="0"/>
                <a:t>誰でも使える</a:t>
              </a:r>
              <a:endParaRPr lang="en-US" altLang="ja-JP" sz="4400" dirty="0" smtClean="0"/>
            </a:p>
          </p:txBody>
        </p:sp>
        <p:sp>
          <p:nvSpPr>
            <p:cNvPr id="8" name="フレーム 7"/>
            <p:cNvSpPr/>
            <p:nvPr/>
          </p:nvSpPr>
          <p:spPr>
            <a:xfrm>
              <a:off x="5278056" y="1489464"/>
              <a:ext cx="3599726" cy="1819201"/>
            </a:xfrm>
            <a:prstGeom prst="frame">
              <a:avLst>
                <a:gd name="adj1" fmla="val 35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右中かっこ 17"/>
          <p:cNvSpPr/>
          <p:nvPr/>
        </p:nvSpPr>
        <p:spPr>
          <a:xfrm>
            <a:off x="5034720" y="2569580"/>
            <a:ext cx="804009" cy="2384386"/>
          </a:xfrm>
          <a:prstGeom prst="rightBrace">
            <a:avLst>
              <a:gd name="adj1" fmla="val 22474"/>
              <a:gd name="adj2" fmla="val 50000"/>
            </a:avLst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32071" y="1672894"/>
            <a:ext cx="5438421" cy="1691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5400" u="sng" dirty="0" smtClean="0"/>
              <a:t>信頼性・透明性</a:t>
            </a:r>
            <a:endParaRPr lang="en-US" altLang="ja-JP" sz="5400" u="sng" dirty="0" smtClean="0"/>
          </a:p>
          <a:p>
            <a:pPr marL="201168" lvl="1" indent="0" algn="ctr">
              <a:buNone/>
            </a:pPr>
            <a:r>
              <a:rPr lang="ja-JP" altLang="en-US" sz="4400" dirty="0" smtClean="0"/>
              <a:t>誰でも検証可能</a:t>
            </a: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6102689" y="3090442"/>
            <a:ext cx="2983438" cy="1342662"/>
            <a:chOff x="1143451" y="1814783"/>
            <a:chExt cx="2983438" cy="1342662"/>
          </a:xfrm>
        </p:grpSpPr>
        <p:sp>
          <p:nvSpPr>
            <p:cNvPr id="22" name="フレーム 21"/>
            <p:cNvSpPr/>
            <p:nvPr/>
          </p:nvSpPr>
          <p:spPr>
            <a:xfrm>
              <a:off x="1143451" y="1814783"/>
              <a:ext cx="2983438" cy="1342662"/>
            </a:xfrm>
            <a:prstGeom prst="frame">
              <a:avLst>
                <a:gd name="adj1" fmla="val 35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コンテンツ プレースホルダー 2"/>
            <p:cNvSpPr txBox="1">
              <a:spLocks/>
            </p:cNvSpPr>
            <p:nvPr/>
          </p:nvSpPr>
          <p:spPr>
            <a:xfrm>
              <a:off x="1152191" y="1827059"/>
              <a:ext cx="2974698" cy="133038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ja-JP" altLang="en-US" sz="4400" dirty="0" smtClean="0"/>
                <a:t>新たな</a:t>
              </a:r>
              <a:r>
                <a:rPr lang="en-US" altLang="ja-JP" sz="4400" dirty="0" smtClean="0"/>
                <a:t/>
              </a:r>
              <a:br>
                <a:rPr lang="en-US" altLang="ja-JP" sz="4400" dirty="0" smtClean="0"/>
              </a:br>
              <a:r>
                <a:rPr lang="ja-JP" altLang="en-US" sz="4400" dirty="0" smtClean="0"/>
                <a:t>情報の創出</a:t>
              </a:r>
            </a:p>
          </p:txBody>
        </p:sp>
      </p:grpSp>
      <p:sp>
        <p:nvSpPr>
          <p:cNvPr id="24" name="フレーム 23"/>
          <p:cNvSpPr/>
          <p:nvPr/>
        </p:nvSpPr>
        <p:spPr>
          <a:xfrm>
            <a:off x="23149" y="1605422"/>
            <a:ext cx="4919241" cy="1600766"/>
          </a:xfrm>
          <a:prstGeom prst="frame">
            <a:avLst>
              <a:gd name="adj1" fmla="val 35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オープンデータ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/>
              <a:t>機械判読に適したデータ</a:t>
            </a:r>
            <a:endParaRPr lang="en-US" altLang="ja-JP" sz="5400" dirty="0" smtClean="0"/>
          </a:p>
          <a:p>
            <a:endParaRPr lang="en-US" altLang="ja-JP" sz="5400" dirty="0" smtClean="0"/>
          </a:p>
          <a:p>
            <a:r>
              <a:rPr lang="ja-JP" altLang="en-US" sz="5400" dirty="0" smtClean="0"/>
              <a:t>二次利用が可能な形で公開</a:t>
            </a:r>
            <a:endParaRPr lang="en-US" altLang="ja-JP" sz="5400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16687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機械判読に適したデータ</a:t>
            </a:r>
            <a:endParaRPr lang="en-US" altLang="ja-JP" sz="5400" dirty="0" smtClean="0">
              <a:solidFill>
                <a:srgbClr val="FF0000"/>
              </a:solidFill>
            </a:endParaRPr>
          </a:p>
          <a:p>
            <a:endParaRPr lang="en-US" altLang="ja-JP" sz="5400" dirty="0" smtClean="0"/>
          </a:p>
          <a:p>
            <a:r>
              <a:rPr lang="ja-JP" altLang="en-US" sz="5400" dirty="0" smtClean="0"/>
              <a:t>二次利用が可能な形で公開</a:t>
            </a:r>
            <a:endParaRPr lang="en-US" altLang="ja-JP" sz="5400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9767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ちょっと質問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14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181" y="1978152"/>
            <a:ext cx="8079302" cy="2262544"/>
          </a:xfrm>
        </p:spPr>
        <p:txBody>
          <a:bodyPr anchor="ctr" anchorCtr="0"/>
          <a:lstStyle/>
          <a:p>
            <a:pPr algn="ctr"/>
            <a:r>
              <a:rPr kumimoji="1" lang="ja-JP" altLang="en-US" dirty="0" smtClean="0"/>
              <a:t>なんか募集してたから</a:t>
            </a:r>
            <a:r>
              <a:rPr lang="en-US" altLang="ja-JP" dirty="0" smtClean="0"/>
              <a:t>...</a:t>
            </a:r>
            <a:endParaRPr kumimoji="1" lang="ja-JP" altLang="en-US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5324354" y="6099858"/>
            <a:ext cx="3819646" cy="58815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sz="3200" dirty="0" smtClean="0"/>
              <a:t>全然専門ではない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9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9" y="774223"/>
            <a:ext cx="9018788" cy="461387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067291" y="5479639"/>
            <a:ext cx="6215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京都大学研究資源アーカイブ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http</a:t>
            </a:r>
            <a:r>
              <a:rPr lang="ja-JP" altLang="en-US" sz="1600" dirty="0"/>
              <a:t>://www.rra.museum.kyoto-u.ac.jp/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67291" y="5818193"/>
            <a:ext cx="576997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ja-JP" altLang="en-US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宮本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正太郎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(1955-1976)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による火星スケッチ画像</a:t>
            </a:r>
            <a:endParaRPr lang="en-US" altLang="ja-JP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8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319515" y="5479639"/>
            <a:ext cx="7963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総務省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平成</a:t>
            </a:r>
            <a:r>
              <a:rPr lang="en-US" altLang="ja-JP" sz="1600" dirty="0" smtClean="0"/>
              <a:t>29</a:t>
            </a:r>
            <a:r>
              <a:rPr lang="ja-JP" altLang="en-US" sz="1600" dirty="0" smtClean="0"/>
              <a:t>年版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情報通信白書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 smtClean="0"/>
              <a:t>http</a:t>
            </a:r>
            <a:r>
              <a:rPr lang="en-US" altLang="ja-JP" sz="1600" dirty="0"/>
              <a:t>://</a:t>
            </a:r>
            <a:r>
              <a:rPr lang="en-US" altLang="ja-JP" sz="1600" dirty="0" err="1"/>
              <a:t>www.soumu.go.jp</a:t>
            </a:r>
            <a:r>
              <a:rPr lang="en-US" altLang="ja-JP" sz="1600" dirty="0"/>
              <a:t>/</a:t>
            </a:r>
            <a:r>
              <a:rPr lang="en-US" altLang="ja-JP" sz="1600" dirty="0" err="1"/>
              <a:t>johotsusintokei</a:t>
            </a:r>
            <a:r>
              <a:rPr lang="en-US" altLang="ja-JP" sz="1600" dirty="0"/>
              <a:t>/whitepaper/ja/h29/html/nc111110.html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73752" y="6064414"/>
            <a:ext cx="616351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ja-JP" altLang="en-US" dirty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我が国の情報通信機器の保有状況の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推移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 (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世帯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グラフ画像</a:t>
            </a:r>
            <a:endParaRPr lang="en-US" altLang="ja-JP" dirty="0" smtClean="0">
              <a:latin typeface="Hiragino Kaku Gothic Pro W6" charset="-128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770"/>
            <a:ext cx="9144000" cy="51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534855" y="5479639"/>
            <a:ext cx="674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北海道大学学術成果コレクション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https://</a:t>
            </a:r>
            <a:r>
              <a:rPr lang="en-US" altLang="ja-JP" sz="1600" dirty="0" err="1"/>
              <a:t>eprints.lib.hokudai.ac.jp</a:t>
            </a:r>
            <a:r>
              <a:rPr lang="en-US" altLang="ja-JP" sz="1600" dirty="0"/>
              <a:t>/</a:t>
            </a:r>
            <a:r>
              <a:rPr lang="en-US" altLang="ja-JP" sz="1600" dirty="0" err="1"/>
              <a:t>dspace</a:t>
            </a:r>
            <a:r>
              <a:rPr lang="en-US" altLang="ja-JP" sz="1600" dirty="0"/>
              <a:t>/handle/2115/56687</a:t>
            </a:r>
            <a:endParaRPr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4775" y="6064415"/>
            <a:ext cx="608249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Yamashita (2014, </a:t>
            </a:r>
            <a:r>
              <a:rPr lang="ja-JP" altLang="en-US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博士学位論文</a:t>
            </a:r>
            <a:r>
              <a:rPr lang="en-US" altLang="ja-JP" dirty="0" smtClean="0"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) PDF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457" y="185195"/>
            <a:ext cx="4339723" cy="52026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754" b="48912"/>
          <a:stretch/>
        </p:blipFill>
        <p:spPr>
          <a:xfrm>
            <a:off x="0" y="482023"/>
            <a:ext cx="5120055" cy="44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全角数字が機械判読に適しているかクイズ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67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9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8160" y="1824222"/>
            <a:ext cx="8079302" cy="3056835"/>
          </a:xfrm>
        </p:spPr>
        <p:txBody>
          <a:bodyPr anchor="ctr" anchorCtr="0">
            <a:normAutofit/>
          </a:bodyPr>
          <a:lstStyle/>
          <a:p>
            <a:pPr algn="ctr"/>
            <a:r>
              <a:rPr kumimoji="1" lang="ja-JP" altLang="en-US" dirty="0" smtClean="0"/>
              <a:t>実はどれも微妙</a:t>
            </a:r>
            <a:r>
              <a:rPr lang="en-US" altLang="ja-JP" dirty="0" smtClean="0"/>
              <a:t>...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53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機械判読に適したデータ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再編集可能なデータ</a:t>
            </a:r>
            <a:endParaRPr lang="en-US" altLang="ja-JP" dirty="0"/>
          </a:p>
          <a:p>
            <a:pPr lvl="1"/>
            <a:r>
              <a:rPr lang="en-US" altLang="ja-JP" dirty="0" smtClean="0"/>
              <a:t>.</a:t>
            </a:r>
            <a:r>
              <a:rPr lang="en-US" altLang="ja-JP" dirty="0" err="1" smtClean="0"/>
              <a:t>docx</a:t>
            </a:r>
            <a:r>
              <a:rPr lang="en-US" altLang="ja-JP" dirty="0" smtClean="0"/>
              <a:t>, .</a:t>
            </a:r>
            <a:r>
              <a:rPr lang="en-US" altLang="ja-JP" dirty="0" err="1" smtClean="0"/>
              <a:t>xlsx</a:t>
            </a:r>
            <a:r>
              <a:rPr lang="en-US" altLang="ja-JP" dirty="0" smtClean="0"/>
              <a:t>, etc.</a:t>
            </a:r>
          </a:p>
          <a:p>
            <a:pPr lvl="1"/>
            <a:r>
              <a:rPr lang="en-US" altLang="ja-JP" dirty="0" smtClean="0"/>
              <a:t>PDF </a:t>
            </a:r>
            <a:r>
              <a:rPr lang="ja-JP" altLang="en-US" dirty="0" smtClean="0"/>
              <a:t>や画像は再編集がしにくい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特定のアプリケーションソフトウェアに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依存しないデータ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テキスト</a:t>
            </a:r>
            <a:r>
              <a:rPr lang="en-US" altLang="ja-JP" dirty="0" smtClean="0"/>
              <a:t>/</a:t>
            </a:r>
            <a:r>
              <a:rPr lang="ja-JP" altLang="en-US" dirty="0" smtClean="0"/>
              <a:t>テキスト化可能なデータ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.txt, .csv, etc.</a:t>
            </a:r>
          </a:p>
        </p:txBody>
      </p:sp>
    </p:spTree>
    <p:extLst>
      <p:ext uri="{BB962C8B-B14F-4D97-AF65-F5344CB8AC3E}">
        <p14:creationId xmlns:p14="http://schemas.microsoft.com/office/powerpoint/2010/main" val="7581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屈折矢印 2"/>
          <p:cNvSpPr/>
          <p:nvPr/>
        </p:nvSpPr>
        <p:spPr>
          <a:xfrm rot="5400000">
            <a:off x="1192192" y="3958543"/>
            <a:ext cx="1481560" cy="16088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ctrTitle"/>
          </p:nvPr>
        </p:nvSpPr>
        <p:spPr>
          <a:xfrm>
            <a:off x="3078866" y="4022203"/>
            <a:ext cx="5810491" cy="2430683"/>
          </a:xfrm>
        </p:spPr>
        <p:txBody>
          <a:bodyPr anchor="ctr" anchorCtr="0">
            <a:noAutofit/>
          </a:bodyPr>
          <a:lstStyle/>
          <a:p>
            <a:r>
              <a:rPr lang="mr-IN" altLang="ja-JP" sz="1200" dirty="0" err="1"/>
              <a:t>U</a:t>
            </a:r>
            <a:r>
              <a:rPr lang="mr-IN" altLang="ja-JP" sz="1200" dirty="0"/>
              <a:t> =  -3.753447, -3.980105, -3.88012, -3.528407, -3.141181, -2.75914, -2.325109,    -1.995647, -2.059718, -2.479144, -2.937844, -3.2489, -3.504571,    -3.955837, -4.497086, -4.677505, -4.449816, -4.108066, -3.803918,    -3.545903, -3.296226, -2.916746, -2.327974, -1.6814, -1.189426,    -0.9432625, -0.7508498, -0.5276389, -0.4422847, -0.6041125, -0.9347697,    -1.122879, -1.205474, -1.114394, -0.6862025, -0.2536282, 0.02295279,    0.1563054, 0.1217001, -0.003447859, -0.16923, -0.1558833, 0.003771556,    0.4617338, 1.204236, 1.308224, 0.2687533, -0.9679806, -1.649381,    -1.804883, -1.342199, -0.7999928, -0.5411246, -0.3569582, -0.2680747,    -0.1530125, 0.09650842, 0.4294047, 0.7691718, 1.015048, 1.190517,    1.305257, 1.255895, 1.140942, 1.143359, 1.261203, 1.501337, 1.83271,    2.067816, 2.154952, 2.232185, 2.343327, 2.527365, 2.672348, 2.781908,</a:t>
            </a:r>
            <a:endParaRPr kumimoji="1" lang="ja-JP" altLang="en-US" sz="1200" dirty="0"/>
          </a:p>
        </p:txBody>
      </p:sp>
      <p:sp>
        <p:nvSpPr>
          <p:cNvPr id="8" name="屈折矢印 7"/>
          <p:cNvSpPr/>
          <p:nvPr/>
        </p:nvSpPr>
        <p:spPr>
          <a:xfrm rot="16200000">
            <a:off x="4256911" y="2065709"/>
            <a:ext cx="1481560" cy="160888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禁止 3"/>
          <p:cNvSpPr/>
          <p:nvPr/>
        </p:nvSpPr>
        <p:spPr>
          <a:xfrm>
            <a:off x="214131" y="5348991"/>
            <a:ext cx="1145894" cy="1145894"/>
          </a:xfrm>
          <a:prstGeom prst="noSmoking">
            <a:avLst>
              <a:gd name="adj" fmla="val 1256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8"/>
          <p:cNvSpPr/>
          <p:nvPr/>
        </p:nvSpPr>
        <p:spPr>
          <a:xfrm>
            <a:off x="5567423" y="754689"/>
            <a:ext cx="1169043" cy="1169043"/>
          </a:xfrm>
          <a:prstGeom prst="donut">
            <a:avLst>
              <a:gd name="adj" fmla="val 148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94" y="173620"/>
            <a:ext cx="3597476" cy="35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-5212949" y="741130"/>
            <a:ext cx="9144000" cy="5142869"/>
          </a:xfrm>
          <a:prstGeom prst="rect">
            <a:avLst/>
          </a:prstGeom>
        </p:spPr>
      </p:pic>
      <p:pic>
        <p:nvPicPr>
          <p:cNvPr id="10" name="Picture 2" descr="http://gpsrsgis.up.seesaa.net/image/csv01.gif"/>
          <p:cNvPicPr>
            <a:picLocks noChangeAspect="1" noChangeArrowheads="1"/>
          </p:cNvPicPr>
          <p:nvPr/>
        </p:nvPicPr>
        <p:blipFill>
          <a:blip r:embed="rId3" cstate="print">
            <a:alphaModFix amt="61000"/>
          </a:blip>
          <a:srcRect/>
          <a:stretch>
            <a:fillRect/>
          </a:stretch>
        </p:blipFill>
        <p:spPr bwMode="auto">
          <a:xfrm>
            <a:off x="3831079" y="1207141"/>
            <a:ext cx="5988157" cy="4491118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515876" y="4509120"/>
            <a:ext cx="3041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+mj-ea"/>
                <a:ea typeface="+mj-ea"/>
              </a:rPr>
              <a:t>JPEG/PDF</a:t>
            </a:r>
            <a:endParaRPr kumimoji="1" lang="ja-JP" altLang="en-US" sz="4400" dirty="0">
              <a:latin typeface="+mj-ea"/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3936" y="4405549"/>
            <a:ext cx="2601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smtClean="0">
                <a:latin typeface="+mj-ea"/>
                <a:ea typeface="+mj-ea"/>
              </a:rPr>
              <a:t>CSV/XML</a:t>
            </a:r>
            <a:endParaRPr kumimoji="1" lang="ja-JP" altLang="en-US" sz="4400" dirty="0">
              <a:latin typeface="+mj-ea"/>
              <a:ea typeface="+mj-ea"/>
            </a:endParaRPr>
          </a:p>
        </p:txBody>
      </p:sp>
      <p:sp>
        <p:nvSpPr>
          <p:cNvPr id="12" name="加算記号 11"/>
          <p:cNvSpPr/>
          <p:nvPr/>
        </p:nvSpPr>
        <p:spPr>
          <a:xfrm rot="2700000">
            <a:off x="-447651" y="569589"/>
            <a:ext cx="4968552" cy="4968552"/>
          </a:xfrm>
          <a:prstGeom prst="mathPlus">
            <a:avLst>
              <a:gd name="adj1" fmla="val 7161"/>
            </a:avLst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ドーナツ 13"/>
          <p:cNvSpPr/>
          <p:nvPr/>
        </p:nvSpPr>
        <p:spPr>
          <a:xfrm>
            <a:off x="5148064" y="1484784"/>
            <a:ext cx="2952328" cy="2952328"/>
          </a:xfrm>
          <a:prstGeom prst="donut">
            <a:avLst>
              <a:gd name="adj" fmla="val 7782"/>
            </a:avLst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194773" y="107579"/>
            <a:ext cx="8229600" cy="810195"/>
          </a:xfrm>
        </p:spPr>
        <p:txBody>
          <a:bodyPr/>
          <a:lstStyle/>
          <a:p>
            <a:r>
              <a:rPr kumimoji="1" lang="ja-JP" altLang="en-US" sz="4800" dirty="0" smtClean="0">
                <a:solidFill>
                  <a:srgbClr val="000000"/>
                </a:solidFill>
              </a:rPr>
              <a:t>機械判読</a:t>
            </a:r>
            <a:r>
              <a:rPr lang="ja-JP" altLang="en-US" sz="4800" dirty="0" smtClean="0">
                <a:solidFill>
                  <a:srgbClr val="000000"/>
                </a:solidFill>
              </a:rPr>
              <a:t>に適したデータ</a:t>
            </a:r>
            <a:r>
              <a:rPr kumimoji="1" lang="ja-JP" altLang="en-US" sz="4800" dirty="0" smtClean="0">
                <a:solidFill>
                  <a:srgbClr val="000000"/>
                </a:solidFill>
              </a:rPr>
              <a:t>形式</a:t>
            </a:r>
            <a:endParaRPr kumimoji="1" lang="ja-JP" alt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オープンデータ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2152891"/>
            <a:ext cx="8607626" cy="3980280"/>
          </a:xfrm>
        </p:spPr>
        <p:txBody>
          <a:bodyPr>
            <a:normAutofit/>
          </a:bodyPr>
          <a:lstStyle/>
          <a:p>
            <a:r>
              <a:rPr lang="ja-JP" altLang="en-US" sz="5400" dirty="0" smtClean="0"/>
              <a:t>機械判読に適したデータ</a:t>
            </a:r>
            <a:endParaRPr lang="en-US" altLang="ja-JP" sz="5400" dirty="0" smtClean="0"/>
          </a:p>
          <a:p>
            <a:endParaRPr lang="en-US" altLang="ja-JP" sz="5400" dirty="0" smtClean="0"/>
          </a:p>
          <a:p>
            <a:r>
              <a:rPr lang="ja-JP" altLang="en-US" sz="5400" dirty="0" smtClean="0">
                <a:solidFill>
                  <a:srgbClr val="FF0000"/>
                </a:solidFill>
              </a:rPr>
              <a:t>二次利用が可能な形で公開</a:t>
            </a:r>
            <a:endParaRPr lang="en-US" altLang="ja-JP" sz="5400" dirty="0" smtClean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222339" y="6530417"/>
            <a:ext cx="6946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http://www.soumu.go.jp/menu_seisaku/ictseisaku/ictriyou/opendata/</a:t>
            </a:r>
          </a:p>
        </p:txBody>
      </p:sp>
    </p:spTree>
    <p:extLst>
      <p:ext uri="{BB962C8B-B14F-4D97-AF65-F5344CB8AC3E}">
        <p14:creationId xmlns:p14="http://schemas.microsoft.com/office/powerpoint/2010/main" val="981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0" y="914401"/>
            <a:ext cx="8925059" cy="480382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6000" dirty="0" smtClean="0"/>
              <a:t>2017</a:t>
            </a:r>
            <a:r>
              <a:rPr lang="ja-JP" altLang="en-US" sz="6000" dirty="0" smtClean="0"/>
              <a:t>年</a:t>
            </a:r>
            <a:r>
              <a:rPr lang="en-US" altLang="ja-JP" sz="6000" dirty="0" smtClean="0"/>
              <a:t> 9</a:t>
            </a:r>
            <a:r>
              <a:rPr lang="ja-JP" altLang="en-US" sz="6000" dirty="0" smtClean="0"/>
              <a:t>月</a:t>
            </a:r>
            <a:r>
              <a:rPr lang="en-US" altLang="ja-JP" sz="6000" dirty="0" smtClean="0"/>
              <a:t> </a:t>
            </a:r>
            <a:r>
              <a:rPr lang="ja-JP" altLang="en-US" sz="6000" dirty="0" smtClean="0"/>
              <a:t>某日</a:t>
            </a:r>
            <a:endParaRPr lang="en-US" altLang="ja-JP" sz="6000" dirty="0" smtClean="0"/>
          </a:p>
          <a:p>
            <a:pPr algn="ctr"/>
            <a:r>
              <a:rPr lang="en-US" altLang="ja-JP" sz="6000" dirty="0"/>
              <a:t/>
            </a:r>
            <a:br>
              <a:rPr lang="en-US" altLang="ja-JP" sz="6000" dirty="0"/>
            </a:br>
            <a:r>
              <a:rPr lang="ja-JP" altLang="en-US" sz="6000" dirty="0" smtClean="0"/>
              <a:t>情報学</a:t>
            </a:r>
            <a:r>
              <a:rPr lang="en-US" altLang="ja-JP" sz="6000" dirty="0" smtClean="0"/>
              <a:t> II</a:t>
            </a:r>
            <a:br>
              <a:rPr lang="en-US" altLang="ja-JP" sz="6000" dirty="0" smtClean="0"/>
            </a:br>
            <a:r>
              <a:rPr lang="en-US" altLang="ja-JP" sz="6000" dirty="0" smtClean="0"/>
              <a:t>TA </a:t>
            </a:r>
            <a:r>
              <a:rPr lang="ja-JP" altLang="en-US" sz="6000" dirty="0" smtClean="0"/>
              <a:t>打ち合わせ</a:t>
            </a:r>
            <a:endParaRPr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083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63" y="55437"/>
            <a:ext cx="7083706" cy="64241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57" y="4988349"/>
            <a:ext cx="1171228" cy="9246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177" y="6111692"/>
            <a:ext cx="1043608" cy="36787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593286" y="6479564"/>
            <a:ext cx="4977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https://www.jpl.nasa.gov/news/news.php?feature=5049</a:t>
            </a:r>
          </a:p>
        </p:txBody>
      </p:sp>
    </p:spTree>
    <p:extLst>
      <p:ext uri="{BB962C8B-B14F-4D97-AF65-F5344CB8AC3E}">
        <p14:creationId xmlns:p14="http://schemas.microsoft.com/office/powerpoint/2010/main" val="18333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7441324" y="6539259"/>
            <a:ext cx="1702676" cy="3187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1400" dirty="0" smtClean="0">
                <a:solidFill>
                  <a:srgbClr val="FFC000"/>
                </a:solidFill>
              </a:rPr>
              <a:t>2016.06.12 </a:t>
            </a:r>
            <a:r>
              <a:rPr lang="ja-JP" altLang="en-US" sz="1400" dirty="0" smtClean="0">
                <a:solidFill>
                  <a:srgbClr val="FFC000"/>
                </a:solidFill>
              </a:rPr>
              <a:t>撮影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39" y="448640"/>
            <a:ext cx="8356922" cy="55723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226" y="6097954"/>
            <a:ext cx="1260872" cy="441305"/>
          </a:xfrm>
          <a:prstGeom prst="rect">
            <a:avLst/>
          </a:prstGeom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6458673" y="6539259"/>
            <a:ext cx="1006998" cy="318741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en-US" altLang="ja-JP" sz="1400" smtClean="0">
                <a:solidFill>
                  <a:srgbClr val="FFC000"/>
                </a:solidFill>
              </a:rPr>
              <a:t>Mkuriki</a:t>
            </a:r>
            <a:endParaRPr lang="ja-JP" alt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476" y="0"/>
            <a:ext cx="4172673" cy="64609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417" y="5636182"/>
            <a:ext cx="1260872" cy="441305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881149" y="5171105"/>
            <a:ext cx="2286000" cy="244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 err="1"/>
              <a:t>Hatsune</a:t>
            </a:r>
            <a:r>
              <a:rPr lang="en-US" altLang="ja-JP" sz="1000" dirty="0"/>
              <a:t> </a:t>
            </a:r>
            <a:r>
              <a:rPr lang="en-US" altLang="ja-JP" sz="1000" dirty="0" err="1"/>
              <a:t>Miku</a:t>
            </a:r>
            <a:r>
              <a:rPr lang="en-US" altLang="ja-JP" sz="1000" dirty="0"/>
              <a:t> / </a:t>
            </a:r>
            <a:r>
              <a:rPr lang="en-US" altLang="ja-JP" sz="1000" dirty="0" err="1"/>
              <a:t>Crypton</a:t>
            </a:r>
            <a:r>
              <a:rPr lang="en-US" altLang="ja-JP" sz="1000" dirty="0"/>
              <a:t> Future Media </a:t>
            </a:r>
            <a:endParaRPr lang="ja-JP" altLang="en-US" sz="1000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6508649"/>
            <a:ext cx="8843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hlinkClick r:id="rId4"/>
              </a:rPr>
              <a:t>http</a:t>
            </a:r>
            <a:r>
              <a:rPr lang="ja-JP" altLang="en-US" sz="1600" dirty="0">
                <a:hlinkClick r:id="rId4"/>
              </a:rPr>
              <a:t>://www.itmedia.co.jp/news/articles/1212/17/news030.</a:t>
            </a:r>
            <a:r>
              <a:rPr lang="ja-JP" altLang="en-US" sz="1600" dirty="0" smtClean="0">
                <a:hlinkClick r:id="rId4"/>
              </a:rPr>
              <a:t>html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9412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017" y="2409288"/>
            <a:ext cx="5029897" cy="120020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114800" y="5953207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hlinkClick r:id="rId3"/>
              </a:rPr>
              <a:t>https://</a:t>
            </a:r>
            <a:r>
              <a:rPr lang="en-US" altLang="ja-JP" dirty="0" smtClean="0">
                <a:hlinkClick r:id="rId3"/>
              </a:rPr>
              <a:t>www.youtube.com/watch?v=PN0YC55Z7xo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178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787"/>
            <a:ext cx="9144000" cy="187973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97428" y="3070771"/>
            <a:ext cx="61376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BY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権利者表示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SA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権利継承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NC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商用利用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ND : </a:t>
            </a: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改変禁止</a:t>
            </a: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kumimoji="1"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kumimoji="1"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の組み合わせ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sz="2800" dirty="0" smtClean="0">
                <a:latin typeface="ヒラギノ角ゴ ProN W6"/>
                <a:ea typeface="ヒラギノ角ゴ ProN W6"/>
                <a:cs typeface="ヒラギノ角ゴ ProN W6"/>
              </a:rPr>
              <a:t>最新バージョンは</a:t>
            </a:r>
            <a:r>
              <a:rPr lang="en-US" altLang="ja-JP" sz="2800" dirty="0" smtClean="0">
                <a:latin typeface="ヒラギノ角ゴ ProN W6"/>
                <a:ea typeface="ヒラギノ角ゴ ProN W6"/>
                <a:cs typeface="ヒラギノ角ゴ ProN W6"/>
              </a:rPr>
              <a:t> CC-BY 4.0</a:t>
            </a:r>
            <a:endParaRPr kumimoji="1" lang="ja-JP" altLang="en-US" sz="2800" dirty="0"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1349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3796495"/>
            <a:ext cx="8607626" cy="2336675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原作者のクレジット</a:t>
            </a: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（氏名、作品タイトルなど）を表示すること</a:t>
            </a: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ja-JP" altLang="en-US" dirty="0">
                <a:latin typeface="ヒラギノ角ゴ ProN W6"/>
                <a:ea typeface="ヒラギノ角ゴ ProN W6"/>
                <a:cs typeface="ヒラギノ角ゴ ProN W6"/>
              </a:rPr>
              <a:t>改変はもちろん、営利目的での二次利用も</a:t>
            </a:r>
            <a:r>
              <a:rPr lang="ja-JP" altLang="en-US" dirty="0" smtClean="0">
                <a:latin typeface="ヒラギノ角ゴ ProN W6"/>
                <a:ea typeface="ヒラギノ角ゴ ProN W6"/>
                <a:cs typeface="ヒラギノ角ゴ ProN W6"/>
              </a:rPr>
              <a:t>許可</a:t>
            </a:r>
            <a: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</a:br>
            <a: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  <a:t/>
            </a:r>
            <a:br>
              <a:rPr lang="en-US" altLang="ja-JP" dirty="0" smtClean="0">
                <a:latin typeface="ヒラギノ角ゴ ProN W6"/>
                <a:ea typeface="ヒラギノ角ゴ ProN W6"/>
                <a:cs typeface="ヒラギノ角ゴ ProN W6"/>
              </a:rPr>
            </a:br>
            <a:endParaRPr lang="ja-JP" altLang="en-US" dirty="0">
              <a:latin typeface="ヒラギノ角ゴ ProN W6"/>
              <a:ea typeface="ヒラギノ角ゴ ProN W6"/>
              <a:cs typeface="ヒラギノ角ゴ ProN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0" y="1510278"/>
            <a:ext cx="5118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二次利用が可能なライセンス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36" y="1413865"/>
            <a:ext cx="5029897" cy="1200203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643486" y="1413865"/>
            <a:ext cx="3255187" cy="14549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一つの例</a:t>
            </a:r>
            <a:endParaRPr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91047" y="3150067"/>
            <a:ext cx="8607626" cy="8084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pPr algn="ctr"/>
            <a:r>
              <a:rPr lang="ja-JP" altLang="en-US" dirty="0" smtClean="0"/>
              <a:t>状況や対象に応じて様々なライセンス</a:t>
            </a:r>
            <a:endParaRPr lang="ja-JP" altLang="en-US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91047" y="4246527"/>
            <a:ext cx="8607626" cy="2015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2800" dirty="0" smtClean="0"/>
              <a:t>他にも</a:t>
            </a:r>
            <a:r>
              <a:rPr lang="en-US" altLang="ja-JP" sz="2800" dirty="0" smtClean="0"/>
              <a:t>...</a:t>
            </a:r>
            <a:br>
              <a:rPr lang="en-US" altLang="ja-JP" sz="2800" dirty="0" smtClean="0"/>
            </a:br>
            <a:r>
              <a:rPr lang="en-US" altLang="ja-JP" sz="2800" dirty="0" smtClean="0"/>
              <a:t>GPL, Apache, MIT, Public Domain </a:t>
            </a:r>
            <a:r>
              <a:rPr lang="ja-JP" altLang="en-US" sz="2800" dirty="0" smtClean="0"/>
              <a:t>など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r>
              <a:rPr lang="ja-JP" altLang="en-US" sz="2800" dirty="0" smtClean="0"/>
              <a:t>これらを参考に独自ライセンスを付与する場合も多い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18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55" y="1844153"/>
            <a:ext cx="1171228" cy="92465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765" y="3000273"/>
            <a:ext cx="1043608" cy="367872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165636" y="405114"/>
            <a:ext cx="6572132" cy="3831229"/>
            <a:chOff x="42042" y="602735"/>
            <a:chExt cx="6572132" cy="383122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42" y="602735"/>
              <a:ext cx="6572132" cy="352345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16742" y="4126187"/>
              <a:ext cx="2135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https://</a:t>
              </a:r>
              <a:r>
                <a:rPr lang="en-US" altLang="ja-JP" sz="1400" dirty="0" err="1"/>
                <a:t>www.jpl.nasa.gov</a:t>
              </a:r>
              <a:r>
                <a:rPr lang="en-US" altLang="ja-JP" sz="1400" dirty="0" smtClean="0"/>
                <a:t>/</a:t>
              </a:r>
              <a:endParaRPr kumimoji="1" lang="ja-JP" altLang="en-US" sz="1400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0" y="4537276"/>
            <a:ext cx="9122115" cy="2320724"/>
            <a:chOff x="348921" y="1363737"/>
            <a:chExt cx="9122115" cy="232072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" y="1363737"/>
              <a:ext cx="9044316" cy="2261079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027200" y="3376684"/>
              <a:ext cx="509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mars.nasa.gov</a:t>
              </a:r>
              <a:r>
                <a:rPr lang="en-US" altLang="ja-JP" sz="1400" dirty="0">
                  <a:solidFill>
                    <a:schemeClr val="bg1"/>
                  </a:solidFill>
                </a:rPr>
                <a:t>/</a:t>
              </a:r>
              <a:r>
                <a:rPr lang="en-US" altLang="ja-JP" sz="1400" dirty="0" err="1">
                  <a:solidFill>
                    <a:schemeClr val="bg1"/>
                  </a:solidFill>
                </a:rPr>
                <a:t>mer</a:t>
              </a:r>
              <a:r>
                <a:rPr lang="en-US" altLang="ja-JP" sz="1400" dirty="0">
                  <a:solidFill>
                    <a:schemeClr val="bg1"/>
                  </a:solidFill>
                </a:rPr>
                <a:t>/gallery/press/spirit/20050819a.html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コンテンツ プレースホルダー 2"/>
            <p:cNvSpPr txBox="1">
              <a:spLocks/>
            </p:cNvSpPr>
            <p:nvPr/>
          </p:nvSpPr>
          <p:spPr>
            <a:xfrm>
              <a:off x="348921" y="3084151"/>
              <a:ext cx="5182190" cy="34035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384048" indent="-384048" algn="l" defTabSz="685800" rtl="0" eaLnBrk="1" latinLnBrk="0" hangingPunct="1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24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496888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20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811213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8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tabLst/>
                <a:defRPr kumimoji="1" sz="1800" i="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81075" indent="-379413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tabLst/>
                <a:defRPr kumimoji="1" sz="1600" kern="1200" baseline="0">
                  <a:solidFill>
                    <a:schemeClr val="tx2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6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–"/>
                <a:defRPr kumimoji="1" sz="1400" i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384048" indent="-384048" algn="l" defTabSz="685800" rtl="0" eaLnBrk="1" latinLnBrk="0" hangingPunct="1">
                <a:lnSpc>
                  <a:spcPct val="94000"/>
                </a:lnSpc>
                <a:spcBef>
                  <a:spcPts val="500"/>
                </a:spcBef>
                <a:spcAft>
                  <a:spcPts val="200"/>
                </a:spcAft>
                <a:buFont typeface="Franklin Gothic Book" panose="020B0503020102020204" pitchFamily="34" charset="0"/>
                <a:buChar char="■"/>
                <a:defRPr kumimoji="1" sz="14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dirty="0" smtClean="0">
                  <a:solidFill>
                    <a:schemeClr val="bg1"/>
                  </a:solidFill>
                </a:rPr>
                <a:t>火星のダストデビル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(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探査機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 Spirits </a:t>
              </a:r>
              <a:r>
                <a:rPr lang="ja-JP" altLang="en-US" sz="2000" dirty="0" smtClean="0">
                  <a:solidFill>
                    <a:schemeClr val="bg1"/>
                  </a:solidFill>
                </a:rPr>
                <a:t>撮影</a:t>
              </a:r>
              <a:r>
                <a:rPr lang="en-US" altLang="ja-JP" sz="2000" dirty="0" smtClean="0">
                  <a:solidFill>
                    <a:schemeClr val="bg1"/>
                  </a:solidFill>
                </a:rPr>
                <a:t>)</a:t>
              </a:r>
              <a:endParaRPr lang="en-US" altLang="ja-JP" sz="18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9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オープンソースなソフトウェア</a:t>
            </a:r>
            <a:endParaRPr kumimoji="1"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91047" y="1377387"/>
            <a:ext cx="8607626" cy="22686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ソフトウェアのソースコードを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公開しているものがある</a:t>
            </a:r>
            <a:endParaRPr lang="en-US" altLang="ja-JP" dirty="0" smtClean="0"/>
          </a:p>
          <a:p>
            <a:r>
              <a:rPr lang="ja-JP" altLang="en-US" dirty="0" smtClean="0"/>
              <a:t>→</a:t>
            </a:r>
            <a:r>
              <a:rPr lang="en-US" altLang="ja-JP" dirty="0" smtClean="0"/>
              <a:t> </a:t>
            </a:r>
            <a:r>
              <a:rPr lang="ja-JP" altLang="en-US" dirty="0" smtClean="0"/>
              <a:t>オープンソースソフトウェア</a:t>
            </a:r>
            <a:endParaRPr lang="en-US" altLang="ja-JP" dirty="0" smtClean="0"/>
          </a:p>
          <a:p>
            <a:r>
              <a:rPr lang="en-US" altLang="ja-JP" sz="2800" dirty="0" smtClean="0"/>
              <a:t>(</a:t>
            </a:r>
            <a:r>
              <a:rPr lang="ja-JP" altLang="en-US" sz="2800" dirty="0" smtClean="0"/>
              <a:t>ソースコード</a:t>
            </a:r>
            <a:r>
              <a:rPr lang="en-US" altLang="ja-JP" sz="2800" dirty="0" smtClean="0"/>
              <a:t> : </a:t>
            </a:r>
            <a:r>
              <a:rPr lang="ja-JP" altLang="en-US" sz="2800" dirty="0" smtClean="0"/>
              <a:t>ソフトウェアを構成するプログラム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91047" y="3761770"/>
            <a:ext cx="8607626" cy="23612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dirty="0" smtClean="0"/>
              <a:t>再配布・改変</a:t>
            </a:r>
            <a:r>
              <a:rPr lang="en-US" altLang="ja-JP" dirty="0" smtClean="0"/>
              <a:t> </a:t>
            </a:r>
            <a:r>
              <a:rPr lang="ja-JP" altLang="en-US" dirty="0" smtClean="0"/>
              <a:t>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自由に行える場合が多い</a:t>
            </a:r>
            <a:endParaRPr lang="en-US" altLang="ja-JP" dirty="0"/>
          </a:p>
          <a:p>
            <a:r>
              <a:rPr lang="ja-JP" altLang="en-US" dirty="0" smtClean="0"/>
              <a:t>→</a:t>
            </a:r>
            <a:r>
              <a:rPr lang="en-US" altLang="ja-JP" dirty="0" smtClean="0"/>
              <a:t> </a:t>
            </a:r>
            <a:r>
              <a:rPr lang="ja-JP" altLang="en-US" dirty="0" smtClean="0"/>
              <a:t>誰でも改善して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よいソフトウェアが作れる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85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オープンなものの例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/>
              <a:t>Wikipedia </a:t>
            </a:r>
            <a:r>
              <a:rPr lang="en-US" altLang="ja-JP" dirty="0" smtClean="0"/>
              <a:t>(</a:t>
            </a:r>
            <a:r>
              <a:rPr lang="ja-JP" altLang="en-US" dirty="0" smtClean="0"/>
              <a:t>記事が</a:t>
            </a:r>
            <a:r>
              <a:rPr lang="en-US" altLang="ja-JP" dirty="0" smtClean="0"/>
              <a:t> CC-BY-SA </a:t>
            </a:r>
            <a:r>
              <a:rPr lang="ja-JP" altLang="en-US" dirty="0"/>
              <a:t>ライセンス</a:t>
            </a:r>
            <a:r>
              <a:rPr lang="en-US" altLang="ja-JP" dirty="0"/>
              <a:t>)</a:t>
            </a:r>
          </a:p>
          <a:p>
            <a:r>
              <a:rPr lang="en-US" altLang="ja-JP" dirty="0" err="1"/>
              <a:t>OpenStreetMap</a:t>
            </a:r>
            <a:r>
              <a:rPr lang="en-US" altLang="ja-JP" dirty="0"/>
              <a:t> (</a:t>
            </a:r>
            <a:r>
              <a:rPr lang="mr-IN" altLang="ja-JP" dirty="0"/>
              <a:t>CC-BY-SA </a:t>
            </a:r>
            <a:r>
              <a:rPr lang="ja-JP" altLang="en-US" dirty="0" smtClean="0"/>
              <a:t>ライセンスな地図</a:t>
            </a:r>
            <a:r>
              <a:rPr lang="en-US" altLang="ja-JP" dirty="0"/>
              <a:t>)</a:t>
            </a:r>
          </a:p>
          <a:p>
            <a:r>
              <a:rPr lang="en-US" altLang="ja-JP" dirty="0" smtClean="0"/>
              <a:t>Linux (</a:t>
            </a:r>
            <a:r>
              <a:rPr lang="ja-JP" altLang="en-US" dirty="0" smtClean="0"/>
              <a:t>オープンソース</a:t>
            </a:r>
            <a:r>
              <a:rPr lang="en-US" altLang="ja-JP" dirty="0" smtClean="0"/>
              <a:t> OS)</a:t>
            </a:r>
          </a:p>
          <a:p>
            <a:r>
              <a:rPr lang="en-US" altLang="ja-JP" dirty="0" err="1" smtClean="0"/>
              <a:t>Inkscape</a:t>
            </a:r>
            <a:r>
              <a:rPr lang="en-US" altLang="ja-JP" dirty="0" smtClean="0"/>
              <a:t> (Illustrator </a:t>
            </a:r>
            <a:r>
              <a:rPr lang="ja-JP" altLang="en-US" dirty="0" smtClean="0"/>
              <a:t>みたいな</a:t>
            </a:r>
            <a:r>
              <a:rPr lang="en-US" altLang="ja-JP" dirty="0" smtClean="0"/>
              <a:t> </a:t>
            </a:r>
            <a:r>
              <a:rPr lang="ja-JP" altLang="en-US" dirty="0" smtClean="0"/>
              <a:t>描画ソフト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GIMP (Photosho</a:t>
            </a:r>
            <a:r>
              <a:rPr lang="en-US" altLang="ja-JP" dirty="0" smtClean="0"/>
              <a:t>p </a:t>
            </a:r>
            <a:r>
              <a:rPr lang="ja-JP" altLang="en-US" dirty="0" smtClean="0"/>
              <a:t>みたいな</a:t>
            </a:r>
            <a:r>
              <a:rPr lang="en-US" altLang="ja-JP" dirty="0" smtClean="0"/>
              <a:t> </a:t>
            </a:r>
            <a:r>
              <a:rPr lang="ja-JP" altLang="en-US" dirty="0" smtClean="0"/>
              <a:t>画像編集ソフト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err="1" smtClean="0"/>
              <a:t>Gnuplot</a:t>
            </a:r>
            <a:r>
              <a:rPr lang="en-US" altLang="ja-JP" dirty="0" smtClean="0"/>
              <a:t> (</a:t>
            </a:r>
            <a:r>
              <a:rPr lang="ja-JP" altLang="en-US" dirty="0" smtClean="0"/>
              <a:t>グラフ描画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Mozilla Firefox (</a:t>
            </a:r>
            <a:r>
              <a:rPr lang="ja-JP" altLang="en-US" dirty="0" smtClean="0"/>
              <a:t>ブラウザ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DCPAM (</a:t>
            </a:r>
            <a:r>
              <a:rPr lang="ja-JP" altLang="en-US" dirty="0" smtClean="0"/>
              <a:t>惑星大気大循環モデル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DCL (</a:t>
            </a:r>
            <a:r>
              <a:rPr lang="ja-JP" altLang="en-US" dirty="0" smtClean="0"/>
              <a:t>グラフ描画ライブラリ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SCALE (</a:t>
            </a:r>
            <a:r>
              <a:rPr lang="ja-JP" altLang="en-US" dirty="0" smtClean="0"/>
              <a:t>理研</a:t>
            </a:r>
            <a:r>
              <a:rPr lang="en-US" altLang="ja-JP" dirty="0" smtClean="0"/>
              <a:t> AICS </a:t>
            </a:r>
            <a:r>
              <a:rPr lang="ja-JP" altLang="en-US" dirty="0" smtClean="0"/>
              <a:t>開発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気象ライブラリ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JAXA </a:t>
            </a:r>
            <a:r>
              <a:rPr lang="ja-JP" altLang="en-US" dirty="0" smtClean="0"/>
              <a:t>あかつき</a:t>
            </a:r>
            <a:r>
              <a:rPr lang="en-US" altLang="ja-JP" dirty="0" smtClean="0"/>
              <a:t> </a:t>
            </a:r>
            <a:r>
              <a:rPr lang="ja-JP" altLang="en-US" dirty="0" smtClean="0"/>
              <a:t>データ</a:t>
            </a:r>
            <a:r>
              <a:rPr lang="en-US" altLang="ja-JP" dirty="0" smtClean="0"/>
              <a:t> (</a:t>
            </a:r>
            <a:r>
              <a:rPr lang="ja-JP" altLang="en-US" dirty="0" smtClean="0"/>
              <a:t>衛星による金星観測データ</a:t>
            </a:r>
            <a:r>
              <a:rPr lang="en-US" altLang="ja-JP" dirty="0" smtClean="0"/>
              <a:t>)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504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952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986269" y="6550223"/>
            <a:ext cx="6157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 smtClean="0"/>
              <a:t>2012/05 </a:t>
            </a:r>
            <a:r>
              <a:rPr lang="ja-JP" altLang="en-US" sz="1600" dirty="0" smtClean="0"/>
              <a:t>村橋作成</a:t>
            </a:r>
            <a:r>
              <a:rPr lang="en-US" altLang="ja-JP" sz="1600" dirty="0" smtClean="0"/>
              <a:t> (</a:t>
            </a:r>
            <a:r>
              <a:rPr lang="en-US" altLang="ja-JP" sz="1600" dirty="0" err="1" smtClean="0"/>
              <a:t>Inkscape</a:t>
            </a:r>
            <a:r>
              <a:rPr lang="en-US" altLang="ja-JP" sz="1600" dirty="0" smtClean="0"/>
              <a:t> </a:t>
            </a:r>
            <a:r>
              <a:rPr lang="ja-JP" altLang="en-US" sz="1600" dirty="0" smtClean="0"/>
              <a:t>使用</a:t>
            </a:r>
            <a:r>
              <a:rPr lang="en-US" altLang="ja-JP" sz="1600" dirty="0" smtClean="0"/>
              <a:t>) </a:t>
            </a:r>
            <a:r>
              <a:rPr lang="ja-JP" altLang="en-US" sz="1600" dirty="0" smtClean="0"/>
              <a:t>士幌小屋チセ・フレップへの地図</a:t>
            </a:r>
            <a:endParaRPr lang="ja-JP" altLang="en-US" sz="1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15" y="432318"/>
            <a:ext cx="8565267" cy="581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745" b="41206"/>
          <a:stretch/>
        </p:blipFill>
        <p:spPr>
          <a:xfrm>
            <a:off x="45719" y="1176806"/>
            <a:ext cx="8964735" cy="433535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487935" y="5948505"/>
            <a:ext cx="36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https://www.cps-jp.org/~mosir/pub/</a:t>
            </a:r>
          </a:p>
        </p:txBody>
      </p:sp>
    </p:spTree>
    <p:extLst>
      <p:ext uri="{BB962C8B-B14F-4D97-AF65-F5344CB8AC3E}">
        <p14:creationId xmlns:p14="http://schemas.microsoft.com/office/powerpoint/2010/main" val="17181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7" y="1014761"/>
            <a:ext cx="8258625" cy="5331840"/>
          </a:xfrm>
        </p:spPr>
      </p:pic>
      <p:sp>
        <p:nvSpPr>
          <p:cNvPr id="5" name="正方形/長方形 4"/>
          <p:cNvSpPr/>
          <p:nvPr/>
        </p:nvSpPr>
        <p:spPr>
          <a:xfrm>
            <a:off x="1573857" y="6405705"/>
            <a:ext cx="7678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3"/>
              </a:rPr>
              <a:t>https://</a:t>
            </a:r>
            <a:r>
              <a:rPr lang="en-US" altLang="ja-JP" dirty="0" smtClean="0">
                <a:hlinkClick r:id="rId3"/>
              </a:rPr>
              <a:t>www.cps-jp.org/modules/mosir/player.php?v=20171120_04_murahashi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82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120768"/>
            <a:ext cx="8607626" cy="696457"/>
          </a:xfrm>
        </p:spPr>
        <p:txBody>
          <a:bodyPr/>
          <a:lstStyle/>
          <a:p>
            <a:r>
              <a:rPr lang="en-US" altLang="ja-JP" dirty="0"/>
              <a:t>AKATSUKI Science Data Archive</a:t>
            </a:r>
            <a:endParaRPr lang="en-US" altLang="ja-JP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291047" y="6488668"/>
            <a:ext cx="507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http://darts.isas.jaxa.jp/planet/project/akatsuki/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12" y="1691739"/>
            <a:ext cx="4639048" cy="463904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18289" y="6357863"/>
            <a:ext cx="8480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/>
              <a:t>http://darts.isas.jaxa.jp/pub/pds3/staging/vco-v-uvi-3-cdr-v1.0/vcouvi_1001/browse/r0013/uvi_20160425_171716_365_l2b_v10.jpg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494568" y="5556304"/>
            <a:ext cx="3294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Kaku Gothic ProN" charset="-128"/>
              </a:rPr>
              <a:t>紫外画像</a:t>
            </a:r>
            <a:r>
              <a:rPr lang="en-US" altLang="ja-JP" dirty="0" smtClean="0">
                <a:solidFill>
                  <a:schemeClr val="bg1"/>
                </a:solidFill>
                <a:latin typeface="Hiragino Kaku Gothic ProN" charset="-128"/>
              </a:rPr>
              <a:t> (</a:t>
            </a:r>
            <a:r>
              <a:rPr lang="ja-JP" altLang="en-US" dirty="0" smtClean="0">
                <a:solidFill>
                  <a:schemeClr val="bg1"/>
                </a:solidFill>
                <a:latin typeface="Hiragino Kaku Gothic ProN" charset="-128"/>
              </a:rPr>
              <a:t>波長</a:t>
            </a:r>
            <a:r>
              <a:rPr lang="en-US" altLang="ja-JP" dirty="0" smtClean="0">
                <a:solidFill>
                  <a:schemeClr val="bg1"/>
                </a:solidFill>
                <a:latin typeface="Hiragino Kaku Gothic ProN" charset="-128"/>
              </a:rPr>
              <a:t>365 nm)</a:t>
            </a:r>
          </a:p>
          <a:p>
            <a:r>
              <a:rPr lang="de-DE" altLang="ja-JP" dirty="0">
                <a:solidFill>
                  <a:schemeClr val="bg1"/>
                </a:solidFill>
                <a:latin typeface="Hiragino Kaku Gothic ProN" charset="-128"/>
              </a:rPr>
              <a:t>2016-04-25 T </a:t>
            </a:r>
            <a:r>
              <a:rPr lang="de-DE" altLang="ja-JP" dirty="0" smtClean="0">
                <a:solidFill>
                  <a:schemeClr val="bg1"/>
                </a:solidFill>
                <a:latin typeface="Hiragino Kaku Gothic ProN" charset="-128"/>
              </a:rPr>
              <a:t>17:17:16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174642" y="6519765"/>
            <a:ext cx="3999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(C) </a:t>
            </a:r>
            <a:r>
              <a:rPr lang="ja-JP" altLang="en-US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宇宙航空研究開発機構（</a:t>
            </a:r>
            <a:r>
              <a:rPr lang="en-US" altLang="ja-JP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JAXA</a:t>
            </a:r>
            <a:r>
              <a:rPr lang="ja-JP" altLang="en-US" sz="1600" dirty="0">
                <a:latin typeface="Hiragino Kaku Gothic Pro W3" charset="-128"/>
                <a:ea typeface="Hiragino Kaku Gothic Pro W3" charset="-128"/>
                <a:cs typeface="Hiragino Kaku Gothic Pro W3" charset="-128"/>
              </a:rPr>
              <a:t>）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696" y="1817225"/>
            <a:ext cx="3395600" cy="240068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252" y="4616971"/>
            <a:ext cx="1775421" cy="158566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73" y="4383153"/>
            <a:ext cx="1291722" cy="18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研究におけるオープンな活動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CPS </a:t>
            </a:r>
            <a:r>
              <a:rPr lang="en-US" altLang="ja-JP" dirty="0" err="1" smtClean="0"/>
              <a:t>m</a:t>
            </a:r>
            <a:r>
              <a:rPr kumimoji="1" lang="en-US" altLang="ja-JP" dirty="0" err="1" smtClean="0"/>
              <a:t>osir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プロジェクト</a:t>
            </a:r>
            <a:endParaRPr lang="en-US" altLang="ja-JP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5487935" y="5948505"/>
            <a:ext cx="36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https://www.cps-jp.org/~mosir/pub/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10" y="0"/>
            <a:ext cx="8680463" cy="6531941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4941946" y="1481972"/>
            <a:ext cx="4475573" cy="3999322"/>
            <a:chOff x="4182567" y="599014"/>
            <a:chExt cx="4475573" cy="399932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567" y="599014"/>
              <a:ext cx="3999322" cy="3999322"/>
            </a:xfrm>
            <a:prstGeom prst="rect">
              <a:avLst/>
            </a:prstGeom>
          </p:spPr>
        </p:pic>
        <p:sp>
          <p:nvSpPr>
            <p:cNvPr id="10" name="コンテンツ プレースホルダー 2"/>
            <p:cNvSpPr txBox="1">
              <a:spLocks/>
            </p:cNvSpPr>
            <p:nvPr/>
          </p:nvSpPr>
          <p:spPr>
            <a:xfrm>
              <a:off x="5200502" y="3914542"/>
              <a:ext cx="3457638" cy="47323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274638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tabLst/>
                <a:defRPr kumimoji="1"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100" dirty="0" smtClean="0"/>
                <a:t>北大</a:t>
              </a:r>
              <a:r>
                <a:rPr lang="en-US" altLang="ja-JP" sz="1100" dirty="0" smtClean="0"/>
                <a:t> </a:t>
              </a:r>
              <a:r>
                <a:rPr lang="ja-JP" altLang="en-US" sz="1100" dirty="0" smtClean="0"/>
                <a:t>地球流体力学研究室</a:t>
              </a:r>
              <a:r>
                <a:rPr lang="en-US" altLang="ja-JP" sz="1100" dirty="0" smtClean="0"/>
                <a:t> HP </a:t>
              </a:r>
              <a:r>
                <a:rPr lang="ja-JP" altLang="en-US" sz="1100" dirty="0" smtClean="0"/>
                <a:t>より</a:t>
              </a:r>
              <a:r>
                <a:rPr lang="en-US" altLang="ja-JP" sz="1000" dirty="0"/>
                <a:t/>
              </a:r>
              <a:br>
                <a:rPr lang="en-US" altLang="ja-JP" sz="1000" dirty="0"/>
              </a:br>
              <a:r>
                <a:rPr lang="en-US" altLang="ja-JP" sz="1000" dirty="0"/>
                <a:t> http://</a:t>
              </a:r>
              <a:r>
                <a:rPr lang="en-US" altLang="ja-JP" sz="1000" dirty="0" err="1"/>
                <a:t>www.ep.sci.hokudai.ac.jp</a:t>
              </a:r>
              <a:r>
                <a:rPr lang="en-US" altLang="ja-JP" sz="1000" dirty="0"/>
                <a:t>/~</a:t>
              </a:r>
              <a:r>
                <a:rPr lang="en-US" altLang="ja-JP" sz="1000" dirty="0" err="1"/>
                <a:t>gfdlab</a:t>
              </a:r>
              <a:r>
                <a:rPr lang="en-US" altLang="ja-JP" sz="1000" dirty="0"/>
                <a:t>/</a:t>
              </a:r>
              <a:endParaRPr lang="ja-JP" altLang="en-US" sz="1000" dirty="0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4363656" y="6531941"/>
            <a:ext cx="53995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https://www.gfd-dennou.org/html/link-dc/link-dc.html</a:t>
            </a:r>
          </a:p>
        </p:txBody>
      </p:sp>
    </p:spTree>
    <p:extLst>
      <p:ext uri="{BB962C8B-B14F-4D97-AF65-F5344CB8AC3E}">
        <p14:creationId xmlns:p14="http://schemas.microsoft.com/office/powerpoint/2010/main" val="19805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新たな情報の創出のために情報を公開しよう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機械判読に適したデータ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二次利用が可能な形</a:t>
            </a:r>
            <a:r>
              <a:rPr lang="en-US" altLang="ja-JP" dirty="0" smtClean="0"/>
              <a:t> (</a:t>
            </a:r>
            <a:r>
              <a:rPr lang="ja-JP" altLang="en-US" dirty="0" smtClean="0"/>
              <a:t>ライセンス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公開されている情報はどんどん使おう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91047" y="4247908"/>
            <a:ext cx="8607626" cy="12384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0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ja-JP" altLang="en-US" sz="6600" dirty="0" smtClean="0"/>
              <a:t>みんなが情報の創出者</a:t>
            </a:r>
            <a:endParaRPr lang="en-US" altLang="ja-JP" sz="6600" dirty="0"/>
          </a:p>
        </p:txBody>
      </p:sp>
    </p:spTree>
    <p:extLst>
      <p:ext uri="{BB962C8B-B14F-4D97-AF65-F5344CB8AC3E}">
        <p14:creationId xmlns:p14="http://schemas.microsoft.com/office/powerpoint/2010/main" val="14103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参考資料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047" y="1271238"/>
            <a:ext cx="8607626" cy="5178200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900"/>
              </a:spcBef>
            </a:pPr>
            <a:r>
              <a:rPr lang="ja-JP" altLang="en-US" dirty="0" smtClean="0"/>
              <a:t>北海道大学</a:t>
            </a:r>
            <a:r>
              <a:rPr lang="en-US" altLang="ja-JP" dirty="0" smtClean="0"/>
              <a:t> </a:t>
            </a:r>
            <a:r>
              <a:rPr lang="ja-JP" altLang="en-US" dirty="0" smtClean="0"/>
              <a:t>理学部</a:t>
            </a:r>
            <a:r>
              <a:rPr lang="en-US" altLang="ja-JP" dirty="0" smtClean="0"/>
              <a:t> </a:t>
            </a:r>
            <a:r>
              <a:rPr lang="ja-JP" altLang="en-US" dirty="0" smtClean="0"/>
              <a:t>地球惑星科学科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http</a:t>
            </a:r>
            <a:r>
              <a:rPr lang="en-US" altLang="ja-JP" dirty="0"/>
              <a:t>://</a:t>
            </a:r>
            <a:r>
              <a:rPr lang="en-US" altLang="ja-JP" dirty="0" err="1"/>
              <a:t>www.sci.hokudai.ac.jp</a:t>
            </a:r>
            <a:r>
              <a:rPr lang="en-US" altLang="ja-JP" dirty="0"/>
              <a:t>/eps</a:t>
            </a:r>
            <a:r>
              <a:rPr lang="en-US" altLang="ja-JP" dirty="0" smtClean="0"/>
              <a:t>/</a:t>
            </a:r>
          </a:p>
          <a:p>
            <a:pPr>
              <a:spcBef>
                <a:spcPts val="900"/>
              </a:spcBef>
            </a:pPr>
            <a:r>
              <a:rPr lang="ja-JP" altLang="en-US" dirty="0"/>
              <a:t>北海道大学</a:t>
            </a:r>
            <a:r>
              <a:rPr lang="en-US" altLang="ja-JP" dirty="0"/>
              <a:t> </a:t>
            </a:r>
            <a:r>
              <a:rPr lang="ja-JP" altLang="en-US" dirty="0"/>
              <a:t>地球流体力学研究室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/>
              <a:t>www.ep.sci.hokudai.ac.jp</a:t>
            </a:r>
            <a:r>
              <a:rPr lang="en-US" altLang="ja-JP" dirty="0"/>
              <a:t>/~</a:t>
            </a:r>
            <a:r>
              <a:rPr lang="en-US" altLang="ja-JP" dirty="0" err="1"/>
              <a:t>gfdlab</a:t>
            </a:r>
            <a:r>
              <a:rPr lang="en-US" altLang="ja-JP" dirty="0"/>
              <a:t>/</a:t>
            </a:r>
            <a:endParaRPr lang="ja-JP" altLang="en-US" dirty="0"/>
          </a:p>
          <a:p>
            <a:pPr>
              <a:spcBef>
                <a:spcPts val="900"/>
              </a:spcBef>
            </a:pPr>
            <a:r>
              <a:rPr lang="ja-JP" altLang="en-US" dirty="0" smtClean="0"/>
              <a:t>北海道大学</a:t>
            </a:r>
            <a:r>
              <a:rPr lang="en-US" altLang="ja-JP" dirty="0" smtClean="0"/>
              <a:t> </a:t>
            </a:r>
            <a:r>
              <a:rPr lang="ja-JP" altLang="en-US" dirty="0" smtClean="0"/>
              <a:t>宇宙化学研究室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>http://</a:t>
            </a:r>
            <a:r>
              <a:rPr lang="en-US" altLang="ja-JP" dirty="0" err="1"/>
              <a:t>vigarano.ep.sci.hokudai.ac.jp</a:t>
            </a:r>
            <a:r>
              <a:rPr lang="en-US" altLang="ja-JP" dirty="0"/>
              <a:t>/</a:t>
            </a:r>
            <a:r>
              <a:rPr lang="en-US" altLang="ja-JP" dirty="0" err="1"/>
              <a:t>LPS_facilities</a:t>
            </a:r>
            <a:r>
              <a:rPr lang="en-US" altLang="ja-JP" dirty="0" smtClean="0"/>
              <a:t>/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村橋究理基</a:t>
            </a:r>
            <a:r>
              <a:rPr lang="en-US" altLang="ja-JP" dirty="0" smtClean="0"/>
              <a:t> Web Page</a:t>
            </a:r>
            <a:br>
              <a:rPr lang="en-US" altLang="ja-JP" dirty="0" smtClean="0"/>
            </a:br>
            <a:r>
              <a:rPr lang="en-US" altLang="ja-JP" dirty="0"/>
              <a:t>http://</a:t>
            </a:r>
            <a:r>
              <a:rPr lang="en-US" altLang="ja-JP" dirty="0" err="1"/>
              <a:t>www.ep.sci.hokudai.ac.jp</a:t>
            </a:r>
            <a:r>
              <a:rPr lang="en-US" altLang="ja-JP" dirty="0" smtClean="0"/>
              <a:t>/~</a:t>
            </a:r>
            <a:r>
              <a:rPr lang="en-US" altLang="ja-JP" dirty="0" err="1" smtClean="0"/>
              <a:t>mkuriki</a:t>
            </a:r>
            <a:r>
              <a:rPr lang="en-US" altLang="ja-JP" dirty="0" smtClean="0"/>
              <a:t>/</a:t>
            </a:r>
            <a:endParaRPr lang="ja-JP" altLang="en-US" dirty="0"/>
          </a:p>
          <a:p>
            <a:pPr>
              <a:spcBef>
                <a:spcPts val="900"/>
              </a:spcBef>
            </a:pPr>
            <a:r>
              <a:rPr lang="en-US" altLang="ja-JP" dirty="0" err="1" smtClean="0"/>
              <a:t>ITmedia</a:t>
            </a:r>
            <a:r>
              <a:rPr lang="en-US" altLang="ja-JP" dirty="0" smtClean="0"/>
              <a:t>, </a:t>
            </a:r>
            <a:r>
              <a:rPr lang="ja-JP" altLang="en-US" dirty="0" smtClean="0"/>
              <a:t>初音</a:t>
            </a:r>
            <a:r>
              <a:rPr lang="ja-JP" altLang="en-US" dirty="0"/>
              <a:t>ミク公式イラストがクリエイティブ・コモンズライセンス採用　世界のファンが利用容易</a:t>
            </a:r>
            <a:r>
              <a:rPr lang="ja-JP" altLang="en-US" dirty="0" smtClean="0"/>
              <a:t>に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http://www.itmedia.co.jp/news/articles/1212/17/news030.html</a:t>
            </a:r>
            <a:endParaRPr lang="en-US" altLang="ja-JP" dirty="0"/>
          </a:p>
          <a:p>
            <a:pPr>
              <a:spcBef>
                <a:spcPts val="900"/>
              </a:spcBef>
            </a:pPr>
            <a:r>
              <a:rPr lang="en-US" altLang="ja-JP" dirty="0"/>
              <a:t>AKATSUKI Science Data Archive</a:t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/>
              <a:t>darts.isas.jaxa.jp</a:t>
            </a:r>
            <a:r>
              <a:rPr lang="en-US" altLang="ja-JP" dirty="0"/>
              <a:t>/planet/project/</a:t>
            </a:r>
            <a:r>
              <a:rPr lang="en-US" altLang="ja-JP" dirty="0" err="1"/>
              <a:t>akatsuki</a:t>
            </a:r>
            <a:r>
              <a:rPr lang="en-US" altLang="ja-JP" dirty="0"/>
              <a:t>/</a:t>
            </a:r>
          </a:p>
          <a:p>
            <a:pPr>
              <a:spcBef>
                <a:spcPts val="900"/>
              </a:spcBef>
            </a:pPr>
            <a:r>
              <a:rPr lang="en-US" altLang="ja-JP" dirty="0" smtClean="0"/>
              <a:t>CPS, </a:t>
            </a:r>
            <a:r>
              <a:rPr lang="en-US" altLang="ja-JP" dirty="0" err="1" smtClean="0"/>
              <a:t>mosir</a:t>
            </a:r>
            <a:r>
              <a:rPr lang="en-US" altLang="ja-JP" dirty="0" smtClean="0"/>
              <a:t> </a:t>
            </a:r>
            <a:r>
              <a:rPr lang="ja-JP" altLang="en-US" dirty="0" smtClean="0"/>
              <a:t>プロジェクト</a:t>
            </a:r>
            <a:r>
              <a:rPr lang="en-US" altLang="ja-JP" dirty="0" smtClean="0"/>
              <a:t> </a:t>
            </a:r>
            <a:br>
              <a:rPr lang="en-US" altLang="ja-JP" dirty="0" smtClean="0"/>
            </a:br>
            <a:r>
              <a:rPr lang="ja-JP" altLang="en-US" dirty="0" smtClean="0"/>
              <a:t>https</a:t>
            </a:r>
            <a:r>
              <a:rPr lang="ja-JP" altLang="en-US" dirty="0"/>
              <a:t>://www.cps-jp.org/~mosir/pub</a:t>
            </a:r>
            <a:r>
              <a:rPr lang="ja-JP" altLang="en-US" dirty="0" smtClean="0"/>
              <a:t>/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ja-JP" altLang="en-US" dirty="0"/>
              <a:t>京都大学研究資源</a:t>
            </a:r>
            <a:r>
              <a:rPr lang="ja-JP" altLang="en-US" dirty="0" smtClean="0"/>
              <a:t>アーカイブ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http</a:t>
            </a:r>
            <a:r>
              <a:rPr lang="ja-JP" altLang="en-US" dirty="0"/>
              <a:t>://www.rra.museum.kyoto-u.ac.jp/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総務省</a:t>
            </a:r>
            <a:r>
              <a:rPr lang="en-US" altLang="ja-JP" dirty="0" smtClean="0"/>
              <a:t>, </a:t>
            </a:r>
            <a:r>
              <a:rPr lang="ja-JP" altLang="en-US" dirty="0"/>
              <a:t>平成</a:t>
            </a:r>
            <a:r>
              <a:rPr lang="en-US" altLang="ja-JP" dirty="0"/>
              <a:t>29</a:t>
            </a:r>
            <a:r>
              <a:rPr lang="ja-JP" altLang="en-US" dirty="0"/>
              <a:t>年版</a:t>
            </a:r>
            <a:r>
              <a:rPr lang="en-US" altLang="ja-JP" dirty="0"/>
              <a:t> </a:t>
            </a:r>
            <a:r>
              <a:rPr lang="ja-JP" altLang="en-US" dirty="0"/>
              <a:t>情報通信白書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http://</a:t>
            </a:r>
            <a:r>
              <a:rPr lang="en-US" altLang="ja-JP" dirty="0" err="1" smtClean="0"/>
              <a:t>www.soumu.go.jp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johotsusintokei</a:t>
            </a:r>
            <a:r>
              <a:rPr lang="en-US" altLang="ja-JP" dirty="0" smtClean="0"/>
              <a:t>/whitepaper/h29.html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総務省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オープンデータ</a:t>
            </a:r>
            <a:r>
              <a:rPr lang="ja-JP" altLang="en-US" dirty="0"/>
              <a:t>戦略の推進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http</a:t>
            </a:r>
            <a:r>
              <a:rPr lang="ja-JP" altLang="en-US" dirty="0"/>
              <a:t>://www.soumu.go.jp/menu_seisaku/ictseisaku/ictriyou/opendata</a:t>
            </a:r>
            <a:r>
              <a:rPr lang="ja-JP" altLang="en-US" dirty="0" smtClean="0"/>
              <a:t>/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en-US" altLang="ja-JP" dirty="0" smtClean="0"/>
              <a:t>Creative Commons Japan</a:t>
            </a:r>
            <a:br>
              <a:rPr lang="en-US" altLang="ja-JP" dirty="0" smtClean="0"/>
            </a:br>
            <a:r>
              <a:rPr lang="en-US" altLang="ja-JP" dirty="0" smtClean="0"/>
              <a:t>https</a:t>
            </a:r>
            <a:r>
              <a:rPr lang="en-US" altLang="ja-JP" dirty="0"/>
              <a:t>://</a:t>
            </a:r>
            <a:r>
              <a:rPr lang="en-US" altLang="ja-JP" dirty="0" err="1"/>
              <a:t>creativecommons.jp</a:t>
            </a:r>
            <a:r>
              <a:rPr lang="en-US" altLang="ja-JP" dirty="0"/>
              <a:t>/</a:t>
            </a:r>
          </a:p>
          <a:p>
            <a:pPr>
              <a:spcBef>
                <a:spcPts val="900"/>
              </a:spcBef>
            </a:pPr>
            <a:r>
              <a:rPr lang="en-US" altLang="ja-JP" dirty="0" err="1" smtClean="0"/>
              <a:t>Wanna</a:t>
            </a:r>
            <a:r>
              <a:rPr lang="en-US" altLang="ja-JP" dirty="0" smtClean="0"/>
              <a:t> </a:t>
            </a:r>
            <a:r>
              <a:rPr lang="en-US" altLang="ja-JP" dirty="0"/>
              <a:t>Work Together? 〜</a:t>
            </a:r>
            <a:r>
              <a:rPr lang="ja-JP" altLang="en-US" dirty="0"/>
              <a:t>創造力を繋ぐクリエイティブ・コモンズライセンス</a:t>
            </a:r>
            <a:r>
              <a:rPr lang="en-US" altLang="ja-JP" dirty="0" smtClean="0"/>
              <a:t>〜https</a:t>
            </a:r>
            <a:r>
              <a:rPr lang="en-US" altLang="ja-JP" dirty="0"/>
              <a:t>://</a:t>
            </a:r>
            <a:r>
              <a:rPr lang="en-US" altLang="ja-JP" dirty="0" err="1"/>
              <a:t>www.youtube.com</a:t>
            </a:r>
            <a:r>
              <a:rPr lang="en-US" altLang="ja-JP" dirty="0"/>
              <a:t>/</a:t>
            </a:r>
            <a:r>
              <a:rPr lang="en-US" altLang="ja-JP" dirty="0" err="1"/>
              <a:t>watch?v</a:t>
            </a:r>
            <a:r>
              <a:rPr lang="en-US" altLang="ja-JP" dirty="0"/>
              <a:t>=PN0YC55Z7xo</a:t>
            </a:r>
          </a:p>
          <a:p>
            <a:pPr>
              <a:spcBef>
                <a:spcPts val="900"/>
              </a:spcBef>
            </a:pPr>
            <a:r>
              <a:rPr lang="ja-JP" altLang="en-US" dirty="0" smtClean="0"/>
              <a:t>山下</a:t>
            </a:r>
            <a:r>
              <a:rPr lang="ja-JP" altLang="en-US" dirty="0"/>
              <a:t>達也</a:t>
            </a:r>
            <a:r>
              <a:rPr lang="en-US" altLang="ja-JP" dirty="0" smtClean="0"/>
              <a:t>, </a:t>
            </a:r>
            <a:r>
              <a:rPr lang="ja-JP" altLang="en-US" dirty="0" smtClean="0"/>
              <a:t>初期</a:t>
            </a:r>
            <a:r>
              <a:rPr lang="ja-JP" altLang="en-US" dirty="0"/>
              <a:t>火星大気を想定した主成分凝結対流の二次元数値実験 </a:t>
            </a:r>
            <a:r>
              <a:rPr lang="en-US" altLang="ja-JP" dirty="0"/>
              <a:t>: </a:t>
            </a:r>
            <a:r>
              <a:rPr lang="ja-JP" altLang="en-US" dirty="0"/>
              <a:t>臨界飽和比と凝結核数混合比に</a:t>
            </a:r>
            <a:r>
              <a:rPr lang="ja-JP" altLang="en-US" dirty="0" smtClean="0"/>
              <a:t>対する依存性</a:t>
            </a:r>
            <a:r>
              <a:rPr lang="en-US" altLang="ja-JP" dirty="0"/>
              <a:t>, 2014, HUSCAP</a:t>
            </a:r>
            <a:br>
              <a:rPr lang="en-US" altLang="ja-JP" dirty="0"/>
            </a:br>
            <a:r>
              <a:rPr lang="en-US" altLang="ja-JP" dirty="0"/>
              <a:t> https://</a:t>
            </a:r>
            <a:r>
              <a:rPr lang="en-US" altLang="ja-JP" dirty="0" err="1" smtClean="0"/>
              <a:t>eprints.lib.hokudai.ac.jp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dspace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bitstream</a:t>
            </a:r>
            <a:r>
              <a:rPr lang="en-US" altLang="ja-JP" dirty="0" smtClean="0"/>
              <a:t>/2115/56687/1/</a:t>
            </a:r>
            <a:r>
              <a:rPr lang="en-US" altLang="ja-JP" dirty="0" err="1" smtClean="0"/>
              <a:t>Tatsuya_Yamashita.pdf</a:t>
            </a:r>
            <a:endParaRPr lang="en-US" altLang="ja-JP" dirty="0" smtClean="0"/>
          </a:p>
          <a:p>
            <a:pPr>
              <a:spcBef>
                <a:spcPts val="900"/>
              </a:spcBef>
            </a:pPr>
            <a:r>
              <a:rPr lang="ja-JP" altLang="en-US" dirty="0"/>
              <a:t>研究者人口</a:t>
            </a:r>
            <a:r>
              <a:rPr lang="ja-JP" altLang="en-US" dirty="0" smtClean="0"/>
              <a:t>とデータ</a:t>
            </a:r>
            <a:r>
              <a:rPr lang="ja-JP" altLang="en-US" dirty="0"/>
              <a:t>に</a:t>
            </a:r>
            <a:r>
              <a:rPr lang="ja-JP" altLang="en-US" dirty="0" smtClean="0"/>
              <a:t>関する将来</a:t>
            </a:r>
            <a:r>
              <a:rPr lang="ja-JP" altLang="en-US" dirty="0"/>
              <a:t>予測</a:t>
            </a:r>
            <a:r>
              <a:rPr lang="ja-JP" altLang="en-US" dirty="0" smtClean="0"/>
              <a:t>モデル（ざっくり）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https</a:t>
            </a:r>
            <a:r>
              <a:rPr lang="en-US" altLang="ja-JP" dirty="0"/>
              <a:t>://</a:t>
            </a:r>
            <a:r>
              <a:rPr lang="en-US" altLang="ja-JP" dirty="0" err="1" smtClean="0"/>
              <a:t>giphy.com</a:t>
            </a:r>
            <a:r>
              <a:rPr lang="en-US" altLang="ja-JP" dirty="0" smtClean="0"/>
              <a:t>/channel/</a:t>
            </a:r>
            <a:r>
              <a:rPr lang="en-US" altLang="ja-JP" dirty="0" err="1" smtClean="0"/>
              <a:t>furu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54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050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5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8" t="3035" r="22347" b="18702"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71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445"/>
            <a:ext cx="9144000" cy="9144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1163929"/>
            <a:ext cx="1127287" cy="124442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1647307" y="94015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仕事は授業が始まる前にケーブルもってくるだけだよ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16751" r="16751" b="60197"/>
          <a:stretch/>
        </p:blipFill>
        <p:spPr>
          <a:xfrm>
            <a:off x="347732" y="3911959"/>
            <a:ext cx="1127287" cy="124442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>
          <a:xfrm>
            <a:off x="1647307" y="3688188"/>
            <a:ext cx="4456090" cy="1107583"/>
          </a:xfrm>
          <a:prstGeom prst="wedgeRoundRectCallout">
            <a:avLst>
              <a:gd name="adj1" fmla="val -50891"/>
              <a:gd name="adj2" fmla="val 764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あと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 1 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コマだけ授業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/>
            </a:r>
            <a:br>
              <a:rPr kumimoji="1" lang="en-US" altLang="ja-JP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やって欲しいんだけど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8" t="3035" r="22347" b="18702"/>
          <a:stretch/>
        </p:blipFill>
        <p:spPr>
          <a:xfrm>
            <a:off x="7750704" y="2264227"/>
            <a:ext cx="1393296" cy="1660328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2946882" y="2264227"/>
            <a:ext cx="4456090" cy="1107583"/>
          </a:xfrm>
          <a:prstGeom prst="wedgeRoundRectCallout">
            <a:avLst>
              <a:gd name="adj1" fmla="val 49687"/>
              <a:gd name="adj2" fmla="val 88081"/>
              <a:gd name="adj3" fmla="val 16667"/>
            </a:avLst>
          </a:prstGeom>
          <a:solidFill>
            <a:srgbClr val="D9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わかりました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-1" y="124061"/>
            <a:ext cx="8925059" cy="71306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72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defRPr>
            </a:lvl1pPr>
          </a:lstStyle>
          <a:p>
            <a:r>
              <a:rPr lang="en-US" altLang="ja-JP" sz="3200" dirty="0" smtClean="0"/>
              <a:t>2017</a:t>
            </a:r>
            <a:r>
              <a:rPr lang="ja-JP" altLang="en-US" sz="3200" dirty="0" smtClean="0"/>
              <a:t>年</a:t>
            </a:r>
            <a:r>
              <a:rPr lang="en-US" altLang="ja-JP" sz="3200" dirty="0" smtClean="0"/>
              <a:t> 9</a:t>
            </a:r>
            <a:r>
              <a:rPr lang="ja-JP" altLang="en-US" sz="3200" dirty="0" smtClean="0"/>
              <a:t>月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某日</a:t>
            </a:r>
            <a:r>
              <a:rPr lang="en-US" altLang="ja-JP" sz="3200" dirty="0" smtClean="0"/>
              <a:t> TA </a:t>
            </a:r>
            <a:r>
              <a:rPr lang="ja-JP" altLang="en-US" sz="3200" dirty="0" smtClean="0"/>
              <a:t>打ち合わせ</a:t>
            </a:r>
            <a:r>
              <a:rPr lang="en-US" altLang="ja-JP" sz="3200" dirty="0" smtClean="0"/>
              <a:t> (</a:t>
            </a:r>
            <a:r>
              <a:rPr lang="ja-JP" altLang="en-US" sz="3200" dirty="0" smtClean="0"/>
              <a:t>イメージ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16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ine_notice.wav"/>
          </p:stSnd>
        </p:sndAc>
      </p:transition>
    </mc:Choice>
    <mc:Fallback xmlns="">
      <p:transition spd="slow">
        <p:sndAc>
          <p:stSnd>
            <p:snd r:embed="rId6" name="line_notic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26468</TotalTime>
  <Words>1408</Words>
  <Application>Microsoft Macintosh PowerPoint</Application>
  <PresentationFormat>画面に合わせる (4:3)</PresentationFormat>
  <Paragraphs>262</Paragraphs>
  <Slides>66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66</vt:i4>
      </vt:variant>
    </vt:vector>
  </HeadingPairs>
  <TitlesOfParts>
    <vt:vector size="79" baseType="lpstr">
      <vt:lpstr>Calibri</vt:lpstr>
      <vt:lpstr>Calibri Light</vt:lpstr>
      <vt:lpstr>Franklin Gothic Book</vt:lpstr>
      <vt:lpstr>Hiragino Kaku Gothic Pro W3</vt:lpstr>
      <vt:lpstr>Hiragino Kaku Gothic Pro W6</vt:lpstr>
      <vt:lpstr>Hiragino Kaku Gothic ProN</vt:lpstr>
      <vt:lpstr>Mangal</vt:lpstr>
      <vt:lpstr>ＭＳ Ｐゴシック</vt:lpstr>
      <vt:lpstr>Yu Gothic</vt:lpstr>
      <vt:lpstr>ヒラギノ角ゴ ProN W3</vt:lpstr>
      <vt:lpstr>ヒラギノ角ゴ ProN W6</vt:lpstr>
      <vt:lpstr>Arial</vt:lpstr>
      <vt:lpstr>レトロスペクト</vt:lpstr>
      <vt:lpstr>情報のオープン化</vt:lpstr>
      <vt:lpstr>自己紹介</vt:lpstr>
      <vt:lpstr>ちなみに... なぜ情報学 II のTAを?</vt:lpstr>
      <vt:lpstr>なんか募集してたから...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というわけで</vt:lpstr>
      <vt:lpstr>学科の話もしつつ 情報科学(?)な話をします</vt:lpstr>
      <vt:lpstr>地球惑星科学科</vt:lpstr>
      <vt:lpstr>地球惑星科学科</vt:lpstr>
      <vt:lpstr>地球惑星科学科</vt:lpstr>
      <vt:lpstr>火星の気象シミュレーション</vt:lpstr>
      <vt:lpstr>地球惑星科学における情報</vt:lpstr>
      <vt:lpstr>複雑で数多くの 情報が関連する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＿人人人人人人人人＿ ＞　データがゴミに　＜ ￣Y^Y^Y^Y^Y^Y^Y^Y￣</vt:lpstr>
      <vt:lpstr>＿人人人人人人人人＿ ＞見ろ！データがゴミのようだ＜ ￣Y^Y^Y^Y^Y^Y^Y^Y￣</vt:lpstr>
      <vt:lpstr>データを無駄に しないために</vt:lpstr>
      <vt:lpstr>情報のオープン化</vt:lpstr>
      <vt:lpstr>オープンデータのメリット</vt:lpstr>
      <vt:lpstr>オープンデータ</vt:lpstr>
      <vt:lpstr>オープンデータ</vt:lpstr>
      <vt:lpstr>オープンデータ</vt:lpstr>
      <vt:lpstr>ちょっと質問</vt:lpstr>
      <vt:lpstr>PowerPoint プレゼンテーション</vt:lpstr>
      <vt:lpstr>PowerPoint プレゼンテーション</vt:lpstr>
      <vt:lpstr>PowerPoint プレゼンテーション</vt:lpstr>
      <vt:lpstr>全角数字が機械判読に適しているかクイズ</vt:lpstr>
      <vt:lpstr>PowerPoint プレゼンテーション</vt:lpstr>
      <vt:lpstr>実はどれも微妙...</vt:lpstr>
      <vt:lpstr>機械判読に適したデータ</vt:lpstr>
      <vt:lpstr>U =  -3.753447, -3.980105, -3.88012, -3.528407, -3.141181, -2.75914, -2.325109,    -1.995647, -2.059718, -2.479144, -2.937844, -3.2489, -3.504571,    -3.955837, -4.497086, -4.677505, -4.449816, -4.108066, -3.803918,    -3.545903, -3.296226, -2.916746, -2.327974, -1.6814, -1.189426,    -0.9432625, -0.7508498, -0.5276389, -0.4422847, -0.6041125, -0.9347697,    -1.122879, -1.205474, -1.114394, -0.6862025, -0.2536282, 0.02295279,    0.1563054, 0.1217001, -0.003447859, -0.16923, -0.1558833, 0.003771556,    0.4617338, 1.204236, 1.308224, 0.2687533, -0.9679806, -1.649381,    -1.804883, -1.342199, -0.7999928, -0.5411246, -0.3569582, -0.2680747,    -0.1530125, 0.09650842, 0.4294047, 0.7691718, 1.015048, 1.190517,    1.305257, 1.255895, 1.140942, 1.143359, 1.261203, 1.501337, 1.83271,    2.067816, 2.154952, 2.232185, 2.343327, 2.527365, 2.672348, 2.781908,</vt:lpstr>
      <vt:lpstr>機械判読に適したデータ形式</vt:lpstr>
      <vt:lpstr>オープンデータ</vt:lpstr>
      <vt:lpstr>PowerPoint プレゼンテーション</vt:lpstr>
      <vt:lpstr>PowerPoint プレゼンテーション</vt:lpstr>
      <vt:lpstr>PowerPoint プレゼンテーション</vt:lpstr>
      <vt:lpstr>二次利用が可能なライセンス</vt:lpstr>
      <vt:lpstr>二次利用が可能なライセンス</vt:lpstr>
      <vt:lpstr>PowerPoint プレゼンテーション</vt:lpstr>
      <vt:lpstr>二次利用が可能なライセンス</vt:lpstr>
      <vt:lpstr>PowerPoint プレゼンテーション</vt:lpstr>
      <vt:lpstr>オープンソースなソフトウェア</vt:lpstr>
      <vt:lpstr>オープンなものの例</vt:lpstr>
      <vt:lpstr>PowerPoint プレゼンテーション</vt:lpstr>
      <vt:lpstr>研究におけるオープンな活動</vt:lpstr>
      <vt:lpstr>研究におけるオープンな活動</vt:lpstr>
      <vt:lpstr>研究におけるオープンな活動</vt:lpstr>
      <vt:lpstr>研究におけるオープンな活動</vt:lpstr>
      <vt:lpstr>まとめ</vt:lpstr>
      <vt:lpstr>参考資料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村橋　究理基</dc:creator>
  <cp:lastModifiedBy>村橋　究理基</cp:lastModifiedBy>
  <cp:revision>105</cp:revision>
  <dcterms:created xsi:type="dcterms:W3CDTF">2017-11-01T06:47:42Z</dcterms:created>
  <dcterms:modified xsi:type="dcterms:W3CDTF">2018-01-10T06:18:25Z</dcterms:modified>
</cp:coreProperties>
</file>