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4.xml" ContentType="application/vnd.openxmlformats-officedocument.presentationml.comments+xml"/>
  <Override PartName="/ppt/comments/comment15.xml" ContentType="application/vnd.openxmlformats-officedocument.presentationml.comments+xml"/>
  <Override PartName="/ppt/comments/comment16.xml" ContentType="application/vnd.openxmlformats-officedocument.presentationml.comments+xml"/>
  <Override PartName="/ppt/comments/comment17.xml" ContentType="application/vnd.openxmlformats-officedocument.presentationml.comments+xml"/>
  <Override PartName="/ppt/comments/comment18.xml" ContentType="application/vnd.openxmlformats-officedocument.presentationml.comments+xml"/>
  <Override PartName="/ppt/notesSlides/notesSlide1.xml" ContentType="application/vnd.openxmlformats-officedocument.presentationml.notesSlide+xml"/>
  <Override PartName="/ppt/comments/comment19.xml" ContentType="application/vnd.openxmlformats-officedocument.presentationml.comments+xml"/>
  <Override PartName="/ppt/comments/comment20.xml" ContentType="application/vnd.openxmlformats-officedocument.presentationml.comments+xml"/>
  <Override PartName="/ppt/comments/comment21.xml" ContentType="application/vnd.openxmlformats-officedocument.presentationml.comments+xml"/>
  <Override PartName="/ppt/comments/comment2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8"/>
  </p:notesMasterIdLst>
  <p:sldIdLst>
    <p:sldId id="256" r:id="rId2"/>
    <p:sldId id="318" r:id="rId3"/>
    <p:sldId id="322" r:id="rId4"/>
    <p:sldId id="319" r:id="rId5"/>
    <p:sldId id="320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4" r:id="rId17"/>
    <p:sldId id="335" r:id="rId18"/>
    <p:sldId id="336" r:id="rId19"/>
    <p:sldId id="385" r:id="rId20"/>
    <p:sldId id="386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396" r:id="rId31"/>
    <p:sldId id="397" r:id="rId32"/>
    <p:sldId id="398" r:id="rId33"/>
    <p:sldId id="399" r:id="rId34"/>
    <p:sldId id="291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60" r:id="rId45"/>
    <p:sldId id="347" r:id="rId46"/>
    <p:sldId id="348" r:id="rId47"/>
    <p:sldId id="362" r:id="rId48"/>
    <p:sldId id="349" r:id="rId49"/>
    <p:sldId id="363" r:id="rId50"/>
    <p:sldId id="350" r:id="rId51"/>
    <p:sldId id="364" r:id="rId52"/>
    <p:sldId id="365" r:id="rId53"/>
    <p:sldId id="366" r:id="rId54"/>
    <p:sldId id="351" r:id="rId55"/>
    <p:sldId id="352" r:id="rId56"/>
    <p:sldId id="307" r:id="rId57"/>
    <p:sldId id="353" r:id="rId58"/>
    <p:sldId id="359" r:id="rId59"/>
    <p:sldId id="354" r:id="rId60"/>
    <p:sldId id="355" r:id="rId61"/>
    <p:sldId id="356" r:id="rId62"/>
    <p:sldId id="357" r:id="rId63"/>
    <p:sldId id="367" r:id="rId64"/>
    <p:sldId id="368" r:id="rId65"/>
    <p:sldId id="369" r:id="rId66"/>
    <p:sldId id="370" r:id="rId6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新井　総馬" initials="新井　総馬" lastIdx="31" clrIdx="0">
    <p:extLst>
      <p:ext uri="{19B8F6BF-5375-455C-9EA6-DF929625EA0E}">
        <p15:presenceInfo xmlns:p15="http://schemas.microsoft.com/office/powerpoint/2012/main" userId="新井　総馬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3399FF"/>
    <a:srgbClr val="00CC66"/>
    <a:srgbClr val="CC99FF"/>
    <a:srgbClr val="FF99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01:44.393" idx="2">
    <p:pos x="10" y="10"/>
    <p:text>この資料は2016年度のinex、メールについてやった際の講義資料を基に作成している。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03:27.229" idx="5">
    <p:pos x="10" y="146"/>
    <p:text>発表後の反省などもまとめているので、今後発表する人の参考にでもなればうれしい</p:text>
    <p:extLst>
      <p:ext uri="{C676402C-5697-4E1C-873F-D02D1690AC5C}">
        <p15:threadingInfo xmlns:p15="http://schemas.microsoft.com/office/powerpoint/2012/main" timeZoneBias="-540">
          <p15:parentCm authorId="1" idx="2"/>
        </p15:threadingInfo>
      </p:ext>
    </p:extLst>
  </p:cm>
  <p:cm authorId="1" dt="2017-07-30T13:13:45.352" idx="11">
    <p:pos x="146" y="146"/>
    <p:text>古い資料を使いまわす場合、写真や画像の引用が可能かという問題がある。ここで使われてるものは基本イラストやからのものなのである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19:01.990" idx="13">
    <p:pos x="146" y="282"/>
    <p:text>ただし、アニメーションの手紙やカギは使いまわしである。アニメーションを使いこなすスキルがあるならフリー素材と変えた方が確実だと思われる</p:text>
    <p:extLst>
      <p:ext uri="{C676402C-5697-4E1C-873F-D02D1690AC5C}">
        <p15:threadingInfo xmlns:p15="http://schemas.microsoft.com/office/powerpoint/2012/main" timeZoneBias="-540">
          <p15:parentCm authorId="1" idx="11"/>
        </p15:threadingInfo>
      </p:ext>
    </p:extLst>
  </p:cm>
  <p:cm authorId="1" dt="2017-07-30T13:20:06.853" idx="14">
    <p:pos x="146" y="418"/>
    <p:text>HTMLメールは新井の元へきたオンラインゲームの告知である。存分に使って欲しい。</p:text>
    <p:extLst>
      <p:ext uri="{C676402C-5697-4E1C-873F-D02D1690AC5C}">
        <p15:threadingInfo xmlns:p15="http://schemas.microsoft.com/office/powerpoint/2012/main" timeZoneBias="-540">
          <p15:parentCm authorId="1" idx="11"/>
        </p15:threadingInfo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42:01.793" idx="24">
    <p:pos x="10" y="10"/>
    <p:text>今んとこMIMEはバージョン１のみ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42:41.571" idx="25">
    <p:pos x="10" y="146"/>
    <p:text>でもMIMEタイプは沢山あり、それでメールの中身がどんなのかが分類されている</p:text>
    <p:extLst>
      <p:ext uri="{C676402C-5697-4E1C-873F-D02D1690AC5C}">
        <p15:threadingInfo xmlns:p15="http://schemas.microsoft.com/office/powerpoint/2012/main" timeZoneBias="-540">
          <p15:parentCm authorId="1" idx="24"/>
        </p15:threadingInfo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42:01.793" idx="24">
    <p:pos x="10" y="10"/>
    <p:text>今んとこMIMEはバージョン１のみ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42:41.571" idx="25">
    <p:pos x="10" y="146"/>
    <p:text>でもMIMEタイプは沢山あり、それでメールの中身がどんなのかが分類されている</p:text>
    <p:extLst>
      <p:ext uri="{C676402C-5697-4E1C-873F-D02D1690AC5C}">
        <p15:threadingInfo xmlns:p15="http://schemas.microsoft.com/office/powerpoint/2012/main" timeZoneBias="-540">
          <p15:parentCm authorId="1" idx="24"/>
        </p15:threadingInfo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42:01.793" idx="24">
    <p:pos x="10" y="10"/>
    <p:text>今んとこMIMEはバージョン１のみ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42:41.571" idx="25">
    <p:pos x="10" y="146"/>
    <p:text>でもMIMEタイプは沢山あり、それでメールの中身がどんなのかが分類されている</p:text>
    <p:extLst>
      <p:ext uri="{C676402C-5697-4E1C-873F-D02D1690AC5C}">
        <p15:threadingInfo xmlns:p15="http://schemas.microsoft.com/office/powerpoint/2012/main" timeZoneBias="-540">
          <p15:parentCm authorId="1" idx="24"/>
        </p15:threadingInfo>
      </p:ext>
    </p:extLs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42:01.793" idx="24">
    <p:pos x="10" y="10"/>
    <p:text>今んとこMIMEはバージョン１のみ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42:41.571" idx="25">
    <p:pos x="10" y="146"/>
    <p:text>でもMIMEタイプは沢山あり、それでメールの中身がどんなのかが分類されている</p:text>
    <p:extLst>
      <p:ext uri="{C676402C-5697-4E1C-873F-D02D1690AC5C}">
        <p15:threadingInfo xmlns:p15="http://schemas.microsoft.com/office/powerpoint/2012/main" timeZoneBias="-540">
          <p15:parentCm authorId="1" idx="24"/>
        </p15:threadingInfo>
      </p:ext>
    </p:extLs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42:01.793" idx="24">
    <p:pos x="10" y="10"/>
    <p:text>今んとこMIMEはバージョン１のみ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42:41.571" idx="25">
    <p:pos x="10" y="146"/>
    <p:text>でもMIMEタイプは沢山あり、それでメールの中身がどんなのかが分類されている</p:text>
    <p:extLst>
      <p:ext uri="{C676402C-5697-4E1C-873F-D02D1690AC5C}">
        <p15:threadingInfo xmlns:p15="http://schemas.microsoft.com/office/powerpoint/2012/main" timeZoneBias="-540">
          <p15:parentCm authorId="1" idx="24"/>
        </p15:threadingInfo>
      </p:ext>
    </p:extLs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42:01.793" idx="24">
    <p:pos x="10" y="10"/>
    <p:text>今んとこMIMEはバージョン１のみ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42:41.571" idx="25">
    <p:pos x="10" y="146"/>
    <p:text>でもMIMEタイプは沢山あり、それでメールの中身がどんなのかが分類されている</p:text>
    <p:extLst>
      <p:ext uri="{C676402C-5697-4E1C-873F-D02D1690AC5C}">
        <p15:threadingInfo xmlns:p15="http://schemas.microsoft.com/office/powerpoint/2012/main" timeZoneBias="-540">
          <p15:parentCm authorId="1" idx="24"/>
        </p15:threadingInfo>
      </p:ext>
    </p:extLs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42:01.793" idx="24">
    <p:pos x="10" y="10"/>
    <p:text>今んとこMIMEはバージョン１のみ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42:41.571" idx="25">
    <p:pos x="10" y="146"/>
    <p:text>でもMIMEタイプは沢山あり、それでメールの中身がどんなのかが分類されている</p:text>
    <p:extLst>
      <p:ext uri="{C676402C-5697-4E1C-873F-D02D1690AC5C}">
        <p15:threadingInfo xmlns:p15="http://schemas.microsoft.com/office/powerpoint/2012/main" timeZoneBias="-540">
          <p15:parentCm authorId="1" idx="24"/>
        </p15:threadingInfo>
      </p:ext>
    </p:extLs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42:01.793" idx="24">
    <p:pos x="10" y="10"/>
    <p:text>今んとこMIMEはバージョン１のみ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42:41.571" idx="25">
    <p:pos x="10" y="146"/>
    <p:text>でもMIMEタイプは沢山あり、それでメールの中身がどんなのかが分類されている</p:text>
    <p:extLst>
      <p:ext uri="{C676402C-5697-4E1C-873F-D02D1690AC5C}">
        <p15:threadingInfo xmlns:p15="http://schemas.microsoft.com/office/powerpoint/2012/main" timeZoneBias="-540">
          <p15:parentCm authorId="1" idx="24"/>
        </p15:threadingInfo>
      </p:ext>
    </p:extLst>
  </p:cm>
</p:cmLst>
</file>

<file path=ppt/comments/comment1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42:01.793" idx="24">
    <p:pos x="10" y="10"/>
    <p:text>今んとこMIMEはバージョン１のみ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42:41.571" idx="25">
    <p:pos x="10" y="146"/>
    <p:text>でもMIMEタイプは沢山あり、それでメールの中身がどんなのかが分類されている</p:text>
    <p:extLst>
      <p:ext uri="{C676402C-5697-4E1C-873F-D02D1690AC5C}">
        <p15:threadingInfo xmlns:p15="http://schemas.microsoft.com/office/powerpoint/2012/main" timeZoneBias="-540">
          <p15:parentCm authorId="1" idx="24"/>
        </p15:threadingInfo>
      </p:ext>
    </p:extLst>
  </p:cm>
</p:cmLst>
</file>

<file path=ppt/comments/comment1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54:09.321" idx="27">
    <p:pos x="10" y="10"/>
    <p:text>秘密鍵や公開鍵を作ったり、暗号化・復号の操作をするのはクライアント上。サーバの証明書の秘密鍵はサーバ上で作っている。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02:20.761" idx="3">
    <p:pos x="10" y="10"/>
    <p:text>法的にはSMTP通信をするものを指すらしい。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02:42.089" idx="4">
    <p:pos x="146" y="146"/>
    <p:text>「メールサーバ」を強調したほうがよかったかも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2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57:37.576" idx="28">
    <p:pos x="4340" y="2203"/>
    <p:text>共通鍵暗号化方式なんてのもある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2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4:03:05.449" idx="29">
    <p:pos x="10" y="10"/>
    <p:text>秘密鍵で暗号化されているので、もし盗聴してハッシュ値を書き換えて受信者に送っても、受信者の公開鍵で復号できず、結局書き換えがされたことがバレる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2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5:21:59.076" idx="30">
    <p:pos x="3048" y="0"/>
    <p:text>新井のスマホに来た、オンラインゲームの新イベントの告知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5:22:41.920" idx="31">
    <p:pos x="3048" y="136"/>
    <p:text>背景や文字サイズ、色がテキストメールに比べて自由であることが分かる</p:text>
    <p:extLst>
      <p:ext uri="{C676402C-5697-4E1C-873F-D02D1690AC5C}">
        <p15:threadingInfo xmlns:p15="http://schemas.microsoft.com/office/powerpoint/2012/main" timeZoneBias="-540">
          <p15:parentCm authorId="1" idx="30"/>
        </p15:threadingInfo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04:40.584" idx="6">
    <p:pos x="10" y="10"/>
    <p:text>epMailがqmailなのは当時新しく、セキュリティが高かったためと、メーリス関連の捜査がやりやすいこと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05:39.396" idx="7">
    <p:pos x="10" y="146"/>
    <p:text>今変えるとすればpostfixが候補になる？</p:text>
    <p:extLst>
      <p:ext uri="{C676402C-5697-4E1C-873F-D02D1690AC5C}">
        <p15:threadingInfo xmlns:p15="http://schemas.microsoft.com/office/powerpoint/2012/main" timeZoneBias="-540">
          <p15:parentCm authorId="1" idx="6"/>
        </p15:threadingInfo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07:36.002" idx="8">
    <p:pos x="3635" y="3238"/>
    <p:text>ポートは設定次第で変更可能だが、他のプロトコルと使うポートが重なると遅くなる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08:33.289" idx="9">
    <p:pos x="10" y="10"/>
    <p:text>POPでのメールBOXはメールディレクトリで、中にメールが分けて保管されている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13:37.085" idx="10">
    <p:pos x="10" y="146"/>
    <p:text>imapだと、ディレクトリでなくファイルであり、次々に追記されていく方式</p:text>
    <p:extLst>
      <p:ext uri="{C676402C-5697-4E1C-873F-D02D1690AC5C}">
        <p15:threadingInfo xmlns:p15="http://schemas.microsoft.com/office/powerpoint/2012/main" timeZoneBias="-540">
          <p15:parentCm authorId="1" idx="9"/>
        </p15:threadingInfo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24:28.993" idx="15">
    <p:pos x="10" y="10"/>
    <p:text>まぁ今はメーラーの設定でPOPでもIMAPでも差がなくなっている。その話はこのスライドからではつなげにくいだろうから、このスライドは変えてしまっていいかもしれない。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24:37.169" idx="16">
    <p:pos x="1571" y="3562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26:45.825" idx="17">
    <p:pos x="10" y="10"/>
    <p:text>ELMSはほぼGmailで、独自ドメインを買って使っている。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27:18.724" idx="18">
    <p:pos x="146" y="146"/>
    <p:text>メールサーバの間ではSMTP通信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27:54.609" idx="19">
    <p:pos x="10" y="10"/>
    <p:text>新井P担当の前川みくを、どうかよろしくお願いします！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52:31.151" idx="26">
    <p:pos x="10" y="146"/>
    <p:text>真面目なことを言えば、受講生も聞く可能性があるので、ありそうな送り先を設定して受講生の名前と被ると気まずい。よって架空と分かりやすい名前をお勧めする</p:text>
    <p:extLst>
      <p:ext uri="{C676402C-5697-4E1C-873F-D02D1690AC5C}">
        <p15:threadingInfo xmlns:p15="http://schemas.microsoft.com/office/powerpoint/2012/main" timeZoneBias="-540">
          <p15:parentCm authorId="1" idx="19"/>
        </p15:threadingInfo>
      </p:ext>
    </p:extLst>
  </p:cm>
  <p:cm authorId="1" dt="2017-07-30T13:28:21.912" idx="20">
    <p:pos x="146" y="146"/>
    <p:text>日付の変更は何か所かあるので注意。曜日にも注意。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29:05.929" idx="21">
    <p:pos x="1829" y="1762"/>
    <p:text>話し始める前に、「知り合いかららしいメールが来たけど、本当に本人から？確認してみましょう」のような導入をすると、「ヘッダーを見て相手の情報を確認できる」ことが理解しやすくなる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31:53.050" idx="22">
    <p:pos x="1829" y="1898"/>
    <p:text>メールの送り先であそぶなら、ドメインまで徹底すること</p:text>
    <p:extLst>
      <p:ext uri="{C676402C-5697-4E1C-873F-D02D1690AC5C}">
        <p15:threadingInfo xmlns:p15="http://schemas.microsoft.com/office/powerpoint/2012/main" timeZoneBias="-540">
          <p15:parentCm authorId="1" idx="21"/>
        </p15:threadingInfo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30T13:42:01.793" idx="24">
    <p:pos x="10" y="10"/>
    <p:text>今んとこMIMEはバージョン１のみ</p:text>
    <p:extLst>
      <p:ext uri="{C676402C-5697-4E1C-873F-D02D1690AC5C}">
        <p15:threadingInfo xmlns:p15="http://schemas.microsoft.com/office/powerpoint/2012/main" timeZoneBias="-540"/>
      </p:ext>
    </p:extLst>
  </p:cm>
  <p:cm authorId="1" dt="2017-07-30T13:42:41.571" idx="25">
    <p:pos x="10" y="146"/>
    <p:text>でもMIMEタイプは沢山あり、それでメールの中身がどんなのかが分類されている</p:text>
    <p:extLst>
      <p:ext uri="{C676402C-5697-4E1C-873F-D02D1690AC5C}">
        <p15:threadingInfo xmlns:p15="http://schemas.microsoft.com/office/powerpoint/2012/main" timeZoneBias="-540">
          <p15:parentCm authorId="1" idx="24"/>
        </p15:threadingInfo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1A845-B140-4537-8355-04A4E8853E57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7967F-9C27-4367-8DA9-C04BB000D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236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FE1979-6A8A-40AC-BCE5-F1F172968313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3880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D1BB-A7DA-4785-B397-6E702903A016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95F3-E7D6-4A6F-8008-DFFF5764F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41897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D1BB-A7DA-4785-B397-6E702903A016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95F3-E7D6-4A6F-8008-DFFF5764F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830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D1BB-A7DA-4785-B397-6E702903A016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95F3-E7D6-4A6F-8008-DFFF5764F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3327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D1BB-A7DA-4785-B397-6E702903A016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95F3-E7D6-4A6F-8008-DFFF5764F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7446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D1BB-A7DA-4785-B397-6E702903A016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95F3-E7D6-4A6F-8008-DFFF5764F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61908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D1BB-A7DA-4785-B397-6E702903A016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95F3-E7D6-4A6F-8008-DFFF5764F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17762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D1BB-A7DA-4785-B397-6E702903A016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95F3-E7D6-4A6F-8008-DFFF5764F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68221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D1BB-A7DA-4785-B397-6E702903A016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95F3-E7D6-4A6F-8008-DFFF5764F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6701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D1BB-A7DA-4785-B397-6E702903A016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95F3-E7D6-4A6F-8008-DFFF5764F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77007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D1BB-A7DA-4785-B397-6E702903A016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95F3-E7D6-4A6F-8008-DFFF5764F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32201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D1BB-A7DA-4785-B397-6E702903A016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95F3-E7D6-4A6F-8008-DFFF5764F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45981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1D1BB-A7DA-4785-B397-6E702903A016}" type="datetimeFigureOut">
              <a:rPr kumimoji="1" lang="ja-JP" altLang="en-US" smtClean="0"/>
              <a:t>2017/7/30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395F3-E7D6-4A6F-8008-DFFF5764F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77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9.png"/><Relationship Id="rId9" Type="http://schemas.openxmlformats.org/officeDocument/2006/relationships/comments" Target="../comments/comment19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8.png"/><Relationship Id="rId4" Type="http://schemas.openxmlformats.org/officeDocument/2006/relationships/image" Target="../media/image5.png"/><Relationship Id="rId9" Type="http://schemas.openxmlformats.org/officeDocument/2006/relationships/image" Target="../media/image20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5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9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9.png"/><Relationship Id="rId4" Type="http://schemas.openxmlformats.org/officeDocument/2006/relationships/image" Target="../media/image11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21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21.png"/><Relationship Id="rId4" Type="http://schemas.openxmlformats.org/officeDocument/2006/relationships/image" Target="../media/image19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21.png"/><Relationship Id="rId4" Type="http://schemas.openxmlformats.org/officeDocument/2006/relationships/image" Target="../media/image1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21.xml"/><Relationship Id="rId4" Type="http://schemas.openxmlformats.org/officeDocument/2006/relationships/image" Target="../media/image19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2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e-words.jp/" TargetMode="External"/><Relationship Id="rId2" Type="http://schemas.openxmlformats.org/officeDocument/2006/relationships/hyperlink" Target="http://kensnews.net/?p=60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Email_client" TargetMode="External"/><Relationship Id="rId4" Type="http://schemas.openxmlformats.org/officeDocument/2006/relationships/hyperlink" Target="http://esac.jipdec.or.jp/index.html" TargetMode="Externa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://esac.jipdec.or.jp/index.html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://www5e.biglobe.ne.jp/~aji/3min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101253" y="4468057"/>
            <a:ext cx="4801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dirty="0"/>
              <a:t>北海道大学 大学院理学院 宇宙理学専攻</a:t>
            </a:r>
            <a:endParaRPr lang="en-US" altLang="ja-JP" sz="2000" dirty="0"/>
          </a:p>
          <a:p>
            <a:pPr algn="ctr"/>
            <a:r>
              <a:rPr kumimoji="1" lang="ja-JP" altLang="en-US" sz="2000" dirty="0"/>
              <a:t>修士課程 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年</a:t>
            </a:r>
            <a:endParaRPr kumimoji="1" lang="en-US" altLang="ja-JP" sz="2000" dirty="0"/>
          </a:p>
          <a:p>
            <a:pPr algn="ctr"/>
            <a:r>
              <a:rPr lang="ja-JP" altLang="en-US" sz="2000" dirty="0"/>
              <a:t>新井 総馬／</a:t>
            </a:r>
            <a:r>
              <a:rPr lang="en-US" altLang="ja-JP" sz="2000" dirty="0"/>
              <a:t>Soma Arai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252000" y="881201"/>
            <a:ext cx="8640000" cy="1166849"/>
            <a:chOff x="252000" y="2046449"/>
            <a:chExt cx="8640000" cy="1166849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940510" y="2443857"/>
              <a:ext cx="526297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4400" dirty="0"/>
                <a:t>メール配送システム</a:t>
              </a:r>
              <a:endParaRPr kumimoji="1" lang="ja-JP" altLang="en-US" sz="4400" dirty="0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252000" y="2046449"/>
              <a:ext cx="85074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　　　　　　　　　　　　　　　　　　　　　　　　　　　　　　　                                   </a:t>
              </a:r>
              <a:r>
                <a:rPr kumimoji="1" lang="en-US" altLang="ja-JP" dirty="0"/>
                <a:t>(2017/07/28)</a:t>
              </a:r>
              <a:endParaRPr kumimoji="1" lang="ja-JP" altLang="en-US" dirty="0"/>
            </a:p>
          </p:txBody>
        </p:sp>
        <p:sp>
          <p:nvSpPr>
            <p:cNvPr id="4" name="正方形/長方形 3"/>
            <p:cNvSpPr/>
            <p:nvPr/>
          </p:nvSpPr>
          <p:spPr>
            <a:xfrm flipV="1">
              <a:off x="252000" y="2415781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6888506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695575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/>
                <a:t>MTA: Mail Transfer Agent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97983" y="2115604"/>
            <a:ext cx="2903538" cy="446405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C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2704633" y="2618841"/>
            <a:ext cx="1407171" cy="719138"/>
            <a:chOff x="2704633" y="2618841"/>
            <a:chExt cx="1407171" cy="719138"/>
          </a:xfrm>
        </p:grpSpPr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2712572" y="2618841"/>
              <a:ext cx="1399232" cy="719138"/>
            </a:xfrm>
            <a:prstGeom prst="rightArrow">
              <a:avLst>
                <a:gd name="adj1" fmla="val 50000"/>
                <a:gd name="adj2" fmla="val 50059"/>
              </a:avLst>
            </a:prstGeom>
            <a:solidFill>
              <a:srgbClr val="00CC66"/>
            </a:solidFill>
            <a:ln w="9360">
              <a:noFill/>
              <a:miter lim="800000"/>
              <a:headEnd/>
              <a:tailEnd/>
            </a:ln>
            <a:effectLst>
              <a:outerShdw sx="1000" sy="1000" algn="ctr" rotWithShape="0">
                <a:srgbClr val="A6A084"/>
              </a:outerShdw>
            </a:effec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2704633" y="2792179"/>
              <a:ext cx="1207680" cy="374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ct val="91000"/>
                </a:lnSpc>
              </a:pPr>
              <a:r>
                <a:rPr lang="ja-JP" altLang="en-GB" sz="2000" dirty="0">
                  <a:solidFill>
                    <a:srgbClr val="FFFFFF"/>
                  </a:solidFill>
                  <a:latin typeface="源柔ゴシックL等幅 Medium" panose="020B0409020203020207" pitchFamily="49" charset="-128"/>
                  <a:ea typeface="源柔ゴシックL等幅 Medium" panose="020B0409020203020207" pitchFamily="49" charset="-128"/>
                  <a:cs typeface="源柔ゴシックL等幅 Medium" panose="020B0409020203020207" pitchFamily="49" charset="-128"/>
                </a:rPr>
                <a:t>受信側へ</a:t>
              </a: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2817742" y="2287481"/>
            <a:ext cx="1055688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ea typeface="ＭＳ Ｐゴシック" charset="-128"/>
              </a:rPr>
              <a:t>SMTP</a:t>
            </a:r>
            <a:endParaRPr lang="ja-JP" altLang="en-US" sz="2000" dirty="0">
              <a:ea typeface="ＭＳ Ｐゴシック" charset="-128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523408" y="2402941"/>
            <a:ext cx="830263" cy="2520950"/>
          </a:xfrm>
          <a:custGeom>
            <a:avLst/>
            <a:gdLst>
              <a:gd name="T0" fmla="*/ 22310051 w 21600"/>
              <a:gd name="T1" fmla="*/ 0 h 21600"/>
              <a:gd name="T2" fmla="*/ 22310051 w 21600"/>
              <a:gd name="T3" fmla="*/ 165608675 h 21600"/>
              <a:gd name="T4" fmla="*/ 4801841 w 21600"/>
              <a:gd name="T5" fmla="*/ 294221708 h 21600"/>
              <a:gd name="T6" fmla="*/ 31913734 w 21600"/>
              <a:gd name="T7" fmla="*/ 8280433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00 h 21600"/>
              <a:gd name="T14" fmla="*/ 18201 w 21600"/>
              <a:gd name="T15" fmla="*/ 925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00CC66"/>
          </a:solidFill>
          <a:ln w="9360">
            <a:noFill/>
            <a:miter lim="800000"/>
            <a:headEnd/>
            <a:tailEnd/>
          </a:ln>
          <a:effectLst>
            <a:outerShdw sx="1000" sy="1000" algn="ctr" rotWithShape="0">
              <a:srgbClr val="A6A084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6896" y="4058704"/>
            <a:ext cx="979487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ea typeface="ＭＳ Ｐゴシック" charset="-128"/>
              </a:rPr>
              <a:t>SMTP</a:t>
            </a:r>
            <a:endParaRPr lang="ja-JP" altLang="en-US" sz="2000" dirty="0">
              <a:ea typeface="ＭＳ Ｐゴシック" charset="-128"/>
            </a:endParaRPr>
          </a:p>
        </p:txBody>
      </p:sp>
      <p:sp>
        <p:nvSpPr>
          <p:cNvPr id="15" name="テキスト ボックス 30"/>
          <p:cNvSpPr txBox="1">
            <a:spLocks noChangeArrowheads="1"/>
          </p:cNvSpPr>
          <p:nvPr/>
        </p:nvSpPr>
        <p:spPr bwMode="auto">
          <a:xfrm>
            <a:off x="973549" y="2159414"/>
            <a:ext cx="830262" cy="373063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b="1" dirty="0">
                <a:solidFill>
                  <a:srgbClr val="0070C0"/>
                </a:solidFill>
                <a:latin typeface="+mj-ea"/>
                <a:ea typeface="+mj-ea"/>
              </a:rPr>
              <a:t>M</a:t>
            </a:r>
            <a:r>
              <a:rPr lang="en-US" altLang="ja-JP" sz="2000" b="1" dirty="0">
                <a:solidFill>
                  <a:srgbClr val="0070C0"/>
                </a:solidFill>
                <a:latin typeface="+mj-ea"/>
                <a:ea typeface="+mj-ea"/>
              </a:rPr>
              <a:t>T</a:t>
            </a:r>
            <a:r>
              <a:rPr lang="en-GB" altLang="ja-JP" sz="2000" b="1" dirty="0">
                <a:solidFill>
                  <a:srgbClr val="0070C0"/>
                </a:solidFill>
                <a:latin typeface="+mj-ea"/>
                <a:ea typeface="+mj-ea"/>
              </a:rPr>
              <a:t>A</a:t>
            </a:r>
          </a:p>
        </p:txBody>
      </p:sp>
      <p:sp>
        <p:nvSpPr>
          <p:cNvPr id="16" name="テキスト ボックス 24"/>
          <p:cNvSpPr txBox="1">
            <a:spLocks noChangeArrowheads="1"/>
          </p:cNvSpPr>
          <p:nvPr/>
        </p:nvSpPr>
        <p:spPr bwMode="auto">
          <a:xfrm>
            <a:off x="336083" y="5242184"/>
            <a:ext cx="828675" cy="371475"/>
          </a:xfrm>
          <a:prstGeom prst="rect">
            <a:avLst/>
          </a:prstGeom>
          <a:solidFill>
            <a:schemeClr val="bg1"/>
          </a:solidFill>
          <a:ln w="25400">
            <a:solidFill>
              <a:srgbClr val="3399FF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b="1" dirty="0">
                <a:solidFill>
                  <a:srgbClr val="0070C0"/>
                </a:solidFill>
                <a:latin typeface="+mn-ea"/>
                <a:ea typeface="+mn-ea"/>
                <a:cs typeface="源柔ゴシックL等幅 Medium" panose="020B0409020203020207" pitchFamily="49" charset="-128"/>
              </a:rPr>
              <a:t>MUA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137771" y="1620993"/>
            <a:ext cx="12239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 b="1" dirty="0">
                <a:solidFill>
                  <a:srgbClr val="990099"/>
                </a:solidFill>
              </a:rPr>
              <a:t>送信側</a:t>
            </a:r>
          </a:p>
        </p:txBody>
      </p:sp>
      <p:grpSp>
        <p:nvGrpSpPr>
          <p:cNvPr id="18" name="Group 24"/>
          <p:cNvGrpSpPr>
            <a:grpSpLocks/>
          </p:cNvGrpSpPr>
          <p:nvPr/>
        </p:nvGrpSpPr>
        <p:grpSpPr bwMode="auto">
          <a:xfrm>
            <a:off x="328145" y="4487862"/>
            <a:ext cx="844550" cy="641350"/>
            <a:chOff x="306" y="2901"/>
            <a:chExt cx="532" cy="404"/>
          </a:xfrm>
        </p:grpSpPr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306" y="2903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" name="AutoShape 26"/>
            <p:cNvSpPr>
              <a:spLocks noChangeArrowheads="1"/>
            </p:cNvSpPr>
            <p:nvPr/>
          </p:nvSpPr>
          <p:spPr bwMode="auto">
            <a:xfrm flipV="1">
              <a:off x="306" y="2901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1123482" y="3488791"/>
            <a:ext cx="2212975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メールサーバ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A</a:t>
            </a:r>
            <a:r>
              <a:rPr lang="ja-JP" altLang="en-GB" sz="2000" dirty="0">
                <a:solidFill>
                  <a:srgbClr val="00008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 </a:t>
            </a:r>
            <a:endParaRPr lang="en-GB" altLang="ja-JP" sz="2000" dirty="0">
              <a:solidFill>
                <a:srgbClr val="00008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086971" y="6003391"/>
            <a:ext cx="2106612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クライアント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A</a:t>
            </a:r>
            <a:endParaRPr lang="en-GB" altLang="ja-JP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100021" y="1641049"/>
            <a:ext cx="47937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メールを配送・仕分けする</a:t>
            </a:r>
            <a:endParaRPr lang="en-US" altLang="ja-JP" sz="2800" dirty="0"/>
          </a:p>
          <a:p>
            <a:r>
              <a:rPr lang="ja-JP" altLang="en-US" sz="2800" dirty="0"/>
              <a:t>   ソフトウェア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送信側</a:t>
            </a:r>
            <a:endParaRPr lang="en-US" altLang="ja-JP" sz="2400" dirty="0"/>
          </a:p>
          <a:p>
            <a:pPr lvl="1"/>
            <a:r>
              <a:rPr lang="en-US" altLang="ja-JP" sz="2400" dirty="0"/>
              <a:t>MUA</a:t>
            </a:r>
            <a:r>
              <a:rPr lang="ja-JP" altLang="en-US" sz="2400" dirty="0"/>
              <a:t>から受け取ったメールを</a:t>
            </a:r>
            <a:endParaRPr lang="en-US" altLang="ja-JP" sz="2400" dirty="0"/>
          </a:p>
          <a:p>
            <a:pPr lvl="1"/>
            <a:r>
              <a:rPr lang="ja-JP" altLang="en-US" sz="2400" dirty="0"/>
              <a:t>受信側のメールサーバまで送信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受信側</a:t>
            </a:r>
            <a:endParaRPr lang="en-US" altLang="ja-JP" sz="2400" dirty="0"/>
          </a:p>
          <a:p>
            <a:pPr lvl="1"/>
            <a:r>
              <a:rPr lang="ja-JP" altLang="en-US" sz="2400" dirty="0"/>
              <a:t>サーバーに届いたメールを</a:t>
            </a:r>
            <a:endParaRPr lang="en-US" altLang="ja-JP" sz="2400" dirty="0"/>
          </a:p>
          <a:p>
            <a:pPr lvl="1"/>
            <a:r>
              <a:rPr lang="ja-JP" altLang="en-US" sz="2400" dirty="0"/>
              <a:t>ユーザごとに振り分け</a:t>
            </a:r>
            <a:endParaRPr lang="en-US" altLang="ja-JP" sz="2400" dirty="0"/>
          </a:p>
          <a:p>
            <a:endParaRPr lang="en-US" altLang="ja-JP" sz="24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ja-JP" altLang="en-US" sz="2800" dirty="0"/>
              <a:t>例えば，</a:t>
            </a:r>
            <a:r>
              <a:rPr lang="en-GB" altLang="ja-JP" sz="2800" dirty="0"/>
              <a:t>postfix,</a:t>
            </a:r>
            <a:r>
              <a:rPr lang="ja-JP" altLang="en-US" sz="2800" dirty="0"/>
              <a:t> </a:t>
            </a:r>
            <a:r>
              <a:rPr lang="en-GB" altLang="ja-JP" sz="2800" dirty="0" err="1"/>
              <a:t>exim</a:t>
            </a:r>
            <a:r>
              <a:rPr lang="en-GB" altLang="ja-JP" sz="2800" dirty="0"/>
              <a:t>, </a:t>
            </a:r>
            <a:r>
              <a:rPr lang="en-GB" altLang="ja-JP" sz="2800" dirty="0" err="1"/>
              <a:t>qmail</a:t>
            </a:r>
            <a:r>
              <a:rPr lang="en-GB" altLang="ja-JP" sz="2800" dirty="0"/>
              <a:t>, </a:t>
            </a:r>
            <a:r>
              <a:rPr lang="en-GB" altLang="ja-JP" sz="2800" dirty="0" err="1"/>
              <a:t>sendmail</a:t>
            </a:r>
            <a:r>
              <a:rPr lang="ja-JP" altLang="en-US" sz="2800" dirty="0"/>
              <a:t> など</a:t>
            </a:r>
            <a:r>
              <a:rPr lang="en-GB" altLang="ja-JP" sz="2800" dirty="0"/>
              <a:t> </a:t>
            </a:r>
            <a:endParaRPr lang="ja-JP" altLang="en-US" sz="2800" dirty="0"/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035" y="2320699"/>
            <a:ext cx="1013867" cy="1199843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680" y="4591701"/>
            <a:ext cx="1661056" cy="112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51516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533095"/>
            <a:ext cx="8640000" cy="1446550"/>
            <a:chOff x="252000" y="533095"/>
            <a:chExt cx="8640000" cy="144655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533095"/>
              <a:ext cx="86400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4400" dirty="0"/>
                <a:t>SMTP: Simple Mail</a:t>
              </a:r>
              <a:r>
                <a:rPr lang="ja-JP" altLang="en-US" sz="4400" dirty="0"/>
                <a:t>　 　　　　　　　　　　　　　　　　　　　　　　　　　　　　　　　　</a:t>
              </a:r>
              <a:r>
                <a:rPr lang="en-US" altLang="ja-JP" sz="4400" dirty="0"/>
                <a:t>Transfer</a:t>
              </a:r>
              <a:r>
                <a:rPr lang="ja-JP" altLang="en-US" sz="4400" dirty="0"/>
                <a:t>　</a:t>
              </a:r>
              <a:r>
                <a:rPr lang="en-US" altLang="ja-JP" sz="4400" dirty="0"/>
                <a:t>Protocol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933926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297983" y="2250359"/>
            <a:ext cx="2903538" cy="446405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C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2704633" y="2753596"/>
            <a:ext cx="1407171" cy="719138"/>
            <a:chOff x="2704633" y="2618841"/>
            <a:chExt cx="1407171" cy="719138"/>
          </a:xfrm>
        </p:grpSpPr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>
              <a:off x="2712572" y="2618841"/>
              <a:ext cx="1399232" cy="719138"/>
            </a:xfrm>
            <a:prstGeom prst="rightArrow">
              <a:avLst>
                <a:gd name="adj1" fmla="val 50000"/>
                <a:gd name="adj2" fmla="val 50059"/>
              </a:avLst>
            </a:prstGeom>
            <a:solidFill>
              <a:srgbClr val="00CC66"/>
            </a:solidFill>
            <a:ln w="9360">
              <a:noFill/>
              <a:miter lim="800000"/>
              <a:headEnd/>
              <a:tailEnd/>
            </a:ln>
            <a:effectLst>
              <a:outerShdw sx="1000" sy="1000" algn="ctr" rotWithShape="0">
                <a:srgbClr val="A6A084"/>
              </a:outerShdw>
            </a:effec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2704633" y="2792179"/>
              <a:ext cx="1207680" cy="374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ct val="91000"/>
                </a:lnSpc>
              </a:pPr>
              <a:r>
                <a:rPr lang="ja-JP" altLang="en-GB" sz="2000" dirty="0">
                  <a:solidFill>
                    <a:srgbClr val="FFFFFF"/>
                  </a:solidFill>
                  <a:latin typeface="源柔ゴシックL等幅 Medium" panose="020B0409020203020207" pitchFamily="49" charset="-128"/>
                  <a:ea typeface="源柔ゴシックL等幅 Medium" panose="020B0409020203020207" pitchFamily="49" charset="-128"/>
                  <a:cs typeface="源柔ゴシックL等幅 Medium" panose="020B0409020203020207" pitchFamily="49" charset="-128"/>
                </a:rPr>
                <a:t>受信側へ</a:t>
              </a: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2817742" y="2422236"/>
            <a:ext cx="1055688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ea typeface="ＭＳ Ｐゴシック" charset="-128"/>
              </a:rPr>
              <a:t>SMTP</a:t>
            </a:r>
            <a:endParaRPr lang="ja-JP" altLang="en-US" sz="2000" dirty="0">
              <a:ea typeface="ＭＳ Ｐゴシック" charset="-128"/>
            </a:endParaRP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523408" y="2537696"/>
            <a:ext cx="830263" cy="2520950"/>
          </a:xfrm>
          <a:custGeom>
            <a:avLst/>
            <a:gdLst>
              <a:gd name="T0" fmla="*/ 22310051 w 21600"/>
              <a:gd name="T1" fmla="*/ 0 h 21600"/>
              <a:gd name="T2" fmla="*/ 22310051 w 21600"/>
              <a:gd name="T3" fmla="*/ 165608675 h 21600"/>
              <a:gd name="T4" fmla="*/ 4801841 w 21600"/>
              <a:gd name="T5" fmla="*/ 294221708 h 21600"/>
              <a:gd name="T6" fmla="*/ 31913734 w 21600"/>
              <a:gd name="T7" fmla="*/ 8280433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00 h 21600"/>
              <a:gd name="T14" fmla="*/ 18201 w 21600"/>
              <a:gd name="T15" fmla="*/ 925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00CC66"/>
          </a:solidFill>
          <a:ln w="9360">
            <a:noFill/>
            <a:miter lim="800000"/>
            <a:headEnd/>
            <a:tailEnd/>
          </a:ln>
          <a:effectLst>
            <a:outerShdw sx="1000" sy="1000" algn="ctr" rotWithShape="0">
              <a:srgbClr val="A6A084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86896" y="4193459"/>
            <a:ext cx="979487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ea typeface="ＭＳ Ｐゴシック" charset="-128"/>
              </a:rPr>
              <a:t>SMTP</a:t>
            </a:r>
            <a:endParaRPr lang="ja-JP" altLang="en-US" sz="2000" dirty="0">
              <a:ea typeface="ＭＳ Ｐゴシック" charset="-128"/>
            </a:endParaRPr>
          </a:p>
        </p:txBody>
      </p:sp>
      <p:sp>
        <p:nvSpPr>
          <p:cNvPr id="18" name="テキスト ボックス 30"/>
          <p:cNvSpPr txBox="1">
            <a:spLocks noChangeArrowheads="1"/>
          </p:cNvSpPr>
          <p:nvPr/>
        </p:nvSpPr>
        <p:spPr bwMode="auto">
          <a:xfrm>
            <a:off x="973549" y="2294169"/>
            <a:ext cx="830262" cy="373063"/>
          </a:xfrm>
          <a:prstGeom prst="rect">
            <a:avLst/>
          </a:prstGeom>
          <a:noFill/>
          <a:ln w="25400">
            <a:solidFill>
              <a:srgbClr val="33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b="1" dirty="0">
                <a:solidFill>
                  <a:srgbClr val="0070C0"/>
                </a:solidFill>
                <a:latin typeface="+mj-ea"/>
                <a:ea typeface="+mj-ea"/>
              </a:rPr>
              <a:t>M</a:t>
            </a:r>
            <a:r>
              <a:rPr lang="en-US" altLang="ja-JP" sz="2000" b="1" dirty="0">
                <a:solidFill>
                  <a:srgbClr val="0070C0"/>
                </a:solidFill>
                <a:latin typeface="+mj-ea"/>
                <a:ea typeface="+mj-ea"/>
              </a:rPr>
              <a:t>T</a:t>
            </a:r>
            <a:r>
              <a:rPr lang="en-GB" altLang="ja-JP" sz="2000" b="1" dirty="0">
                <a:solidFill>
                  <a:srgbClr val="0070C0"/>
                </a:solidFill>
                <a:latin typeface="+mj-ea"/>
                <a:ea typeface="+mj-ea"/>
              </a:rPr>
              <a:t>A</a:t>
            </a:r>
          </a:p>
        </p:txBody>
      </p:sp>
      <p:sp>
        <p:nvSpPr>
          <p:cNvPr id="19" name="テキスト ボックス 24"/>
          <p:cNvSpPr txBox="1">
            <a:spLocks noChangeArrowheads="1"/>
          </p:cNvSpPr>
          <p:nvPr/>
        </p:nvSpPr>
        <p:spPr bwMode="auto">
          <a:xfrm>
            <a:off x="336083" y="5376939"/>
            <a:ext cx="828675" cy="371475"/>
          </a:xfrm>
          <a:prstGeom prst="rect">
            <a:avLst/>
          </a:prstGeom>
          <a:solidFill>
            <a:schemeClr val="bg1"/>
          </a:solidFill>
          <a:ln w="25400">
            <a:solidFill>
              <a:srgbClr val="3399FF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b="1" dirty="0">
                <a:solidFill>
                  <a:srgbClr val="0070C0"/>
                </a:solidFill>
                <a:latin typeface="+mn-ea"/>
                <a:ea typeface="+mn-ea"/>
                <a:cs typeface="源柔ゴシックL等幅 Medium" panose="020B0409020203020207" pitchFamily="49" charset="-128"/>
              </a:rPr>
              <a:t>MUA</a:t>
            </a:r>
          </a:p>
        </p:txBody>
      </p: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328145" y="4622617"/>
            <a:ext cx="844550" cy="641350"/>
            <a:chOff x="306" y="2901"/>
            <a:chExt cx="532" cy="404"/>
          </a:xfrm>
        </p:grpSpPr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306" y="2903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AutoShape 26"/>
            <p:cNvSpPr>
              <a:spLocks noChangeArrowheads="1"/>
            </p:cNvSpPr>
            <p:nvPr/>
          </p:nvSpPr>
          <p:spPr bwMode="auto">
            <a:xfrm flipV="1">
              <a:off x="306" y="2901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1123482" y="3623546"/>
            <a:ext cx="2212975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メールサーバ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A</a:t>
            </a:r>
            <a:r>
              <a:rPr lang="ja-JP" altLang="en-GB" sz="2000" dirty="0">
                <a:solidFill>
                  <a:srgbClr val="00008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 </a:t>
            </a:r>
            <a:endParaRPr lang="en-GB" altLang="ja-JP" sz="2000" dirty="0">
              <a:solidFill>
                <a:srgbClr val="00008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1086971" y="6138146"/>
            <a:ext cx="2106612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クライアント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A</a:t>
            </a:r>
            <a:endParaRPr lang="en-GB" altLang="ja-JP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107960" y="2355060"/>
            <a:ext cx="478404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メール送信時に用いられる通信プロトコル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ja-JP" sz="2400" dirty="0"/>
              <a:t>MUA </a:t>
            </a:r>
            <a:r>
              <a:rPr lang="ja-JP" altLang="en-US" sz="2400" dirty="0"/>
              <a:t>からメールサーバへの送信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メールサーバ間の送受信</a:t>
            </a:r>
            <a:endParaRPr lang="en-US" altLang="ja-JP" sz="2400" dirty="0"/>
          </a:p>
          <a:p>
            <a:pPr lvl="1"/>
            <a:endParaRPr lang="ja-JP" alt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デフォルトでは</a:t>
            </a:r>
            <a:r>
              <a:rPr lang="en-US" altLang="ja-JP" sz="2800" dirty="0"/>
              <a:t>25</a:t>
            </a:r>
            <a:r>
              <a:rPr lang="ja-JP" altLang="en-US" sz="2800" dirty="0"/>
              <a:t>番ポートを使用 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035" y="2320699"/>
            <a:ext cx="1013867" cy="1199843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646" y="4722505"/>
            <a:ext cx="1661056" cy="112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51036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432" y="5027998"/>
            <a:ext cx="1062289" cy="852487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852" y="2473871"/>
            <a:ext cx="1013867" cy="1199843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46987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メール受信と取得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252000" y="1632770"/>
            <a:ext cx="40119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受信側のメールサーバは受信したメールをユーザ毎に分けてメール</a:t>
            </a:r>
            <a:r>
              <a:rPr lang="en-US" altLang="ja-JP" sz="2800" dirty="0"/>
              <a:t>BOX</a:t>
            </a:r>
            <a:r>
              <a:rPr lang="ja-JP" altLang="en-US" sz="2800" dirty="0"/>
              <a:t>に保管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受信者はサーバが保管したメールを取得</a:t>
            </a:r>
            <a:r>
              <a:rPr lang="en-US" altLang="ja-JP" sz="2800" dirty="0"/>
              <a:t>, </a:t>
            </a:r>
            <a:r>
              <a:rPr lang="ja-JP" altLang="en-US" sz="2800" dirty="0"/>
              <a:t>もしくは閲覧</a:t>
            </a:r>
          </a:p>
          <a:p>
            <a:pPr lvl="1"/>
            <a:r>
              <a:rPr lang="en-US" altLang="ja-JP" sz="2800" dirty="0"/>
              <a:t>- </a:t>
            </a:r>
            <a:r>
              <a:rPr lang="ja-JP" altLang="en-US" sz="2800" dirty="0"/>
              <a:t>通信プロトコル</a:t>
            </a:r>
            <a:r>
              <a:rPr lang="en-US" altLang="ja-JP" sz="2800" dirty="0"/>
              <a:t>: </a:t>
            </a:r>
            <a:r>
              <a:rPr lang="en-US" altLang="ja-JP" sz="2800" dirty="0">
                <a:solidFill>
                  <a:srgbClr val="FF0000"/>
                </a:solidFill>
              </a:rPr>
              <a:t>POP, IMAP</a:t>
            </a:r>
          </a:p>
        </p:txBody>
      </p:sp>
      <p:sp>
        <p:nvSpPr>
          <p:cNvPr id="13" name="テキスト ボックス 41"/>
          <p:cNvSpPr txBox="1">
            <a:spLocks noChangeArrowheads="1"/>
          </p:cNvSpPr>
          <p:nvPr/>
        </p:nvSpPr>
        <p:spPr bwMode="auto">
          <a:xfrm>
            <a:off x="5435369" y="5268505"/>
            <a:ext cx="792162" cy="371475"/>
          </a:xfrm>
          <a:prstGeom prst="rect">
            <a:avLst/>
          </a:prstGeom>
          <a:solidFill>
            <a:schemeClr val="bg1"/>
          </a:solidFill>
          <a:ln w="25400">
            <a:solidFill>
              <a:srgbClr val="3399FF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dirty="0">
                <a:solidFill>
                  <a:srgbClr val="0070C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M</a:t>
            </a:r>
            <a:r>
              <a:rPr lang="en-US" altLang="ja-JP" sz="2000" dirty="0">
                <a:solidFill>
                  <a:srgbClr val="0070C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U</a:t>
            </a:r>
            <a:r>
              <a:rPr lang="en-GB" altLang="ja-JP" sz="2000" dirty="0">
                <a:solidFill>
                  <a:srgbClr val="0070C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A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6804191" y="2110039"/>
            <a:ext cx="1835150" cy="1295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GB" dirty="0">
                <a:solidFill>
                  <a:schemeClr val="tx1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</a:t>
            </a:r>
            <a:r>
              <a:rPr lang="en-GB" altLang="ja-JP" dirty="0">
                <a:solidFill>
                  <a:schemeClr val="tx1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BOX</a:t>
            </a:r>
          </a:p>
          <a:p>
            <a:pPr algn="ctr">
              <a:defRPr/>
            </a:pPr>
            <a:endParaRPr lang="en-GB" altLang="ja-JP" b="1" dirty="0">
              <a:solidFill>
                <a:srgbClr val="E9C68F"/>
              </a:solidFill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6370804" y="2325939"/>
            <a:ext cx="647700" cy="431800"/>
          </a:xfrm>
          <a:prstGeom prst="rightArrow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テキスト ボックス 29"/>
          <p:cNvSpPr txBox="1">
            <a:spLocks noChangeArrowheads="1"/>
          </p:cNvSpPr>
          <p:nvPr/>
        </p:nvSpPr>
        <p:spPr bwMode="auto">
          <a:xfrm>
            <a:off x="5578641" y="2322729"/>
            <a:ext cx="792163" cy="373063"/>
          </a:xfrm>
          <a:prstGeom prst="rect">
            <a:avLst/>
          </a:prstGeom>
          <a:solidFill>
            <a:schemeClr val="bg1"/>
          </a:solidFill>
          <a:ln w="25400">
            <a:solidFill>
              <a:srgbClr val="3399FF"/>
            </a:solidFill>
          </a:ln>
          <a:extLst/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dirty="0">
                <a:solidFill>
                  <a:srgbClr val="0070C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MTA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299366" y="1533777"/>
            <a:ext cx="1223963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>
                <a:solidFill>
                  <a:srgbClr val="990099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受信側</a:t>
            </a:r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5345279" y="1989923"/>
            <a:ext cx="3492500" cy="4319587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C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6011408" y="3838256"/>
            <a:ext cx="1800225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メールサーバ</a:t>
            </a:r>
            <a:r>
              <a:rPr lang="ja-JP" altLang="en-GB" sz="2000" dirty="0">
                <a:solidFill>
                  <a:srgbClr val="00008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 </a:t>
            </a:r>
            <a:endParaRPr lang="en-GB" altLang="ja-JP" sz="2000" dirty="0">
              <a:solidFill>
                <a:srgbClr val="00008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543319" y="5839929"/>
            <a:ext cx="1943100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クライアント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B</a:t>
            </a:r>
            <a:r>
              <a:rPr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　</a:t>
            </a:r>
            <a:endParaRPr lang="en-US" altLang="ja-JP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22" name="屈折矢印 21"/>
          <p:cNvSpPr/>
          <p:nvPr/>
        </p:nvSpPr>
        <p:spPr>
          <a:xfrm rot="16200000" flipH="1">
            <a:off x="6289605" y="4048048"/>
            <a:ext cx="2293278" cy="1008063"/>
          </a:xfrm>
          <a:prstGeom prst="bentUpArrow">
            <a:avLst>
              <a:gd name="adj1" fmla="val 30416"/>
              <a:gd name="adj2" fmla="val 25000"/>
              <a:gd name="adj3" fmla="val 25000"/>
            </a:avLst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811683" y="4334424"/>
            <a:ext cx="1008062" cy="10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ea typeface="ＭＳ Ｐゴシック" charset="-128"/>
              </a:rPr>
              <a:t>POP</a:t>
            </a:r>
          </a:p>
          <a:p>
            <a:pPr algn="ctr">
              <a:defRPr/>
            </a:pPr>
            <a:r>
              <a:rPr lang="en-US" altLang="ja-JP" sz="2000" dirty="0">
                <a:ea typeface="ＭＳ Ｐゴシック" charset="-128"/>
              </a:rPr>
              <a:t>or</a:t>
            </a:r>
          </a:p>
          <a:p>
            <a:pPr algn="ctr">
              <a:defRPr/>
            </a:pPr>
            <a:r>
              <a:rPr lang="en-US" altLang="ja-JP" sz="2000" dirty="0">
                <a:ea typeface="ＭＳ Ｐゴシック" charset="-128"/>
              </a:rPr>
              <a:t>IMAP</a:t>
            </a:r>
            <a:endParaRPr lang="ja-JP" altLang="en-US" sz="2000" dirty="0">
              <a:ea typeface="ＭＳ Ｐゴシック" charset="-128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4354679" y="2686302"/>
            <a:ext cx="1569885" cy="719137"/>
            <a:chOff x="4354679" y="2686302"/>
            <a:chExt cx="1569885" cy="719137"/>
          </a:xfrm>
        </p:grpSpPr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4410089" y="2686302"/>
              <a:ext cx="1514475" cy="719137"/>
            </a:xfrm>
            <a:prstGeom prst="rightArrow">
              <a:avLst>
                <a:gd name="adj1" fmla="val 50000"/>
                <a:gd name="adj2" fmla="val 52649"/>
              </a:avLst>
            </a:prstGeom>
            <a:solidFill>
              <a:srgbClr val="00CC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sx="1000" sy="1000" algn="ctr" rotWithShape="0">
                <a:srgbClr val="A6A084"/>
              </a:outerShdw>
            </a:effec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" name="Text Box 11"/>
            <p:cNvSpPr txBox="1">
              <a:spLocks noChangeArrowheads="1"/>
            </p:cNvSpPr>
            <p:nvPr/>
          </p:nvSpPr>
          <p:spPr bwMode="auto">
            <a:xfrm>
              <a:off x="4354679" y="2859639"/>
              <a:ext cx="1466850" cy="371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ct val="91000"/>
                </a:lnSpc>
              </a:pPr>
              <a:r>
                <a:rPr lang="ja-JP" altLang="en-GB" sz="2000" dirty="0">
                  <a:solidFill>
                    <a:srgbClr val="FFFFFF"/>
                  </a:solidFill>
                  <a:latin typeface="源柔ゴシックL等幅 Medium" panose="020B0409020203020207" pitchFamily="49" charset="-128"/>
                  <a:ea typeface="源柔ゴシックL等幅 Medium" panose="020B0409020203020207" pitchFamily="49" charset="-128"/>
                  <a:cs typeface="源柔ゴシックL等幅 Medium" panose="020B0409020203020207" pitchFamily="49" charset="-128"/>
                </a:rPr>
                <a:t>送信側から</a:t>
              </a:r>
            </a:p>
          </p:txBody>
        </p:sp>
      </p:grpSp>
      <p:grpSp>
        <p:nvGrpSpPr>
          <p:cNvPr id="25" name="Group 21"/>
          <p:cNvGrpSpPr>
            <a:grpSpLocks/>
          </p:cNvGrpSpPr>
          <p:nvPr/>
        </p:nvGrpSpPr>
        <p:grpSpPr bwMode="auto">
          <a:xfrm>
            <a:off x="4444539" y="3237875"/>
            <a:ext cx="844550" cy="638175"/>
            <a:chOff x="295" y="204"/>
            <a:chExt cx="532" cy="402"/>
          </a:xfrm>
        </p:grpSpPr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295" y="204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" name="AutoShape 23"/>
            <p:cNvSpPr>
              <a:spLocks noChangeArrowheads="1"/>
            </p:cNvSpPr>
            <p:nvPr/>
          </p:nvSpPr>
          <p:spPr bwMode="auto">
            <a:xfrm flipV="1">
              <a:off x="295" y="204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852380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 C 0.01146 0.00046 0.02274 0.00116 0.03542 0.00162 C 0.05556 0.00116 0.07344 0.00116 0.09219 -0.00023 C 0.0967 -0.00069 0.10035 -0.00069 0.10417 -0.00139 C 0.10486 -0.00301 0.10486 -0.00417 0.10573 -0.00556 C 0.10625 -0.00602 0.10781 -0.00602 0.10851 -0.00648 C 0.11111 -0.00741 0.11007 -0.00787 0.11007 -0.00856 " pathEditMode="relative" rAng="0" ptsTypes="AAAAAAA">
                                      <p:cBhvr>
                                        <p:cTn id="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007 -0.00856 C 0.19913 -0.09537 0.07188 -0.09028 0.31667 -0.0743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30" y="-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67 -0.07315 C 0.31667 0.01088 0.31667 0.16852 0.31667 0.25301 C 0.31806 0.30347 0.31962 0.27569 0.31667 0.2787 C 0.31632 0.2787 0.25643 0.27639 0.25556 0.27685 C 0.24965 0.28102 0.2099 0.26944 0.20781 0.27685 " pathEditMode="relative" rAng="0" ptsTypes="AAAAA">
                                      <p:cBhvr>
                                        <p:cTn id="3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65" y="1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27238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dirty="0"/>
                <a:t>POP</a:t>
              </a:r>
              <a:r>
                <a:rPr kumimoji="1" lang="ja-JP" altLang="en-US" sz="4400" dirty="0"/>
                <a:t>と</a:t>
              </a:r>
              <a:r>
                <a:rPr lang="en-US" altLang="ja-JP" sz="4400" dirty="0"/>
                <a:t>IMAP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52000" y="1511167"/>
            <a:ext cx="4320000" cy="3447098"/>
          </a:xfrm>
          <a:prstGeom prst="rect">
            <a:avLst/>
          </a:prstGeom>
          <a:noFill/>
          <a:ln w="25400">
            <a:solidFill>
              <a:srgbClr val="CC99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POP</a:t>
            </a:r>
          </a:p>
          <a:p>
            <a:r>
              <a:rPr lang="en-US" altLang="ja-JP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Post Office Protocol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サーバからメールを</a:t>
            </a:r>
            <a:r>
              <a:rPr lang="ja-JP" altLang="en-US" sz="2400" dirty="0">
                <a:solidFill>
                  <a:srgbClr val="FF0000"/>
                </a:solidFill>
              </a:rPr>
              <a:t>取得</a:t>
            </a:r>
            <a:r>
              <a:rPr lang="ja-JP" altLang="en-US" sz="2400" dirty="0"/>
              <a:t>するためのプロトコル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000" dirty="0"/>
              <a:t>サーバの負担軽減可能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000" dirty="0"/>
              <a:t>複数端末でのメールの管理が難しい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400" dirty="0"/>
              <a:t>110</a:t>
            </a:r>
            <a:r>
              <a:rPr lang="ja-JP" altLang="en-US" sz="2400" dirty="0"/>
              <a:t>番ポートを使用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パスワードが平文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000" dirty="0"/>
              <a:t>そのまま使ってはいけない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72000" y="1511167"/>
            <a:ext cx="4320000" cy="3447098"/>
          </a:xfrm>
          <a:prstGeom prst="rect">
            <a:avLst/>
          </a:prstGeom>
          <a:noFill/>
          <a:ln w="25400">
            <a:solidFill>
              <a:srgbClr val="CC99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IMAP</a:t>
            </a:r>
          </a:p>
          <a:p>
            <a:r>
              <a:rPr lang="en-US" altLang="ja-JP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Internet Message Access Protocol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サーバへメールを</a:t>
            </a:r>
            <a:r>
              <a:rPr lang="ja-JP" altLang="en-US" sz="2400" dirty="0">
                <a:solidFill>
                  <a:srgbClr val="FF0000"/>
                </a:solidFill>
              </a:rPr>
              <a:t>閲覧</a:t>
            </a:r>
            <a:r>
              <a:rPr lang="ja-JP" altLang="en-US" sz="2400" dirty="0"/>
              <a:t>しにいくためのプロトコル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000" dirty="0"/>
              <a:t>サーバ容量圧迫の可能性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000" dirty="0"/>
              <a:t>複数端末でのメールを一元管理可能</a:t>
            </a:r>
            <a:endParaRPr lang="en-US" altLang="ja-JP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400" dirty="0"/>
              <a:t>143</a:t>
            </a:r>
            <a:r>
              <a:rPr lang="ja-JP" altLang="en-US" sz="2400" dirty="0"/>
              <a:t>番ポートを使用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パスワードを暗号化できる</a:t>
            </a:r>
            <a:endParaRPr lang="en-US" altLang="ja-JP" sz="2400" dirty="0"/>
          </a:p>
          <a:p>
            <a:endParaRPr lang="ja-JP" altLang="en-US" sz="2000" dirty="0"/>
          </a:p>
        </p:txBody>
      </p:sp>
      <p:sp>
        <p:nvSpPr>
          <p:cNvPr id="9" name="正方形/長方形 8"/>
          <p:cNvSpPr/>
          <p:nvPr/>
        </p:nvSpPr>
        <p:spPr>
          <a:xfrm>
            <a:off x="1407259" y="5248523"/>
            <a:ext cx="63294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latin typeface="+mn-ea"/>
              </a:rPr>
              <a:t>セキュリティを高めるために</a:t>
            </a:r>
            <a:r>
              <a:rPr lang="en-US" altLang="ja-JP" sz="2400" dirty="0">
                <a:latin typeface="+mn-ea"/>
              </a:rPr>
              <a:t>POP over SSL</a:t>
            </a:r>
            <a:r>
              <a:rPr lang="ja-JP" altLang="en-US" sz="2400" dirty="0" err="1">
                <a:latin typeface="+mn-ea"/>
              </a:rPr>
              <a:t>，</a:t>
            </a:r>
            <a:r>
              <a:rPr lang="en-US" altLang="ja-JP" sz="2400" dirty="0">
                <a:latin typeface="+mn-ea"/>
              </a:rPr>
              <a:t> </a:t>
            </a:r>
          </a:p>
          <a:p>
            <a:pPr algn="ctr"/>
            <a:r>
              <a:rPr lang="ja-JP" altLang="en-US" sz="2400" dirty="0">
                <a:latin typeface="+mn-ea"/>
              </a:rPr>
              <a:t>または</a:t>
            </a:r>
            <a:r>
              <a:rPr lang="en-US" altLang="ja-JP" sz="2400" dirty="0">
                <a:latin typeface="+mn-ea"/>
              </a:rPr>
              <a:t>IMAP over SSL </a:t>
            </a:r>
            <a:r>
              <a:rPr lang="ja-JP" altLang="en-US" sz="2400" dirty="0">
                <a:latin typeface="+mn-ea"/>
              </a:rPr>
              <a:t>の利用を推奨</a:t>
            </a:r>
          </a:p>
        </p:txBody>
      </p:sp>
    </p:spTree>
    <p:extLst>
      <p:ext uri="{BB962C8B-B14F-4D97-AF65-F5344CB8AC3E}">
        <p14:creationId xmlns:p14="http://schemas.microsoft.com/office/powerpoint/2010/main" val="412053530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639149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dirty="0"/>
                <a:t>POP/IMAP/SMTP over SSL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252000" y="1620320"/>
            <a:ext cx="8640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dirty="0"/>
              <a:t>SSL/TLS</a:t>
            </a:r>
            <a:r>
              <a:rPr lang="ja-JP" altLang="en-US" sz="2800" dirty="0"/>
              <a:t>（第</a:t>
            </a:r>
            <a:r>
              <a:rPr lang="en-US" altLang="ja-JP" sz="2800" dirty="0"/>
              <a:t>8</a:t>
            </a:r>
            <a:r>
              <a:rPr lang="ja-JP" altLang="en-US" sz="2800" dirty="0"/>
              <a:t>回参照）を用いた</a:t>
            </a:r>
            <a:r>
              <a:rPr lang="en-US" altLang="ja-JP" sz="2800" dirty="0"/>
              <a:t>POP/IMAP/SMTP</a:t>
            </a:r>
            <a:r>
              <a:rPr lang="ja-JP" altLang="en-US" sz="2800" dirty="0"/>
              <a:t>プロトコル</a:t>
            </a:r>
            <a:endParaRPr lang="ja-JP" alt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通信内容を</a:t>
            </a:r>
            <a:r>
              <a:rPr lang="ja-JP" altLang="en-US" sz="2400" dirty="0">
                <a:solidFill>
                  <a:srgbClr val="FF0000"/>
                </a:solidFill>
              </a:rPr>
              <a:t>すべて</a:t>
            </a:r>
            <a:r>
              <a:rPr lang="ja-JP" altLang="en-US" sz="2400" dirty="0"/>
              <a:t>暗号化する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パスワードだけでなくメール本文も暗号化</a:t>
            </a:r>
            <a:endParaRPr lang="en-US" altLang="ja-JP" sz="2400" dirty="0"/>
          </a:p>
          <a:p>
            <a:pPr lvl="1"/>
            <a:endParaRPr lang="ja-JP" alt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dirty="0"/>
              <a:t>POPs/IMAPs/SMTPs</a:t>
            </a:r>
            <a:r>
              <a:rPr lang="ja-JP" altLang="en-US" sz="2800" dirty="0"/>
              <a:t>とも呼ばれる</a:t>
            </a:r>
            <a:endParaRPr lang="en-US" altLang="ja-JP" sz="2800" dirty="0"/>
          </a:p>
          <a:p>
            <a:endParaRPr lang="ja-JP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dirty="0"/>
              <a:t>995/993/465</a:t>
            </a:r>
            <a:r>
              <a:rPr lang="ja-JP" altLang="en-US" sz="2800" dirty="0"/>
              <a:t>番ポートをそれぞれ使用</a:t>
            </a:r>
            <a:endParaRPr lang="en-US" altLang="ja-JP" sz="2800" dirty="0"/>
          </a:p>
          <a:p>
            <a:pPr lvl="1"/>
            <a:r>
              <a:rPr lang="ja-JP" altLang="en-US" sz="2800" dirty="0"/>
              <a:t>（デフォルト）</a:t>
            </a:r>
            <a:endParaRPr lang="en-US" altLang="ja-JP" sz="2800" dirty="0"/>
          </a:p>
          <a:p>
            <a:endParaRPr lang="ja-JP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メーラとサーバによっては非対応なので注意</a:t>
            </a:r>
          </a:p>
        </p:txBody>
      </p:sp>
    </p:spTree>
    <p:extLst>
      <p:ext uri="{BB962C8B-B14F-4D97-AF65-F5344CB8AC3E}">
        <p14:creationId xmlns:p14="http://schemas.microsoft.com/office/powerpoint/2010/main" val="89652870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27238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/>
                <a:t>w</a:t>
              </a:r>
              <a:r>
                <a:rPr kumimoji="1" lang="en-US" altLang="ja-JP" sz="4400" dirty="0"/>
                <a:t>eb</a:t>
              </a:r>
              <a:r>
                <a:rPr kumimoji="1" lang="ja-JP" altLang="en-US" sz="4400" dirty="0"/>
                <a:t>メール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コンテンツ プレースホルダ 2"/>
          <p:cNvSpPr>
            <a:spLocks noGrp="1"/>
          </p:cNvSpPr>
          <p:nvPr/>
        </p:nvSpPr>
        <p:spPr bwMode="auto">
          <a:xfrm>
            <a:off x="252000" y="1644679"/>
            <a:ext cx="8640000" cy="4130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altLang="ja-JP" sz="2800" dirty="0"/>
              <a:t>web</a:t>
            </a:r>
            <a:r>
              <a:rPr lang="ja-JP" altLang="en-US" sz="2800" dirty="0"/>
              <a:t>ブラウザでメールを閲覧，送信するための</a:t>
            </a:r>
            <a:endParaRPr lang="en-US" altLang="ja-JP" sz="2800" dirty="0"/>
          </a:p>
          <a:p>
            <a:pPr marL="0" indent="0" eaLnBrk="1" hangingPunct="1">
              <a:buNone/>
              <a:defRPr/>
            </a:pPr>
            <a:r>
              <a:rPr lang="en-US" altLang="ja-JP" sz="2800" dirty="0"/>
              <a:t>    </a:t>
            </a:r>
            <a:r>
              <a:rPr lang="ja-JP" altLang="en-US" sz="2800" dirty="0"/>
              <a:t>メールソフトウェア</a:t>
            </a:r>
            <a:endParaRPr lang="en-US" altLang="ja-JP" sz="2800" dirty="0"/>
          </a:p>
          <a:p>
            <a:pPr lvl="1" eaLnBrk="1" hangingPunct="1">
              <a:defRPr/>
            </a:pPr>
            <a:r>
              <a:rPr lang="en-US" altLang="ja-JP" sz="2400" dirty="0"/>
              <a:t>web</a:t>
            </a:r>
            <a:r>
              <a:rPr lang="ja-JP" altLang="en-US" sz="2400" dirty="0"/>
              <a:t>アプリケーションを用いて</a:t>
            </a:r>
            <a:r>
              <a:rPr lang="en-US" altLang="ja-JP" sz="2400" dirty="0"/>
              <a:t>MUA</a:t>
            </a:r>
            <a:r>
              <a:rPr lang="ja-JP" altLang="en-US" sz="2400" dirty="0"/>
              <a:t>と同等な機能を実装</a:t>
            </a:r>
            <a:endParaRPr lang="en-US" altLang="ja-JP" sz="2400" dirty="0"/>
          </a:p>
          <a:p>
            <a:pPr marL="457200" lvl="1" indent="0" eaLnBrk="1" hangingPunct="1">
              <a:buNone/>
              <a:defRPr/>
            </a:pPr>
            <a:endParaRPr lang="en-US" altLang="ja-JP" sz="2400" dirty="0"/>
          </a:p>
          <a:p>
            <a:pPr eaLnBrk="1" hangingPunct="1">
              <a:defRPr/>
            </a:pPr>
            <a:r>
              <a:rPr lang="ja-JP" altLang="en-US" sz="2800" dirty="0"/>
              <a:t>ブラウザとサーバの間で，主に</a:t>
            </a:r>
            <a:r>
              <a:rPr lang="en-US" altLang="ja-JP" sz="2800" dirty="0"/>
              <a:t>HTTP/HTTPs</a:t>
            </a:r>
            <a:r>
              <a:rPr lang="ja-JP" altLang="en-US" sz="2800" dirty="0"/>
              <a:t>をプロトコルとして使う</a:t>
            </a:r>
            <a:endParaRPr lang="en-US" altLang="ja-JP" sz="2800" dirty="0"/>
          </a:p>
          <a:p>
            <a:pPr marL="0" indent="0" eaLnBrk="1" hangingPunct="1">
              <a:buNone/>
              <a:defRPr/>
            </a:pPr>
            <a:endParaRPr lang="en-US" altLang="ja-JP" sz="2800" dirty="0"/>
          </a:p>
          <a:p>
            <a:pPr eaLnBrk="1" hangingPunct="1">
              <a:defRPr/>
            </a:pPr>
            <a:r>
              <a:rPr lang="ja-JP" altLang="en-US" sz="2800" dirty="0"/>
              <a:t>例えば，</a:t>
            </a:r>
            <a:r>
              <a:rPr lang="en-US" altLang="ja-JP" sz="2800" dirty="0"/>
              <a:t>Gmail, Yahoo!</a:t>
            </a:r>
            <a:r>
              <a:rPr lang="ja-JP" altLang="en-US" sz="2800" dirty="0"/>
              <a:t>メール</a:t>
            </a:r>
            <a:r>
              <a:rPr lang="en-US" altLang="ja-JP" sz="2800" dirty="0">
                <a:latin typeface="+mn-ea"/>
              </a:rPr>
              <a:t>,</a:t>
            </a:r>
            <a:r>
              <a:rPr lang="en-US" altLang="ja-JP" sz="2800" dirty="0"/>
              <a:t> ELMS </a:t>
            </a:r>
            <a:r>
              <a:rPr lang="ja-JP" altLang="en-US" sz="2800" dirty="0"/>
              <a:t>メールなど</a:t>
            </a:r>
            <a:endParaRPr lang="en-US" altLang="ja-JP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43443275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282479" y="2852590"/>
            <a:ext cx="8640000" cy="1152820"/>
            <a:chOff x="282479" y="1386246"/>
            <a:chExt cx="8640000" cy="1152820"/>
          </a:xfrm>
        </p:grpSpPr>
        <p:sp>
          <p:nvSpPr>
            <p:cNvPr id="4" name="正方形/長方形 3"/>
            <p:cNvSpPr/>
            <p:nvPr/>
          </p:nvSpPr>
          <p:spPr>
            <a:xfrm flipV="1">
              <a:off x="282479" y="1386246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 flipV="1">
              <a:off x="282479" y="2493347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82479" y="1477684"/>
              <a:ext cx="480131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0" dirty="0"/>
                <a:t>メールの構造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922446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357020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メールの構造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252000" y="1633697"/>
            <a:ext cx="8640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メールヘッダ</a:t>
            </a:r>
          </a:p>
          <a:p>
            <a:pPr lvl="1"/>
            <a:r>
              <a:rPr lang="en-US" altLang="ja-JP" sz="2800" dirty="0"/>
              <a:t>- </a:t>
            </a:r>
            <a:r>
              <a:rPr lang="ja-JP" altLang="en-US" sz="2800" dirty="0"/>
              <a:t>宛先，送信者，件名，経路等の情報</a:t>
            </a:r>
          </a:p>
          <a:p>
            <a:endParaRPr lang="ja-JP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空白行</a:t>
            </a:r>
          </a:p>
          <a:p>
            <a:pPr lvl="1"/>
            <a:r>
              <a:rPr lang="en-US" altLang="ja-JP" sz="2800" dirty="0"/>
              <a:t>- </a:t>
            </a:r>
            <a:r>
              <a:rPr lang="ja-JP" altLang="en-US" sz="2800" dirty="0"/>
              <a:t>メールヘッダと本文を分ける</a:t>
            </a:r>
          </a:p>
          <a:p>
            <a:endParaRPr lang="ja-JP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本文</a:t>
            </a:r>
            <a:r>
              <a:rPr lang="en-US" altLang="ja-JP" sz="2800" dirty="0"/>
              <a:t>(</a:t>
            </a:r>
            <a:r>
              <a:rPr lang="ja-JP" altLang="en-US" sz="2800" dirty="0"/>
              <a:t>ボディ</a:t>
            </a:r>
            <a:r>
              <a:rPr lang="en-US" altLang="ja-JP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105351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6337300" y="3822700"/>
            <a:ext cx="229870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とあるメールの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冒頭部分</a:t>
            </a:r>
          </a:p>
        </p:txBody>
      </p:sp>
    </p:spTree>
    <p:extLst>
      <p:ext uri="{BB962C8B-B14F-4D97-AF65-F5344CB8AC3E}">
        <p14:creationId xmlns:p14="http://schemas.microsoft.com/office/powerpoint/2010/main" val="320485841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91836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252000" y="481092"/>
              <a:ext cx="131318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目次</a:t>
              </a:r>
              <a:endParaRPr kumimoji="1" lang="ja-JP" altLang="en-US" sz="4400" dirty="0"/>
            </a:p>
          </p:txBody>
        </p:sp>
        <p:sp>
          <p:nvSpPr>
            <p:cNvPr id="11" name="正方形/長方形 10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980898" y="1992068"/>
            <a:ext cx="535339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メール配送の仕組み</a:t>
            </a:r>
            <a:endParaRPr lang="en-US" altLang="ja-JP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メールの構造</a:t>
            </a:r>
            <a:endParaRPr lang="en-US" altLang="ja-JP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メールに関するセキュリティ</a:t>
            </a:r>
            <a:endParaRPr lang="en-US" altLang="ja-JP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ja-JP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メール利用の際の注意</a:t>
            </a:r>
          </a:p>
        </p:txBody>
      </p:sp>
    </p:spTree>
    <p:extLst>
      <p:ext uri="{BB962C8B-B14F-4D97-AF65-F5344CB8AC3E}">
        <p14:creationId xmlns:p14="http://schemas.microsoft.com/office/powerpoint/2010/main" val="3651693012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0825" y="260350"/>
            <a:ext cx="6398550" cy="360363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726479" y="965200"/>
            <a:ext cx="5221287" cy="1150937"/>
          </a:xfrm>
          <a:prstGeom prst="wedgeRoundRectCallout">
            <a:avLst>
              <a:gd name="adj1" fmla="val -40426"/>
              <a:gd name="adj2" fmla="val -8294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3399FF"/>
            </a:solidFill>
          </a:ln>
          <a:effectLst>
            <a:outerShdw sx="1000" sy="1000" algn="ctr" rotWithShape="0">
              <a:srgbClr val="808080"/>
            </a:outerShdw>
          </a:effectLst>
          <a:extLst/>
        </p:spPr>
        <p:txBody>
          <a:bodyPr wrap="none" anchor="ctr"/>
          <a:lstStyle/>
          <a:p>
            <a:r>
              <a:rPr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他のメッセージから識別するためのもの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.  </a:t>
            </a:r>
          </a:p>
          <a:p>
            <a:r>
              <a:rPr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決して重複しない．</a:t>
            </a:r>
          </a:p>
        </p:txBody>
      </p:sp>
    </p:spTree>
    <p:extLst>
      <p:ext uri="{BB962C8B-B14F-4D97-AF65-F5344CB8AC3E}">
        <p14:creationId xmlns:p14="http://schemas.microsoft.com/office/powerpoint/2010/main" val="1463699690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0824" y="549275"/>
            <a:ext cx="5493027" cy="35877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3508252" y="1297882"/>
            <a:ext cx="5221288" cy="1182687"/>
          </a:xfrm>
          <a:prstGeom prst="wedgeRoundRectCallout">
            <a:avLst>
              <a:gd name="adj1" fmla="val -40426"/>
              <a:gd name="adj2" fmla="val -8294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3399FF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wrap="none" anchor="ctr"/>
          <a:lstStyle/>
          <a:p>
            <a:pPr>
              <a:lnSpc>
                <a:spcPct val="91000"/>
              </a:lnSpc>
              <a:spcBef>
                <a:spcPts val="1500"/>
              </a:spcBef>
            </a:pP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送信エラー時など，そのエラーを</a:t>
            </a:r>
          </a:p>
          <a:p>
            <a:pPr>
              <a:lnSpc>
                <a:spcPct val="54000"/>
              </a:lnSpc>
              <a:spcBef>
                <a:spcPts val="1500"/>
              </a:spcBef>
            </a:pP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報告する宛先になるメールアドレ</a:t>
            </a:r>
            <a:r>
              <a:rPr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ス</a:t>
            </a:r>
            <a:endParaRPr lang="ja-JP" altLang="en-GB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6904161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348038" y="1916113"/>
            <a:ext cx="4572000" cy="863600"/>
          </a:xfrm>
          <a:prstGeom prst="wedgeRoundRectCallout">
            <a:avLst>
              <a:gd name="adj1" fmla="val -43769"/>
              <a:gd name="adj2" fmla="val -12162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3399FF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 err="1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配送先のメールアドレス</a:t>
            </a:r>
            <a:endParaRPr lang="en-GB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0825" y="836613"/>
            <a:ext cx="6336406" cy="35877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768721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388" y="1125538"/>
            <a:ext cx="8569325" cy="1943100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132138" y="3716338"/>
            <a:ext cx="5545137" cy="1684337"/>
          </a:xfrm>
          <a:prstGeom prst="wedgeRoundRectCallout">
            <a:avLst>
              <a:gd name="adj1" fmla="val -39699"/>
              <a:gd name="adj2" fmla="val -8259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3399FF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wrap="none" anchor="ctr"/>
          <a:lstStyle/>
          <a:p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このメールが経由してきたサーバ情報．</a:t>
            </a:r>
            <a:endParaRPr lang="en-US" altLang="ja-JP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  <a:p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複数のサーバを経由してきたメールには，</a:t>
            </a:r>
            <a:endParaRPr lang="en-US" altLang="ja-JP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  <a:p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いくつもの「</a:t>
            </a:r>
            <a:r>
              <a:rPr lang="en-GB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Received:</a:t>
            </a: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」がついている</a:t>
            </a:r>
          </a:p>
        </p:txBody>
      </p:sp>
    </p:spTree>
    <p:extLst>
      <p:ext uri="{BB962C8B-B14F-4D97-AF65-F5344CB8AC3E}">
        <p14:creationId xmlns:p14="http://schemas.microsoft.com/office/powerpoint/2010/main" val="118362256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825" y="3080551"/>
            <a:ext cx="2520950" cy="277012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195513" y="3860800"/>
            <a:ext cx="2881312" cy="720725"/>
          </a:xfrm>
          <a:prstGeom prst="wedgeRoundRectCallout">
            <a:avLst>
              <a:gd name="adj1" fmla="val -65759"/>
              <a:gd name="adj2" fmla="val -10594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3399FF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MIME </a:t>
            </a:r>
            <a:r>
              <a:rPr lang="en-GB" sz="2000" dirty="0" err="1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のバージョン</a:t>
            </a:r>
            <a:endParaRPr lang="en-GB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806936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0824" y="3357563"/>
            <a:ext cx="7339583" cy="575493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563888" y="4437112"/>
            <a:ext cx="4213225" cy="504056"/>
          </a:xfrm>
          <a:prstGeom prst="wedgeRoundRectCallout">
            <a:avLst>
              <a:gd name="adj1" fmla="val -41099"/>
              <a:gd name="adj2" fmla="val -15653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3399FF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 err="1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内容の種類と文字コード</a:t>
            </a:r>
            <a:endParaRPr lang="en-GB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1846122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627784" y="2254273"/>
            <a:ext cx="4645025" cy="1154113"/>
          </a:xfrm>
          <a:prstGeom prst="wedgeRoundRectCallout">
            <a:avLst>
              <a:gd name="adj1" fmla="val -42759"/>
              <a:gd name="adj2" fmla="val 7431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3399FF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wrap="none" anchor="ctr"/>
          <a:lstStyle/>
          <a:p>
            <a:pPr>
              <a:lnSpc>
                <a:spcPct val="91000"/>
              </a:lnSpc>
              <a:spcBef>
                <a:spcPts val="1500"/>
              </a:spcBef>
            </a:pP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差出人のメールアドレス</a:t>
            </a:r>
          </a:p>
          <a:p>
            <a:pPr>
              <a:lnSpc>
                <a:spcPct val="54000"/>
              </a:lnSpc>
              <a:spcBef>
                <a:spcPts val="1500"/>
              </a:spcBef>
            </a:pPr>
            <a:r>
              <a:rPr lang="ja-JP" altLang="en-US" sz="2000" dirty="0">
                <a:solidFill>
                  <a:srgbClr val="FF000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任意に設定できる</a:t>
            </a:r>
            <a:endParaRPr lang="ja-JP" altLang="en-GB" sz="2000" dirty="0">
              <a:solidFill>
                <a:srgbClr val="FF000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0825" y="3933825"/>
            <a:ext cx="5768235" cy="287338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4233139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0825" y="4149725"/>
            <a:ext cx="4427707" cy="35877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2916238" y="2997200"/>
            <a:ext cx="4105275" cy="649288"/>
          </a:xfrm>
          <a:prstGeom prst="wedgeRoundRectCallout">
            <a:avLst>
              <a:gd name="adj1" fmla="val -42384"/>
              <a:gd name="adj2" fmla="val 10330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3399FF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宛先のメールアドレス</a:t>
            </a:r>
          </a:p>
        </p:txBody>
      </p:sp>
    </p:spTree>
    <p:extLst>
      <p:ext uri="{BB962C8B-B14F-4D97-AF65-F5344CB8AC3E}">
        <p14:creationId xmlns:p14="http://schemas.microsoft.com/office/powerpoint/2010/main" val="142008679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916238" y="2997200"/>
            <a:ext cx="4105275" cy="649288"/>
          </a:xfrm>
          <a:prstGeom prst="wedgeRoundRectCallout">
            <a:avLst>
              <a:gd name="adj1" fmla="val -42384"/>
              <a:gd name="adj2" fmla="val 10330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3399FF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宛先のメールアドレス</a:t>
            </a:r>
            <a:endParaRPr lang="en-GB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0825" y="4149725"/>
            <a:ext cx="4374441" cy="35877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5714166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331913" y="3284538"/>
            <a:ext cx="3384550" cy="649287"/>
          </a:xfrm>
          <a:prstGeom prst="wedgeRoundRectCallout">
            <a:avLst>
              <a:gd name="adj1" fmla="val -48593"/>
              <a:gd name="adj2" fmla="val 11772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3399FF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 err="1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メールの題名・件名</a:t>
            </a:r>
            <a:endParaRPr lang="en-GB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0825" y="4437063"/>
            <a:ext cx="5643948" cy="346693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151591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282479" y="2852590"/>
            <a:ext cx="8640000" cy="1152820"/>
            <a:chOff x="282479" y="1386246"/>
            <a:chExt cx="8640000" cy="1152820"/>
          </a:xfrm>
        </p:grpSpPr>
        <p:sp>
          <p:nvSpPr>
            <p:cNvPr id="4" name="正方形/長方形 3"/>
            <p:cNvSpPr/>
            <p:nvPr/>
          </p:nvSpPr>
          <p:spPr>
            <a:xfrm flipV="1">
              <a:off x="282479" y="1386246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 flipV="1">
              <a:off x="282479" y="2493347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82479" y="1477684"/>
              <a:ext cx="710963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0" dirty="0"/>
                <a:t>メール配送の仕組み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7081638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916238" y="3573463"/>
            <a:ext cx="3095625" cy="649287"/>
          </a:xfrm>
          <a:prstGeom prst="wedgeRoundRectCallout">
            <a:avLst>
              <a:gd name="adj1" fmla="val -47745"/>
              <a:gd name="adj2" fmla="val 11356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3399FF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メールの送信日時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0825" y="4724400"/>
            <a:ext cx="5834063" cy="28892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6906815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331913" y="3284538"/>
            <a:ext cx="3095625" cy="1009650"/>
          </a:xfrm>
          <a:prstGeom prst="wedgeRoundRectCallout">
            <a:avLst>
              <a:gd name="adj1" fmla="val -47384"/>
              <a:gd name="adj2" fmla="val 9496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3399FF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 err="1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メール作成に用いた</a:t>
            </a:r>
            <a:endParaRPr lang="en-GB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  <a:p>
            <a:pPr algn="ctr"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 err="1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ソフトウェア名</a:t>
            </a:r>
            <a:endParaRPr lang="en-GB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3850" y="4968522"/>
            <a:ext cx="4032250" cy="360362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3405182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1331913" y="4221163"/>
            <a:ext cx="1800225" cy="650875"/>
          </a:xfrm>
          <a:prstGeom prst="wedgeRoundRectCallout">
            <a:avLst>
              <a:gd name="adj1" fmla="val -43653"/>
              <a:gd name="adj2" fmla="val 10146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空白行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3850" y="5300663"/>
            <a:ext cx="3887788" cy="288925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3089284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65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&lt;4E2E7E23.4020109@spamsource.mishiro&gt;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Return-Path: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 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producer@grey.ep.sci.hokudai.ac.jp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Received:(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qmail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28 July 2017 07:28:45 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Received:from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Fri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, 28 July 2017 07:28:42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28 July 2017 07:28:33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multipart/alternative; charset=iso-2022-jp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mikunyan@spamsource.mishiro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&gt;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producer@ep.sci.hokudai.ac.jp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メールアドレス変更のお知らせにゃ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!!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Fri,28 July 2017 16:28:33 +0900 (JST)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みくだにゃ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～！！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P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チャン久しぶり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だにゃ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メルアド変更したのに</a:t>
            </a:r>
            <a:r>
              <a:rPr lang="ja-JP" altLang="en-US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ゃ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！！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↓をクリックしてアドレス登録して欲しいのにゃ☆</a:t>
            </a:r>
            <a:endParaRPr lang="en-US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>
              <a:lnSpc>
                <a:spcPct val="91000"/>
              </a:lnSpc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mikunyan@junonmail.com &lt;www.awarawe14124.festivorate.com&gt;</a:t>
            </a:r>
            <a:r>
              <a:rPr lang="ja-JP" altLang="en-US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275856" y="4437112"/>
            <a:ext cx="1800225" cy="649288"/>
          </a:xfrm>
          <a:prstGeom prst="wedgeRoundRectCallout">
            <a:avLst>
              <a:gd name="adj1" fmla="val -80690"/>
              <a:gd name="adj2" fmla="val 10330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CC66"/>
            </a:solidFill>
          </a:ln>
          <a:effectLst>
            <a:outerShdw dir="2700000" algn="ctr" rotWithShape="0">
              <a:srgbClr val="808080">
                <a:alpha val="50026"/>
              </a:srgbClr>
            </a:outerShdw>
          </a:effectLst>
          <a:extLst/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dirty="0" err="1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本文</a:t>
            </a:r>
            <a:endParaRPr lang="en-GB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3851" y="5516562"/>
            <a:ext cx="7932382" cy="1280066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5776546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282479" y="2385764"/>
            <a:ext cx="8640000" cy="2086473"/>
            <a:chOff x="282479" y="2852590"/>
            <a:chExt cx="8640000" cy="2086473"/>
          </a:xfrm>
        </p:grpSpPr>
        <p:sp>
          <p:nvSpPr>
            <p:cNvPr id="6" name="正方形/長方形 5"/>
            <p:cNvSpPr/>
            <p:nvPr/>
          </p:nvSpPr>
          <p:spPr>
            <a:xfrm flipV="1">
              <a:off x="282479" y="2852590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 flipV="1">
              <a:off x="282479" y="4893344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282479" y="2944028"/>
              <a:ext cx="86400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/>
                <a:t>メールに関する</a:t>
              </a:r>
              <a:endParaRPr kumimoji="1" lang="en-US" altLang="ja-JP" sz="6000" dirty="0"/>
            </a:p>
            <a:p>
              <a:r>
                <a:rPr kumimoji="1" lang="ja-JP" altLang="en-US" sz="6000" dirty="0"/>
                <a:t>セキュリティ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8389147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7520007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メールに関するセキュリティ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52000" y="1624067"/>
            <a:ext cx="8640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メールの偽装</a:t>
            </a:r>
            <a:r>
              <a:rPr lang="en-US" altLang="ja-JP" sz="2800" dirty="0"/>
              <a:t>, </a:t>
            </a:r>
            <a:r>
              <a:rPr lang="ja-JP" altLang="en-US" sz="2800" dirty="0"/>
              <a:t>盗聴</a:t>
            </a:r>
            <a:r>
              <a:rPr lang="en-US" altLang="ja-JP" sz="2800" dirty="0"/>
              <a:t>, </a:t>
            </a:r>
            <a:r>
              <a:rPr lang="ja-JP" altLang="en-US" sz="2800" dirty="0"/>
              <a:t>改ざんは実は簡単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差出人を詐称 </a:t>
            </a:r>
            <a:r>
              <a:rPr lang="en-US" altLang="ja-JP" sz="2800" dirty="0"/>
              <a:t>(</a:t>
            </a:r>
            <a:r>
              <a:rPr lang="ja-JP" altLang="en-US" sz="2800" dirty="0"/>
              <a:t>なりすまし</a:t>
            </a:r>
            <a:r>
              <a:rPr lang="en-US" altLang="ja-JP" sz="2800" dirty="0"/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配送途中のネットワーク盗聴</a:t>
            </a:r>
            <a:r>
              <a:rPr lang="en-US" altLang="ja-JP" sz="2800" dirty="0"/>
              <a:t>, </a:t>
            </a:r>
            <a:r>
              <a:rPr lang="ja-JP" altLang="en-US" sz="2800" dirty="0"/>
              <a:t>改ざん</a:t>
            </a:r>
          </a:p>
          <a:p>
            <a:endParaRPr lang="ja-JP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偽装</a:t>
            </a:r>
            <a:r>
              <a:rPr lang="en-US" altLang="ja-JP" sz="2800" dirty="0"/>
              <a:t>, </a:t>
            </a:r>
            <a:r>
              <a:rPr lang="ja-JP" altLang="en-US" sz="2800" dirty="0"/>
              <a:t>盗聴</a:t>
            </a:r>
            <a:r>
              <a:rPr lang="en-US" altLang="ja-JP" sz="2800" dirty="0"/>
              <a:t>, </a:t>
            </a:r>
            <a:r>
              <a:rPr lang="ja-JP" altLang="en-US" sz="2800" dirty="0"/>
              <a:t>改ざんを無効化する策が必要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盗聴</a:t>
            </a:r>
            <a:r>
              <a:rPr lang="en-US" altLang="ja-JP" sz="2800" dirty="0"/>
              <a:t>: </a:t>
            </a:r>
            <a:r>
              <a:rPr lang="ja-JP" altLang="en-US" sz="2800" dirty="0"/>
              <a:t>暗号化・復号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偽装</a:t>
            </a:r>
            <a:r>
              <a:rPr lang="en-US" altLang="ja-JP" sz="2800" dirty="0"/>
              <a:t>, </a:t>
            </a:r>
            <a:r>
              <a:rPr lang="ja-JP" altLang="en-US" sz="2800" dirty="0"/>
              <a:t>改ざん</a:t>
            </a:r>
            <a:r>
              <a:rPr lang="en-US" altLang="ja-JP" sz="2800" dirty="0"/>
              <a:t>: </a:t>
            </a:r>
            <a:r>
              <a:rPr lang="ja-JP" altLang="en-US" sz="2800" dirty="0"/>
              <a:t>デジタル署名</a:t>
            </a:r>
          </a:p>
        </p:txBody>
      </p:sp>
    </p:spTree>
    <p:extLst>
      <p:ext uri="{BB962C8B-B14F-4D97-AF65-F5344CB8AC3E}">
        <p14:creationId xmlns:p14="http://schemas.microsoft.com/office/powerpoint/2010/main" val="3636036918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357020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暗号化・復号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52000" y="1631556"/>
            <a:ext cx="8640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800" dirty="0"/>
              <a:t>配送中の盗聴の無効化のため</a:t>
            </a:r>
            <a:r>
              <a:rPr lang="en-US" altLang="ja-JP" sz="2800" dirty="0"/>
              <a:t>, SSL/TLS </a:t>
            </a:r>
            <a:r>
              <a:rPr lang="ja-JP" altLang="en-US" sz="2800" dirty="0"/>
              <a:t>を用いた暗号化・復号</a:t>
            </a:r>
            <a:endParaRPr lang="en-US" altLang="ja-JP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鍵による</a:t>
            </a:r>
            <a:r>
              <a:rPr lang="zh-CN" altLang="en-US" sz="2800" dirty="0"/>
              <a:t>暗号化</a:t>
            </a:r>
            <a:r>
              <a:rPr lang="ja-JP" altLang="en-US" sz="2800" dirty="0"/>
              <a:t>・</a:t>
            </a:r>
            <a:r>
              <a:rPr lang="zh-CN" altLang="en-US" sz="2800" dirty="0">
                <a:latin typeface="+mn-ea"/>
              </a:rPr>
              <a:t>復号</a:t>
            </a:r>
            <a:endParaRPr lang="en-US" altLang="zh-CN" sz="2800" dirty="0">
              <a:latin typeface="+mn-ea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FF0000"/>
                </a:solidFill>
              </a:rPr>
              <a:t>秘密鍵暗号化方式</a:t>
            </a:r>
            <a:endParaRPr lang="en-US" altLang="zh-TW" sz="2800" dirty="0">
              <a:solidFill>
                <a:srgbClr val="FF0000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FF0000"/>
                </a:solidFill>
              </a:rPr>
              <a:t>公開鍵暗号化方式</a:t>
            </a:r>
            <a:endParaRPr lang="en-US" altLang="ja-JP" sz="2800" dirty="0"/>
          </a:p>
        </p:txBody>
      </p:sp>
      <p:sp>
        <p:nvSpPr>
          <p:cNvPr id="8" name="角丸四角形 7"/>
          <p:cNvSpPr/>
          <p:nvPr/>
        </p:nvSpPr>
        <p:spPr>
          <a:xfrm>
            <a:off x="3923928" y="5756821"/>
            <a:ext cx="2160240" cy="76368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</a:rPr>
              <a:t>盗聴しても中身がわからない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919" y="4949260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312014" y="4430585"/>
            <a:ext cx="1613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送信側</a:t>
            </a:r>
            <a:endParaRPr kumimoji="1" lang="ja-JP" altLang="en-US" sz="2000" dirty="0"/>
          </a:p>
        </p:txBody>
      </p:sp>
      <p:sp>
        <p:nvSpPr>
          <p:cNvPr id="12" name="右矢印 11"/>
          <p:cNvSpPr/>
          <p:nvPr/>
        </p:nvSpPr>
        <p:spPr>
          <a:xfrm>
            <a:off x="1482261" y="5279578"/>
            <a:ext cx="5691039" cy="389383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" y="5054435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379" y="5230655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グループ化 34"/>
          <p:cNvGrpSpPr>
            <a:grpSpLocks/>
          </p:cNvGrpSpPr>
          <p:nvPr/>
        </p:nvGrpSpPr>
        <p:grpSpPr bwMode="auto">
          <a:xfrm>
            <a:off x="1204428" y="5229200"/>
            <a:ext cx="554588" cy="488950"/>
            <a:chOff x="2700338" y="1979613"/>
            <a:chExt cx="815975" cy="652462"/>
          </a:xfrm>
        </p:grpSpPr>
        <p:grpSp>
          <p:nvGrpSpPr>
            <p:cNvPr id="16" name="Group 13"/>
            <p:cNvGrpSpPr>
              <a:grpSpLocks/>
            </p:cNvGrpSpPr>
            <p:nvPr/>
          </p:nvGrpSpPr>
          <p:grpSpPr bwMode="auto">
            <a:xfrm>
              <a:off x="2700338" y="1979613"/>
              <a:ext cx="815975" cy="652462"/>
              <a:chOff x="1701" y="1247"/>
              <a:chExt cx="514" cy="411"/>
            </a:xfrm>
          </p:grpSpPr>
          <p:sp>
            <p:nvSpPr>
              <p:cNvPr id="23" name="AutoShape 14"/>
              <p:cNvSpPr>
                <a:spLocks noChangeArrowheads="1"/>
              </p:cNvSpPr>
              <p:nvPr/>
            </p:nvSpPr>
            <p:spPr bwMode="auto">
              <a:xfrm>
                <a:off x="1701" y="1247"/>
                <a:ext cx="515" cy="412"/>
              </a:xfrm>
              <a:prstGeom prst="roundRect">
                <a:avLst>
                  <a:gd name="adj" fmla="val 241"/>
                </a:avLst>
              </a:prstGeom>
              <a:solidFill>
                <a:srgbClr val="FFFFFF"/>
              </a:solidFill>
              <a:ln w="36000">
                <a:solidFill>
                  <a:srgbClr val="263E6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4" name="Freeform 15"/>
              <p:cNvSpPr>
                <a:spLocks noChangeArrowheads="1"/>
              </p:cNvSpPr>
              <p:nvPr/>
            </p:nvSpPr>
            <p:spPr bwMode="auto">
              <a:xfrm>
                <a:off x="1701" y="1247"/>
                <a:ext cx="515" cy="206"/>
              </a:xfrm>
              <a:custGeom>
                <a:avLst/>
                <a:gdLst>
                  <a:gd name="T0" fmla="*/ 13 w 2269"/>
                  <a:gd name="T1" fmla="*/ 11 h 909"/>
                  <a:gd name="T2" fmla="*/ 27 w 2269"/>
                  <a:gd name="T3" fmla="*/ 0 h 909"/>
                  <a:gd name="T4" fmla="*/ 0 w 2269"/>
                  <a:gd name="T5" fmla="*/ 0 h 909"/>
                  <a:gd name="T6" fmla="*/ 13 w 2269"/>
                  <a:gd name="T7" fmla="*/ 11 h 90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69"/>
                  <a:gd name="T13" fmla="*/ 0 h 909"/>
                  <a:gd name="T14" fmla="*/ 2269 w 2269"/>
                  <a:gd name="T15" fmla="*/ 909 h 90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69" h="909">
                    <a:moveTo>
                      <a:pt x="1134" y="908"/>
                    </a:moveTo>
                    <a:lnTo>
                      <a:pt x="2268" y="0"/>
                    </a:lnTo>
                    <a:lnTo>
                      <a:pt x="0" y="0"/>
                    </a:lnTo>
                    <a:lnTo>
                      <a:pt x="1134" y="908"/>
                    </a:lnTo>
                  </a:path>
                </a:pathLst>
              </a:custGeom>
              <a:solidFill>
                <a:srgbClr val="99CC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17" name="グループ化 33"/>
            <p:cNvGrpSpPr>
              <a:grpSpLocks/>
            </p:cNvGrpSpPr>
            <p:nvPr/>
          </p:nvGrpSpPr>
          <p:grpSpPr bwMode="auto">
            <a:xfrm>
              <a:off x="2843213" y="2060575"/>
              <a:ext cx="504825" cy="431798"/>
              <a:chOff x="5651525" y="2276419"/>
              <a:chExt cx="504825" cy="719664"/>
            </a:xfrm>
          </p:grpSpPr>
          <p:sp>
            <p:nvSpPr>
              <p:cNvPr id="18" name="片側の 2 つの角を切り取った四角形 17"/>
              <p:cNvSpPr/>
              <p:nvPr/>
            </p:nvSpPr>
            <p:spPr>
              <a:xfrm>
                <a:off x="5651525" y="2493375"/>
                <a:ext cx="504825" cy="502708"/>
              </a:xfrm>
              <a:prstGeom prst="snip2Same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grpSp>
            <p:nvGrpSpPr>
              <p:cNvPr id="19" name="グループ化 22"/>
              <p:cNvGrpSpPr/>
              <p:nvPr/>
            </p:nvGrpSpPr>
            <p:grpSpPr>
              <a:xfrm>
                <a:off x="5796139" y="2564904"/>
                <a:ext cx="216023" cy="360038"/>
                <a:chOff x="5364092" y="2420888"/>
                <a:chExt cx="576061" cy="864091"/>
              </a:xfrm>
              <a:solidFill>
                <a:schemeClr val="bg1"/>
              </a:solidFill>
            </p:grpSpPr>
            <p:sp>
              <p:nvSpPr>
                <p:cNvPr id="21" name="円/楕円 20"/>
                <p:cNvSpPr/>
                <p:nvPr/>
              </p:nvSpPr>
              <p:spPr>
                <a:xfrm>
                  <a:off x="5436096" y="2420888"/>
                  <a:ext cx="432048" cy="432048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/>
                </a:p>
              </p:txBody>
            </p:sp>
            <p:sp>
              <p:nvSpPr>
                <p:cNvPr id="22" name="台形 21"/>
                <p:cNvSpPr/>
                <p:nvPr/>
              </p:nvSpPr>
              <p:spPr>
                <a:xfrm>
                  <a:off x="5364092" y="2780923"/>
                  <a:ext cx="576061" cy="504056"/>
                </a:xfrm>
                <a:prstGeom prst="trapezoid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/>
                </a:p>
              </p:txBody>
            </p:sp>
          </p:grpSp>
          <p:sp>
            <p:nvSpPr>
              <p:cNvPr id="20" name="アーチ 19"/>
              <p:cNvSpPr/>
              <p:nvPr/>
            </p:nvSpPr>
            <p:spPr>
              <a:xfrm>
                <a:off x="5722962" y="2276419"/>
                <a:ext cx="361950" cy="431274"/>
              </a:xfrm>
              <a:prstGeom prst="blockArc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5" name="テキスト ボックス 24"/>
          <p:cNvSpPr txBox="1"/>
          <p:nvPr/>
        </p:nvSpPr>
        <p:spPr>
          <a:xfrm>
            <a:off x="7149919" y="4381568"/>
            <a:ext cx="1403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受信側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661017" y="4580374"/>
            <a:ext cx="1161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暗号化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240763" y="4581623"/>
            <a:ext cx="828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復号</a:t>
            </a:r>
            <a:endParaRPr kumimoji="1" lang="ja-JP" altLang="en-US" dirty="0"/>
          </a:p>
        </p:txBody>
      </p:sp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182" y="5244058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9" name="直線矢印コネクタ 28"/>
          <p:cNvCxnSpPr/>
          <p:nvPr/>
        </p:nvCxnSpPr>
        <p:spPr>
          <a:xfrm flipV="1">
            <a:off x="3779912" y="5668962"/>
            <a:ext cx="0" cy="5683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0359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00648E-6 L 0.25191 3.00648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191 1.94265E-7 L 0.61371 -0.0041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90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6" grpId="0"/>
      <p:bldP spid="2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46987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秘密鍵暗号化方式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252000" y="1635304"/>
            <a:ext cx="86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暗号化・復号に同じ一種の鍵 </a:t>
            </a:r>
            <a:r>
              <a:rPr lang="en-US" altLang="ja-JP" sz="2800" dirty="0"/>
              <a:t>(</a:t>
            </a:r>
            <a:r>
              <a:rPr lang="ja-JP" altLang="en-US" sz="2800" dirty="0"/>
              <a:t>秘密鍵</a:t>
            </a:r>
            <a:r>
              <a:rPr lang="en-US" altLang="ja-JP" sz="2800" dirty="0"/>
              <a:t>) </a:t>
            </a:r>
            <a:r>
              <a:rPr lang="ja-JP" altLang="en-US" sz="2800" dirty="0"/>
              <a:t>を使う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受信側の秘密鍵を送信者に渡す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合鍵を渡すようなイメージ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4324790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654125" y="3732103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440552"/>
            <a:ext cx="17494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574" y="4288698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4239908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6649963" y="3725497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受信側</a:t>
            </a: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915" y="3404460"/>
            <a:ext cx="19018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344" y="4260171"/>
            <a:ext cx="149155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4917665" y="3440552"/>
            <a:ext cx="1750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この鍵を</a:t>
            </a:r>
            <a:endParaRPr lang="en-US" altLang="ja-JP" sz="2000" dirty="0"/>
          </a:p>
          <a:p>
            <a:pPr algn="ctr"/>
            <a:r>
              <a:rPr lang="ja-JP" altLang="en-US" sz="2000" dirty="0"/>
              <a:t>使ってね</a:t>
            </a:r>
            <a:endParaRPr kumimoji="1" lang="ja-JP" altLang="en-US" sz="2000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419" y="4239908"/>
            <a:ext cx="6588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テキスト ボックス 18"/>
          <p:cNvSpPr txBox="1"/>
          <p:nvPr/>
        </p:nvSpPr>
        <p:spPr>
          <a:xfrm>
            <a:off x="5292418" y="4144969"/>
            <a:ext cx="1018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秘密鍵</a:t>
            </a:r>
          </a:p>
        </p:txBody>
      </p:sp>
    </p:spTree>
    <p:extLst>
      <p:ext uri="{BB962C8B-B14F-4D97-AF65-F5344CB8AC3E}">
        <p14:creationId xmlns:p14="http://schemas.microsoft.com/office/powerpoint/2010/main" val="3912898674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46987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秘密鍵暗号化方式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252000" y="1635304"/>
            <a:ext cx="86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暗号化・復号に同じ一種の鍵 </a:t>
            </a:r>
            <a:r>
              <a:rPr lang="en-US" altLang="ja-JP" sz="2800" dirty="0"/>
              <a:t>(</a:t>
            </a:r>
            <a:r>
              <a:rPr lang="ja-JP" altLang="en-US" sz="2800" dirty="0"/>
              <a:t>秘密鍵</a:t>
            </a:r>
            <a:r>
              <a:rPr lang="en-US" altLang="ja-JP" sz="2800" dirty="0"/>
              <a:t>) </a:t>
            </a:r>
            <a:r>
              <a:rPr lang="ja-JP" altLang="en-US" sz="2800" dirty="0"/>
              <a:t>を使う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受信側の秘密鍵を送信者に渡す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合鍵を渡すようなイメージ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4324787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テキスト ボックス 20"/>
          <p:cNvSpPr txBox="1"/>
          <p:nvPr/>
        </p:nvSpPr>
        <p:spPr>
          <a:xfrm>
            <a:off x="654125" y="3732100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4239905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6660232" y="3719106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受信側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915" y="3404457"/>
            <a:ext cx="19018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テキスト ボックス 24"/>
          <p:cNvSpPr txBox="1"/>
          <p:nvPr/>
        </p:nvSpPr>
        <p:spPr>
          <a:xfrm>
            <a:off x="4917665" y="3440549"/>
            <a:ext cx="1750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同じ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秘密鍵</a:t>
            </a:r>
            <a:r>
              <a:rPr lang="ja-JP" altLang="en-US" sz="2000" dirty="0"/>
              <a:t>で</a:t>
            </a:r>
            <a:endParaRPr lang="en-US" altLang="ja-JP" sz="2000" dirty="0"/>
          </a:p>
          <a:p>
            <a:pPr algn="ctr"/>
            <a:r>
              <a:rPr lang="ja-JP" altLang="en-US" sz="2000" dirty="0"/>
              <a:t>復号</a:t>
            </a:r>
            <a:endParaRPr lang="en-US" altLang="ja-JP" sz="2000" dirty="0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446574"/>
            <a:ext cx="1695450" cy="172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779912" y="4260164"/>
            <a:ext cx="142998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テキスト ボックス 27"/>
          <p:cNvSpPr txBox="1"/>
          <p:nvPr/>
        </p:nvSpPr>
        <p:spPr>
          <a:xfrm>
            <a:off x="2356674" y="3479273"/>
            <a:ext cx="1512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秘密鍵</a:t>
            </a:r>
            <a:r>
              <a:rPr lang="ja-JP" altLang="en-US" sz="2000" dirty="0"/>
              <a:t>で</a:t>
            </a:r>
            <a:endParaRPr lang="en-US" altLang="ja-JP" sz="2000" dirty="0"/>
          </a:p>
          <a:p>
            <a:pPr algn="ctr"/>
            <a:r>
              <a:rPr lang="ja-JP" altLang="en-US" sz="2000" dirty="0"/>
              <a:t>暗号化</a:t>
            </a:r>
            <a:endParaRPr kumimoji="1" lang="ja-JP" altLang="en-US" sz="2000" dirty="0"/>
          </a:p>
        </p:txBody>
      </p:sp>
      <p:grpSp>
        <p:nvGrpSpPr>
          <p:cNvPr id="29" name="グループ化 34"/>
          <p:cNvGrpSpPr>
            <a:grpSpLocks/>
          </p:cNvGrpSpPr>
          <p:nvPr/>
        </p:nvGrpSpPr>
        <p:grpSpPr bwMode="auto">
          <a:xfrm>
            <a:off x="2780263" y="4317680"/>
            <a:ext cx="554588" cy="488950"/>
            <a:chOff x="2700338" y="1979613"/>
            <a:chExt cx="815975" cy="652462"/>
          </a:xfrm>
        </p:grpSpPr>
        <p:grpSp>
          <p:nvGrpSpPr>
            <p:cNvPr id="30" name="Group 13"/>
            <p:cNvGrpSpPr>
              <a:grpSpLocks/>
            </p:cNvGrpSpPr>
            <p:nvPr/>
          </p:nvGrpSpPr>
          <p:grpSpPr bwMode="auto">
            <a:xfrm>
              <a:off x="2700338" y="1979613"/>
              <a:ext cx="815975" cy="652462"/>
              <a:chOff x="1701" y="1247"/>
              <a:chExt cx="514" cy="411"/>
            </a:xfrm>
          </p:grpSpPr>
          <p:sp>
            <p:nvSpPr>
              <p:cNvPr id="37" name="AutoShape 14"/>
              <p:cNvSpPr>
                <a:spLocks noChangeArrowheads="1"/>
              </p:cNvSpPr>
              <p:nvPr/>
            </p:nvSpPr>
            <p:spPr bwMode="auto">
              <a:xfrm>
                <a:off x="1701" y="1247"/>
                <a:ext cx="515" cy="412"/>
              </a:xfrm>
              <a:prstGeom prst="roundRect">
                <a:avLst>
                  <a:gd name="adj" fmla="val 241"/>
                </a:avLst>
              </a:prstGeom>
              <a:solidFill>
                <a:srgbClr val="FFFFFF"/>
              </a:solidFill>
              <a:ln w="36000">
                <a:solidFill>
                  <a:srgbClr val="263E6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8" name="Freeform 15"/>
              <p:cNvSpPr>
                <a:spLocks noChangeArrowheads="1"/>
              </p:cNvSpPr>
              <p:nvPr/>
            </p:nvSpPr>
            <p:spPr bwMode="auto">
              <a:xfrm>
                <a:off x="1701" y="1247"/>
                <a:ext cx="515" cy="206"/>
              </a:xfrm>
              <a:custGeom>
                <a:avLst/>
                <a:gdLst>
                  <a:gd name="T0" fmla="*/ 13 w 2269"/>
                  <a:gd name="T1" fmla="*/ 11 h 909"/>
                  <a:gd name="T2" fmla="*/ 27 w 2269"/>
                  <a:gd name="T3" fmla="*/ 0 h 909"/>
                  <a:gd name="T4" fmla="*/ 0 w 2269"/>
                  <a:gd name="T5" fmla="*/ 0 h 909"/>
                  <a:gd name="T6" fmla="*/ 13 w 2269"/>
                  <a:gd name="T7" fmla="*/ 11 h 90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69"/>
                  <a:gd name="T13" fmla="*/ 0 h 909"/>
                  <a:gd name="T14" fmla="*/ 2269 w 2269"/>
                  <a:gd name="T15" fmla="*/ 909 h 90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69" h="909">
                    <a:moveTo>
                      <a:pt x="1134" y="908"/>
                    </a:moveTo>
                    <a:lnTo>
                      <a:pt x="2268" y="0"/>
                    </a:lnTo>
                    <a:lnTo>
                      <a:pt x="0" y="0"/>
                    </a:lnTo>
                    <a:lnTo>
                      <a:pt x="1134" y="908"/>
                    </a:lnTo>
                  </a:path>
                </a:pathLst>
              </a:custGeom>
              <a:solidFill>
                <a:srgbClr val="99CC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31" name="グループ化 33"/>
            <p:cNvGrpSpPr>
              <a:grpSpLocks/>
            </p:cNvGrpSpPr>
            <p:nvPr/>
          </p:nvGrpSpPr>
          <p:grpSpPr bwMode="auto">
            <a:xfrm>
              <a:off x="2843808" y="2060848"/>
              <a:ext cx="504056" cy="432048"/>
              <a:chOff x="5652120" y="2276872"/>
              <a:chExt cx="504056" cy="720080"/>
            </a:xfrm>
          </p:grpSpPr>
          <p:sp>
            <p:nvSpPr>
              <p:cNvPr id="32" name="片側の 2 つの角を切り取った四角形 31"/>
              <p:cNvSpPr/>
              <p:nvPr/>
            </p:nvSpPr>
            <p:spPr>
              <a:xfrm>
                <a:off x="5651525" y="2493375"/>
                <a:ext cx="504825" cy="502708"/>
              </a:xfrm>
              <a:prstGeom prst="snip2Same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grpSp>
            <p:nvGrpSpPr>
              <p:cNvPr id="33" name="グループ化 22"/>
              <p:cNvGrpSpPr/>
              <p:nvPr/>
            </p:nvGrpSpPr>
            <p:grpSpPr>
              <a:xfrm>
                <a:off x="5796136" y="2564904"/>
                <a:ext cx="216024" cy="360040"/>
                <a:chOff x="5364088" y="2420888"/>
                <a:chExt cx="576064" cy="864096"/>
              </a:xfrm>
              <a:solidFill>
                <a:schemeClr val="bg1"/>
              </a:solidFill>
            </p:grpSpPr>
            <p:sp>
              <p:nvSpPr>
                <p:cNvPr id="35" name="円/楕円 34"/>
                <p:cNvSpPr/>
                <p:nvPr/>
              </p:nvSpPr>
              <p:spPr>
                <a:xfrm>
                  <a:off x="5436096" y="2420888"/>
                  <a:ext cx="432048" cy="432048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/>
                </a:p>
              </p:txBody>
            </p:sp>
            <p:sp>
              <p:nvSpPr>
                <p:cNvPr id="36" name="台形 35"/>
                <p:cNvSpPr/>
                <p:nvPr/>
              </p:nvSpPr>
              <p:spPr>
                <a:xfrm>
                  <a:off x="5364088" y="2780928"/>
                  <a:ext cx="576064" cy="504056"/>
                </a:xfrm>
                <a:prstGeom prst="trapezoid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/>
                </a:p>
              </p:txBody>
            </p:sp>
          </p:grpSp>
          <p:sp>
            <p:nvSpPr>
              <p:cNvPr id="34" name="アーチ 33"/>
              <p:cNvSpPr/>
              <p:nvPr/>
            </p:nvSpPr>
            <p:spPr>
              <a:xfrm>
                <a:off x="5722962" y="2276417"/>
                <a:ext cx="361950" cy="431272"/>
              </a:xfrm>
              <a:prstGeom prst="blockArc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109" y="4260164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343" y="4562750"/>
            <a:ext cx="665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900" y="4532880"/>
            <a:ext cx="665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47599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29931 0.003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65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46987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公開</a:t>
              </a:r>
              <a:r>
                <a:rPr kumimoji="1" lang="ja-JP" altLang="en-US" sz="4400" dirty="0"/>
                <a:t>鍵暗号化方式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52000" y="1637436"/>
            <a:ext cx="86399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暗号化・復号に異なる二つの鍵を使う</a:t>
            </a:r>
            <a:r>
              <a:rPr lang="en-US" altLang="ja-JP" sz="2800" dirty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公開鍵</a:t>
            </a:r>
          </a:p>
          <a:p>
            <a:pPr lvl="2"/>
            <a:r>
              <a:rPr lang="ja-JP" altLang="en-US" sz="2800" dirty="0"/>
              <a:t>誰でも入手できる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秘密鍵</a:t>
            </a:r>
          </a:p>
          <a:p>
            <a:pPr lvl="2"/>
            <a:r>
              <a:rPr lang="ja-JP" altLang="en-US" sz="2800" dirty="0"/>
              <a:t>鍵の持ち主は一人だけ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錠前を渡すイメージ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239185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354947"/>
            <a:ext cx="17494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574" y="5203093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154303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654125" y="4646498"/>
            <a:ext cx="1613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送信側</a:t>
            </a:r>
            <a:endParaRPr kumimoji="1" lang="ja-JP" altLang="en-US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49963" y="4639892"/>
            <a:ext cx="1403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受信側</a:t>
            </a:r>
          </a:p>
        </p:txBody>
      </p:sp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13" y="4312085"/>
            <a:ext cx="1822450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344" y="5174566"/>
            <a:ext cx="149155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156" y="5140778"/>
            <a:ext cx="66516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5235375" y="5101557"/>
            <a:ext cx="1018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源柔ゴシックL等幅 Heavy" panose="020B0709020203020207" pitchFamily="49" charset="-128"/>
                <a:ea typeface="源柔ゴシックL等幅 Heavy" panose="020B0709020203020207" pitchFamily="49" charset="-128"/>
                <a:cs typeface="源柔ゴシックL等幅 Heavy" panose="020B0709020203020207" pitchFamily="49" charset="-128"/>
              </a:rPr>
              <a:t>公開鍵</a:t>
            </a:r>
            <a:endParaRPr kumimoji="1" lang="ja-JP" altLang="en-US" sz="2000" dirty="0">
              <a:latin typeface="源柔ゴシックL等幅 Heavy" panose="020B0709020203020207" pitchFamily="49" charset="-128"/>
              <a:ea typeface="源柔ゴシックL等幅 Heavy" panose="020B0709020203020207" pitchFamily="49" charset="-128"/>
              <a:cs typeface="源柔ゴシックL等幅 Heavy" panose="020B0709020203020207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886154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252000" y="481092"/>
              <a:ext cx="695575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電子メール（</a:t>
              </a:r>
              <a:r>
                <a:rPr lang="en-US" altLang="ja-JP" sz="4400" dirty="0"/>
                <a:t>e-mail</a:t>
              </a:r>
              <a:r>
                <a:rPr lang="ja-JP" altLang="en-US" sz="4400" dirty="0"/>
                <a:t>）とは</a:t>
              </a:r>
              <a:endParaRPr kumimoji="1" lang="ja-JP" altLang="en-US" sz="4400" dirty="0"/>
            </a:p>
          </p:txBody>
        </p:sp>
        <p:sp>
          <p:nvSpPr>
            <p:cNvPr id="9" name="正方形/長方形 8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252000" y="1629081"/>
            <a:ext cx="8649625" cy="1384995"/>
          </a:xfrm>
          <a:prstGeom prst="rect">
            <a:avLst/>
          </a:prstGeom>
          <a:ln w="25400"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電子メール</a:t>
            </a:r>
            <a:endParaRPr lang="en-US" altLang="ja-JP" sz="28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  <a:p>
            <a:r>
              <a:rPr lang="ja-JP" altLang="en-US" sz="2800" dirty="0"/>
              <a:t>ネットワークを通じてやりとりするメッセージの一つ（</a:t>
            </a:r>
            <a:r>
              <a:rPr lang="en-US" altLang="ja-JP" sz="2800" dirty="0"/>
              <a:t>LINE</a:t>
            </a:r>
            <a:r>
              <a:rPr lang="ja-JP" altLang="en-US" sz="2800" dirty="0"/>
              <a:t>は含まない）</a:t>
            </a:r>
            <a:endParaRPr lang="en-US" altLang="ja-JP" sz="2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27549" y="3480200"/>
            <a:ext cx="62889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/>
              <a:t>携帯メール，</a:t>
            </a:r>
            <a:r>
              <a:rPr kumimoji="1" lang="en-US" altLang="ja-JP" sz="2800" dirty="0"/>
              <a:t>web</a:t>
            </a:r>
            <a:r>
              <a:rPr kumimoji="1" lang="ja-JP" altLang="en-US" sz="2800" dirty="0"/>
              <a:t>メール，</a:t>
            </a:r>
            <a:endParaRPr kumimoji="1" lang="en-US" altLang="ja-JP" sz="2800" dirty="0"/>
          </a:p>
          <a:p>
            <a:pPr algn="ctr"/>
            <a:r>
              <a:rPr kumimoji="1" lang="en-US" altLang="ja-JP" sz="2800" dirty="0"/>
              <a:t>PC</a:t>
            </a:r>
            <a:r>
              <a:rPr kumimoji="1" lang="ja-JP" altLang="en-US" sz="2800" dirty="0"/>
              <a:t>のメールソフトを介したメールなど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61625" y="4809931"/>
            <a:ext cx="8640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配送にはサーバ・クライアントシステムを使用</a:t>
            </a:r>
            <a:endParaRPr lang="en-US" altLang="ja-JP" sz="2800" dirty="0"/>
          </a:p>
          <a:p>
            <a:pPr lvl="1"/>
            <a:r>
              <a:rPr lang="en-US" altLang="ja-JP" sz="2800" dirty="0"/>
              <a:t>- </a:t>
            </a:r>
            <a:r>
              <a:rPr lang="ja-JP" altLang="en-US" sz="2800" dirty="0">
                <a:solidFill>
                  <a:srgbClr val="FF0000"/>
                </a:solidFill>
              </a:rPr>
              <a:t>メールサーバ</a:t>
            </a:r>
            <a:r>
              <a:rPr lang="ja-JP" altLang="en-US" sz="2800" dirty="0"/>
              <a:t>を経由した配送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7869568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46987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公開</a:t>
              </a:r>
              <a:r>
                <a:rPr kumimoji="1" lang="ja-JP" altLang="en-US" sz="4400" dirty="0"/>
                <a:t>鍵暗号化方式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52000" y="1637436"/>
            <a:ext cx="86399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暗号化・復号に異なる二つの鍵を使う</a:t>
            </a:r>
            <a:r>
              <a:rPr lang="en-US" altLang="ja-JP" sz="2800" dirty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公開鍵</a:t>
            </a:r>
          </a:p>
          <a:p>
            <a:pPr lvl="2"/>
            <a:r>
              <a:rPr lang="ja-JP" altLang="en-US" sz="2800" dirty="0"/>
              <a:t>誰でも入手できる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秘密鍵</a:t>
            </a:r>
          </a:p>
          <a:p>
            <a:pPr lvl="2"/>
            <a:r>
              <a:rPr lang="ja-JP" altLang="en-US" sz="2800" dirty="0"/>
              <a:t>鍵の持ち主は一人だけ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錠前を渡すイメージ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239187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515" y="5154305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154305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1" y="4931633"/>
            <a:ext cx="981075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角丸四角形吹き出し 21"/>
          <p:cNvSpPr/>
          <p:nvPr/>
        </p:nvSpPr>
        <p:spPr>
          <a:xfrm>
            <a:off x="2058180" y="4303083"/>
            <a:ext cx="1660164" cy="1532954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67064" y="4425763"/>
            <a:ext cx="12238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公開鍵</a:t>
            </a:r>
            <a:r>
              <a:rPr lang="ja-JP" altLang="en-US" sz="2000" dirty="0"/>
              <a:t>で</a:t>
            </a:r>
            <a:endParaRPr lang="en-US" altLang="ja-JP" sz="2000" dirty="0"/>
          </a:p>
          <a:p>
            <a:pPr algn="ctr"/>
            <a:r>
              <a:rPr lang="ja-JP" altLang="en-US" sz="2000" dirty="0"/>
              <a:t>暗号化</a:t>
            </a:r>
            <a:endParaRPr kumimoji="1" lang="ja-JP" altLang="en-US" sz="2000" dirty="0"/>
          </a:p>
        </p:txBody>
      </p:sp>
      <p:sp>
        <p:nvSpPr>
          <p:cNvPr id="24" name="角丸四角形吹き出し 23"/>
          <p:cNvSpPr/>
          <p:nvPr/>
        </p:nvSpPr>
        <p:spPr>
          <a:xfrm>
            <a:off x="4780012" y="4299769"/>
            <a:ext cx="1861939" cy="1554438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62336" y="5068836"/>
            <a:ext cx="1690391" cy="618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" name="グループ化 25"/>
          <p:cNvGrpSpPr/>
          <p:nvPr/>
        </p:nvGrpSpPr>
        <p:grpSpPr>
          <a:xfrm>
            <a:off x="2693898" y="5803170"/>
            <a:ext cx="301764" cy="421507"/>
            <a:chOff x="5754608" y="5013181"/>
            <a:chExt cx="504825" cy="705145"/>
          </a:xfrm>
        </p:grpSpPr>
        <p:grpSp>
          <p:nvGrpSpPr>
            <p:cNvPr id="27" name="グループ化 33"/>
            <p:cNvGrpSpPr>
              <a:grpSpLocks/>
            </p:cNvGrpSpPr>
            <p:nvPr/>
          </p:nvGrpSpPr>
          <p:grpSpPr bwMode="auto">
            <a:xfrm>
              <a:off x="5754608" y="5013181"/>
              <a:ext cx="504825" cy="705145"/>
              <a:chOff x="5651525" y="2115575"/>
              <a:chExt cx="504825" cy="880507"/>
            </a:xfrm>
          </p:grpSpPr>
          <p:sp>
            <p:nvSpPr>
              <p:cNvPr id="29" name="片側の 2 つの角を切り取った四角形 28"/>
              <p:cNvSpPr/>
              <p:nvPr/>
            </p:nvSpPr>
            <p:spPr>
              <a:xfrm>
                <a:off x="5651525" y="2493374"/>
                <a:ext cx="504825" cy="502708"/>
              </a:xfrm>
              <a:prstGeom prst="snip2Same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30" name="台形 29"/>
              <p:cNvSpPr/>
              <p:nvPr/>
            </p:nvSpPr>
            <p:spPr>
              <a:xfrm>
                <a:off x="5832429" y="2693631"/>
                <a:ext cx="146397" cy="210022"/>
              </a:xfrm>
              <a:prstGeom prst="trapezoid">
                <a:avLst>
                  <a:gd name="adj" fmla="val 38615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31" name="アーチ 30"/>
              <p:cNvSpPr/>
              <p:nvPr/>
            </p:nvSpPr>
            <p:spPr>
              <a:xfrm>
                <a:off x="5722960" y="2115575"/>
                <a:ext cx="361950" cy="790595"/>
              </a:xfrm>
              <a:prstGeom prst="blockArc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円/楕円 27"/>
            <p:cNvSpPr/>
            <p:nvPr/>
          </p:nvSpPr>
          <p:spPr>
            <a:xfrm flipV="1">
              <a:off x="5970461" y="5560204"/>
              <a:ext cx="76484" cy="8611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099" y="5076988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テキスト ボックス 32"/>
          <p:cNvSpPr txBox="1"/>
          <p:nvPr/>
        </p:nvSpPr>
        <p:spPr>
          <a:xfrm>
            <a:off x="5062909" y="4369102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秘密鍵</a:t>
            </a:r>
            <a:r>
              <a:rPr lang="ja-JP" altLang="en-US" sz="2000" dirty="0"/>
              <a:t>で復号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54125" y="4646500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649963" y="4607171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408" y="5269349"/>
            <a:ext cx="6588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966" y="5163106"/>
            <a:ext cx="5921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51074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0.31962 -0.0060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72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2000" y="1511167"/>
            <a:ext cx="4320000" cy="4339650"/>
          </a:xfrm>
          <a:prstGeom prst="rect">
            <a:avLst/>
          </a:prstGeom>
          <a:noFill/>
          <a:ln w="25400">
            <a:solidFill>
              <a:srgbClr val="CC99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秘密鍵暗号化方式</a:t>
            </a:r>
            <a:endParaRPr lang="en-US" altLang="ja-JP" sz="2800" dirty="0">
              <a:latin typeface="源柔ゴシックL等幅 Bold" panose="020B0609020203020207" pitchFamily="49" charset="-128"/>
              <a:ea typeface="源柔ゴシックL等幅 Bold" panose="020B0609020203020207" pitchFamily="49" charset="-128"/>
              <a:cs typeface="源柔ゴシックL等幅 Bold" panose="020B0609020203020207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メリット</a:t>
            </a:r>
            <a:endParaRPr lang="en-US" altLang="ja-JP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暗号化と復号の速度が速い </a:t>
            </a:r>
            <a:endParaRPr lang="en-US" altLang="ja-JP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デメリット</a:t>
            </a:r>
            <a:endParaRPr lang="en-US" altLang="ja-JP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鍵の受け渡し時に厳重な管理が必要</a:t>
            </a:r>
            <a:endParaRPr lang="en-US" altLang="ja-JP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通信相手毎に秘密鍵の管理が必要</a:t>
            </a:r>
            <a:endParaRPr lang="en-US" altLang="ja-JP" sz="2400" dirty="0"/>
          </a:p>
          <a:p>
            <a:pPr lvl="1"/>
            <a:endParaRPr lang="en-US" altLang="ja-JP" sz="2400" dirty="0"/>
          </a:p>
          <a:p>
            <a:pPr lvl="1"/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0" y="1511167"/>
            <a:ext cx="4320000" cy="3231654"/>
          </a:xfrm>
          <a:prstGeom prst="rect">
            <a:avLst/>
          </a:prstGeom>
          <a:noFill/>
          <a:ln w="25400">
            <a:solidFill>
              <a:srgbClr val="CC99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公開鍵暗号化方式</a:t>
            </a:r>
            <a:endParaRPr lang="en-US" altLang="ja-JP" sz="2000" dirty="0">
              <a:latin typeface="源柔ゴシックL等幅 Bold" panose="020B0609020203020207" pitchFamily="49" charset="-128"/>
              <a:ea typeface="源柔ゴシックL等幅 Bold" panose="020B0609020203020207" pitchFamily="49" charset="-128"/>
              <a:cs typeface="源柔ゴシックL等幅 Bold" panose="020B0609020203020207" pitchFamily="49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800" dirty="0"/>
              <a:t>メリット</a:t>
            </a:r>
            <a:endParaRPr lang="en-US" altLang="ja-JP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秘密鍵をネット上で受け渡ししないので、鍵の情報が盗まれにくい</a:t>
            </a:r>
            <a:endParaRPr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800" dirty="0"/>
              <a:t>デメリット</a:t>
            </a:r>
            <a:endParaRPr lang="en-US" altLang="ja-JP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暗号化・復号の速度が遅い</a:t>
            </a:r>
            <a:endParaRPr lang="en-US" altLang="ja-JP" sz="2400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252000" y="481092"/>
              <a:ext cx="46987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暗号化方式の比較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397540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695575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デジタル署名（電子署名）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251999" y="1631556"/>
            <a:ext cx="86400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メールの送信者と</a:t>
            </a:r>
            <a:r>
              <a:rPr lang="en-US" altLang="ja-JP" sz="2800" dirty="0"/>
              <a:t>, </a:t>
            </a:r>
            <a:r>
              <a:rPr lang="ja-JP" altLang="en-US" sz="2800" dirty="0"/>
              <a:t>送られたデータの改ざんがされていないことを証明する仕組み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 なりすまし無効化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 </a:t>
            </a:r>
            <a:r>
              <a:rPr lang="ja-JP" altLang="en-US" sz="2800" dirty="0">
                <a:solidFill>
                  <a:srgbClr val="FF0000"/>
                </a:solidFill>
              </a:rPr>
              <a:t>ハッシュ値</a:t>
            </a:r>
            <a:r>
              <a:rPr lang="ja-JP" altLang="en-US" sz="2800" dirty="0"/>
              <a:t>によって改ざんの有無が確認可能</a:t>
            </a:r>
          </a:p>
        </p:txBody>
      </p:sp>
    </p:spTree>
    <p:extLst>
      <p:ext uri="{BB962C8B-B14F-4D97-AF65-F5344CB8AC3E}">
        <p14:creationId xmlns:p14="http://schemas.microsoft.com/office/powerpoint/2010/main" val="3259876971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3450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角丸四角形吹き出し 9"/>
          <p:cNvSpPr/>
          <p:nvPr/>
        </p:nvSpPr>
        <p:spPr>
          <a:xfrm>
            <a:off x="2058180" y="3843250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吹き出し 10"/>
          <p:cNvSpPr/>
          <p:nvPr/>
        </p:nvSpPr>
        <p:spPr>
          <a:xfrm>
            <a:off x="4611608" y="3843250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8568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6649963" y="5011434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4125" y="5050763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607" y="5054916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8259187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3450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角丸四角形吹き出し 9"/>
          <p:cNvSpPr/>
          <p:nvPr/>
        </p:nvSpPr>
        <p:spPr>
          <a:xfrm>
            <a:off x="2058180" y="3843250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吹き出し 10"/>
          <p:cNvSpPr/>
          <p:nvPr/>
        </p:nvSpPr>
        <p:spPr>
          <a:xfrm>
            <a:off x="4611608" y="3843250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8568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6649963" y="5011434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4125" y="5050763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3144349" y="4858913"/>
            <a:ext cx="723538" cy="809452"/>
          </a:xfrm>
          <a:prstGeom prst="rect">
            <a:avLst/>
          </a:prstGeom>
          <a:solidFill>
            <a:srgbClr val="CC99FF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lang="en-US" altLang="ja-JP" sz="1600" dirty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下矢印 1"/>
          <p:cNvSpPr/>
          <p:nvPr/>
        </p:nvSpPr>
        <p:spPr>
          <a:xfrm rot="16200000">
            <a:off x="2834428" y="5156171"/>
            <a:ext cx="218375" cy="3484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234919" y="5699399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ハッシュ関数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995437" y="3843250"/>
            <a:ext cx="2048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ハッシュ関数で</a:t>
            </a:r>
            <a:endParaRPr lang="en-US" altLang="ja-JP" sz="2000" dirty="0"/>
          </a:p>
          <a:p>
            <a:pPr algn="ctr"/>
            <a:r>
              <a:rPr lang="ja-JP" altLang="en-US" sz="2000" dirty="0"/>
              <a:t>ハッシュ値を</a:t>
            </a:r>
            <a:endParaRPr lang="en-US" altLang="ja-JP" sz="2000" dirty="0"/>
          </a:p>
          <a:p>
            <a:pPr algn="ctr"/>
            <a:r>
              <a:rPr lang="ja-JP" altLang="en-US" sz="2000" dirty="0"/>
              <a:t>導出</a:t>
            </a:r>
            <a:endParaRPr kumimoji="1" lang="ja-JP" altLang="en-US" sz="2000" dirty="0"/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607" y="5054916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77362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" grpId="0" animBg="1"/>
      <p:bldP spid="3" grpId="0"/>
      <p:bldP spid="2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角丸四角形吹き出し 30"/>
          <p:cNvSpPr/>
          <p:nvPr/>
        </p:nvSpPr>
        <p:spPr>
          <a:xfrm>
            <a:off x="4611608" y="3843250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3450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515" y="5558568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8568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1" y="5335896"/>
            <a:ext cx="981075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角丸四角形吹き出し 35"/>
          <p:cNvSpPr/>
          <p:nvPr/>
        </p:nvSpPr>
        <p:spPr>
          <a:xfrm>
            <a:off x="2058180" y="3843250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54125" y="5050763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649963" y="5011434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2339752" y="6291522"/>
            <a:ext cx="1423726" cy="504056"/>
          </a:xfrm>
          <a:prstGeom prst="rect">
            <a:avLst/>
          </a:prstGeom>
          <a:solidFill>
            <a:srgbClr val="FF99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ハッシュ関数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947312" y="3843250"/>
            <a:ext cx="2048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ハッシュ関数で</a:t>
            </a:r>
            <a:endParaRPr lang="en-US" altLang="ja-JP" sz="2000" dirty="0"/>
          </a:p>
          <a:p>
            <a:pPr algn="ctr"/>
            <a:r>
              <a:rPr lang="ja-JP" altLang="en-US" sz="2000" dirty="0"/>
              <a:t>ハッシュ値を</a:t>
            </a:r>
            <a:endParaRPr lang="en-US" altLang="ja-JP" sz="2000" dirty="0"/>
          </a:p>
          <a:p>
            <a:pPr algn="ctr"/>
            <a:r>
              <a:rPr lang="ja-JP" altLang="en-US" sz="2000" dirty="0"/>
              <a:t>導出</a:t>
            </a:r>
            <a:endParaRPr kumimoji="1" lang="ja-JP" altLang="en-US" sz="2000" dirty="0"/>
          </a:p>
        </p:txBody>
      </p:sp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763" y="4995378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正方形/長方形 41"/>
          <p:cNvSpPr/>
          <p:nvPr/>
        </p:nvSpPr>
        <p:spPr>
          <a:xfrm>
            <a:off x="1979712" y="4995378"/>
            <a:ext cx="1872208" cy="504056"/>
          </a:xfrm>
          <a:prstGeom prst="rect">
            <a:avLst/>
          </a:prstGeom>
          <a:solidFill>
            <a:srgbClr val="CC99FF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kumimoji="1" lang="ja-JP" altLang="en-US" sz="1600" dirty="0">
                <a:solidFill>
                  <a:schemeClr val="tx1"/>
                </a:solidFill>
              </a:rPr>
              <a:t>・・・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7619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6 L 0.00017 0.0997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2" grpId="0" animBg="1"/>
      <p:bldP spid="42" grpId="1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4809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角丸四角形吹き出し 42"/>
          <p:cNvSpPr/>
          <p:nvPr/>
        </p:nvSpPr>
        <p:spPr>
          <a:xfrm>
            <a:off x="4611608" y="3844609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角丸四角形吹き出し 43"/>
          <p:cNvSpPr/>
          <p:nvPr/>
        </p:nvSpPr>
        <p:spPr>
          <a:xfrm>
            <a:off x="2058180" y="3844609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9927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テキスト ボックス 45"/>
          <p:cNvSpPr txBox="1"/>
          <p:nvPr/>
        </p:nvSpPr>
        <p:spPr>
          <a:xfrm>
            <a:off x="654125" y="5052122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649963" y="5012793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763" y="4996737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正方形/長方形 48"/>
          <p:cNvSpPr/>
          <p:nvPr/>
        </p:nvSpPr>
        <p:spPr>
          <a:xfrm>
            <a:off x="1979712" y="5640864"/>
            <a:ext cx="1872208" cy="504056"/>
          </a:xfrm>
          <a:prstGeom prst="rect">
            <a:avLst/>
          </a:prstGeom>
          <a:solidFill>
            <a:srgbClr val="CC99FF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kumimoji="1" lang="ja-JP" altLang="en-US" sz="1600" dirty="0">
                <a:solidFill>
                  <a:schemeClr val="tx1"/>
                </a:solidFill>
              </a:rPr>
              <a:t>・・・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44353" y="5644809"/>
            <a:ext cx="5429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テキスト ボックス 50"/>
          <p:cNvSpPr txBox="1"/>
          <p:nvPr/>
        </p:nvSpPr>
        <p:spPr>
          <a:xfrm>
            <a:off x="2058180" y="3844609"/>
            <a:ext cx="19377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ハッシュ値を</a:t>
            </a:r>
            <a:r>
              <a:rPr lang="ja-JP" altLang="en-US" sz="2000" dirty="0"/>
              <a:t>送信者の秘密</a:t>
            </a:r>
            <a:r>
              <a:rPr kumimoji="1" lang="ja-JP" altLang="en-US" sz="2000" dirty="0"/>
              <a:t>鍵で暗号化</a:t>
            </a:r>
          </a:p>
        </p:txBody>
      </p:sp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889" b="95556" l="8527" r="89147">
                        <a14:foregroundMark x1="53488" y1="15000" x2="54264" y2="38889"/>
                        <a14:foregroundMark x1="50388" y1="5556" x2="44186" y2="4444"/>
                        <a14:foregroundMark x1="28682" y1="76667" x2="30233" y2="86111"/>
                        <a14:foregroundMark x1="17054" y1="77778" x2="22481" y2="82222"/>
                        <a14:foregroundMark x1="39535" y1="95556" x2="56589" y2="94444"/>
                        <a14:foregroundMark x1="40310" y1="36111" x2="39535" y2="8889"/>
                        <a14:foregroundMark x1="40310" y1="38889" x2="39535" y2="52778"/>
                        <a14:foregroundMark x1="51938" y1="43333" x2="51938" y2="51667"/>
                        <a14:foregroundMark x1="70543" y1="86111" x2="73643" y2="81111"/>
                        <a14:foregroundMark x1="21705" y1="71111" x2="24806" y2="67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341" y="6102425"/>
            <a:ext cx="524222" cy="731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82594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4809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角丸四角形吹き出し 42"/>
          <p:cNvSpPr/>
          <p:nvPr/>
        </p:nvSpPr>
        <p:spPr>
          <a:xfrm>
            <a:off x="4611608" y="3844609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角丸四角形吹き出し 43"/>
          <p:cNvSpPr/>
          <p:nvPr/>
        </p:nvSpPr>
        <p:spPr>
          <a:xfrm>
            <a:off x="2058180" y="3844609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9927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テキスト ボックス 45"/>
          <p:cNvSpPr txBox="1"/>
          <p:nvPr/>
        </p:nvSpPr>
        <p:spPr>
          <a:xfrm>
            <a:off x="654125" y="5052122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649963" y="5012793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3144349" y="4858913"/>
            <a:ext cx="723538" cy="809452"/>
          </a:xfrm>
          <a:prstGeom prst="rect">
            <a:avLst/>
          </a:prstGeom>
          <a:solidFill>
            <a:srgbClr val="CC99FF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lang="en-US" altLang="ja-JP" sz="1600" dirty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61273" y="5321802"/>
            <a:ext cx="5429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テキスト ボックス 50"/>
          <p:cNvSpPr txBox="1"/>
          <p:nvPr/>
        </p:nvSpPr>
        <p:spPr>
          <a:xfrm>
            <a:off x="2058180" y="3844609"/>
            <a:ext cx="19377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ハッシュ値を</a:t>
            </a:r>
            <a:r>
              <a:rPr lang="ja-JP" altLang="en-US" sz="2000" dirty="0"/>
              <a:t>送信者の秘密</a:t>
            </a:r>
            <a:r>
              <a:rPr kumimoji="1" lang="ja-JP" altLang="en-US" sz="2000" dirty="0"/>
              <a:t>鍵で暗号化</a:t>
            </a:r>
          </a:p>
        </p:txBody>
      </p:sp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889" b="95556" l="8527" r="89147">
                        <a14:foregroundMark x1="53488" y1="15000" x2="54264" y2="38889"/>
                        <a14:foregroundMark x1="50388" y1="5556" x2="44186" y2="4444"/>
                        <a14:foregroundMark x1="28682" y1="76667" x2="30233" y2="86111"/>
                        <a14:foregroundMark x1="17054" y1="77778" x2="22481" y2="82222"/>
                        <a14:foregroundMark x1="39535" y1="95556" x2="56589" y2="94444"/>
                        <a14:foregroundMark x1="40310" y1="36111" x2="39535" y2="8889"/>
                        <a14:foregroundMark x1="40310" y1="38889" x2="39535" y2="52778"/>
                        <a14:foregroundMark x1="51938" y1="43333" x2="51938" y2="51667"/>
                        <a14:foregroundMark x1="70543" y1="86111" x2="73643" y2="81111"/>
                        <a14:foregroundMark x1="21705" y1="71111" x2="24806" y2="67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273" y="5893685"/>
            <a:ext cx="524222" cy="731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607" y="5054916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71094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2137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角丸四角形吹き出し 19"/>
          <p:cNvSpPr/>
          <p:nvPr/>
        </p:nvSpPr>
        <p:spPr>
          <a:xfrm>
            <a:off x="4611608" y="3841937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吹き出し 20"/>
          <p:cNvSpPr/>
          <p:nvPr/>
        </p:nvSpPr>
        <p:spPr>
          <a:xfrm>
            <a:off x="2058180" y="3841937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7255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62336" y="5471786"/>
            <a:ext cx="1690391" cy="618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テキスト ボックス 23"/>
          <p:cNvSpPr txBox="1"/>
          <p:nvPr/>
        </p:nvSpPr>
        <p:spPr>
          <a:xfrm>
            <a:off x="654125" y="5049450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649963" y="5010121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grpSp>
        <p:nvGrpSpPr>
          <p:cNvPr id="26" name="グループ化 25"/>
          <p:cNvGrpSpPr/>
          <p:nvPr/>
        </p:nvGrpSpPr>
        <p:grpSpPr>
          <a:xfrm>
            <a:off x="1979712" y="4994065"/>
            <a:ext cx="1872208" cy="1148183"/>
            <a:chOff x="1979712" y="4437112"/>
            <a:chExt cx="1872208" cy="1148183"/>
          </a:xfrm>
        </p:grpSpPr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8763" y="4437112"/>
              <a:ext cx="639763" cy="512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" name="正方形/長方形 27"/>
            <p:cNvSpPr/>
            <p:nvPr/>
          </p:nvSpPr>
          <p:spPr>
            <a:xfrm>
              <a:off x="1979712" y="5081239"/>
              <a:ext cx="1872208" cy="504056"/>
            </a:xfrm>
            <a:prstGeom prst="rect">
              <a:avLst/>
            </a:prstGeom>
            <a:solidFill>
              <a:srgbClr val="CC99FF"/>
            </a:solidFill>
            <a:ln>
              <a:solidFill>
                <a:srgbClr val="66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solidFill>
                    <a:schemeClr val="tx1"/>
                  </a:solidFill>
                </a:rPr>
                <a:t>A6DC8E03F</a:t>
              </a:r>
              <a:r>
                <a:rPr kumimoji="1" lang="ja-JP" altLang="en-US" sz="1600" dirty="0">
                  <a:solidFill>
                    <a:schemeClr val="tx1"/>
                  </a:solidFill>
                </a:rPr>
                <a:t>・・・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644353" y="5085184"/>
              <a:ext cx="542925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2472724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.28368 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84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4809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角丸四角形吹き出し 42"/>
          <p:cNvSpPr/>
          <p:nvPr/>
        </p:nvSpPr>
        <p:spPr>
          <a:xfrm>
            <a:off x="4611608" y="3844609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角丸四角形吹き出し 43"/>
          <p:cNvSpPr/>
          <p:nvPr/>
        </p:nvSpPr>
        <p:spPr>
          <a:xfrm>
            <a:off x="2058180" y="3844609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9927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テキスト ボックス 45"/>
          <p:cNvSpPr txBox="1"/>
          <p:nvPr/>
        </p:nvSpPr>
        <p:spPr>
          <a:xfrm>
            <a:off x="654125" y="5052122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649963" y="5012793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62336" y="5471786"/>
            <a:ext cx="1690391" cy="618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グループ化 1"/>
          <p:cNvGrpSpPr/>
          <p:nvPr/>
        </p:nvGrpSpPr>
        <p:grpSpPr>
          <a:xfrm>
            <a:off x="2116607" y="4858913"/>
            <a:ext cx="1751280" cy="939139"/>
            <a:chOff x="2116607" y="4858913"/>
            <a:chExt cx="1751280" cy="939139"/>
          </a:xfrm>
        </p:grpSpPr>
        <p:sp>
          <p:nvSpPr>
            <p:cNvPr id="21" name="正方形/長方形 20"/>
            <p:cNvSpPr/>
            <p:nvPr/>
          </p:nvSpPr>
          <p:spPr>
            <a:xfrm>
              <a:off x="3144349" y="4858913"/>
              <a:ext cx="723538" cy="809452"/>
            </a:xfrm>
            <a:prstGeom prst="rect">
              <a:avLst/>
            </a:prstGeom>
            <a:solidFill>
              <a:srgbClr val="CC99FF"/>
            </a:solidFill>
            <a:ln>
              <a:solidFill>
                <a:srgbClr val="66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A6DC8E03F</a:t>
              </a:r>
              <a:r>
                <a:rPr lang="en-US" altLang="ja-JP" sz="1600" dirty="0">
                  <a:solidFill>
                    <a:schemeClr val="tx1"/>
                  </a:solidFill>
                </a:rPr>
                <a:t>…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261273" y="5321802"/>
              <a:ext cx="542925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6607" y="5054916"/>
              <a:ext cx="639763" cy="512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256063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0.28664 -0.0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46987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メールサーバとは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252000" y="1629424"/>
            <a:ext cx="8640000" cy="1815882"/>
          </a:xfrm>
          <a:prstGeom prst="rect">
            <a:avLst/>
          </a:prstGeom>
          <a:ln w="25400"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メールサーバ</a:t>
            </a:r>
            <a:endParaRPr lang="en-US" altLang="ja-JP" sz="28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  <a:p>
            <a:r>
              <a:rPr lang="ja-JP" altLang="en-US" sz="2800" dirty="0"/>
              <a:t>クライアントの要求に応じて</a:t>
            </a:r>
            <a:r>
              <a:rPr lang="en-US" altLang="ja-JP" sz="2800" dirty="0"/>
              <a:t>,</a:t>
            </a:r>
            <a:r>
              <a:rPr lang="en-US" altLang="ja-JP" sz="2800" dirty="0">
                <a:solidFill>
                  <a:srgbClr val="FF0000"/>
                </a:solidFill>
              </a:rPr>
              <a:t> </a:t>
            </a:r>
            <a:r>
              <a:rPr lang="ja-JP" altLang="en-US" sz="2800" dirty="0">
                <a:solidFill>
                  <a:srgbClr val="FF000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電子メール（以下メール）の送受信サービス</a:t>
            </a:r>
            <a:r>
              <a:rPr lang="ja-JP" altLang="en-US" sz="2800" dirty="0"/>
              <a:t>を提供するソフトウェア／計算機</a:t>
            </a:r>
            <a:endParaRPr lang="en-US" altLang="ja-JP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000" y="3801983"/>
            <a:ext cx="88919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2800" dirty="0"/>
              <a:t>手元の計算機を</a:t>
            </a:r>
            <a:r>
              <a:rPr lang="ja-JP" altLang="en-US" sz="2800" dirty="0"/>
              <a:t>常時ネットワークに接続しなくてもメール受け取り可能</a:t>
            </a:r>
            <a:endParaRPr lang="en-US" altLang="ja-JP" sz="2800" dirty="0"/>
          </a:p>
          <a:p>
            <a:pPr marL="914400" lvl="1" indent="-457200">
              <a:buFontTx/>
              <a:buChar char="-"/>
            </a:pPr>
            <a:r>
              <a:rPr kumimoji="1" lang="ja-JP" altLang="en-US" sz="2800" dirty="0"/>
              <a:t>メールサーバがメールを取り置きする</a:t>
            </a:r>
            <a:endParaRPr lang="en-US" altLang="ja-JP" sz="2800" dirty="0"/>
          </a:p>
          <a:p>
            <a:pPr lvl="1"/>
            <a:r>
              <a:rPr lang="ja-JP" altLang="en-US" sz="2800" dirty="0"/>
              <a:t>受信する計算機が不在、破損、行方不明になっても</a:t>
            </a:r>
            <a:endParaRPr lang="en-US" altLang="ja-JP" sz="2800" dirty="0"/>
          </a:p>
          <a:p>
            <a:pPr lvl="1"/>
            <a:r>
              <a:rPr lang="ja-JP" altLang="en-US" sz="2800" dirty="0"/>
              <a:t>郵便受けのようにメールを受け取れる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59703610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2135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角丸四角形吹き出し 30"/>
          <p:cNvSpPr/>
          <p:nvPr/>
        </p:nvSpPr>
        <p:spPr>
          <a:xfrm>
            <a:off x="4611608" y="3841935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吹き出し 31"/>
          <p:cNvSpPr/>
          <p:nvPr/>
        </p:nvSpPr>
        <p:spPr>
          <a:xfrm>
            <a:off x="2058180" y="3841935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7253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テキスト ボックス 33"/>
          <p:cNvSpPr txBox="1"/>
          <p:nvPr/>
        </p:nvSpPr>
        <p:spPr>
          <a:xfrm>
            <a:off x="654125" y="5049448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649963" y="5010119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659" y="4970216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正方形/長方形 36"/>
          <p:cNvSpPr/>
          <p:nvPr/>
        </p:nvSpPr>
        <p:spPr>
          <a:xfrm>
            <a:off x="4611608" y="5614343"/>
            <a:ext cx="1872208" cy="504056"/>
          </a:xfrm>
          <a:prstGeom prst="rect">
            <a:avLst/>
          </a:prstGeom>
          <a:solidFill>
            <a:srgbClr val="CC99FF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kumimoji="1" lang="ja-JP" altLang="en-US" sz="1600" dirty="0">
                <a:solidFill>
                  <a:schemeClr val="tx1"/>
                </a:solidFill>
              </a:rPr>
              <a:t>・・・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76249" y="5642135"/>
            <a:ext cx="5429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304" y="5819600"/>
            <a:ext cx="6588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テキスト ボックス 39"/>
          <p:cNvSpPr txBox="1"/>
          <p:nvPr/>
        </p:nvSpPr>
        <p:spPr>
          <a:xfrm>
            <a:off x="4611608" y="3841935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送信者の公開鍵で復号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506712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2135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角丸四角形吹き出し 30"/>
          <p:cNvSpPr/>
          <p:nvPr/>
        </p:nvSpPr>
        <p:spPr>
          <a:xfrm>
            <a:off x="4611608" y="3841935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吹き出し 31"/>
          <p:cNvSpPr/>
          <p:nvPr/>
        </p:nvSpPr>
        <p:spPr>
          <a:xfrm>
            <a:off x="2058180" y="3841935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7253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テキスト ボックス 33"/>
          <p:cNvSpPr txBox="1"/>
          <p:nvPr/>
        </p:nvSpPr>
        <p:spPr>
          <a:xfrm>
            <a:off x="654125" y="5049448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649963" y="5010119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559" y="5499619"/>
            <a:ext cx="6588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テキスト ボックス 39"/>
          <p:cNvSpPr txBox="1"/>
          <p:nvPr/>
        </p:nvSpPr>
        <p:spPr>
          <a:xfrm>
            <a:off x="4611608" y="3841935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送信者の公開鍵で復号</a:t>
            </a:r>
            <a:endParaRPr kumimoji="1" lang="ja-JP" altLang="en-US" sz="2000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4734455" y="4851696"/>
            <a:ext cx="1751280" cy="939139"/>
            <a:chOff x="2116607" y="4858913"/>
            <a:chExt cx="1751280" cy="939139"/>
          </a:xfrm>
        </p:grpSpPr>
        <p:sp>
          <p:nvSpPr>
            <p:cNvPr id="20" name="正方形/長方形 19"/>
            <p:cNvSpPr/>
            <p:nvPr/>
          </p:nvSpPr>
          <p:spPr>
            <a:xfrm>
              <a:off x="3144349" y="4858913"/>
              <a:ext cx="723538" cy="809452"/>
            </a:xfrm>
            <a:prstGeom prst="rect">
              <a:avLst/>
            </a:prstGeom>
            <a:solidFill>
              <a:srgbClr val="CC99FF"/>
            </a:solidFill>
            <a:ln>
              <a:solidFill>
                <a:srgbClr val="66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A6DC8E03F</a:t>
              </a:r>
              <a:r>
                <a:rPr lang="en-US" altLang="ja-JP" sz="1600" dirty="0">
                  <a:solidFill>
                    <a:schemeClr val="tx1"/>
                  </a:solidFill>
                </a:rPr>
                <a:t>…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261273" y="5321802"/>
              <a:ext cx="542925" cy="476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6607" y="5054916"/>
              <a:ext cx="639763" cy="512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11948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2135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角丸四角形吹き出し 30"/>
          <p:cNvSpPr/>
          <p:nvPr/>
        </p:nvSpPr>
        <p:spPr>
          <a:xfrm>
            <a:off x="4611608" y="3841935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吹き出し 31"/>
          <p:cNvSpPr/>
          <p:nvPr/>
        </p:nvSpPr>
        <p:spPr>
          <a:xfrm>
            <a:off x="2058180" y="3841935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7253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テキスト ボックス 33"/>
          <p:cNvSpPr txBox="1"/>
          <p:nvPr/>
        </p:nvSpPr>
        <p:spPr>
          <a:xfrm>
            <a:off x="654125" y="5049448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649963" y="5010119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5762197" y="4851696"/>
            <a:ext cx="723538" cy="809452"/>
          </a:xfrm>
          <a:prstGeom prst="rect">
            <a:avLst/>
          </a:prstGeom>
          <a:solidFill>
            <a:srgbClr val="CC99FF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lang="en-US" altLang="ja-JP" sz="1600" dirty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455" y="5047699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正方形/長方形 22"/>
          <p:cNvSpPr/>
          <p:nvPr/>
        </p:nvSpPr>
        <p:spPr>
          <a:xfrm>
            <a:off x="5762197" y="4855757"/>
            <a:ext cx="723538" cy="809452"/>
          </a:xfrm>
          <a:prstGeom prst="rect">
            <a:avLst/>
          </a:prstGeom>
          <a:solidFill>
            <a:srgbClr val="FF99CC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lang="en-US" altLang="ja-JP" sz="1600" dirty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下矢印 23"/>
          <p:cNvSpPr/>
          <p:nvPr/>
        </p:nvSpPr>
        <p:spPr>
          <a:xfrm rot="16200000">
            <a:off x="5452503" y="5156171"/>
            <a:ext cx="218375" cy="3484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4852994" y="5699399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ハッシュ関数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545106" y="3841937"/>
            <a:ext cx="2192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ハッシュ関数で</a:t>
            </a:r>
            <a:endParaRPr lang="en-US" altLang="ja-JP" sz="2000" dirty="0"/>
          </a:p>
          <a:p>
            <a:pPr algn="ctr"/>
            <a:r>
              <a:rPr lang="ja-JP" altLang="en-US" sz="2000" dirty="0"/>
              <a:t>ハッシュ値を</a:t>
            </a:r>
            <a:endParaRPr lang="en-US" altLang="ja-JP" sz="2000" dirty="0"/>
          </a:p>
          <a:p>
            <a:pPr algn="ctr"/>
            <a:r>
              <a:rPr lang="ja-JP" altLang="en-US" sz="2000" dirty="0"/>
              <a:t>導出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503986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0.11024 -0.122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-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  <p:bldP spid="24" grpId="0" animBg="1"/>
      <p:bldP spid="25" grpId="0"/>
      <p:bldP spid="2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2135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角丸四角形吹き出し 30"/>
          <p:cNvSpPr/>
          <p:nvPr/>
        </p:nvSpPr>
        <p:spPr>
          <a:xfrm>
            <a:off x="4611608" y="3841935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吹き出し 31"/>
          <p:cNvSpPr/>
          <p:nvPr/>
        </p:nvSpPr>
        <p:spPr>
          <a:xfrm>
            <a:off x="2058180" y="3841935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7253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テキスト ボックス 33"/>
          <p:cNvSpPr txBox="1"/>
          <p:nvPr/>
        </p:nvSpPr>
        <p:spPr>
          <a:xfrm>
            <a:off x="654125" y="5049448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649963" y="5010119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6775043" y="4022994"/>
            <a:ext cx="723538" cy="809452"/>
          </a:xfrm>
          <a:prstGeom prst="rect">
            <a:avLst/>
          </a:prstGeom>
          <a:solidFill>
            <a:srgbClr val="CC99FF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lang="en-US" altLang="ja-JP" sz="1600" dirty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455" y="5047699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正方形/長方形 22"/>
          <p:cNvSpPr/>
          <p:nvPr/>
        </p:nvSpPr>
        <p:spPr>
          <a:xfrm>
            <a:off x="5763651" y="4861321"/>
            <a:ext cx="723538" cy="809452"/>
          </a:xfrm>
          <a:prstGeom prst="rect">
            <a:avLst/>
          </a:prstGeom>
          <a:solidFill>
            <a:srgbClr val="FF99CC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lang="en-US" altLang="ja-JP" sz="1600" dirty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左右矢印 20"/>
          <p:cNvSpPr/>
          <p:nvPr/>
        </p:nvSpPr>
        <p:spPr>
          <a:xfrm rot="18515141">
            <a:off x="6271678" y="4658615"/>
            <a:ext cx="756569" cy="484632"/>
          </a:xfrm>
          <a:prstGeom prst="leftRightArrow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3128275" y="4043733"/>
            <a:ext cx="3096344" cy="709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同じなら</a:t>
            </a:r>
            <a:r>
              <a:rPr kumimoji="1" lang="ja-JP" altLang="en-US" dirty="0">
                <a:solidFill>
                  <a:schemeClr val="tx1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改ざん</a:t>
            </a:r>
            <a:br>
              <a:rPr kumimoji="1" lang="en-US" altLang="ja-JP" dirty="0">
                <a:solidFill>
                  <a:schemeClr val="tx1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されていない</a:t>
            </a:r>
          </a:p>
        </p:txBody>
      </p:sp>
    </p:spTree>
    <p:extLst>
      <p:ext uri="{BB962C8B-B14F-4D97-AF65-F5344CB8AC3E}">
        <p14:creationId xmlns:p14="http://schemas.microsoft.com/office/powerpoint/2010/main" val="17113826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2137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角丸四角形吹き出し 19"/>
          <p:cNvSpPr/>
          <p:nvPr/>
        </p:nvSpPr>
        <p:spPr>
          <a:xfrm>
            <a:off x="2058180" y="3841937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7255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角丸四角形吹き出し 21"/>
          <p:cNvSpPr/>
          <p:nvPr/>
        </p:nvSpPr>
        <p:spPr>
          <a:xfrm>
            <a:off x="4611608" y="3841937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54125" y="5049450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649963" y="5010121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659" y="4970218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正方形/長方形 25"/>
          <p:cNvSpPr/>
          <p:nvPr/>
        </p:nvSpPr>
        <p:spPr>
          <a:xfrm>
            <a:off x="4611608" y="5614345"/>
            <a:ext cx="1872208" cy="504056"/>
          </a:xfrm>
          <a:prstGeom prst="rect">
            <a:avLst/>
          </a:prstGeom>
          <a:solidFill>
            <a:srgbClr val="CC99FF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kumimoji="1" lang="ja-JP" altLang="en-US" sz="1600" dirty="0">
                <a:solidFill>
                  <a:schemeClr val="tx1"/>
                </a:solidFill>
              </a:rPr>
              <a:t>・・・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545106" y="3841937"/>
            <a:ext cx="2192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ハッシュ関数で</a:t>
            </a:r>
            <a:endParaRPr lang="en-US" altLang="ja-JP" sz="2000" dirty="0"/>
          </a:p>
          <a:p>
            <a:pPr algn="ctr"/>
            <a:r>
              <a:rPr lang="ja-JP" altLang="en-US" sz="2000" dirty="0"/>
              <a:t>ハッシュ値を</a:t>
            </a:r>
            <a:endParaRPr lang="en-US" altLang="ja-JP" sz="2000" dirty="0"/>
          </a:p>
          <a:p>
            <a:pPr algn="ctr"/>
            <a:r>
              <a:rPr lang="ja-JP" altLang="en-US" sz="2000" dirty="0"/>
              <a:t>導出</a:t>
            </a:r>
            <a:endParaRPr kumimoji="1" lang="ja-JP" altLang="en-US" sz="2000" dirty="0"/>
          </a:p>
        </p:txBody>
      </p:sp>
      <p:sp>
        <p:nvSpPr>
          <p:cNvPr id="28" name="正方形/長方形 27"/>
          <p:cNvSpPr/>
          <p:nvPr/>
        </p:nvSpPr>
        <p:spPr>
          <a:xfrm>
            <a:off x="4641368" y="4967730"/>
            <a:ext cx="1872208" cy="504056"/>
          </a:xfrm>
          <a:prstGeom prst="rect">
            <a:avLst/>
          </a:prstGeom>
          <a:solidFill>
            <a:srgbClr val="CC99FF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kumimoji="1" lang="ja-JP" altLang="en-US" sz="1600" dirty="0">
                <a:solidFill>
                  <a:schemeClr val="tx1"/>
                </a:solidFill>
              </a:rPr>
              <a:t>・・・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860031" y="6290209"/>
            <a:ext cx="1457641" cy="504056"/>
          </a:xfrm>
          <a:prstGeom prst="rect">
            <a:avLst/>
          </a:prstGeom>
          <a:solidFill>
            <a:srgbClr val="FF99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ハッシュ関数</a:t>
            </a:r>
          </a:p>
        </p:txBody>
      </p:sp>
    </p:spTree>
    <p:extLst>
      <p:ext uri="{BB962C8B-B14F-4D97-AF65-F5344CB8AC3E}">
        <p14:creationId xmlns:p14="http://schemas.microsoft.com/office/powerpoint/2010/main" val="272460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L 0.22413 -0.242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98" y="-1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0.00116 L -0.0033 0.0942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 animBg="1"/>
      <p:bldP spid="28" grpId="1" animBg="1"/>
      <p:bldP spid="2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52000" y="1639568"/>
            <a:ext cx="864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</a:t>
            </a:r>
            <a:r>
              <a:rPr lang="en-US" altLang="ja-JP" sz="2400" dirty="0"/>
              <a:t>…</a:t>
            </a:r>
            <a:r>
              <a:rPr lang="ja-JP" altLang="en-US" sz="2400" dirty="0"/>
              <a:t>ハッシュ関数から導出されるデータを表現した数値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ハッシュ関数</a:t>
            </a:r>
            <a:r>
              <a:rPr lang="en-US" altLang="ja-JP" sz="2400" dirty="0"/>
              <a:t>:</a:t>
            </a:r>
            <a:r>
              <a:rPr lang="ja-JP" altLang="en-US" sz="2400" dirty="0"/>
              <a:t>任意の文字列をある数値に変換する関数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ハッシュ値から元の文字列を導くことはほぼ不可能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ja-JP" altLang="en-US" sz="2400" dirty="0"/>
              <a:t>少しでも改ざんがあると値が変わる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ハッシュ関数とデータ改ざん確認</a:t>
              </a:r>
            </a:p>
          </p:txBody>
        </p:sp>
        <p:sp>
          <p:nvSpPr>
            <p:cNvPr id="18" name="正方形/長方形 17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25" y="5642137"/>
            <a:ext cx="15843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角丸四角形吹き出し 42"/>
          <p:cNvSpPr/>
          <p:nvPr/>
        </p:nvSpPr>
        <p:spPr>
          <a:xfrm>
            <a:off x="2058180" y="3841937"/>
            <a:ext cx="1937756" cy="2397050"/>
          </a:xfrm>
          <a:prstGeom prst="wedgeRoundRectCallout">
            <a:avLst>
              <a:gd name="adj1" fmla="val -43218"/>
              <a:gd name="adj2" fmla="val 60295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F96F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63" y="5557255"/>
            <a:ext cx="172561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角丸四角形吹き出し 44"/>
          <p:cNvSpPr/>
          <p:nvPr/>
        </p:nvSpPr>
        <p:spPr>
          <a:xfrm>
            <a:off x="4611608" y="3841937"/>
            <a:ext cx="2030343" cy="2415220"/>
          </a:xfrm>
          <a:prstGeom prst="wedgeRoundRectCallout">
            <a:avLst>
              <a:gd name="adj1" fmla="val 37629"/>
              <a:gd name="adj2" fmla="val 61227"/>
              <a:gd name="adj3" fmla="val 16667"/>
            </a:avLst>
          </a:prstGeom>
          <a:solidFill>
            <a:schemeClr val="bg1"/>
          </a:solidFill>
          <a:ln w="3810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54125" y="5049450"/>
            <a:ext cx="161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送信側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649963" y="5010121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受信</a:t>
            </a:r>
            <a:r>
              <a:rPr kumimoji="1" lang="ja-JP" altLang="en-US" dirty="0"/>
              <a:t>側</a:t>
            </a:r>
          </a:p>
        </p:txBody>
      </p: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659" y="4970218"/>
            <a:ext cx="6397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正方形/長方形 48"/>
          <p:cNvSpPr/>
          <p:nvPr/>
        </p:nvSpPr>
        <p:spPr>
          <a:xfrm>
            <a:off x="6660000" y="3940953"/>
            <a:ext cx="1872208" cy="504056"/>
          </a:xfrm>
          <a:prstGeom prst="rect">
            <a:avLst/>
          </a:prstGeom>
          <a:solidFill>
            <a:srgbClr val="CC99FF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kumimoji="1" lang="ja-JP" altLang="en-US" sz="1600" dirty="0">
                <a:solidFill>
                  <a:schemeClr val="tx1"/>
                </a:solidFill>
              </a:rPr>
              <a:t>・・・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572000" y="5632953"/>
            <a:ext cx="1872208" cy="504056"/>
          </a:xfrm>
          <a:prstGeom prst="rect">
            <a:avLst/>
          </a:prstGeom>
          <a:solidFill>
            <a:srgbClr val="CC99FF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A6DC8E03F</a:t>
            </a:r>
            <a:r>
              <a:rPr kumimoji="1" lang="ja-JP" altLang="en-US" sz="1600" dirty="0">
                <a:solidFill>
                  <a:schemeClr val="tx1"/>
                </a:solidFill>
              </a:rPr>
              <a:t>・・・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716015" y="3841938"/>
            <a:ext cx="19259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送信されたハッシュ値と比べる</a:t>
            </a:r>
            <a:endParaRPr kumimoji="1" lang="ja-JP" altLang="en-US" sz="2000" dirty="0"/>
          </a:p>
        </p:txBody>
      </p:sp>
      <p:sp>
        <p:nvSpPr>
          <p:cNvPr id="52" name="左右矢印 51"/>
          <p:cNvSpPr/>
          <p:nvPr/>
        </p:nvSpPr>
        <p:spPr>
          <a:xfrm rot="18515141">
            <a:off x="6116761" y="4730125"/>
            <a:ext cx="1216152" cy="484632"/>
          </a:xfrm>
          <a:prstGeom prst="leftRightArrow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2555776" y="4778041"/>
            <a:ext cx="3096344" cy="914400"/>
          </a:xfrm>
          <a:prstGeom prst="rect">
            <a:avLst/>
          </a:prstGeom>
          <a:solidFill>
            <a:srgbClr val="3399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FF0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同じなら</a:t>
            </a:r>
            <a:r>
              <a:rPr kumimoji="1" lang="ja-JP" altLang="en-US" dirty="0">
                <a:solidFill>
                  <a:srgbClr val="FFFF0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改ざん</a:t>
            </a:r>
            <a:br>
              <a:rPr kumimoji="1" lang="en-US" altLang="ja-JP" dirty="0">
                <a:solidFill>
                  <a:srgbClr val="FFFF0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</a:br>
            <a:r>
              <a:rPr kumimoji="1" lang="ja-JP" altLang="en-US" dirty="0">
                <a:solidFill>
                  <a:srgbClr val="FFFF0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されていない</a:t>
            </a:r>
          </a:p>
        </p:txBody>
      </p:sp>
    </p:spTree>
    <p:extLst>
      <p:ext uri="{BB962C8B-B14F-4D97-AF65-F5344CB8AC3E}">
        <p14:creationId xmlns:p14="http://schemas.microsoft.com/office/powerpoint/2010/main" val="2243237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282479" y="2399548"/>
            <a:ext cx="8640000" cy="2058905"/>
            <a:chOff x="282479" y="2877529"/>
            <a:chExt cx="8640000" cy="2058905"/>
          </a:xfrm>
        </p:grpSpPr>
        <p:sp>
          <p:nvSpPr>
            <p:cNvPr id="10" name="正方形/長方形 9"/>
            <p:cNvSpPr/>
            <p:nvPr/>
          </p:nvSpPr>
          <p:spPr>
            <a:xfrm flipV="1">
              <a:off x="282479" y="2877529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 flipV="1">
              <a:off x="282479" y="4890715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82479" y="2944028"/>
              <a:ext cx="6340197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0" dirty="0"/>
                <a:t>メールを</a:t>
              </a:r>
              <a:endParaRPr kumimoji="1" lang="en-US" altLang="ja-JP" sz="6000" dirty="0"/>
            </a:p>
            <a:p>
              <a:r>
                <a:rPr kumimoji="1" lang="ja-JP" altLang="en-US" sz="6000" dirty="0"/>
                <a:t>利用する際の注意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8225345"/>
      </p:ext>
    </p:extLst>
  </p:cSld>
  <p:clrMapOvr>
    <a:masterClrMapping/>
  </p:clrMapOvr>
  <p:transition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メール利用の際の注意・マナー</a:t>
              </a:r>
              <a:r>
                <a:rPr lang="en-US" altLang="ja-JP" sz="4400" dirty="0"/>
                <a:t> 1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52000" y="1634895"/>
            <a:ext cx="8640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相手の立場になって読み返す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最初に宛名を書き</a:t>
            </a:r>
            <a:r>
              <a:rPr lang="en-US" altLang="ja-JP" sz="2800" dirty="0"/>
              <a:t>, </a:t>
            </a:r>
            <a:r>
              <a:rPr lang="ja-JP" altLang="en-US" sz="2800" dirty="0"/>
              <a:t>次に名乗る</a:t>
            </a:r>
            <a:endParaRPr lang="en-US" altLang="ja-JP" sz="2800" dirty="0"/>
          </a:p>
          <a:p>
            <a:pPr marL="914400" lvl="1" indent="-457200">
              <a:buFontTx/>
              <a:buChar char="-"/>
            </a:pPr>
            <a:r>
              <a:rPr lang="ja-JP" altLang="en-US" sz="2800" dirty="0"/>
              <a:t>例　倉本さま</a:t>
            </a:r>
            <a:endParaRPr lang="en-US" altLang="ja-JP" sz="2800" dirty="0"/>
          </a:p>
          <a:p>
            <a:pPr lvl="1"/>
            <a:r>
              <a:rPr lang="en-US" altLang="ja-JP" sz="2800" dirty="0"/>
              <a:t>	</a:t>
            </a:r>
            <a:r>
              <a:rPr lang="ja-JP" altLang="en-US" sz="2800" dirty="0"/>
              <a:t>　　 新井です</a:t>
            </a:r>
            <a:endParaRPr lang="en-US" altLang="ja-JP" sz="2800" dirty="0"/>
          </a:p>
          <a:p>
            <a:pPr lvl="1"/>
            <a:endParaRPr lang="ja-JP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機種依存文字を使わない</a:t>
            </a:r>
          </a:p>
          <a:p>
            <a:pPr lvl="2"/>
            <a:r>
              <a:rPr lang="ja-JP" altLang="en-US" sz="2800" dirty="0"/>
              <a:t>半角カタカナ，「①」，「℡」 </a:t>
            </a:r>
            <a:r>
              <a:rPr lang="en-US" altLang="ja-JP" sz="2800" dirty="0"/>
              <a:t>, </a:t>
            </a:r>
            <a:r>
              <a:rPr lang="ja-JP" altLang="en-US" sz="2800" dirty="0"/>
              <a:t>「</a:t>
            </a:r>
            <a:r>
              <a:rPr lang="en-US" altLang="ja-JP" sz="2800" dirty="0"/>
              <a:t>Ⅱ</a:t>
            </a:r>
            <a:r>
              <a:rPr lang="ja-JP" altLang="en-US" sz="2800" dirty="0"/>
              <a:t>」など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あまり大きなファイルを添付しない</a:t>
            </a:r>
          </a:p>
          <a:p>
            <a:pPr lvl="2"/>
            <a:r>
              <a:rPr lang="en-US" altLang="ja-JP" sz="2800" dirty="0"/>
              <a:t>10 MB </a:t>
            </a:r>
            <a:r>
              <a:rPr lang="ja-JP" altLang="en-US" sz="2800" dirty="0"/>
              <a:t>以上のメールは北大外と送受信できない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dirty="0"/>
              <a:t>HTML </a:t>
            </a:r>
            <a:r>
              <a:rPr lang="ja-JP" altLang="en-US" sz="2800" dirty="0"/>
              <a:t>形式のメールに注意</a:t>
            </a:r>
          </a:p>
          <a:p>
            <a:pPr lvl="2"/>
            <a:r>
              <a:rPr lang="ja-JP" altLang="en-US" sz="2800" dirty="0"/>
              <a:t>初期設定が </a:t>
            </a:r>
            <a:r>
              <a:rPr lang="en-US" altLang="ja-JP" sz="2800" dirty="0"/>
              <a:t>HTML </a:t>
            </a:r>
            <a:r>
              <a:rPr lang="ja-JP" altLang="en-US" sz="2800" dirty="0"/>
              <a:t>形式のメーラがある</a:t>
            </a:r>
          </a:p>
        </p:txBody>
      </p:sp>
    </p:spTree>
    <p:extLst>
      <p:ext uri="{BB962C8B-B14F-4D97-AF65-F5344CB8AC3E}">
        <p14:creationId xmlns:p14="http://schemas.microsoft.com/office/powerpoint/2010/main" val="3499957578"/>
      </p:ext>
    </p:extLst>
  </p:cSld>
  <p:clrMapOvr>
    <a:masterClrMapping/>
  </p:clrMapOvr>
  <p:transition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5563402" y="664143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html</a:t>
            </a:r>
            <a:r>
              <a:rPr kumimoji="1" lang="ja-JP" altLang="en-US" sz="2800" dirty="0"/>
              <a:t>メールの一例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35" y="0"/>
            <a:ext cx="3857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859408"/>
      </p:ext>
    </p:extLst>
  </p:cSld>
  <p:clrMapOvr>
    <a:masterClrMapping/>
  </p:clrMapOvr>
  <p:transition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dirty="0"/>
                <a:t>メール利用の際の注意・マナー</a:t>
              </a:r>
              <a:r>
                <a:rPr lang="en-US" altLang="ja-JP" sz="4400" dirty="0"/>
                <a:t> 2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52000" y="1629397"/>
            <a:ext cx="86400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クレジットカード番号，暗証番号</a:t>
            </a:r>
            <a:r>
              <a:rPr lang="en-US" altLang="ja-JP" sz="2800" dirty="0"/>
              <a:t>, </a:t>
            </a:r>
            <a:r>
              <a:rPr lang="ja-JP" altLang="en-US" sz="2800" dirty="0"/>
              <a:t>パスワードなどを送らない</a:t>
            </a:r>
          </a:p>
          <a:p>
            <a:pPr marL="914400" lvl="1" indent="-457200">
              <a:buFontTx/>
              <a:buChar char="-"/>
            </a:pPr>
            <a:r>
              <a:rPr lang="ja-JP" altLang="en-US" sz="2400" dirty="0"/>
              <a:t>盗聴される恐れがある</a:t>
            </a:r>
            <a:endParaRPr lang="en-US" altLang="ja-JP" sz="2400" dirty="0"/>
          </a:p>
          <a:p>
            <a:pPr lvl="1"/>
            <a:endParaRPr lang="ja-JP" alt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悪質なメールに注意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スパムメール </a:t>
            </a:r>
            <a:r>
              <a:rPr lang="en-US" altLang="ja-JP" sz="2800" dirty="0"/>
              <a:t>(</a:t>
            </a:r>
            <a:r>
              <a:rPr lang="ja-JP" altLang="en-US" sz="2800" dirty="0"/>
              <a:t>迷惑メール</a:t>
            </a:r>
            <a:r>
              <a:rPr lang="en-US" altLang="ja-JP" sz="2800" dirty="0"/>
              <a:t>)</a:t>
            </a:r>
            <a:r>
              <a:rPr lang="ja-JP" altLang="en-US" sz="2800" dirty="0" err="1"/>
              <a:t>，</a:t>
            </a:r>
            <a:r>
              <a:rPr lang="ja-JP" altLang="en-US" sz="2800" dirty="0"/>
              <a:t>詐欺メール</a:t>
            </a:r>
          </a:p>
          <a:p>
            <a:pPr lvl="2"/>
            <a:r>
              <a:rPr lang="en-US" altLang="ja-JP" sz="2400" dirty="0"/>
              <a:t>- </a:t>
            </a:r>
            <a:r>
              <a:rPr lang="ja-JP" altLang="en-US" sz="2400" dirty="0"/>
              <a:t>迂闊に信じない</a:t>
            </a:r>
          </a:p>
          <a:p>
            <a:pPr lvl="2"/>
            <a:r>
              <a:rPr lang="en-US" altLang="ja-JP" sz="2400" dirty="0"/>
              <a:t>- </a:t>
            </a:r>
            <a:r>
              <a:rPr lang="ja-JP" altLang="en-US" sz="2400" dirty="0"/>
              <a:t>特にフィッシング詐欺に注意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ウイルスメール</a:t>
            </a:r>
          </a:p>
          <a:p>
            <a:pPr lvl="2"/>
            <a:r>
              <a:rPr lang="en-US" altLang="ja-JP" sz="2400" dirty="0"/>
              <a:t>- </a:t>
            </a:r>
            <a:r>
              <a:rPr lang="ja-JP" altLang="en-US" sz="2400" dirty="0"/>
              <a:t>添付ファイルを無闇に開かない</a:t>
            </a:r>
          </a:p>
          <a:p>
            <a:pPr lvl="2"/>
            <a:r>
              <a:rPr lang="en-US" altLang="ja-JP" sz="2400" dirty="0"/>
              <a:t>- URL </a:t>
            </a:r>
            <a:r>
              <a:rPr lang="ja-JP" altLang="en-US" sz="2400" dirty="0"/>
              <a:t>は安易にアクセスしない</a:t>
            </a:r>
          </a:p>
        </p:txBody>
      </p:sp>
    </p:spTree>
    <p:extLst>
      <p:ext uri="{BB962C8B-B14F-4D97-AF65-F5344CB8AC3E}">
        <p14:creationId xmlns:p14="http://schemas.microsoft.com/office/powerpoint/2010/main" val="9072869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02" y="4531033"/>
            <a:ext cx="1805141" cy="1227496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46987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メール配送の流れ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10391" y="1998597"/>
            <a:ext cx="2735263" cy="4175125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C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098322" y="1998597"/>
            <a:ext cx="2735262" cy="4175125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C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931196" y="1560904"/>
            <a:ext cx="1223962" cy="431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 dirty="0">
                <a:solidFill>
                  <a:srgbClr val="990099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送信側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6853971" y="1566567"/>
            <a:ext cx="1223963" cy="431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 dirty="0">
                <a:solidFill>
                  <a:srgbClr val="990099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受信側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062300" y="3442343"/>
            <a:ext cx="1912250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メールサーバ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A</a:t>
            </a:r>
            <a:r>
              <a:rPr lang="ja-JP" altLang="en-GB" sz="2000" dirty="0">
                <a:solidFill>
                  <a:srgbClr val="00008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 </a:t>
            </a:r>
            <a:endParaRPr lang="en-GB" altLang="ja-JP" sz="2000" dirty="0">
              <a:solidFill>
                <a:srgbClr val="00008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466809" y="5859097"/>
            <a:ext cx="2071687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クライアント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A</a:t>
            </a:r>
            <a:endParaRPr lang="en-GB" altLang="ja-JP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6809504" y="5599047"/>
            <a:ext cx="2135243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クライアント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B</a:t>
            </a:r>
            <a:endParaRPr lang="en-GB" altLang="ja-JP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19" name="AutoShape 15"/>
          <p:cNvSpPr>
            <a:spLocks noChangeArrowheads="1"/>
          </p:cNvSpPr>
          <p:nvPr/>
        </p:nvSpPr>
        <p:spPr bwMode="auto">
          <a:xfrm>
            <a:off x="538247" y="2358959"/>
            <a:ext cx="792163" cy="2287647"/>
          </a:xfrm>
          <a:custGeom>
            <a:avLst/>
            <a:gdLst>
              <a:gd name="T0" fmla="*/ 20309482 w 21600"/>
              <a:gd name="T1" fmla="*/ 0 h 21600"/>
              <a:gd name="T2" fmla="*/ 20309482 w 21600"/>
              <a:gd name="T3" fmla="*/ 165608675 h 21600"/>
              <a:gd name="T4" fmla="*/ 4371236 w 21600"/>
              <a:gd name="T5" fmla="*/ 294221708 h 21600"/>
              <a:gd name="T6" fmla="*/ 29051955 w 21600"/>
              <a:gd name="T7" fmla="*/ 8280433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00 h 21600"/>
              <a:gd name="T14" fmla="*/ 18201 w 21600"/>
              <a:gd name="T15" fmla="*/ 925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00CC66"/>
          </a:solidFill>
          <a:ln w="9360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" name="AutoShape 16"/>
          <p:cNvSpPr>
            <a:spLocks noChangeArrowheads="1"/>
          </p:cNvSpPr>
          <p:nvPr/>
        </p:nvSpPr>
        <p:spPr bwMode="auto">
          <a:xfrm>
            <a:off x="2627397" y="2574859"/>
            <a:ext cx="647700" cy="7191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66"/>
          </a:solidFill>
          <a:ln w="9360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5955447" y="2574859"/>
            <a:ext cx="650875" cy="7191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66"/>
          </a:solidFill>
          <a:ln w="9360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" name="AutoShape 18"/>
          <p:cNvSpPr>
            <a:spLocks noChangeArrowheads="1"/>
          </p:cNvSpPr>
          <p:nvPr/>
        </p:nvSpPr>
        <p:spPr bwMode="auto">
          <a:xfrm rot="5400000">
            <a:off x="7077810" y="3186046"/>
            <a:ext cx="2087562" cy="1008063"/>
          </a:xfrm>
          <a:custGeom>
            <a:avLst/>
            <a:gdLst>
              <a:gd name="T0" fmla="*/ 141041874 w 21600"/>
              <a:gd name="T1" fmla="*/ 0 h 21600"/>
              <a:gd name="T2" fmla="*/ 141041874 w 21600"/>
              <a:gd name="T3" fmla="*/ 26480742 h 21600"/>
              <a:gd name="T4" fmla="*/ 30356727 w 21600"/>
              <a:gd name="T5" fmla="*/ 47045880 h 21600"/>
              <a:gd name="T6" fmla="*/ 201755329 w 21600"/>
              <a:gd name="T7" fmla="*/ 132403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00 h 21600"/>
              <a:gd name="T14" fmla="*/ 18201 w 21600"/>
              <a:gd name="T15" fmla="*/ 925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00CC66"/>
          </a:solidFill>
          <a:ln w="9360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3227910" y="3717746"/>
            <a:ext cx="2592388" cy="12465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ja-JP" altLang="en-US" sz="2500" dirty="0">
                <a:solidFill>
                  <a:srgbClr val="0070C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ネットワーク</a:t>
            </a:r>
            <a:endParaRPr lang="en-US" altLang="ja-JP" sz="2500" dirty="0">
              <a:solidFill>
                <a:srgbClr val="0070C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500" dirty="0" err="1">
                <a:solidFill>
                  <a:srgbClr val="0070C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を介してメールを</a:t>
            </a:r>
            <a:endParaRPr lang="en-GB" sz="2500" dirty="0">
              <a:solidFill>
                <a:srgbClr val="0070C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500" dirty="0" err="1">
                <a:solidFill>
                  <a:srgbClr val="0070C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受信側のサーバへ</a:t>
            </a:r>
            <a:endParaRPr lang="en-GB" sz="2500" dirty="0">
              <a:solidFill>
                <a:srgbClr val="0070C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grpSp>
        <p:nvGrpSpPr>
          <p:cNvPr id="24" name="Group 24"/>
          <p:cNvGrpSpPr>
            <a:grpSpLocks/>
          </p:cNvGrpSpPr>
          <p:nvPr/>
        </p:nvGrpSpPr>
        <p:grpSpPr bwMode="auto">
          <a:xfrm>
            <a:off x="323935" y="4879909"/>
            <a:ext cx="844550" cy="641350"/>
            <a:chOff x="306" y="2901"/>
            <a:chExt cx="532" cy="404"/>
          </a:xfrm>
        </p:grpSpPr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306" y="2903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" name="AutoShape 26"/>
            <p:cNvSpPr>
              <a:spLocks noChangeArrowheads="1"/>
            </p:cNvSpPr>
            <p:nvPr/>
          </p:nvSpPr>
          <p:spPr bwMode="auto">
            <a:xfrm flipV="1">
              <a:off x="306" y="2901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6171347" y="3367022"/>
            <a:ext cx="1906587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メールサーバ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B</a:t>
            </a:r>
            <a:r>
              <a:rPr lang="ja-JP" altLang="en-GB" sz="2000" dirty="0">
                <a:solidFill>
                  <a:srgbClr val="00008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 </a:t>
            </a:r>
            <a:endParaRPr lang="en-GB" altLang="ja-JP" sz="2000" dirty="0">
              <a:solidFill>
                <a:srgbClr val="00008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26618" y="5887972"/>
            <a:ext cx="2513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メールを送りたい！</a:t>
            </a:r>
            <a:endParaRPr kumimoji="1" lang="ja-JP" altLang="en-US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30" name="AutoShape 17"/>
          <p:cNvSpPr>
            <a:spLocks noChangeArrowheads="1"/>
          </p:cNvSpPr>
          <p:nvPr/>
        </p:nvSpPr>
        <p:spPr bwMode="auto">
          <a:xfrm>
            <a:off x="3163683" y="5320943"/>
            <a:ext cx="2874362" cy="7191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000"/>
          </a:solidFill>
          <a:ln w="9360">
            <a:noFill/>
            <a:miter lim="800000"/>
            <a:headEnd/>
            <a:tailEnd/>
          </a:ln>
          <a:effectLst>
            <a:outerShdw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415" y="1296252"/>
            <a:ext cx="2600574" cy="260057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732" y="2247806"/>
            <a:ext cx="1013867" cy="119984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342" y="2242500"/>
            <a:ext cx="1013867" cy="1199843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732" y="4657545"/>
            <a:ext cx="1062289" cy="85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3074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7" presetClass="path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023 L 4.16667E-6 -0.16486 C 4.16667E-6 -0.23885 0.04583 -0.32994 0.08316 -0.32994 L 0.16632 -0.32994 " rAng="0" ptsTypes="FfFF">
                                      <p:cBhvr>
                                        <p:cTn id="30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rCtr x="8300" y="-1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63" presetClass="path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32 -0.32994 L 0.63888 -0.34035 " rAng="0" ptsTypes="AA">
                                      <p:cBhvr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rCtr x="236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0" presetClass="path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888 -0.34035 L 0.70972 -0.34035 C 0.74149 -0.34035 0.78073 -0.2622 0.78073 -0.19908 L 0.78073 -0.05711 " rAng="0" ptsTypes="FfFF">
                                      <p:cBhvr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rCtr x="7100" y="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/>
      <p:bldP spid="20" grpId="0" animBg="1"/>
      <p:bldP spid="21" grpId="0" animBg="1"/>
      <p:bldP spid="22" grpId="0" animBg="1"/>
      <p:bldP spid="23" grpId="0"/>
      <p:bldP spid="27" grpId="0"/>
      <p:bldP spid="29" grpId="0"/>
      <p:bldP spid="29" grpId="1"/>
      <p:bldP spid="30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7520007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まとめ</a:t>
              </a:r>
              <a:r>
                <a:rPr lang="en-US" altLang="ja-JP" sz="4400" dirty="0"/>
                <a:t>: </a:t>
              </a:r>
              <a:r>
                <a:rPr lang="ja-JP" altLang="en-US" sz="4400" dirty="0"/>
                <a:t>メール配送のしくみ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正方形/長方形 8"/>
          <p:cNvSpPr/>
          <p:nvPr/>
        </p:nvSpPr>
        <p:spPr>
          <a:xfrm>
            <a:off x="252000" y="1629397"/>
            <a:ext cx="8640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メール配送のしくみ</a:t>
            </a:r>
          </a:p>
          <a:p>
            <a:pPr marL="971550" lvl="1" indent="-514350">
              <a:buFont typeface="+mj-lt"/>
              <a:buAutoNum type="arabicPeriod"/>
            </a:pPr>
            <a:r>
              <a:rPr lang="ja-JP" altLang="en-US" sz="2800" dirty="0"/>
              <a:t>クライアント </a:t>
            </a:r>
            <a:r>
              <a:rPr lang="en-US" altLang="ja-JP" sz="2800" dirty="0"/>
              <a:t>(MUA) </a:t>
            </a:r>
            <a:r>
              <a:rPr lang="ja-JP" altLang="en-US" sz="2800" dirty="0"/>
              <a:t>からメールサーバ </a:t>
            </a:r>
            <a:r>
              <a:rPr lang="en-US" altLang="ja-JP" sz="2800" dirty="0"/>
              <a:t>(MTA) </a:t>
            </a:r>
            <a:r>
              <a:rPr lang="ja-JP" altLang="en-US" sz="2800" dirty="0"/>
              <a:t>へメールを送信</a:t>
            </a:r>
          </a:p>
          <a:p>
            <a:pPr lvl="3"/>
            <a:r>
              <a:rPr lang="en-US" altLang="ja-JP" sz="2000" dirty="0"/>
              <a:t>…</a:t>
            </a:r>
            <a:r>
              <a:rPr lang="ja-JP" altLang="en-US" sz="2000" dirty="0"/>
              <a:t>使用プロトコル</a:t>
            </a:r>
            <a:r>
              <a:rPr lang="en-US" altLang="ja-JP" sz="2000" dirty="0"/>
              <a:t>: SMTP</a:t>
            </a:r>
          </a:p>
          <a:p>
            <a:pPr marL="971550" lvl="1" indent="-514350">
              <a:buFont typeface="+mj-lt"/>
              <a:buAutoNum type="arabicPeriod"/>
            </a:pPr>
            <a:r>
              <a:rPr lang="ja-JP" altLang="en-US" sz="2800" dirty="0"/>
              <a:t>送信側のメールサーバ </a:t>
            </a:r>
            <a:r>
              <a:rPr lang="en-US" altLang="ja-JP" sz="2800" dirty="0"/>
              <a:t>(MTA) </a:t>
            </a:r>
            <a:r>
              <a:rPr lang="ja-JP" altLang="en-US" sz="2800" dirty="0"/>
              <a:t>から受信側のメールサーバ </a:t>
            </a:r>
            <a:r>
              <a:rPr lang="en-US" altLang="ja-JP" sz="2800" dirty="0"/>
              <a:t>(MTA) </a:t>
            </a:r>
            <a:r>
              <a:rPr lang="ja-JP" altLang="en-US" sz="2800" dirty="0"/>
              <a:t>へメールを送信</a:t>
            </a:r>
          </a:p>
          <a:p>
            <a:pPr lvl="3"/>
            <a:r>
              <a:rPr lang="en-US" altLang="ja-JP" sz="2000" dirty="0"/>
              <a:t>…</a:t>
            </a:r>
            <a:r>
              <a:rPr lang="ja-JP" altLang="en-US" sz="2000" dirty="0"/>
              <a:t>使用プロトコル</a:t>
            </a:r>
            <a:r>
              <a:rPr lang="en-US" altLang="ja-JP" sz="2000" dirty="0"/>
              <a:t>: SMTP</a:t>
            </a:r>
          </a:p>
          <a:p>
            <a:pPr marL="971550" lvl="1" indent="-514350">
              <a:buFont typeface="+mj-lt"/>
              <a:buAutoNum type="arabicPeriod"/>
            </a:pPr>
            <a:r>
              <a:rPr lang="ja-JP" altLang="en-US" sz="2800" dirty="0"/>
              <a:t>受信側のメールサーバ </a:t>
            </a:r>
            <a:r>
              <a:rPr lang="en-US" altLang="ja-JP" sz="2800" dirty="0"/>
              <a:t>(MTA) </a:t>
            </a:r>
            <a:r>
              <a:rPr lang="ja-JP" altLang="en-US" sz="2800" dirty="0"/>
              <a:t>はメールをメール </a:t>
            </a:r>
            <a:r>
              <a:rPr lang="en-US" altLang="ja-JP" sz="2800" dirty="0"/>
              <a:t>BOX </a:t>
            </a:r>
            <a:r>
              <a:rPr lang="ja-JP" altLang="en-US" sz="2800" dirty="0"/>
              <a:t>に仕分け</a:t>
            </a:r>
          </a:p>
          <a:p>
            <a:pPr marL="971550" lvl="1" indent="-514350">
              <a:buFont typeface="+mj-lt"/>
              <a:buAutoNum type="arabicPeriod"/>
            </a:pPr>
            <a:r>
              <a:rPr lang="ja-JP" altLang="en-US" sz="2800" dirty="0"/>
              <a:t>受信側のクライアント </a:t>
            </a:r>
            <a:r>
              <a:rPr lang="en-US" altLang="ja-JP" sz="2800" dirty="0"/>
              <a:t>(MUA) </a:t>
            </a:r>
            <a:r>
              <a:rPr lang="ja-JP" altLang="en-US" sz="2800" dirty="0"/>
              <a:t>がメール </a:t>
            </a:r>
            <a:r>
              <a:rPr lang="en-US" altLang="ja-JP" sz="2800" dirty="0"/>
              <a:t>BOX </a:t>
            </a:r>
            <a:r>
              <a:rPr lang="ja-JP" altLang="en-US" sz="2800" dirty="0"/>
              <a:t>からメールを取得 </a:t>
            </a:r>
            <a:r>
              <a:rPr lang="en-US" altLang="ja-JP" sz="2800" dirty="0"/>
              <a:t>(</a:t>
            </a:r>
            <a:r>
              <a:rPr lang="ja-JP" altLang="en-US" sz="2800" dirty="0"/>
              <a:t>見る</a:t>
            </a:r>
            <a:r>
              <a:rPr lang="en-US" altLang="ja-JP" sz="2800" dirty="0"/>
              <a:t>)</a:t>
            </a:r>
          </a:p>
          <a:p>
            <a:pPr lvl="3"/>
            <a:r>
              <a:rPr lang="en-US" altLang="ja-JP" sz="2000" dirty="0"/>
              <a:t>…</a:t>
            </a:r>
            <a:r>
              <a:rPr lang="ja-JP" altLang="en-US" sz="2000" dirty="0"/>
              <a:t>使用プロトコル</a:t>
            </a:r>
            <a:r>
              <a:rPr lang="en-US" altLang="ja-JP" sz="2000" dirty="0"/>
              <a:t>: POP, IMAP</a:t>
            </a:r>
          </a:p>
        </p:txBody>
      </p:sp>
    </p:spTree>
    <p:extLst>
      <p:ext uri="{BB962C8B-B14F-4D97-AF65-F5344CB8AC3E}">
        <p14:creationId xmlns:p14="http://schemas.microsoft.com/office/powerpoint/2010/main" val="2947524753"/>
      </p:ext>
    </p:extLst>
  </p:cSld>
  <p:clrMapOvr>
    <a:masterClrMapping/>
  </p:clrMapOvr>
  <p:transition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9777035" cy="815160"/>
            <a:chOff x="252000" y="481092"/>
            <a:chExt cx="9777035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977703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まとめ</a:t>
              </a:r>
              <a:r>
                <a:rPr lang="en-US" altLang="ja-JP" sz="4400" dirty="0"/>
                <a:t>: </a:t>
              </a:r>
              <a:r>
                <a:rPr lang="ja-JP" altLang="en-US" sz="4400" dirty="0"/>
                <a:t>メールの構造とセキュリティ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52000" y="1635031"/>
            <a:ext cx="8640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メールの構造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メールヘッダ</a:t>
            </a:r>
            <a:r>
              <a:rPr lang="en-US" altLang="ja-JP" sz="2400" dirty="0"/>
              <a:t>: </a:t>
            </a:r>
            <a:r>
              <a:rPr lang="ja-JP" altLang="en-US" sz="2400" dirty="0"/>
              <a:t>宛先，送信者，件名，</a:t>
            </a:r>
            <a:r>
              <a:rPr lang="ja-JP" altLang="en-US" sz="2400" u="sng" dirty="0"/>
              <a:t>経路等の情報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空白行</a:t>
            </a:r>
            <a:r>
              <a:rPr lang="en-US" altLang="ja-JP" sz="2400" dirty="0"/>
              <a:t>: </a:t>
            </a:r>
            <a:r>
              <a:rPr lang="ja-JP" altLang="en-US" sz="2400" dirty="0"/>
              <a:t>メールヘッダと本文を分ける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本文 </a:t>
            </a:r>
            <a:r>
              <a:rPr lang="en-US" altLang="ja-JP" sz="2400" dirty="0"/>
              <a:t>(</a:t>
            </a:r>
            <a:r>
              <a:rPr lang="ja-JP" altLang="en-US" sz="2400" dirty="0"/>
              <a:t>ボディ</a:t>
            </a:r>
            <a:r>
              <a:rPr lang="en-US" altLang="ja-JP" sz="2400" dirty="0"/>
              <a:t>)</a:t>
            </a:r>
          </a:p>
          <a:p>
            <a:pPr lvl="2"/>
            <a:endParaRPr lang="ja-JP" alt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メールに関するセキュリティ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暗号化・復号</a:t>
            </a:r>
            <a:r>
              <a:rPr lang="en-US" altLang="ja-JP" sz="2800" dirty="0"/>
              <a:t>: </a:t>
            </a:r>
            <a:r>
              <a:rPr lang="ja-JP" altLang="en-US" sz="2800" dirty="0"/>
              <a:t>盗聴を無効化する手段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秘密鍵暗号化方式</a:t>
            </a:r>
            <a:r>
              <a:rPr lang="en-US" altLang="ja-JP" sz="2400" dirty="0"/>
              <a:t>: </a:t>
            </a:r>
            <a:r>
              <a:rPr lang="ja-JP" altLang="en-US" sz="2400" dirty="0"/>
              <a:t>同じ一種の鍵 </a:t>
            </a:r>
            <a:r>
              <a:rPr lang="en-US" altLang="ja-JP" sz="2400" dirty="0"/>
              <a:t>(</a:t>
            </a:r>
            <a:r>
              <a:rPr lang="ja-JP" altLang="en-US" sz="2400" dirty="0"/>
              <a:t>秘密鍵</a:t>
            </a:r>
            <a:r>
              <a:rPr lang="en-US" altLang="ja-JP" sz="2400" dirty="0"/>
              <a:t>) </a:t>
            </a:r>
            <a:r>
              <a:rPr lang="ja-JP" altLang="en-US" sz="2400" dirty="0"/>
              <a:t>を使用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公開鍵暗号化方式</a:t>
            </a:r>
            <a:r>
              <a:rPr lang="en-US" altLang="ja-JP" sz="2400" dirty="0"/>
              <a:t>: </a:t>
            </a:r>
            <a:r>
              <a:rPr lang="ja-JP" altLang="en-US" sz="2400" dirty="0"/>
              <a:t>対となる異なる二種の鍵 </a:t>
            </a:r>
            <a:r>
              <a:rPr lang="en-US" altLang="ja-JP" sz="2400" dirty="0"/>
              <a:t>(</a:t>
            </a:r>
            <a:r>
              <a:rPr lang="ja-JP" altLang="en-US" sz="2400" dirty="0"/>
              <a:t>公開鍵</a:t>
            </a:r>
            <a:r>
              <a:rPr lang="en-US" altLang="ja-JP" sz="2400" dirty="0"/>
              <a:t>, </a:t>
            </a:r>
            <a:r>
              <a:rPr lang="ja-JP" altLang="en-US" sz="2400" dirty="0"/>
              <a:t>秘密鍵</a:t>
            </a:r>
            <a:r>
              <a:rPr lang="en-US" altLang="ja-JP" sz="2400" dirty="0"/>
              <a:t>) </a:t>
            </a:r>
            <a:r>
              <a:rPr lang="ja-JP" altLang="en-US" sz="2400" dirty="0"/>
              <a:t>を使用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デジタル署名</a:t>
            </a:r>
            <a:r>
              <a:rPr lang="en-US" altLang="ja-JP" sz="2800" dirty="0"/>
              <a:t>: </a:t>
            </a:r>
            <a:r>
              <a:rPr lang="ja-JP" altLang="en-US" sz="2800" dirty="0"/>
              <a:t>偽装</a:t>
            </a:r>
            <a:r>
              <a:rPr lang="en-US" altLang="ja-JP" sz="2800" dirty="0"/>
              <a:t>, </a:t>
            </a:r>
            <a:r>
              <a:rPr lang="ja-JP" altLang="en-US" sz="2800" dirty="0"/>
              <a:t>改ざんを発見する仕組み</a:t>
            </a:r>
          </a:p>
        </p:txBody>
      </p:sp>
    </p:spTree>
    <p:extLst>
      <p:ext uri="{BB962C8B-B14F-4D97-AF65-F5344CB8AC3E}">
        <p14:creationId xmlns:p14="http://schemas.microsoft.com/office/powerpoint/2010/main" val="1189479480"/>
      </p:ext>
    </p:extLst>
  </p:cSld>
  <p:clrMapOvr>
    <a:masterClrMapping/>
  </p:clrMapOvr>
  <p:transition>
    <p:fad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8521" cy="815160"/>
            <a:chOff x="252000" y="481092"/>
            <a:chExt cx="8648521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86485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まとめ</a:t>
              </a:r>
              <a:r>
                <a:rPr lang="en-US" altLang="ja-JP" sz="4400" dirty="0"/>
                <a:t>: </a:t>
              </a:r>
              <a:r>
                <a:rPr lang="ja-JP" altLang="en-US" sz="4400" dirty="0"/>
                <a:t>メール利用時の注意事項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52000" y="1634760"/>
            <a:ext cx="8640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メールを利用する際の注意・マナー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メール送信時の注意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読む人の立場に立って考える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個人情報を送らない</a:t>
            </a:r>
            <a:endParaRPr lang="en-US" altLang="ja-JP" sz="2400" dirty="0"/>
          </a:p>
          <a:p>
            <a:pPr lvl="2"/>
            <a:endParaRPr lang="ja-JP" alt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メール受信時の注意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悪質なメールに気を付ける</a:t>
            </a:r>
          </a:p>
          <a:p>
            <a:pPr lvl="2"/>
            <a:r>
              <a:rPr lang="en-US" altLang="ja-JP" sz="2400" dirty="0"/>
              <a:t>	</a:t>
            </a:r>
            <a:r>
              <a:rPr lang="ja-JP" altLang="en-US" sz="2400" dirty="0"/>
              <a:t>スパムメール</a:t>
            </a:r>
            <a:r>
              <a:rPr lang="en-US" altLang="ja-JP" sz="2400" dirty="0"/>
              <a:t>,</a:t>
            </a:r>
            <a:r>
              <a:rPr lang="ja-JP" altLang="en-US" sz="2400" dirty="0"/>
              <a:t>詐欺メール</a:t>
            </a:r>
            <a:r>
              <a:rPr lang="en-US" altLang="ja-JP" sz="2400" dirty="0"/>
              <a:t>, </a:t>
            </a:r>
            <a:r>
              <a:rPr lang="ja-JP" altLang="en-US" sz="2400" dirty="0"/>
              <a:t>ウイルスメール</a:t>
            </a:r>
          </a:p>
        </p:txBody>
      </p:sp>
    </p:spTree>
    <p:extLst>
      <p:ext uri="{BB962C8B-B14F-4D97-AF65-F5344CB8AC3E}">
        <p14:creationId xmlns:p14="http://schemas.microsoft.com/office/powerpoint/2010/main" val="3060312495"/>
      </p:ext>
    </p:extLst>
  </p:cSld>
  <p:clrMapOvr>
    <a:masterClrMapping/>
  </p:clrMapOvr>
  <p:transition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328808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参考文献</a:t>
              </a:r>
              <a:r>
                <a:rPr lang="en-US" altLang="ja-JP" sz="4400" dirty="0"/>
                <a:t>(1)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52000" y="1750238"/>
            <a:ext cx="8640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</a:t>
            </a:r>
            <a:r>
              <a:rPr lang="en-US" altLang="ja-JP" sz="200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nex2016 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講義資料 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http://www.ep.sci.hokudai.ac.jp/~inex/y2016/0715/lecture/pub/index.html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情報セキュリティ入門 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- 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デジタル署名：</a:t>
            </a:r>
            <a:r>
              <a:rPr lang="en-US" altLang="ja-JP" sz="2000" dirty="0" err="1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ITpro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 Nikkei Business Publications, 2016 </a:t>
            </a:r>
            <a:r>
              <a:rPr lang="en-US" altLang="ja-JP" sz="2000" dirty="0"/>
              <a:t>http://itpro.nikkeibp.co.jp/article/COLUMN/20060704/242422/</a:t>
            </a:r>
          </a:p>
          <a:p>
            <a:pPr lvl="1"/>
            <a:r>
              <a:rPr lang="en-US" altLang="ja-JP" sz="2000" dirty="0"/>
              <a:t>(</a:t>
            </a:r>
            <a:r>
              <a:rPr lang="ja-JP" altLang="en-US" sz="2000" dirty="0"/>
              <a:t>訪問日</a:t>
            </a:r>
            <a:r>
              <a:rPr lang="en-US" altLang="ja-JP" sz="2000" dirty="0"/>
              <a:t>: 2016/07/10)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古くて新しい、電子メール暗号化対応とその手法　－ ＠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IT, </a:t>
            </a:r>
            <a:r>
              <a:rPr lang="en-US" altLang="ja-JP" sz="2000" dirty="0" err="1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ITmedia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 </a:t>
            </a:r>
            <a:r>
              <a:rPr lang="en-US" altLang="ja-JP" sz="2000" dirty="0" err="1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Inc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 2016    </a:t>
            </a:r>
            <a:r>
              <a:rPr lang="en-US" altLang="ja-JP" sz="2000" dirty="0"/>
              <a:t>http://www.atmarkit.co.jp/fsecurity/rensai/mailsec04/mailsec01.html</a:t>
            </a:r>
          </a:p>
          <a:p>
            <a:pPr lvl="1"/>
            <a:r>
              <a:rPr lang="en-US" altLang="ja-JP" sz="2000" dirty="0"/>
              <a:t>(</a:t>
            </a:r>
            <a:r>
              <a:rPr lang="ja-JP" altLang="en-US" sz="2000" dirty="0"/>
              <a:t>訪問日</a:t>
            </a:r>
            <a:r>
              <a:rPr lang="en-US" altLang="ja-JP" sz="2000" dirty="0"/>
              <a:t>: 2016/07/10)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メール受信方式は、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POP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と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IMAP</a:t>
            </a:r>
            <a:r>
              <a:rPr lang="ja-JP" altLang="en-US" sz="2000" dirty="0" err="1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、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どっちが便利？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まなぶ</a:t>
            </a:r>
            <a:r>
              <a:rPr lang="ja-JP" altLang="en-US" sz="2000" dirty="0" err="1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ろぐ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。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| 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デザインオフィススズキ 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 2014</a:t>
            </a:r>
            <a:r>
              <a:rPr lang="ja-JP" altLang="en-US" sz="2000" dirty="0"/>
              <a:t>　　</a:t>
            </a:r>
            <a:r>
              <a:rPr lang="en-US" altLang="ja-JP" sz="2000" dirty="0"/>
              <a:t>http://manablog.dosuzuki.com/diary/post-1963/</a:t>
            </a:r>
          </a:p>
          <a:p>
            <a:pPr lvl="1"/>
            <a:r>
              <a:rPr lang="en-US" altLang="ja-JP" sz="2000" dirty="0"/>
              <a:t>(</a:t>
            </a:r>
            <a:r>
              <a:rPr lang="ja-JP" altLang="en-US" sz="2000" dirty="0"/>
              <a:t>訪問日</a:t>
            </a:r>
            <a:r>
              <a:rPr lang="en-US" altLang="ja-JP" sz="2000" dirty="0"/>
              <a:t>: 2016/07/10)</a:t>
            </a:r>
          </a:p>
        </p:txBody>
      </p:sp>
    </p:spTree>
    <p:extLst>
      <p:ext uri="{BB962C8B-B14F-4D97-AF65-F5344CB8AC3E}">
        <p14:creationId xmlns:p14="http://schemas.microsoft.com/office/powerpoint/2010/main" val="483003551"/>
      </p:ext>
    </p:extLst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328808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参考文献</a:t>
              </a:r>
              <a:r>
                <a:rPr lang="en-US" altLang="ja-JP" sz="4400" dirty="0"/>
                <a:t>(2)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52000" y="1750238"/>
            <a:ext cx="8640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IMAP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と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POP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の違いを比較してみた。メリットデメリットは？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ケンズニュース～旬で話題の時事ニュース分かりやすくまとめました！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 2016</a:t>
            </a:r>
            <a:br>
              <a:rPr lang="en-US" altLang="ja-JP" sz="2000" dirty="0"/>
            </a:br>
            <a:r>
              <a:rPr lang="en-US" altLang="ja-JP" sz="2000" dirty="0">
                <a:hlinkClick r:id="rId2"/>
              </a:rPr>
              <a:t>http://kensnews.net/?p=604</a:t>
            </a:r>
            <a:endParaRPr lang="ja-JP" altLang="en-US" sz="2000" dirty="0"/>
          </a:p>
          <a:p>
            <a:pPr lvl="1"/>
            <a:r>
              <a:rPr lang="en-US" altLang="ja-JP" sz="2000" dirty="0"/>
              <a:t>(</a:t>
            </a:r>
            <a:r>
              <a:rPr lang="ja-JP" altLang="en-US" sz="2000" dirty="0"/>
              <a:t>訪問日</a:t>
            </a:r>
            <a:r>
              <a:rPr lang="en-US" altLang="ja-JP" sz="2000" dirty="0"/>
              <a:t>: 2016/07/10)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IT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用語辞典 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e-Words, 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株式会社インセプト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 2016, </a:t>
            </a:r>
            <a:br>
              <a:rPr lang="en-US" altLang="ja-JP" sz="2000" dirty="0"/>
            </a:br>
            <a:r>
              <a:rPr lang="en-US" altLang="ja-JP" sz="2000" dirty="0">
                <a:hlinkClick r:id="rId3"/>
              </a:rPr>
              <a:t>http://e-words.jp/</a:t>
            </a:r>
            <a:endParaRPr lang="en-US" altLang="ja-JP" sz="2000" dirty="0"/>
          </a:p>
          <a:p>
            <a:pPr lvl="1"/>
            <a:r>
              <a:rPr lang="en-US" altLang="ja-JP" sz="2000" dirty="0"/>
              <a:t>(</a:t>
            </a:r>
            <a:r>
              <a:rPr lang="ja-JP" altLang="en-US" sz="2000" dirty="0"/>
              <a:t>訪問日</a:t>
            </a:r>
            <a:r>
              <a:rPr lang="en-US" altLang="ja-JP" sz="2000" dirty="0"/>
              <a:t>:</a:t>
            </a:r>
            <a:r>
              <a:rPr lang="ja-JP" altLang="en-US" sz="2000" dirty="0"/>
              <a:t> </a:t>
            </a:r>
            <a:r>
              <a:rPr lang="en-US" altLang="ja-JP" sz="2000" dirty="0"/>
              <a:t>2016/07/10)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一般財団法人日本情報経済社会推進協会　電子署名・認証センター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 JIPDEC, 2016, </a:t>
            </a:r>
            <a:b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</a:br>
            <a:r>
              <a:rPr lang="en-US" altLang="ja-JP" sz="2000" dirty="0">
                <a:hlinkClick r:id="rId4"/>
              </a:rPr>
              <a:t>http://esac.jipdec.or.jp/index.html</a:t>
            </a:r>
            <a:br>
              <a:rPr lang="en-US" altLang="ja-JP" sz="2000" dirty="0"/>
            </a:br>
            <a:r>
              <a:rPr lang="en-US" altLang="ja-JP" sz="2000" dirty="0"/>
              <a:t>(</a:t>
            </a:r>
            <a:r>
              <a:rPr lang="ja-JP" altLang="en-US" sz="2000" dirty="0"/>
              <a:t>訪問日</a:t>
            </a:r>
            <a:r>
              <a:rPr lang="en-US" altLang="ja-JP" sz="2000" dirty="0"/>
              <a:t>:</a:t>
            </a:r>
            <a:r>
              <a:rPr lang="ja-JP" altLang="en-US" sz="2000" dirty="0"/>
              <a:t> </a:t>
            </a:r>
            <a:r>
              <a:rPr lang="en-US" altLang="ja-JP" sz="2000" dirty="0"/>
              <a:t>2016/07/10)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 err="1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Email_client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 Wikipedia, 2016</a:t>
            </a:r>
            <a:br>
              <a:rPr lang="en-US" altLang="ja-JP" sz="2000" dirty="0"/>
            </a:br>
            <a:r>
              <a:rPr lang="en-US" altLang="ja-JP" sz="2000" dirty="0">
                <a:hlinkClick r:id="rId5"/>
              </a:rPr>
              <a:t>https://en.wikipedia.org/wiki/Email_client</a:t>
            </a:r>
            <a:br>
              <a:rPr lang="en-US" altLang="ja-JP" sz="2000" dirty="0"/>
            </a:br>
            <a:r>
              <a:rPr lang="en-US" altLang="ja-JP" sz="2000" dirty="0"/>
              <a:t>(</a:t>
            </a:r>
            <a:r>
              <a:rPr lang="ja-JP" altLang="en-US" sz="2000" dirty="0"/>
              <a:t>訪問日</a:t>
            </a:r>
            <a:r>
              <a:rPr lang="en-US" altLang="ja-JP" sz="2000" dirty="0"/>
              <a:t>:</a:t>
            </a:r>
            <a:r>
              <a:rPr lang="ja-JP" altLang="en-US" sz="2000" dirty="0"/>
              <a:t> </a:t>
            </a:r>
            <a:r>
              <a:rPr lang="en-US" altLang="ja-JP" sz="2000" dirty="0"/>
              <a:t>2016/07/10)</a:t>
            </a:r>
          </a:p>
        </p:txBody>
      </p:sp>
    </p:spTree>
    <p:extLst>
      <p:ext uri="{BB962C8B-B14F-4D97-AF65-F5344CB8AC3E}">
        <p14:creationId xmlns:p14="http://schemas.microsoft.com/office/powerpoint/2010/main" val="1948581576"/>
      </p:ext>
    </p:extLst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328808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参考文献</a:t>
              </a:r>
              <a:r>
                <a:rPr lang="en-US" altLang="ja-JP" sz="4400" dirty="0"/>
                <a:t>(3)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252000" y="1750238"/>
            <a:ext cx="864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メールの送受信を暗号化する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POP3s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／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IMAP4s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／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SMTPs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（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over SSL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）とは － ＠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IT, , </a:t>
            </a:r>
            <a:r>
              <a:rPr lang="en-US" altLang="ja-JP" sz="2000" dirty="0" err="1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ITmedia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 </a:t>
            </a:r>
            <a:r>
              <a:rPr lang="en-US" altLang="ja-JP" sz="2000" dirty="0" err="1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Inc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 2016</a:t>
            </a:r>
            <a:br>
              <a:rPr lang="en-US" altLang="ja-JP" sz="2000" dirty="0"/>
            </a:br>
            <a:r>
              <a:rPr lang="en-US" altLang="ja-JP" sz="2000" dirty="0"/>
              <a:t>http://www.atmarkit.co.jp/fwin2k/win2ktips/973mailovssl/mailovssl.html</a:t>
            </a:r>
            <a:endParaRPr lang="ja-JP" altLang="en-US" sz="2000" dirty="0"/>
          </a:p>
          <a:p>
            <a:pPr lvl="1"/>
            <a:r>
              <a:rPr lang="en-US" altLang="ja-JP" sz="2000" dirty="0"/>
              <a:t>(</a:t>
            </a:r>
            <a:r>
              <a:rPr lang="ja-JP" altLang="en-US" sz="2000" dirty="0"/>
              <a:t>訪問日</a:t>
            </a:r>
            <a:r>
              <a:rPr lang="en-US" altLang="ja-JP" sz="2000" dirty="0"/>
              <a:t>: 2016/07/10)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OpenSSL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日本語サイト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: The Open Source toolkit for SSL/TLS, The OpenSSL Project, 1999 </a:t>
            </a:r>
            <a:br>
              <a:rPr lang="en-US" altLang="ja-JP" sz="2000" dirty="0"/>
            </a:br>
            <a:r>
              <a:rPr lang="en-US" altLang="ja-JP" sz="2000" dirty="0"/>
              <a:t>http://www.infoscience.co.jp/technical/openssl/</a:t>
            </a:r>
            <a:br>
              <a:rPr lang="en-US" altLang="ja-JP" sz="2000" dirty="0"/>
            </a:br>
            <a:r>
              <a:rPr lang="en-US" altLang="ja-JP" sz="2000" dirty="0"/>
              <a:t>(</a:t>
            </a:r>
            <a:r>
              <a:rPr lang="ja-JP" altLang="en-US" sz="2000" dirty="0"/>
              <a:t>訪問日</a:t>
            </a:r>
            <a:r>
              <a:rPr lang="en-US" altLang="ja-JP" sz="2000" dirty="0"/>
              <a:t>:</a:t>
            </a:r>
            <a:r>
              <a:rPr lang="ja-JP" altLang="en-US" sz="2000" dirty="0"/>
              <a:t> </a:t>
            </a:r>
            <a:r>
              <a:rPr lang="en-US" altLang="ja-JP" sz="2000" dirty="0"/>
              <a:t>2016/07/10)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ネットワークプログラミングの基礎知識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 68user, 2007, </a:t>
            </a:r>
            <a:b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</a:br>
            <a:r>
              <a:rPr lang="en-US" altLang="ja-JP" sz="2000" dirty="0">
                <a:hlinkClick r:id="rId2"/>
              </a:rPr>
              <a:t>http://esac.jipdec.or.jp/index.html</a:t>
            </a:r>
            <a:br>
              <a:rPr lang="en-US" altLang="ja-JP" sz="2000" dirty="0"/>
            </a:br>
            <a:r>
              <a:rPr lang="en-US" altLang="ja-JP" sz="2000" dirty="0"/>
              <a:t>(</a:t>
            </a:r>
            <a:r>
              <a:rPr lang="ja-JP" altLang="en-US" sz="2000" dirty="0"/>
              <a:t>訪問日</a:t>
            </a:r>
            <a:r>
              <a:rPr lang="en-US" altLang="ja-JP" sz="2000" dirty="0"/>
              <a:t>:</a:t>
            </a:r>
            <a:r>
              <a:rPr lang="ja-JP" altLang="en-US" sz="2000" dirty="0"/>
              <a:t> </a:t>
            </a:r>
            <a:r>
              <a:rPr lang="en-US" altLang="ja-JP" sz="2000" dirty="0"/>
              <a:t>2016/07/10)</a:t>
            </a:r>
          </a:p>
        </p:txBody>
      </p:sp>
    </p:spTree>
    <p:extLst>
      <p:ext uri="{BB962C8B-B14F-4D97-AF65-F5344CB8AC3E}">
        <p14:creationId xmlns:p14="http://schemas.microsoft.com/office/powerpoint/2010/main" val="603600102"/>
      </p:ext>
    </p:extLst>
  </p:cSld>
  <p:clrMapOvr>
    <a:masterClrMapping/>
  </p:clrMapOvr>
  <p:transition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328808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参考文献</a:t>
              </a:r>
              <a:r>
                <a:rPr lang="en-US" altLang="ja-JP" sz="4400" dirty="0"/>
                <a:t>(4)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252000" y="1750238"/>
            <a:ext cx="8640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共通鍵暗号方式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 </a:t>
            </a:r>
            <a:r>
              <a:rPr lang="en-US" altLang="ja-JP" sz="2000" dirty="0" err="1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CapmNetwork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 2015</a:t>
            </a:r>
            <a:br>
              <a:rPr lang="en-US" altLang="ja-JP" sz="2000" dirty="0"/>
            </a:br>
            <a:r>
              <a:rPr lang="en-US" altLang="ja-JP" sz="2000" dirty="0"/>
              <a:t>http://capm-network.com/?tag=%E5%85%B1%E9%80%9A%E9%8D%B5%E6%9A%97%E5%8F%B7%E6%96%B9%E5%BC%8F</a:t>
            </a:r>
            <a:br>
              <a:rPr lang="en-US" altLang="ja-JP" sz="2000" dirty="0"/>
            </a:br>
            <a:r>
              <a:rPr lang="en-US" altLang="ja-JP" sz="2000" dirty="0"/>
              <a:t>(</a:t>
            </a:r>
            <a:r>
              <a:rPr lang="ja-JP" altLang="en-US" sz="2000" dirty="0"/>
              <a:t>訪問日</a:t>
            </a:r>
            <a:r>
              <a:rPr lang="en-US" altLang="ja-JP" sz="2000" dirty="0"/>
              <a:t>:</a:t>
            </a:r>
            <a:r>
              <a:rPr lang="ja-JP" altLang="en-US" sz="2000" dirty="0"/>
              <a:t> </a:t>
            </a:r>
            <a:r>
              <a:rPr lang="en-US" altLang="ja-JP" sz="2000" dirty="0"/>
              <a:t>2016/07/10)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3</a:t>
            </a: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分間 </a:t>
            </a:r>
            <a:r>
              <a:rPr lang="en-US" altLang="ja-JP" sz="2000" dirty="0" err="1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NetWorking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, 3 Minutes Networking, 2002,</a:t>
            </a:r>
            <a:b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</a:br>
            <a:r>
              <a:rPr lang="en-US" altLang="ja-JP" sz="2000" dirty="0"/>
              <a:t>(</a:t>
            </a:r>
            <a:r>
              <a:rPr lang="ja-JP" altLang="en-US" sz="2000" dirty="0"/>
              <a:t>訪問日</a:t>
            </a:r>
            <a:r>
              <a:rPr lang="en-US" altLang="ja-JP" sz="2000" dirty="0"/>
              <a:t>:</a:t>
            </a:r>
            <a:r>
              <a:rPr lang="ja-JP" altLang="en-US" sz="2000" dirty="0"/>
              <a:t> </a:t>
            </a:r>
            <a:r>
              <a:rPr lang="en-US" altLang="ja-JP" sz="2000" dirty="0"/>
              <a:t>2016/07/10)</a:t>
            </a:r>
            <a:br>
              <a:rPr lang="en-US" altLang="ja-JP" sz="2000" dirty="0"/>
            </a:br>
            <a:r>
              <a:rPr lang="en-US" altLang="ja-JP" sz="2000" dirty="0">
                <a:hlinkClick r:id="rId2"/>
              </a:rPr>
              <a:t>http://www5e.biglobe.ne.jp/%257eaji/3min/index.html</a:t>
            </a:r>
            <a:endParaRPr lang="en-US" altLang="ja-JP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総務省－インターネット等を利用する方法による選挙運動の解禁等</a:t>
            </a:r>
            <a:r>
              <a:rPr lang="en-US" altLang="ja-JP" sz="2000" dirty="0">
                <a:latin typeface="源柔ゴシックL等幅 Bold" panose="020B0609020203020207" pitchFamily="49" charset="-128"/>
                <a:ea typeface="源柔ゴシックL等幅 Bold" panose="020B0609020203020207" pitchFamily="49" charset="-128"/>
                <a:cs typeface="源柔ゴシックL等幅 Bold" panose="020B0609020203020207" pitchFamily="49" charset="-128"/>
              </a:rPr>
              <a:t> (2009)</a:t>
            </a:r>
          </a:p>
          <a:p>
            <a:pPr lvl="1"/>
            <a:r>
              <a:rPr lang="en-US" altLang="ja-JP" sz="2000" dirty="0">
                <a:latin typeface="+mn-ea"/>
                <a:cs typeface="源柔ゴシックL等幅 Bold" panose="020B0609020203020207" pitchFamily="49" charset="-128"/>
              </a:rPr>
              <a:t>(</a:t>
            </a:r>
            <a:r>
              <a:rPr lang="ja-JP" altLang="en-US" sz="2000" dirty="0">
                <a:latin typeface="+mn-ea"/>
                <a:cs typeface="源柔ゴシックL等幅 Bold" panose="020B0609020203020207" pitchFamily="49" charset="-128"/>
              </a:rPr>
              <a:t>訪問日</a:t>
            </a:r>
            <a:r>
              <a:rPr lang="en-US" altLang="ja-JP" sz="2000" dirty="0">
                <a:latin typeface="+mn-ea"/>
                <a:cs typeface="源柔ゴシックL等幅 Bold" panose="020B0609020203020207" pitchFamily="49" charset="-128"/>
              </a:rPr>
              <a:t>: 2016/07/10)</a:t>
            </a:r>
          </a:p>
          <a:p>
            <a:pPr lvl="1"/>
            <a:r>
              <a:rPr lang="en-US" altLang="ja-JP" sz="2000" dirty="0">
                <a:latin typeface="+mn-ea"/>
                <a:cs typeface="源柔ゴシックL等幅 Bold" panose="020B0609020203020207" pitchFamily="49" charset="-128"/>
              </a:rPr>
              <a:t>http://www.soumu.go.jp/senkyo/senkyo_s/naruhodo/naruhodo10_2.html</a:t>
            </a:r>
          </a:p>
        </p:txBody>
      </p:sp>
    </p:spTree>
    <p:extLst>
      <p:ext uri="{BB962C8B-B14F-4D97-AF65-F5344CB8AC3E}">
        <p14:creationId xmlns:p14="http://schemas.microsoft.com/office/powerpoint/2010/main" val="43741875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413446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メールアドレス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角丸四角形 6"/>
          <p:cNvSpPr/>
          <p:nvPr/>
        </p:nvSpPr>
        <p:spPr>
          <a:xfrm>
            <a:off x="712270" y="2492944"/>
            <a:ext cx="7680960" cy="9047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rgbClr val="0000FF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hoge</a:t>
            </a:r>
            <a:r>
              <a:rPr kumimoji="1" lang="en-US" altLang="ja-JP" sz="2800" dirty="0">
                <a:solidFill>
                  <a:schemeClr val="tx1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@</a:t>
            </a:r>
            <a:r>
              <a:rPr kumimoji="1" lang="en-US" altLang="ja-JP" sz="2800" dirty="0">
                <a:solidFill>
                  <a:srgbClr val="FF000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ep.sci.hokudai.ac.jp</a:t>
            </a:r>
            <a:endParaRPr kumimoji="1" lang="ja-JP" altLang="en-US" sz="2800" dirty="0">
              <a:solidFill>
                <a:srgbClr val="FF000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1463039" y="3647829"/>
            <a:ext cx="2233061" cy="741145"/>
          </a:xfrm>
          <a:prstGeom prst="wedgeRoundRectCallout">
            <a:avLst>
              <a:gd name="adj1" fmla="val 18390"/>
              <a:gd name="adj2" fmla="val -107890"/>
              <a:gd name="adj3" fmla="val 16667"/>
            </a:avLst>
          </a:prstGeom>
          <a:solidFill>
            <a:schemeClr val="bg1"/>
          </a:solidFill>
          <a:ln w="254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rgbClr val="0000FF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ローカル部</a:t>
            </a:r>
            <a:endParaRPr kumimoji="1" lang="ja-JP" altLang="en-US" sz="2800" dirty="0">
              <a:solidFill>
                <a:srgbClr val="0000FF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4791777" y="3647829"/>
            <a:ext cx="2233061" cy="741145"/>
          </a:xfrm>
          <a:prstGeom prst="wedgeRoundRectCallout">
            <a:avLst>
              <a:gd name="adj1" fmla="val -24282"/>
              <a:gd name="adj2" fmla="val -113084"/>
              <a:gd name="adj3" fmla="val 16667"/>
            </a:avLst>
          </a:prstGeom>
          <a:solidFill>
            <a:schemeClr val="bg1"/>
          </a:solidFill>
          <a:ln w="254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rgbClr val="FF000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ドメイン部</a:t>
            </a:r>
            <a:endParaRPr kumimoji="1" lang="ja-JP" altLang="en-US" sz="2800" dirty="0">
              <a:solidFill>
                <a:srgbClr val="FF000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000" y="1738866"/>
            <a:ext cx="890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2800" dirty="0">
                <a:latin typeface="+mn-ea"/>
                <a:cs typeface="源柔ゴシックL等幅 Medium" panose="020B0409020203020207" pitchFamily="49" charset="-128"/>
              </a:rPr>
              <a:t>配送先を一意的に指定するための文字列（識別子）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54613" y="4759767"/>
            <a:ext cx="88696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2800" dirty="0">
                <a:solidFill>
                  <a:srgbClr val="FF000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ドメイン部</a:t>
            </a:r>
            <a:r>
              <a:rPr lang="ja-JP" altLang="en-US" sz="2800" dirty="0">
                <a:latin typeface="DejaVu Serif" pitchFamily="16" charset="0"/>
              </a:rPr>
              <a:t> </a:t>
            </a:r>
            <a:r>
              <a:rPr lang="en-US" altLang="ja-JP" sz="2800" dirty="0">
                <a:latin typeface="DejaVu Serif" pitchFamily="16" charset="0"/>
              </a:rPr>
              <a:t>: </a:t>
            </a:r>
            <a:r>
              <a:rPr lang="ja-JP" altLang="en-US" sz="2800" dirty="0">
                <a:latin typeface="DejaVu Serif" pitchFamily="16" charset="0"/>
              </a:rPr>
              <a:t>配送先のメールサーバを指定</a:t>
            </a:r>
            <a:br>
              <a:rPr lang="en-US" altLang="ja-JP" sz="2800" dirty="0">
                <a:solidFill>
                  <a:srgbClr val="0070C0"/>
                </a:solidFill>
                <a:latin typeface="DejaVu Serif" pitchFamily="16" charset="0"/>
              </a:rPr>
            </a:br>
            <a:r>
              <a:rPr lang="ja-JP" altLang="en-US" sz="2800" dirty="0">
                <a:solidFill>
                  <a:srgbClr val="0000FF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ローカル部</a:t>
            </a:r>
            <a:r>
              <a:rPr lang="ja-JP" altLang="en-US" sz="2800" dirty="0">
                <a:solidFill>
                  <a:srgbClr val="0070C0"/>
                </a:solidFill>
                <a:latin typeface="DejaVu Serif" pitchFamily="16" charset="0"/>
              </a:rPr>
              <a:t> </a:t>
            </a:r>
            <a:r>
              <a:rPr lang="en-US" altLang="ja-JP" sz="2800" dirty="0">
                <a:latin typeface="DejaVu Serif" pitchFamily="16" charset="0"/>
              </a:rPr>
              <a:t>:</a:t>
            </a:r>
            <a:r>
              <a:rPr lang="ja-JP" altLang="en-US" sz="2800" dirty="0">
                <a:latin typeface="DejaVu Serif" pitchFamily="16" charset="0"/>
              </a:rPr>
              <a:t> </a:t>
            </a:r>
            <a:r>
              <a:rPr lang="ja-JP" altLang="en-US" sz="2800" dirty="0"/>
              <a:t>メールサーバ上の受取先を指定</a:t>
            </a:r>
            <a:endParaRPr lang="en-US" altLang="ja-JP" sz="2800" dirty="0"/>
          </a:p>
          <a:p>
            <a:pPr>
              <a:defRPr/>
            </a:pPr>
            <a:r>
              <a:rPr lang="ja-JP" altLang="en-US" sz="2800" dirty="0"/>
              <a:t>            </a:t>
            </a:r>
            <a:r>
              <a:rPr lang="en-US" altLang="ja-JP" sz="2800" dirty="0"/>
              <a:t>(</a:t>
            </a:r>
            <a:r>
              <a:rPr lang="ja-JP" altLang="en-US" sz="2800" dirty="0"/>
              <a:t>具体的にはユーザ </a:t>
            </a:r>
            <a:r>
              <a:rPr lang="en-US" altLang="ja-JP" sz="2800" dirty="0">
                <a:latin typeface="+mn-ea"/>
              </a:rPr>
              <a:t>ID</a:t>
            </a:r>
            <a:r>
              <a:rPr lang="en-US" altLang="ja-JP" sz="2800" dirty="0"/>
              <a:t> </a:t>
            </a:r>
            <a:r>
              <a:rPr lang="ja-JP" altLang="en-US" sz="2800" dirty="0"/>
              <a:t>やアカウント名</a:t>
            </a:r>
            <a:r>
              <a:rPr lang="en-US" altLang="ja-JP" sz="2800" dirty="0"/>
              <a:t>)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9982474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02" y="4531033"/>
            <a:ext cx="1805141" cy="1227496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035" y="2320699"/>
            <a:ext cx="1013867" cy="1199843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300595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/>
                <a:t>メール送信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97983" y="2115604"/>
            <a:ext cx="2903538" cy="446405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C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6" name="グループ化 25"/>
          <p:cNvGrpSpPr/>
          <p:nvPr/>
        </p:nvGrpSpPr>
        <p:grpSpPr>
          <a:xfrm>
            <a:off x="2704633" y="2618841"/>
            <a:ext cx="1407171" cy="719138"/>
            <a:chOff x="2704633" y="2618841"/>
            <a:chExt cx="1407171" cy="719138"/>
          </a:xfrm>
        </p:grpSpPr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>
              <a:off x="2712572" y="2618841"/>
              <a:ext cx="1399232" cy="719138"/>
            </a:xfrm>
            <a:prstGeom prst="rightArrow">
              <a:avLst>
                <a:gd name="adj1" fmla="val 50000"/>
                <a:gd name="adj2" fmla="val 50059"/>
              </a:avLst>
            </a:prstGeom>
            <a:solidFill>
              <a:srgbClr val="00CC66"/>
            </a:solidFill>
            <a:ln w="9360">
              <a:noFill/>
              <a:miter lim="800000"/>
              <a:headEnd/>
              <a:tailEnd/>
            </a:ln>
            <a:effectLst>
              <a:outerShdw sx="1000" sy="1000" algn="ctr" rotWithShape="0">
                <a:srgbClr val="A6A084"/>
              </a:outerShdw>
            </a:effectLst>
          </p:spPr>
          <p:txBody>
            <a:bodyPr wrap="none" anchor="ctr"/>
            <a:lstStyle/>
            <a:p>
              <a:endParaRPr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2704633" y="2792179"/>
              <a:ext cx="1207680" cy="374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ct val="91000"/>
                </a:lnSpc>
              </a:pPr>
              <a:r>
                <a:rPr lang="ja-JP" altLang="en-GB" sz="2000" dirty="0">
                  <a:solidFill>
                    <a:schemeClr val="bg1"/>
                  </a:solidFill>
                  <a:latin typeface="源柔ゴシックL等幅 Medium" panose="020B0409020203020207" pitchFamily="49" charset="-128"/>
                  <a:ea typeface="源柔ゴシックL等幅 Medium" panose="020B0409020203020207" pitchFamily="49" charset="-128"/>
                  <a:cs typeface="源柔ゴシックL等幅 Medium" panose="020B0409020203020207" pitchFamily="49" charset="-128"/>
                </a:rPr>
                <a:t>受信側へ</a:t>
              </a: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2817742" y="2287481"/>
            <a:ext cx="1055688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ea typeface="ＭＳ Ｐゴシック" charset="-128"/>
              </a:rPr>
              <a:t>SMTP</a:t>
            </a:r>
            <a:endParaRPr lang="ja-JP" altLang="en-US" sz="2000" dirty="0">
              <a:ea typeface="ＭＳ Ｐゴシック" charset="-128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523408" y="2402941"/>
            <a:ext cx="830263" cy="2520950"/>
          </a:xfrm>
          <a:custGeom>
            <a:avLst/>
            <a:gdLst>
              <a:gd name="T0" fmla="*/ 22310051 w 21600"/>
              <a:gd name="T1" fmla="*/ 0 h 21600"/>
              <a:gd name="T2" fmla="*/ 22310051 w 21600"/>
              <a:gd name="T3" fmla="*/ 165608675 h 21600"/>
              <a:gd name="T4" fmla="*/ 4801841 w 21600"/>
              <a:gd name="T5" fmla="*/ 294221708 h 21600"/>
              <a:gd name="T6" fmla="*/ 31913734 w 21600"/>
              <a:gd name="T7" fmla="*/ 8280433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00 h 21600"/>
              <a:gd name="T14" fmla="*/ 18201 w 21600"/>
              <a:gd name="T15" fmla="*/ 925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00CC66"/>
          </a:solidFill>
          <a:ln w="9360">
            <a:noFill/>
            <a:miter lim="800000"/>
            <a:headEnd/>
            <a:tailEnd/>
          </a:ln>
          <a:effectLst>
            <a:outerShdw sx="1000" sy="1000" algn="ctr" rotWithShape="0">
              <a:srgbClr val="A6A084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6896" y="4058704"/>
            <a:ext cx="979487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ea typeface="ＭＳ Ｐゴシック" charset="-128"/>
              </a:rPr>
              <a:t>SMTP</a:t>
            </a:r>
            <a:endParaRPr lang="ja-JP" altLang="en-US" sz="2000" dirty="0">
              <a:ea typeface="ＭＳ Ｐゴシック" charset="-128"/>
            </a:endParaRPr>
          </a:p>
        </p:txBody>
      </p:sp>
      <p:sp>
        <p:nvSpPr>
          <p:cNvPr id="16" name="テキスト ボックス 30"/>
          <p:cNvSpPr txBox="1">
            <a:spLocks noChangeArrowheads="1"/>
          </p:cNvSpPr>
          <p:nvPr/>
        </p:nvSpPr>
        <p:spPr bwMode="auto">
          <a:xfrm>
            <a:off x="973549" y="2159414"/>
            <a:ext cx="830262" cy="373063"/>
          </a:xfrm>
          <a:prstGeom prst="rect">
            <a:avLst/>
          </a:prstGeom>
          <a:noFill/>
          <a:ln w="25400">
            <a:solidFill>
              <a:srgbClr val="33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b="1" dirty="0">
                <a:solidFill>
                  <a:srgbClr val="0070C0"/>
                </a:solidFill>
                <a:latin typeface="+mj-ea"/>
                <a:ea typeface="+mj-ea"/>
              </a:rPr>
              <a:t>M</a:t>
            </a:r>
            <a:r>
              <a:rPr lang="en-US" altLang="ja-JP" sz="2000" b="1" dirty="0">
                <a:solidFill>
                  <a:srgbClr val="0070C0"/>
                </a:solidFill>
                <a:latin typeface="+mj-ea"/>
                <a:ea typeface="+mj-ea"/>
              </a:rPr>
              <a:t>T</a:t>
            </a:r>
            <a:r>
              <a:rPr lang="en-GB" altLang="ja-JP" sz="2000" b="1" dirty="0">
                <a:solidFill>
                  <a:srgbClr val="0070C0"/>
                </a:solidFill>
                <a:latin typeface="+mj-ea"/>
                <a:ea typeface="+mj-ea"/>
              </a:rPr>
              <a:t>A</a:t>
            </a:r>
          </a:p>
        </p:txBody>
      </p:sp>
      <p:sp>
        <p:nvSpPr>
          <p:cNvPr id="18" name="テキスト ボックス 24"/>
          <p:cNvSpPr txBox="1">
            <a:spLocks noChangeArrowheads="1"/>
          </p:cNvSpPr>
          <p:nvPr/>
        </p:nvSpPr>
        <p:spPr bwMode="auto">
          <a:xfrm>
            <a:off x="336083" y="5242184"/>
            <a:ext cx="828675" cy="371475"/>
          </a:xfrm>
          <a:prstGeom prst="rect">
            <a:avLst/>
          </a:prstGeom>
          <a:noFill/>
          <a:ln w="25400">
            <a:solidFill>
              <a:srgbClr val="33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b="1" dirty="0">
                <a:solidFill>
                  <a:srgbClr val="0070C0"/>
                </a:solidFill>
                <a:latin typeface="+mn-ea"/>
                <a:ea typeface="+mn-ea"/>
                <a:cs typeface="源柔ゴシックL等幅 Medium" panose="020B0409020203020207" pitchFamily="49" charset="-128"/>
              </a:rPr>
              <a:t>MUA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137771" y="1620993"/>
            <a:ext cx="12239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 b="1" dirty="0">
                <a:solidFill>
                  <a:srgbClr val="990099"/>
                </a:solidFill>
              </a:rPr>
              <a:t>送信側</a:t>
            </a:r>
          </a:p>
        </p:txBody>
      </p:sp>
      <p:grpSp>
        <p:nvGrpSpPr>
          <p:cNvPr id="20" name="Group 24"/>
          <p:cNvGrpSpPr>
            <a:grpSpLocks/>
          </p:cNvGrpSpPr>
          <p:nvPr/>
        </p:nvGrpSpPr>
        <p:grpSpPr bwMode="auto">
          <a:xfrm>
            <a:off x="328145" y="4487862"/>
            <a:ext cx="844550" cy="641350"/>
            <a:chOff x="306" y="2901"/>
            <a:chExt cx="532" cy="404"/>
          </a:xfrm>
        </p:grpSpPr>
        <p:sp>
          <p:nvSpPr>
            <p:cNvPr id="21" name="Rectangle 25"/>
            <p:cNvSpPr>
              <a:spLocks noChangeArrowheads="1"/>
            </p:cNvSpPr>
            <p:nvPr/>
          </p:nvSpPr>
          <p:spPr bwMode="auto">
            <a:xfrm>
              <a:off x="306" y="2903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" name="AutoShape 26"/>
            <p:cNvSpPr>
              <a:spLocks noChangeArrowheads="1"/>
            </p:cNvSpPr>
            <p:nvPr/>
          </p:nvSpPr>
          <p:spPr bwMode="auto">
            <a:xfrm flipV="1">
              <a:off x="306" y="2901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123482" y="3488791"/>
            <a:ext cx="2212975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メールサーバ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A</a:t>
            </a:r>
            <a:r>
              <a:rPr lang="ja-JP" altLang="en-GB" sz="2000" dirty="0">
                <a:solidFill>
                  <a:srgbClr val="00008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 </a:t>
            </a:r>
            <a:endParaRPr lang="en-GB" altLang="ja-JP" sz="2000" dirty="0">
              <a:solidFill>
                <a:srgbClr val="00008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1086971" y="6003391"/>
            <a:ext cx="2106612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クライアント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A</a:t>
            </a:r>
            <a:endParaRPr lang="en-GB" altLang="ja-JP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107960" y="1636314"/>
            <a:ext cx="478404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クライアント（</a:t>
            </a:r>
            <a:r>
              <a:rPr lang="en-US" altLang="ja-JP" sz="2800" dirty="0">
                <a:solidFill>
                  <a:srgbClr val="FF0000"/>
                </a:solidFill>
              </a:rPr>
              <a:t>MUA</a:t>
            </a:r>
            <a:r>
              <a:rPr lang="ja-JP" altLang="en-US" sz="2800" dirty="0"/>
              <a:t>）はメールサーバ宛にメールを送信</a:t>
            </a:r>
            <a:endParaRPr lang="en-US" altLang="ja-JP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送信側メールサーバ（</a:t>
            </a:r>
            <a:r>
              <a:rPr lang="en-US" altLang="ja-JP" sz="2800" dirty="0">
                <a:solidFill>
                  <a:srgbClr val="FF0000"/>
                </a:solidFill>
              </a:rPr>
              <a:t>MTA</a:t>
            </a:r>
            <a:r>
              <a:rPr lang="ja-JP" altLang="en-US" sz="2800" dirty="0"/>
              <a:t>）は受信側のメールサーバに送信</a:t>
            </a:r>
            <a:r>
              <a:rPr lang="en-US" altLang="ja-JP" sz="2400" dirty="0"/>
              <a:t> </a:t>
            </a:r>
            <a:r>
              <a:rPr lang="ja-JP" altLang="en-US" sz="2400" dirty="0"/>
              <a:t>　</a:t>
            </a:r>
            <a:endParaRPr lang="en-US" altLang="ja-JP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通信プロトコル</a:t>
            </a:r>
            <a:endParaRPr lang="en-US" altLang="ja-JP" sz="2800" dirty="0"/>
          </a:p>
          <a:p>
            <a:pPr lvl="1"/>
            <a:r>
              <a:rPr lang="en-US" altLang="ja-JP" sz="2800" dirty="0"/>
              <a:t>- </a:t>
            </a:r>
            <a:r>
              <a:rPr lang="en-US" altLang="ja-JP" sz="2400" dirty="0">
                <a:solidFill>
                  <a:srgbClr val="FF0000"/>
                </a:solidFill>
              </a:rPr>
              <a:t>SMTP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を利用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7896038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97 -0.00023 L -0.01597 -0.11736 C -0.01597 -0.16945 0.025 -0.23519 0.05816 -0.23519 L 0.13142 -0.23519 " pathEditMode="relative" rAng="16200000" ptsTypes="AA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61" y="-1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67 -0.23496 L 0.3125 -0.2349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図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02" y="4531033"/>
            <a:ext cx="1805141" cy="1227496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252000" y="481092"/>
            <a:ext cx="8640000" cy="815160"/>
            <a:chOff x="252000" y="481092"/>
            <a:chExt cx="8640000" cy="8151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2000" y="481092"/>
              <a:ext cx="582723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/>
                <a:t>MUA: Mail User Agent</a:t>
              </a:r>
              <a:endParaRPr kumimoji="1" lang="ja-JP" altLang="en-US" sz="4400" dirty="0"/>
            </a:p>
          </p:txBody>
        </p:sp>
        <p:sp>
          <p:nvSpPr>
            <p:cNvPr id="6" name="正方形/長方形 5"/>
            <p:cNvSpPr/>
            <p:nvPr/>
          </p:nvSpPr>
          <p:spPr>
            <a:xfrm flipV="1">
              <a:off x="252000" y="1250533"/>
              <a:ext cx="8640000" cy="4571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297983" y="2115604"/>
            <a:ext cx="2903538" cy="4464050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CC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5" name="グループ化 24"/>
          <p:cNvGrpSpPr/>
          <p:nvPr/>
        </p:nvGrpSpPr>
        <p:grpSpPr>
          <a:xfrm>
            <a:off x="2704633" y="2618841"/>
            <a:ext cx="1407171" cy="719138"/>
            <a:chOff x="2704633" y="2618841"/>
            <a:chExt cx="1407171" cy="719138"/>
          </a:xfrm>
        </p:grpSpPr>
        <p:sp>
          <p:nvSpPr>
            <p:cNvPr id="26" name="AutoShape 8"/>
            <p:cNvSpPr>
              <a:spLocks noChangeArrowheads="1"/>
            </p:cNvSpPr>
            <p:nvPr/>
          </p:nvSpPr>
          <p:spPr bwMode="auto">
            <a:xfrm>
              <a:off x="2712572" y="2618841"/>
              <a:ext cx="1399232" cy="719138"/>
            </a:xfrm>
            <a:prstGeom prst="rightArrow">
              <a:avLst>
                <a:gd name="adj1" fmla="val 50000"/>
                <a:gd name="adj2" fmla="val 50059"/>
              </a:avLst>
            </a:prstGeom>
            <a:solidFill>
              <a:srgbClr val="00CC66"/>
            </a:solidFill>
            <a:ln w="9360">
              <a:noFill/>
              <a:miter lim="800000"/>
              <a:headEnd/>
              <a:tailEnd/>
            </a:ln>
            <a:effectLst>
              <a:outerShdw sx="1000" sy="1000" algn="ctr" rotWithShape="0">
                <a:srgbClr val="A6A084"/>
              </a:outerShdw>
            </a:effec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auto">
            <a:xfrm>
              <a:off x="2704633" y="2792179"/>
              <a:ext cx="1207680" cy="374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ct val="91000"/>
                </a:lnSpc>
              </a:pPr>
              <a:r>
                <a:rPr lang="ja-JP" altLang="en-GB" sz="2000" dirty="0">
                  <a:solidFill>
                    <a:srgbClr val="FFFFFF"/>
                  </a:solidFill>
                  <a:latin typeface="源柔ゴシックL等幅 Medium" panose="020B0409020203020207" pitchFamily="49" charset="-128"/>
                  <a:ea typeface="源柔ゴシックL等幅 Medium" panose="020B0409020203020207" pitchFamily="49" charset="-128"/>
                  <a:cs typeface="源柔ゴシックL等幅 Medium" panose="020B0409020203020207" pitchFamily="49" charset="-128"/>
                </a:rPr>
                <a:t>受信側へ</a:t>
              </a:r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2817742" y="2287481"/>
            <a:ext cx="1055688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ea typeface="ＭＳ Ｐゴシック" charset="-128"/>
              </a:rPr>
              <a:t>SMTP</a:t>
            </a:r>
            <a:endParaRPr lang="ja-JP" altLang="en-US" sz="2000" dirty="0">
              <a:ea typeface="ＭＳ Ｐゴシック" charset="-128"/>
            </a:endParaRPr>
          </a:p>
        </p:txBody>
      </p:sp>
      <p:sp>
        <p:nvSpPr>
          <p:cNvPr id="30" name="AutoShape 7"/>
          <p:cNvSpPr>
            <a:spLocks noChangeArrowheads="1"/>
          </p:cNvSpPr>
          <p:nvPr/>
        </p:nvSpPr>
        <p:spPr bwMode="auto">
          <a:xfrm>
            <a:off x="523408" y="2402941"/>
            <a:ext cx="830263" cy="2520950"/>
          </a:xfrm>
          <a:custGeom>
            <a:avLst/>
            <a:gdLst>
              <a:gd name="T0" fmla="*/ 22310051 w 21600"/>
              <a:gd name="T1" fmla="*/ 0 h 21600"/>
              <a:gd name="T2" fmla="*/ 22310051 w 21600"/>
              <a:gd name="T3" fmla="*/ 165608675 h 21600"/>
              <a:gd name="T4" fmla="*/ 4801841 w 21600"/>
              <a:gd name="T5" fmla="*/ 294221708 h 21600"/>
              <a:gd name="T6" fmla="*/ 31913734 w 21600"/>
              <a:gd name="T7" fmla="*/ 8280433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00 h 21600"/>
              <a:gd name="T14" fmla="*/ 18201 w 21600"/>
              <a:gd name="T15" fmla="*/ 925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00CC66"/>
          </a:solidFill>
          <a:ln w="9360">
            <a:noFill/>
            <a:miter lim="800000"/>
            <a:headEnd/>
            <a:tailEnd/>
          </a:ln>
          <a:effectLst>
            <a:outerShdw sx="1000" sy="1000" algn="ctr" rotWithShape="0">
              <a:srgbClr val="A6A084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6896" y="4058704"/>
            <a:ext cx="979487" cy="400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ea typeface="ＭＳ Ｐゴシック" charset="-128"/>
              </a:rPr>
              <a:t>SMTP</a:t>
            </a:r>
            <a:endParaRPr lang="ja-JP" altLang="en-US" sz="2000" dirty="0">
              <a:ea typeface="ＭＳ Ｐゴシック" charset="-128"/>
            </a:endParaRPr>
          </a:p>
        </p:txBody>
      </p:sp>
      <p:sp>
        <p:nvSpPr>
          <p:cNvPr id="32" name="テキスト ボックス 30"/>
          <p:cNvSpPr txBox="1">
            <a:spLocks noChangeArrowheads="1"/>
          </p:cNvSpPr>
          <p:nvPr/>
        </p:nvSpPr>
        <p:spPr bwMode="auto">
          <a:xfrm>
            <a:off x="973549" y="2159414"/>
            <a:ext cx="830262" cy="373063"/>
          </a:xfrm>
          <a:prstGeom prst="rect">
            <a:avLst/>
          </a:prstGeom>
          <a:noFill/>
          <a:ln w="25400">
            <a:solidFill>
              <a:srgbClr val="33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b="1" dirty="0">
                <a:solidFill>
                  <a:srgbClr val="0070C0"/>
                </a:solidFill>
                <a:latin typeface="+mj-ea"/>
                <a:ea typeface="+mj-ea"/>
              </a:rPr>
              <a:t>M</a:t>
            </a:r>
            <a:r>
              <a:rPr lang="en-US" altLang="ja-JP" sz="2000" b="1" dirty="0">
                <a:solidFill>
                  <a:srgbClr val="0070C0"/>
                </a:solidFill>
                <a:latin typeface="+mj-ea"/>
                <a:ea typeface="+mj-ea"/>
              </a:rPr>
              <a:t>T</a:t>
            </a:r>
            <a:r>
              <a:rPr lang="en-GB" altLang="ja-JP" sz="2000" b="1" dirty="0">
                <a:solidFill>
                  <a:srgbClr val="0070C0"/>
                </a:solidFill>
                <a:latin typeface="+mj-ea"/>
                <a:ea typeface="+mj-ea"/>
              </a:rPr>
              <a:t>A</a:t>
            </a:r>
          </a:p>
        </p:txBody>
      </p:sp>
      <p:sp>
        <p:nvSpPr>
          <p:cNvPr id="33" name="テキスト ボックス 24"/>
          <p:cNvSpPr txBox="1">
            <a:spLocks noChangeArrowheads="1"/>
          </p:cNvSpPr>
          <p:nvPr/>
        </p:nvSpPr>
        <p:spPr bwMode="auto">
          <a:xfrm>
            <a:off x="336083" y="5242184"/>
            <a:ext cx="828675" cy="371475"/>
          </a:xfrm>
          <a:prstGeom prst="rect">
            <a:avLst/>
          </a:prstGeom>
          <a:solidFill>
            <a:schemeClr val="bg1"/>
          </a:solidFill>
          <a:ln w="50800">
            <a:solidFill>
              <a:srgbClr val="FF0000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750"/>
              </a:spcBef>
            </a:pPr>
            <a:r>
              <a:rPr lang="en-GB" altLang="ja-JP" sz="2000" b="1" dirty="0">
                <a:solidFill>
                  <a:srgbClr val="0070C0"/>
                </a:solidFill>
                <a:latin typeface="+mn-ea"/>
                <a:ea typeface="+mn-ea"/>
                <a:cs typeface="源柔ゴシックL等幅 Medium" panose="020B0409020203020207" pitchFamily="49" charset="-128"/>
              </a:rPr>
              <a:t>MUA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1137771" y="1620993"/>
            <a:ext cx="12239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500"/>
              </a:spcBef>
            </a:pPr>
            <a:r>
              <a:rPr lang="ja-JP" altLang="en-GB" b="1" dirty="0">
                <a:solidFill>
                  <a:srgbClr val="990099"/>
                </a:solidFill>
              </a:rPr>
              <a:t>送信側</a:t>
            </a:r>
          </a:p>
        </p:txBody>
      </p:sp>
      <p:grpSp>
        <p:nvGrpSpPr>
          <p:cNvPr id="35" name="Group 24"/>
          <p:cNvGrpSpPr>
            <a:grpSpLocks/>
          </p:cNvGrpSpPr>
          <p:nvPr/>
        </p:nvGrpSpPr>
        <p:grpSpPr bwMode="auto">
          <a:xfrm>
            <a:off x="328145" y="4487862"/>
            <a:ext cx="844550" cy="641350"/>
            <a:chOff x="306" y="2901"/>
            <a:chExt cx="532" cy="404"/>
          </a:xfrm>
        </p:grpSpPr>
        <p:sp>
          <p:nvSpPr>
            <p:cNvPr id="36" name="Rectangle 25"/>
            <p:cNvSpPr>
              <a:spLocks noChangeArrowheads="1"/>
            </p:cNvSpPr>
            <p:nvPr/>
          </p:nvSpPr>
          <p:spPr bwMode="auto">
            <a:xfrm>
              <a:off x="306" y="2903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7" name="AutoShape 26"/>
            <p:cNvSpPr>
              <a:spLocks noChangeArrowheads="1"/>
            </p:cNvSpPr>
            <p:nvPr/>
          </p:nvSpPr>
          <p:spPr bwMode="auto">
            <a:xfrm flipV="1">
              <a:off x="306" y="2901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1123482" y="3488791"/>
            <a:ext cx="2212975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GB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メールサーバ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A</a:t>
            </a:r>
            <a:r>
              <a:rPr lang="ja-JP" altLang="en-GB" sz="2000" dirty="0">
                <a:solidFill>
                  <a:srgbClr val="000080"/>
                </a:solidFill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 </a:t>
            </a:r>
            <a:endParaRPr lang="en-GB" altLang="ja-JP" sz="2000" dirty="0">
              <a:solidFill>
                <a:srgbClr val="000080"/>
              </a:solidFill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1086971" y="6003391"/>
            <a:ext cx="2106612" cy="37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1000"/>
              </a:lnSpc>
              <a:spcBef>
                <a:spcPts val="1250"/>
              </a:spcBef>
            </a:pPr>
            <a:r>
              <a:rPr lang="ja-JP" altLang="en-US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クライアント</a:t>
            </a:r>
            <a:r>
              <a:rPr lang="en-US" altLang="ja-JP" sz="2000" dirty="0">
                <a:latin typeface="源柔ゴシックL等幅 Medium" panose="020B0409020203020207" pitchFamily="49" charset="-128"/>
                <a:ea typeface="源柔ゴシックL等幅 Medium" panose="020B0409020203020207" pitchFamily="49" charset="-128"/>
                <a:cs typeface="源柔ゴシックL等幅 Medium" panose="020B0409020203020207" pitchFamily="49" charset="-128"/>
              </a:rPr>
              <a:t>A</a:t>
            </a:r>
            <a:endParaRPr lang="en-GB" altLang="ja-JP" sz="2000" dirty="0">
              <a:latin typeface="源柔ゴシックL等幅 Medium" panose="020B0409020203020207" pitchFamily="49" charset="-128"/>
              <a:ea typeface="源柔ゴシックL等幅 Medium" panose="020B0409020203020207" pitchFamily="49" charset="-128"/>
              <a:cs typeface="源柔ゴシックL等幅 Medium" panose="020B0409020203020207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119743" y="1636775"/>
            <a:ext cx="477225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ユーザがメールを扱う</a:t>
            </a:r>
            <a:endParaRPr lang="en-US" altLang="ja-JP" sz="2800" dirty="0"/>
          </a:p>
          <a:p>
            <a:r>
              <a:rPr lang="en-US" altLang="ja-JP" sz="2800" dirty="0"/>
              <a:t>     </a:t>
            </a:r>
            <a:r>
              <a:rPr lang="ja-JP" altLang="en-US" sz="2800" dirty="0"/>
              <a:t>ためのソフトウェア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電子メールの読み書き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ja-JP" altLang="en-US" sz="2400" dirty="0"/>
              <a:t>ユーザとメールサーバの仲介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メールソフト</a:t>
            </a:r>
            <a:r>
              <a:rPr lang="en-US" altLang="ja-JP" sz="2800" dirty="0"/>
              <a:t>, </a:t>
            </a:r>
            <a:r>
              <a:rPr lang="ja-JP" altLang="en-US" sz="2800" dirty="0"/>
              <a:t>メーラとも</a:t>
            </a:r>
            <a:endParaRPr lang="en-US" altLang="ja-JP" sz="2800" dirty="0"/>
          </a:p>
          <a:p>
            <a:r>
              <a:rPr lang="ja-JP" altLang="en-US" sz="2800" dirty="0"/>
              <a:t>     呼ばれる</a:t>
            </a:r>
            <a:endParaRPr lang="en-US" altLang="ja-JP" sz="2800" dirty="0"/>
          </a:p>
          <a:p>
            <a:pPr lvl="1"/>
            <a:endParaRPr lang="en-US" altLang="ja-JP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/>
              <a:t>例えば，</a:t>
            </a:r>
            <a:endParaRPr lang="en-US" altLang="ja-JP" sz="2800" dirty="0"/>
          </a:p>
          <a:p>
            <a:pPr lvl="1"/>
            <a:r>
              <a:rPr lang="en-US" altLang="ja-JP" sz="2800" dirty="0"/>
              <a:t>Mozilla Thunderbird, Windows Live mail, Mew</a:t>
            </a:r>
            <a:r>
              <a:rPr lang="ja-JP" altLang="en-US" sz="2800" dirty="0"/>
              <a:t>など</a:t>
            </a:r>
          </a:p>
          <a:p>
            <a:endParaRPr lang="en-US" altLang="ja-JP" sz="2400" dirty="0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035" y="2320699"/>
            <a:ext cx="1013867" cy="119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2331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2606</TotalTime>
  <Words>2714</Words>
  <Application>Microsoft Office PowerPoint</Application>
  <PresentationFormat>画面に合わせる (4:3)</PresentationFormat>
  <Paragraphs>784</Paragraphs>
  <Slides>66</Slides>
  <Notes>1</Notes>
  <HiddenSlides>6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66</vt:i4>
      </vt:variant>
    </vt:vector>
  </HeadingPairs>
  <TitlesOfParts>
    <vt:vector size="78" baseType="lpstr">
      <vt:lpstr>DejaVu Serif</vt:lpstr>
      <vt:lpstr>Microsoft JhengHei</vt:lpstr>
      <vt:lpstr>ＭＳ Ｐゴシック</vt:lpstr>
      <vt:lpstr>ＭＳ ゴシック</vt:lpstr>
      <vt:lpstr>黑体</vt:lpstr>
      <vt:lpstr>源柔ゴシックL等幅 Bold</vt:lpstr>
      <vt:lpstr>源柔ゴシックL等幅 Heavy</vt:lpstr>
      <vt:lpstr>源柔ゴシックL等幅 Medium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 Matsuoka</dc:creator>
  <cp:lastModifiedBy>新井　総馬</cp:lastModifiedBy>
  <cp:revision>95</cp:revision>
  <dcterms:created xsi:type="dcterms:W3CDTF">2016-06-29T04:51:34Z</dcterms:created>
  <dcterms:modified xsi:type="dcterms:W3CDTF">2017-07-30T06:23:15Z</dcterms:modified>
</cp:coreProperties>
</file>