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8" r:id="rId3"/>
    <p:sldId id="259" r:id="rId4"/>
    <p:sldId id="260" r:id="rId5"/>
    <p:sldId id="261" r:id="rId6"/>
    <p:sldId id="262" r:id="rId7"/>
    <p:sldId id="263" r:id="rId8"/>
    <p:sldId id="264" r:id="rId9"/>
    <p:sldId id="265" r:id="rId10"/>
    <p:sldId id="277" r:id="rId11"/>
    <p:sldId id="266" r:id="rId12"/>
    <p:sldId id="267" r:id="rId13"/>
    <p:sldId id="270" r:id="rId14"/>
    <p:sldId id="268" r:id="rId15"/>
    <p:sldId id="269" r:id="rId16"/>
    <p:sldId id="271" r:id="rId17"/>
    <p:sldId id="272" r:id="rId18"/>
    <p:sldId id="273" r:id="rId19"/>
    <p:sldId id="276" r:id="rId20"/>
    <p:sldId id="274" r:id="rId21"/>
    <p:sldId id="275" r:id="rId2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4780D36A-16A5-481E-9AF8-5CAFFCA4CF38}">
          <p14:sldIdLst>
            <p14:sldId id="256"/>
            <p14:sldId id="258"/>
            <p14:sldId id="259"/>
            <p14:sldId id="260"/>
            <p14:sldId id="261"/>
            <p14:sldId id="262"/>
            <p14:sldId id="263"/>
            <p14:sldId id="264"/>
            <p14:sldId id="265"/>
            <p14:sldId id="277"/>
            <p14:sldId id="266"/>
            <p14:sldId id="267"/>
            <p14:sldId id="270"/>
            <p14:sldId id="268"/>
            <p14:sldId id="269"/>
            <p14:sldId id="271"/>
            <p14:sldId id="272"/>
            <p14:sldId id="273"/>
            <p14:sldId id="276"/>
            <p14:sldId id="274"/>
            <p14:sldId id="27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06" autoAdjust="0"/>
  </p:normalViewPr>
  <p:slideViewPr>
    <p:cSldViewPr snapToGrid="0">
      <p:cViewPr varScale="1">
        <p:scale>
          <a:sx n="64" d="100"/>
          <a:sy n="64" d="100"/>
        </p:scale>
        <p:origin x="84"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9CB626-B96B-454D-B691-92DC605E36E9}" type="datetimeFigureOut">
              <a:rPr kumimoji="1" lang="ja-JP" altLang="en-US" smtClean="0"/>
              <a:t>2016/8/4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0CD4F8-460B-4FAD-963C-519434ECB496}" type="slidenum">
              <a:rPr kumimoji="1" lang="ja-JP" altLang="en-US" smtClean="0"/>
              <a:t>‹#›</a:t>
            </a:fld>
            <a:endParaRPr kumimoji="1" lang="ja-JP" altLang="en-US"/>
          </a:p>
        </p:txBody>
      </p:sp>
    </p:spTree>
    <p:extLst>
      <p:ext uri="{BB962C8B-B14F-4D97-AF65-F5344CB8AC3E}">
        <p14:creationId xmlns:p14="http://schemas.microsoft.com/office/powerpoint/2010/main" val="4247114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s://ja.wikipedia.org/wiki/%E3%82%A2%E3%83%A1%E3%83%AA%E3%82%AB%E5%90%88%E8%A1%86%E5%9B%BD" TargetMode="External"/><Relationship Id="rId3" Type="http://schemas.openxmlformats.org/officeDocument/2006/relationships/hyperlink" Target="https://ja.wikipedia.org/wiki/%E3%83%96%E3%82%BF" TargetMode="External"/><Relationship Id="rId7" Type="http://schemas.openxmlformats.org/officeDocument/2006/relationships/hyperlink" Target="https://ja.wikipedia.org/wiki/1987%E5%B9%B4"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s://ja.wikipedia.org/wiki/%E5%B1%8A%E5%87%BA%E4%BC%9D%E6%9F%93%E7%97%85" TargetMode="External"/><Relationship Id="rId11" Type="http://schemas.openxmlformats.org/officeDocument/2006/relationships/hyperlink" Target="https://ja.wikipedia.org/wiki/%E9%80%9A%E7%A7%B0" TargetMode="External"/><Relationship Id="rId5" Type="http://schemas.openxmlformats.org/officeDocument/2006/relationships/hyperlink" Target="https://ja.wikipedia.org/wiki/%E5%AE%B6%E7%95%9C%E4%BC%9D%E6%9F%93%E7%97%85%E4%BA%88%E9%98%B2%E6%B3%95" TargetMode="External"/><Relationship Id="rId10" Type="http://schemas.openxmlformats.org/officeDocument/2006/relationships/hyperlink" Target="https://ja.wikipedia.org/wiki/%E3%82%AB%E3%83%8A%E3%83%80" TargetMode="External"/><Relationship Id="rId4" Type="http://schemas.openxmlformats.org/officeDocument/2006/relationships/hyperlink" Target="https://ja.wikipedia.org/wiki/%E6%84%9F%E6%9F%93%E7%97%87" TargetMode="External"/><Relationship Id="rId9" Type="http://schemas.openxmlformats.org/officeDocument/2006/relationships/hyperlink" Target="https://ja.wikipedia.org/wiki/Wikipedia:%E3%80%8C%E8%A6%81%E5%87%BA%E5%85%B8%E3%80%8D%E3%82%92%E3%82%AF%E3%83%AA%E3%83%83%E3%82%AF%E3%81%95%E3%82%8C%E3%81%9F%E6%96%B9%E3%81%B8"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b="1" kern="1200" dirty="0">
                <a:solidFill>
                  <a:schemeClr val="tx1"/>
                </a:solidFill>
                <a:effectLst/>
                <a:latin typeface="+mn-lt"/>
                <a:ea typeface="+mn-ea"/>
                <a:cs typeface="+mn-cs"/>
              </a:rPr>
              <a:t>豚繁殖・呼吸障害症候群</a:t>
            </a:r>
            <a:r>
              <a:rPr kumimoji="1" lang="ja-JP" altLang="ja-JP" sz="1200" kern="1200" dirty="0">
                <a:solidFill>
                  <a:schemeClr val="tx1"/>
                </a:solidFill>
                <a:effectLst/>
                <a:latin typeface="+mn-lt"/>
                <a:ea typeface="+mn-ea"/>
                <a:cs typeface="+mn-cs"/>
              </a:rPr>
              <a:t>（ぶたはんしょく・こきゅうしょうがいしょうこうぐん、porcine </a:t>
            </a:r>
            <a:r>
              <a:rPr kumimoji="1" lang="en-US" altLang="ja-JP" sz="1200" kern="1200" dirty="0">
                <a:solidFill>
                  <a:schemeClr val="tx1"/>
                </a:solidFill>
                <a:effectLst/>
                <a:latin typeface="+mn-lt"/>
                <a:ea typeface="+mn-ea"/>
                <a:cs typeface="+mn-cs"/>
              </a:rPr>
              <a:t>(</a:t>
            </a:r>
            <a:r>
              <a:rPr kumimoji="1" lang="ja-JP" altLang="en-US" sz="1200" kern="1200" dirty="0" err="1">
                <a:solidFill>
                  <a:schemeClr val="tx1"/>
                </a:solidFill>
                <a:effectLst/>
                <a:latin typeface="+mn-lt"/>
                <a:ea typeface="+mn-ea"/>
                <a:cs typeface="+mn-cs"/>
              </a:rPr>
              <a:t>ぽるさ</a:t>
            </a:r>
            <a:r>
              <a:rPr kumimoji="1" lang="ja-JP" altLang="en-US" sz="1200" kern="1200" dirty="0">
                <a:solidFill>
                  <a:schemeClr val="tx1"/>
                </a:solidFill>
                <a:effectLst/>
                <a:latin typeface="+mn-lt"/>
                <a:ea typeface="+mn-ea"/>
                <a:cs typeface="+mn-cs"/>
              </a:rPr>
              <a:t>いん</a:t>
            </a:r>
            <a:r>
              <a:rPr kumimoji="1" lang="en-US" altLang="ja-JP"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reproductive and respiratory </a:t>
            </a:r>
            <a:r>
              <a:rPr kumimoji="1" lang="en-US" altLang="ja-JP" sz="1200" kern="1200" dirty="0">
                <a:solidFill>
                  <a:schemeClr val="tx1"/>
                </a:solidFill>
                <a:effectLst/>
                <a:latin typeface="+mn-lt"/>
                <a:ea typeface="+mn-ea"/>
                <a:cs typeface="+mn-cs"/>
              </a:rPr>
              <a:t>(</a:t>
            </a:r>
            <a:r>
              <a:rPr kumimoji="1" lang="ja-JP" altLang="en-US" sz="1200" kern="1200" dirty="0" err="1">
                <a:solidFill>
                  <a:schemeClr val="tx1"/>
                </a:solidFill>
                <a:effectLst/>
                <a:latin typeface="+mn-lt"/>
                <a:ea typeface="+mn-ea"/>
                <a:cs typeface="+mn-cs"/>
              </a:rPr>
              <a:t>りすぴれ</a:t>
            </a:r>
            <a:r>
              <a:rPr kumimoji="1" lang="ja-JP" altLang="en-US" sz="1200" kern="1200" dirty="0">
                <a:solidFill>
                  <a:schemeClr val="tx1"/>
                </a:solidFill>
                <a:effectLst/>
                <a:latin typeface="+mn-lt"/>
                <a:ea typeface="+mn-ea"/>
                <a:cs typeface="+mn-cs"/>
              </a:rPr>
              <a:t>とりい</a:t>
            </a:r>
            <a:r>
              <a:rPr kumimoji="1" lang="en-US" altLang="ja-JP"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syndrome;PRRS）とは豚繁殖・呼吸障害症候群ウイルス感染による</a:t>
            </a:r>
            <a:r>
              <a:rPr kumimoji="1" lang="ja-JP" altLang="ja-JP" sz="1200" kern="1200" dirty="0">
                <a:solidFill>
                  <a:schemeClr val="tx1"/>
                </a:solidFill>
                <a:effectLst/>
                <a:latin typeface="+mn-lt"/>
                <a:ea typeface="+mn-ea"/>
                <a:cs typeface="+mn-cs"/>
                <a:hlinkClick r:id="rId3" tooltip="ブタ"/>
              </a:rPr>
              <a:t>ブタ</a:t>
            </a:r>
            <a:r>
              <a:rPr kumimoji="1" lang="ja-JP" altLang="ja-JP" sz="1200" kern="1200" dirty="0">
                <a:solidFill>
                  <a:schemeClr val="tx1"/>
                </a:solidFill>
                <a:effectLst/>
                <a:latin typeface="+mn-lt"/>
                <a:ea typeface="+mn-ea"/>
                <a:cs typeface="+mn-cs"/>
              </a:rPr>
              <a:t>の</a:t>
            </a:r>
            <a:r>
              <a:rPr kumimoji="1" lang="ja-JP" altLang="ja-JP" sz="1200" kern="1200" dirty="0">
                <a:solidFill>
                  <a:schemeClr val="tx1"/>
                </a:solidFill>
                <a:effectLst/>
                <a:latin typeface="+mn-lt"/>
                <a:ea typeface="+mn-ea"/>
                <a:cs typeface="+mn-cs"/>
                <a:hlinkClick r:id="rId4" tooltip="感染症"/>
              </a:rPr>
              <a:t>感染症</a:t>
            </a:r>
            <a:r>
              <a:rPr kumimoji="1" lang="ja-JP" altLang="ja-JP" sz="1200" kern="1200" dirty="0">
                <a:solidFill>
                  <a:schemeClr val="tx1"/>
                </a:solidFill>
                <a:effectLst/>
                <a:latin typeface="+mn-lt"/>
                <a:ea typeface="+mn-ea"/>
                <a:cs typeface="+mn-cs"/>
              </a:rPr>
              <a:t>。</a:t>
            </a:r>
            <a:r>
              <a:rPr kumimoji="1" lang="ja-JP" altLang="ja-JP" sz="1200" b="1" kern="1200" dirty="0">
                <a:solidFill>
                  <a:schemeClr val="tx1"/>
                </a:solidFill>
                <a:effectLst/>
                <a:latin typeface="+mn-lt"/>
                <a:ea typeface="+mn-ea"/>
                <a:cs typeface="+mn-cs"/>
              </a:rPr>
              <a:t>豚生殖器・呼吸器症候群</a:t>
            </a:r>
            <a:r>
              <a:rPr kumimoji="1" lang="ja-JP" altLang="ja-JP" sz="1200" kern="1200" dirty="0">
                <a:solidFill>
                  <a:schemeClr val="tx1"/>
                </a:solidFill>
                <a:effectLst/>
                <a:latin typeface="+mn-lt"/>
                <a:ea typeface="+mn-ea"/>
                <a:cs typeface="+mn-cs"/>
              </a:rPr>
              <a:t>とも呼ばれる。日本では</a:t>
            </a:r>
            <a:r>
              <a:rPr kumimoji="1" lang="ja-JP" altLang="ja-JP" sz="1200" kern="1200" dirty="0">
                <a:solidFill>
                  <a:schemeClr val="tx1"/>
                </a:solidFill>
                <a:effectLst/>
                <a:latin typeface="+mn-lt"/>
                <a:ea typeface="+mn-ea"/>
                <a:cs typeface="+mn-cs"/>
                <a:hlinkClick r:id="rId5" tooltip="家畜伝染病予防法"/>
              </a:rPr>
              <a:t>家畜伝染病予防法</a:t>
            </a:r>
            <a:r>
              <a:rPr kumimoji="1" lang="ja-JP" altLang="ja-JP" sz="1200" kern="1200" dirty="0">
                <a:solidFill>
                  <a:schemeClr val="tx1"/>
                </a:solidFill>
                <a:effectLst/>
                <a:latin typeface="+mn-lt"/>
                <a:ea typeface="+mn-ea"/>
                <a:cs typeface="+mn-cs"/>
              </a:rPr>
              <a:t>における</a:t>
            </a:r>
            <a:r>
              <a:rPr kumimoji="1" lang="ja-JP" altLang="ja-JP" sz="1200" kern="1200" dirty="0">
                <a:solidFill>
                  <a:schemeClr val="tx1"/>
                </a:solidFill>
                <a:effectLst/>
                <a:latin typeface="+mn-lt"/>
                <a:ea typeface="+mn-ea"/>
                <a:cs typeface="+mn-cs"/>
                <a:hlinkClick r:id="rId6" tooltip="届出伝染病"/>
              </a:rPr>
              <a:t>届出伝染病</a:t>
            </a:r>
            <a:r>
              <a:rPr kumimoji="1" lang="ja-JP" altLang="ja-JP" sz="1200" kern="1200" dirty="0">
                <a:solidFill>
                  <a:schemeClr val="tx1"/>
                </a:solidFill>
                <a:effectLst/>
                <a:latin typeface="+mn-lt"/>
                <a:ea typeface="+mn-ea"/>
                <a:cs typeface="+mn-cs"/>
              </a:rPr>
              <a:t>であり対象動物は豚、いのしし。</a:t>
            </a:r>
            <a:r>
              <a:rPr kumimoji="1" lang="ja-JP" altLang="ja-JP" sz="1200" kern="1200" dirty="0">
                <a:solidFill>
                  <a:schemeClr val="tx1"/>
                </a:solidFill>
                <a:effectLst/>
                <a:latin typeface="+mn-lt"/>
                <a:ea typeface="+mn-ea"/>
                <a:cs typeface="+mn-cs"/>
                <a:hlinkClick r:id="rId7" tooltip="1987年"/>
              </a:rPr>
              <a:t>1987年</a:t>
            </a:r>
            <a:r>
              <a:rPr kumimoji="1" lang="ja-JP" altLang="ja-JP" sz="1200" kern="1200" dirty="0">
                <a:solidFill>
                  <a:schemeClr val="tx1"/>
                </a:solidFill>
                <a:effectLst/>
                <a:latin typeface="+mn-lt"/>
                <a:ea typeface="+mn-ea"/>
                <a:cs typeface="+mn-cs"/>
              </a:rPr>
              <a:t>に</a:t>
            </a:r>
            <a:r>
              <a:rPr kumimoji="1" lang="ja-JP" altLang="ja-JP" sz="1200" kern="1200" dirty="0">
                <a:solidFill>
                  <a:schemeClr val="tx1"/>
                </a:solidFill>
                <a:effectLst/>
                <a:latin typeface="+mn-lt"/>
                <a:ea typeface="+mn-ea"/>
                <a:cs typeface="+mn-cs"/>
                <a:hlinkClick r:id="rId8" tooltip="アメリカ合衆国"/>
              </a:rPr>
              <a:t>アメリカ</a:t>
            </a:r>
            <a:r>
              <a:rPr kumimoji="1" lang="ja-JP" altLang="ja-JP" sz="1200" kern="1200" dirty="0">
                <a:solidFill>
                  <a:schemeClr val="tx1"/>
                </a:solidFill>
                <a:effectLst/>
                <a:latin typeface="+mn-lt"/>
                <a:ea typeface="+mn-ea"/>
                <a:cs typeface="+mn-cs"/>
              </a:rPr>
              <a:t>で初めて確認され</a:t>
            </a:r>
            <a:r>
              <a:rPr kumimoji="1" lang="ja-JP" altLang="ja-JP" sz="1200" kern="1200" baseline="30000" dirty="0">
                <a:solidFill>
                  <a:schemeClr val="tx1"/>
                </a:solidFill>
                <a:effectLst/>
                <a:latin typeface="+mn-lt"/>
                <a:ea typeface="+mn-ea"/>
                <a:cs typeface="+mn-cs"/>
              </a:rPr>
              <a:t>[</a:t>
            </a:r>
            <a:r>
              <a:rPr kumimoji="1" lang="ja-JP" altLang="ja-JP" sz="1200" i="1" kern="1200" baseline="30000" dirty="0">
                <a:solidFill>
                  <a:schemeClr val="tx1"/>
                </a:solidFill>
                <a:effectLst/>
                <a:latin typeface="+mn-lt"/>
                <a:ea typeface="+mn-ea"/>
                <a:cs typeface="+mn-cs"/>
                <a:hlinkClick r:id="rId9" tooltip="Wikipedia:「要出典」をクリックされた方へ"/>
              </a:rPr>
              <a:t>要出典</a:t>
            </a:r>
            <a:r>
              <a:rPr kumimoji="1" lang="ja-JP" altLang="ja-JP" sz="1200" kern="1200" baseline="300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、その後</a:t>
            </a:r>
            <a:r>
              <a:rPr kumimoji="1" lang="ja-JP" altLang="ja-JP" sz="1200" kern="1200" dirty="0">
                <a:solidFill>
                  <a:schemeClr val="tx1"/>
                </a:solidFill>
                <a:effectLst/>
                <a:latin typeface="+mn-lt"/>
                <a:ea typeface="+mn-ea"/>
                <a:cs typeface="+mn-cs"/>
                <a:hlinkClick r:id="rId10" tooltip="カナダ"/>
              </a:rPr>
              <a:t>カナダ</a:t>
            </a:r>
            <a:r>
              <a:rPr kumimoji="1" lang="ja-JP" altLang="ja-JP" sz="1200" kern="1200" dirty="0">
                <a:solidFill>
                  <a:schemeClr val="tx1"/>
                </a:solidFill>
                <a:effectLst/>
                <a:latin typeface="+mn-lt"/>
                <a:ea typeface="+mn-ea"/>
                <a:cs typeface="+mn-cs"/>
              </a:rPr>
              <a:t>やヨーロッパにも拡大した。</a:t>
            </a:r>
            <a:r>
              <a:rPr kumimoji="1" lang="ja-JP" altLang="ja-JP" sz="1200" kern="1200" dirty="0">
                <a:solidFill>
                  <a:schemeClr val="tx1"/>
                </a:solidFill>
                <a:effectLst/>
                <a:latin typeface="+mn-lt"/>
                <a:ea typeface="+mn-ea"/>
                <a:cs typeface="+mn-cs"/>
                <a:hlinkClick r:id="rId3" tooltip="ブタ"/>
              </a:rPr>
              <a:t>豚</a:t>
            </a:r>
            <a:r>
              <a:rPr kumimoji="1" lang="ja-JP" altLang="ja-JP" sz="1200" kern="1200" dirty="0">
                <a:solidFill>
                  <a:schemeClr val="tx1"/>
                </a:solidFill>
                <a:effectLst/>
                <a:latin typeface="+mn-lt"/>
                <a:ea typeface="+mn-ea"/>
                <a:cs typeface="+mn-cs"/>
              </a:rPr>
              <a:t>の耳・鼻などがチアノーゼで青くなる症状もある事から「</a:t>
            </a:r>
            <a:r>
              <a:rPr kumimoji="1" lang="ja-JP" altLang="ja-JP" sz="1200" b="1" kern="1200" dirty="0">
                <a:solidFill>
                  <a:schemeClr val="tx1"/>
                </a:solidFill>
                <a:effectLst/>
                <a:latin typeface="+mn-lt"/>
                <a:ea typeface="+mn-ea"/>
                <a:cs typeface="+mn-cs"/>
              </a:rPr>
              <a:t>青耳病</a:t>
            </a:r>
            <a:r>
              <a:rPr kumimoji="1" lang="ja-JP" altLang="ja-JP" sz="1200" kern="1200" dirty="0">
                <a:solidFill>
                  <a:schemeClr val="tx1"/>
                </a:solidFill>
                <a:effectLst/>
                <a:latin typeface="+mn-lt"/>
                <a:ea typeface="+mn-ea"/>
                <a:cs typeface="+mn-cs"/>
              </a:rPr>
              <a:t>」（日本向けの中国系新聞記事では</a:t>
            </a:r>
            <a:r>
              <a:rPr kumimoji="1" lang="ja-JP" altLang="ja-JP" sz="1200" b="1" kern="1200" dirty="0">
                <a:solidFill>
                  <a:schemeClr val="tx1"/>
                </a:solidFill>
                <a:effectLst/>
                <a:latin typeface="+mn-lt"/>
                <a:ea typeface="+mn-ea"/>
                <a:cs typeface="+mn-cs"/>
              </a:rPr>
              <a:t>ブルーイヤ病</a:t>
            </a:r>
            <a:r>
              <a:rPr kumimoji="1" lang="ja-JP" altLang="ja-JP" sz="1200" kern="1200" dirty="0">
                <a:solidFill>
                  <a:schemeClr val="tx1"/>
                </a:solidFill>
                <a:effectLst/>
                <a:latin typeface="+mn-lt"/>
                <a:ea typeface="+mn-ea"/>
                <a:cs typeface="+mn-cs"/>
              </a:rPr>
              <a:t>）という</a:t>
            </a:r>
            <a:r>
              <a:rPr kumimoji="1" lang="ja-JP" altLang="ja-JP" sz="1200" kern="1200" dirty="0">
                <a:solidFill>
                  <a:schemeClr val="tx1"/>
                </a:solidFill>
                <a:effectLst/>
                <a:latin typeface="+mn-lt"/>
                <a:ea typeface="+mn-ea"/>
                <a:cs typeface="+mn-cs"/>
                <a:hlinkClick r:id="rId11" tooltip="通称"/>
              </a:rPr>
              <a:t>通称</a:t>
            </a:r>
            <a:r>
              <a:rPr kumimoji="1" lang="ja-JP" altLang="ja-JP" sz="1200" kern="1200" dirty="0">
                <a:solidFill>
                  <a:schemeClr val="tx1"/>
                </a:solidFill>
                <a:effectLst/>
                <a:latin typeface="+mn-lt"/>
                <a:ea typeface="+mn-ea"/>
                <a:cs typeface="+mn-cs"/>
              </a:rPr>
              <a:t>がある。</a:t>
            </a:r>
            <a:endParaRPr kumimoji="1" lang="ja-JP" altLang="en-US" dirty="0"/>
          </a:p>
        </p:txBody>
      </p:sp>
      <p:sp>
        <p:nvSpPr>
          <p:cNvPr id="4" name="スライド番号プレースホルダー 3"/>
          <p:cNvSpPr>
            <a:spLocks noGrp="1"/>
          </p:cNvSpPr>
          <p:nvPr>
            <p:ph type="sldNum" sz="quarter" idx="10"/>
          </p:nvPr>
        </p:nvSpPr>
        <p:spPr/>
        <p:txBody>
          <a:bodyPr/>
          <a:lstStyle/>
          <a:p>
            <a:fld id="{910CD4F8-460B-4FAD-963C-519434ECB496}" type="slidenum">
              <a:rPr kumimoji="1" lang="ja-JP" altLang="en-US" smtClean="0"/>
              <a:t>4</a:t>
            </a:fld>
            <a:endParaRPr kumimoji="1" lang="ja-JP" altLang="en-US"/>
          </a:p>
        </p:txBody>
      </p:sp>
    </p:spTree>
    <p:extLst>
      <p:ext uri="{BB962C8B-B14F-4D97-AF65-F5344CB8AC3E}">
        <p14:creationId xmlns:p14="http://schemas.microsoft.com/office/powerpoint/2010/main" val="837429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chemeClr val="accent1"/>
        </a:solidFill>
        <a:effectLst/>
      </p:bgPr>
    </p:bg>
    <p:spTree>
      <p:nvGrpSpPr>
        <p:cNvPr id="1" name=""/>
        <p:cNvGrpSpPr/>
        <p:nvPr/>
      </p:nvGrpSpPr>
      <p:grpSpPr>
        <a:xfrm>
          <a:off x="0" y="0"/>
          <a:ext cx="0" cy="0"/>
          <a:chOff x="0" y="0"/>
          <a:chExt cx="0" cy="0"/>
        </a:xfrm>
      </p:grpSpPr>
      <p:sp>
        <p:nvSpPr>
          <p:cNvPr id="13" name="正方形/長方形 12"/>
          <p:cNvSpPr/>
          <p:nvPr userDrawn="1"/>
        </p:nvSpPr>
        <p:spPr>
          <a:xfrm>
            <a:off x="0" y="0"/>
            <a:ext cx="12192000" cy="6858000"/>
          </a:xfrm>
          <a:prstGeom prst="rect">
            <a:avLst/>
          </a:prstGeom>
          <a:blipFill dpi="0" rotWithShape="1">
            <a:blip r:embed="rId2">
              <a:alphaModFix amt="44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Tree>
    <p:extLst>
      <p:ext uri="{BB962C8B-B14F-4D97-AF65-F5344CB8AC3E}">
        <p14:creationId xmlns:p14="http://schemas.microsoft.com/office/powerpoint/2010/main" val="4239951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9C8BFD-300D-40D5-B2E6-81E51BF56ECC}" type="datetimeFigureOut">
              <a:rPr kumimoji="1" lang="ja-JP" altLang="en-US" smtClean="0"/>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0A7EBA-3732-4854-861A-4C03546414EF}" type="slidenum">
              <a:rPr kumimoji="1" lang="ja-JP" altLang="en-US" smtClean="0"/>
              <a:t>‹#›</a:t>
            </a:fld>
            <a:endParaRPr kumimoji="1" lang="ja-JP" altLang="en-US"/>
          </a:p>
        </p:txBody>
      </p:sp>
    </p:spTree>
    <p:extLst>
      <p:ext uri="{BB962C8B-B14F-4D97-AF65-F5344CB8AC3E}">
        <p14:creationId xmlns:p14="http://schemas.microsoft.com/office/powerpoint/2010/main" val="27687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9C8BFD-300D-40D5-B2E6-81E51BF56ECC}" type="datetimeFigureOut">
              <a:rPr kumimoji="1" lang="ja-JP" altLang="en-US" smtClean="0"/>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0A7EBA-3732-4854-861A-4C03546414EF}" type="slidenum">
              <a:rPr kumimoji="1" lang="ja-JP" altLang="en-US" smtClean="0"/>
              <a:t>‹#›</a:t>
            </a:fld>
            <a:endParaRPr kumimoji="1" lang="ja-JP" altLang="en-US"/>
          </a:p>
        </p:txBody>
      </p:sp>
    </p:spTree>
    <p:extLst>
      <p:ext uri="{BB962C8B-B14F-4D97-AF65-F5344CB8AC3E}">
        <p14:creationId xmlns:p14="http://schemas.microsoft.com/office/powerpoint/2010/main" val="4190492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pic>
        <p:nvPicPr>
          <p:cNvPr id="7" name="図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6658"/>
            <a:ext cx="1743075" cy="1743075"/>
          </a:xfrm>
          <a:prstGeom prst="rect">
            <a:avLst/>
          </a:prstGeom>
          <a:solidFill>
            <a:srgbClr val="00B0F0"/>
          </a:solidFill>
          <a:ln>
            <a:noFill/>
          </a:ln>
          <a:effectLst>
            <a:softEdge rad="112500"/>
          </a:effectLst>
        </p:spPr>
      </p:pic>
      <p:sp>
        <p:nvSpPr>
          <p:cNvPr id="10" name="タイトル 9"/>
          <p:cNvSpPr>
            <a:spLocks noGrp="1"/>
          </p:cNvSpPr>
          <p:nvPr>
            <p:ph type="title"/>
          </p:nvPr>
        </p:nvSpPr>
        <p:spPr>
          <a:xfrm>
            <a:off x="3061854" y="309707"/>
            <a:ext cx="6749680" cy="1325563"/>
          </a:xfrm>
        </p:spPr>
        <p:txBody>
          <a:bodyPr/>
          <a:lstStyle/>
          <a:p>
            <a:r>
              <a:rPr kumimoji="1" lang="ja-JP" altLang="en-US"/>
              <a:t>マスター タイトルの書式設定</a:t>
            </a:r>
          </a:p>
        </p:txBody>
      </p:sp>
    </p:spTree>
    <p:extLst>
      <p:ext uri="{BB962C8B-B14F-4D97-AF65-F5344CB8AC3E}">
        <p14:creationId xmlns:p14="http://schemas.microsoft.com/office/powerpoint/2010/main" val="1378465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C9C8BFD-300D-40D5-B2E6-81E51BF56ECC}" type="datetimeFigureOut">
              <a:rPr kumimoji="1" lang="ja-JP" altLang="en-US" smtClean="0"/>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0A7EBA-3732-4854-861A-4C03546414EF}" type="slidenum">
              <a:rPr kumimoji="1" lang="ja-JP" altLang="en-US" smtClean="0"/>
              <a:t>‹#›</a:t>
            </a:fld>
            <a:endParaRPr kumimoji="1" lang="ja-JP" altLang="en-US"/>
          </a:p>
        </p:txBody>
      </p:sp>
    </p:spTree>
    <p:extLst>
      <p:ext uri="{BB962C8B-B14F-4D97-AF65-F5344CB8AC3E}">
        <p14:creationId xmlns:p14="http://schemas.microsoft.com/office/powerpoint/2010/main" val="3966423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C9C8BFD-300D-40D5-B2E6-81E51BF56ECC}" type="datetimeFigureOut">
              <a:rPr kumimoji="1" lang="ja-JP" altLang="en-US" smtClean="0"/>
              <a:t>2016/8/4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0A7EBA-3732-4854-861A-4C03546414EF}" type="slidenum">
              <a:rPr kumimoji="1" lang="ja-JP" altLang="en-US" smtClean="0"/>
              <a:t>‹#›</a:t>
            </a:fld>
            <a:endParaRPr kumimoji="1" lang="ja-JP" altLang="en-US"/>
          </a:p>
        </p:txBody>
      </p:sp>
    </p:spTree>
    <p:extLst>
      <p:ext uri="{BB962C8B-B14F-4D97-AF65-F5344CB8AC3E}">
        <p14:creationId xmlns:p14="http://schemas.microsoft.com/office/powerpoint/2010/main" val="894872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C9C8BFD-300D-40D5-B2E6-81E51BF56ECC}" type="datetimeFigureOut">
              <a:rPr kumimoji="1" lang="ja-JP" altLang="en-US" smtClean="0"/>
              <a:t>2016/8/4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70A7EBA-3732-4854-861A-4C03546414EF}" type="slidenum">
              <a:rPr kumimoji="1" lang="ja-JP" altLang="en-US" smtClean="0"/>
              <a:t>‹#›</a:t>
            </a:fld>
            <a:endParaRPr kumimoji="1" lang="ja-JP" altLang="en-US"/>
          </a:p>
        </p:txBody>
      </p:sp>
    </p:spTree>
    <p:extLst>
      <p:ext uri="{BB962C8B-B14F-4D97-AF65-F5344CB8AC3E}">
        <p14:creationId xmlns:p14="http://schemas.microsoft.com/office/powerpoint/2010/main" val="2641174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C9C8BFD-300D-40D5-B2E6-81E51BF56ECC}" type="datetimeFigureOut">
              <a:rPr kumimoji="1" lang="ja-JP" altLang="en-US" smtClean="0"/>
              <a:t>2016/8/4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70A7EBA-3732-4854-861A-4C03546414EF}" type="slidenum">
              <a:rPr kumimoji="1" lang="ja-JP" altLang="en-US" smtClean="0"/>
              <a:t>‹#›</a:t>
            </a:fld>
            <a:endParaRPr kumimoji="1" lang="ja-JP" altLang="en-US"/>
          </a:p>
        </p:txBody>
      </p:sp>
    </p:spTree>
    <p:extLst>
      <p:ext uri="{BB962C8B-B14F-4D97-AF65-F5344CB8AC3E}">
        <p14:creationId xmlns:p14="http://schemas.microsoft.com/office/powerpoint/2010/main" val="405808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C9C8BFD-300D-40D5-B2E6-81E51BF56ECC}" type="datetimeFigureOut">
              <a:rPr kumimoji="1" lang="ja-JP" altLang="en-US" smtClean="0"/>
              <a:t>2016/8/4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70A7EBA-3732-4854-861A-4C03546414EF}" type="slidenum">
              <a:rPr kumimoji="1" lang="ja-JP" altLang="en-US" smtClean="0"/>
              <a:t>‹#›</a:t>
            </a:fld>
            <a:endParaRPr kumimoji="1" lang="ja-JP" altLang="en-US"/>
          </a:p>
        </p:txBody>
      </p:sp>
    </p:spTree>
    <p:extLst>
      <p:ext uri="{BB962C8B-B14F-4D97-AF65-F5344CB8AC3E}">
        <p14:creationId xmlns:p14="http://schemas.microsoft.com/office/powerpoint/2010/main" val="1817488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C9C8BFD-300D-40D5-B2E6-81E51BF56ECC}" type="datetimeFigureOut">
              <a:rPr kumimoji="1" lang="ja-JP" altLang="en-US" smtClean="0"/>
              <a:t>2016/8/4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0A7EBA-3732-4854-861A-4C03546414EF}" type="slidenum">
              <a:rPr kumimoji="1" lang="ja-JP" altLang="en-US" smtClean="0"/>
              <a:t>‹#›</a:t>
            </a:fld>
            <a:endParaRPr kumimoji="1" lang="ja-JP" altLang="en-US"/>
          </a:p>
        </p:txBody>
      </p:sp>
    </p:spTree>
    <p:extLst>
      <p:ext uri="{BB962C8B-B14F-4D97-AF65-F5344CB8AC3E}">
        <p14:creationId xmlns:p14="http://schemas.microsoft.com/office/powerpoint/2010/main" val="2097265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C9C8BFD-300D-40D5-B2E6-81E51BF56ECC}" type="datetimeFigureOut">
              <a:rPr kumimoji="1" lang="ja-JP" altLang="en-US" smtClean="0"/>
              <a:t>2016/8/4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0A7EBA-3732-4854-861A-4C03546414EF}" type="slidenum">
              <a:rPr kumimoji="1" lang="ja-JP" altLang="en-US" smtClean="0"/>
              <a:t>‹#›</a:t>
            </a:fld>
            <a:endParaRPr kumimoji="1" lang="ja-JP" altLang="en-US"/>
          </a:p>
        </p:txBody>
      </p:sp>
    </p:spTree>
    <p:extLst>
      <p:ext uri="{BB962C8B-B14F-4D97-AF65-F5344CB8AC3E}">
        <p14:creationId xmlns:p14="http://schemas.microsoft.com/office/powerpoint/2010/main" val="1356154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26000">
              <a:schemeClr val="accent1">
                <a:lumMod val="5000"/>
                <a:lumOff val="95000"/>
              </a:schemeClr>
            </a:gs>
            <a:gs pos="23000">
              <a:schemeClr val="accent1">
                <a:lumMod val="45000"/>
                <a:lumOff val="55000"/>
              </a:schemeClr>
            </a:gs>
            <a:gs pos="25000">
              <a:schemeClr val="accent1">
                <a:lumMod val="45000"/>
                <a:lumOff val="55000"/>
              </a:schemeClr>
            </a:gs>
            <a:gs pos="0">
              <a:srgbClr val="002060"/>
            </a:gs>
          </a:gsLst>
          <a:lin ang="5400000" scaled="1"/>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84064" y="365125"/>
            <a:ext cx="10302094"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9C8BFD-300D-40D5-B2E6-81E51BF56ECC}" type="datetimeFigureOut">
              <a:rPr kumimoji="1" lang="ja-JP" altLang="en-US" smtClean="0"/>
              <a:t>2016/8/4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A7EBA-3732-4854-861A-4C03546414EF}" type="slidenum">
              <a:rPr kumimoji="1" lang="ja-JP" altLang="en-US" smtClean="0"/>
              <a:t>‹#›</a:t>
            </a:fld>
            <a:endParaRPr kumimoji="1" lang="ja-JP" altLang="en-US"/>
          </a:p>
        </p:txBody>
      </p:sp>
    </p:spTree>
    <p:extLst>
      <p:ext uri="{BB962C8B-B14F-4D97-AF65-F5344CB8AC3E}">
        <p14:creationId xmlns:p14="http://schemas.microsoft.com/office/powerpoint/2010/main" val="2513169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jet.ep.sci.hokudai.ac.jp/test/" TargetMode="External"/><Relationship Id="rId2" Type="http://schemas.openxmlformats.org/officeDocument/2006/relationships/hyperlink" Target="http://joho9.ep.sci.hokudai.ac.j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ep.sci.hokudai.ac.jp/~prrs/" TargetMode="External"/><Relationship Id="rId2" Type="http://schemas.openxmlformats.org/officeDocument/2006/relationships/hyperlink" Target="http://www.ep.sci.hokudai.ac.jp/~epnetfan/zagaku/2016/0722/pub/"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122363"/>
            <a:ext cx="12192000" cy="2387600"/>
          </a:xfrm>
        </p:spPr>
        <p:txBody>
          <a:bodyPr/>
          <a:lstStyle/>
          <a:p>
            <a:r>
              <a:rPr kumimoji="1" lang="en-US" altLang="ja-JP" dirty="0" err="1"/>
              <a:t>Prrs</a:t>
            </a:r>
            <a:r>
              <a:rPr kumimoji="1" lang="en-US" altLang="ja-JP" dirty="0"/>
              <a:t> </a:t>
            </a:r>
            <a:r>
              <a:rPr kumimoji="1" lang="ja-JP" altLang="en-US" dirty="0"/>
              <a:t>の紹介</a:t>
            </a:r>
            <a:br>
              <a:rPr kumimoji="1" lang="en-US" altLang="ja-JP" dirty="0"/>
            </a:br>
            <a:r>
              <a:rPr kumimoji="1" lang="ja-JP" altLang="en-US" dirty="0"/>
              <a:t>～</a:t>
            </a:r>
            <a:r>
              <a:rPr kumimoji="1" lang="en-US" altLang="ja-JP" dirty="0"/>
              <a:t>PSG </a:t>
            </a:r>
            <a:r>
              <a:rPr kumimoji="1" lang="ja-JP" altLang="en-US" dirty="0"/>
              <a:t>施設予約システム</a:t>
            </a:r>
            <a:r>
              <a:rPr lang="ja-JP" altLang="en-US" dirty="0"/>
              <a:t>～</a:t>
            </a:r>
            <a:endParaRPr kumimoji="1" lang="ja-JP" altLang="en-US" dirty="0"/>
          </a:p>
        </p:txBody>
      </p:sp>
      <p:sp>
        <p:nvSpPr>
          <p:cNvPr id="3" name="サブタイトル 2"/>
          <p:cNvSpPr>
            <a:spLocks noGrp="1"/>
          </p:cNvSpPr>
          <p:nvPr>
            <p:ph type="subTitle" idx="1"/>
          </p:nvPr>
        </p:nvSpPr>
        <p:spPr/>
        <p:txBody>
          <a:bodyPr/>
          <a:lstStyle/>
          <a:p>
            <a:r>
              <a:rPr kumimoji="1" lang="ja-JP" altLang="en-US" dirty="0"/>
              <a:t>荻原弘尭</a:t>
            </a:r>
          </a:p>
        </p:txBody>
      </p:sp>
    </p:spTree>
    <p:extLst>
      <p:ext uri="{BB962C8B-B14F-4D97-AF65-F5344CB8AC3E}">
        <p14:creationId xmlns:p14="http://schemas.microsoft.com/office/powerpoint/2010/main" val="1592082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以降は</a:t>
            </a:r>
            <a:r>
              <a:rPr lang="en-US" altLang="ja-JP" dirty="0"/>
              <a:t>, </a:t>
            </a:r>
            <a:r>
              <a:rPr lang="ja-JP" altLang="en-US" dirty="0"/>
              <a:t>実際に触りながら機能を説明します</a:t>
            </a:r>
            <a:endParaRPr lang="en-US" altLang="ja-JP" dirty="0"/>
          </a:p>
          <a:p>
            <a:pPr lvl="1"/>
            <a:r>
              <a:rPr lang="ja-JP" altLang="en-US" dirty="0"/>
              <a:t>一緒に触ってみてください</a:t>
            </a:r>
            <a:endParaRPr lang="en-US" altLang="ja-JP" dirty="0">
              <a:hlinkClick r:id="rId2"/>
            </a:endParaRPr>
          </a:p>
          <a:p>
            <a:r>
              <a:rPr lang="en-US" altLang="ja-JP" dirty="0">
                <a:hlinkClick r:id="rId3"/>
              </a:rPr>
              <a:t>https://jet.ep.sci.hokudai.ac.jp/test/</a:t>
            </a:r>
            <a:endParaRPr lang="en-US" altLang="ja-JP" dirty="0"/>
          </a:p>
          <a:p>
            <a:pPr lvl="1"/>
            <a:r>
              <a:rPr lang="ja-JP" altLang="en-US" dirty="0"/>
              <a:t>今回のために用意したテストの </a:t>
            </a:r>
            <a:r>
              <a:rPr lang="en-US" altLang="ja-JP" dirty="0" err="1"/>
              <a:t>Prrs</a:t>
            </a:r>
            <a:endParaRPr lang="en-US" altLang="ja-JP" dirty="0"/>
          </a:p>
          <a:p>
            <a:pPr lvl="1"/>
            <a:r>
              <a:rPr lang="ja-JP" altLang="en-US" dirty="0"/>
              <a:t>終了次第削除します</a:t>
            </a:r>
            <a:endParaRPr lang="en-US" altLang="ja-JP" dirty="0"/>
          </a:p>
        </p:txBody>
      </p:sp>
      <p:sp>
        <p:nvSpPr>
          <p:cNvPr id="3" name="タイトル 2"/>
          <p:cNvSpPr>
            <a:spLocks noGrp="1"/>
          </p:cNvSpPr>
          <p:nvPr>
            <p:ph type="title"/>
          </p:nvPr>
        </p:nvSpPr>
        <p:spPr/>
        <p:txBody>
          <a:bodyPr/>
          <a:lstStyle/>
          <a:p>
            <a:pPr algn="ctr"/>
            <a:r>
              <a:rPr kumimoji="1" lang="en-US" altLang="ja-JP" dirty="0" err="1"/>
              <a:t>Prrs</a:t>
            </a:r>
            <a:r>
              <a:rPr kumimoji="1" lang="en-US" altLang="ja-JP" dirty="0"/>
              <a:t> </a:t>
            </a:r>
            <a:r>
              <a:rPr kumimoji="1" lang="ja-JP" altLang="en-US" dirty="0"/>
              <a:t>のデモ</a:t>
            </a:r>
          </a:p>
        </p:txBody>
      </p:sp>
    </p:spTree>
    <p:extLst>
      <p:ext uri="{BB962C8B-B14F-4D97-AF65-F5344CB8AC3E}">
        <p14:creationId xmlns:p14="http://schemas.microsoft.com/office/powerpoint/2010/main" val="4265307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新しくアカウントを作成する</a:t>
            </a:r>
            <a:endParaRPr kumimoji="1" lang="en-US" altLang="ja-JP" dirty="0"/>
          </a:p>
          <a:p>
            <a:r>
              <a:rPr kumimoji="1" lang="ja-JP" altLang="en-US" dirty="0"/>
              <a:t>ログイン画面から「新規登録」をクリック</a:t>
            </a:r>
            <a:endParaRPr kumimoji="1" lang="en-US" altLang="ja-JP" dirty="0"/>
          </a:p>
          <a:p>
            <a:r>
              <a:rPr lang="ja-JP" altLang="en-US" dirty="0"/>
              <a:t>入力するもの</a:t>
            </a:r>
            <a:endParaRPr lang="en-US" altLang="ja-JP" dirty="0"/>
          </a:p>
          <a:p>
            <a:pPr lvl="1"/>
            <a:r>
              <a:rPr kumimoji="1" lang="ja-JP" altLang="en-US" dirty="0"/>
              <a:t>アカウント名</a:t>
            </a:r>
            <a:endParaRPr kumimoji="1" lang="en-US" altLang="ja-JP" dirty="0"/>
          </a:p>
          <a:p>
            <a:pPr lvl="1"/>
            <a:r>
              <a:rPr lang="ja-JP" altLang="en-US" dirty="0"/>
              <a:t>メールアドレス</a:t>
            </a:r>
            <a:endParaRPr kumimoji="1" lang="ja-JP" altLang="en-US" dirty="0"/>
          </a:p>
        </p:txBody>
      </p:sp>
      <p:sp>
        <p:nvSpPr>
          <p:cNvPr id="3" name="タイトル 2"/>
          <p:cNvSpPr>
            <a:spLocks noGrp="1"/>
          </p:cNvSpPr>
          <p:nvPr>
            <p:ph type="title"/>
          </p:nvPr>
        </p:nvSpPr>
        <p:spPr>
          <a:xfrm>
            <a:off x="3061854" y="309707"/>
            <a:ext cx="7925234" cy="1325563"/>
          </a:xfrm>
        </p:spPr>
        <p:txBody>
          <a:bodyPr/>
          <a:lstStyle/>
          <a:p>
            <a:r>
              <a:rPr lang="ja-JP" altLang="en-US" dirty="0"/>
              <a:t>主な機能</a:t>
            </a:r>
            <a:r>
              <a:rPr lang="en-US" altLang="ja-JP" dirty="0"/>
              <a:t>:</a:t>
            </a:r>
            <a:r>
              <a:rPr lang="ja-JP" altLang="en-US" dirty="0"/>
              <a:t>新規アカウント登録</a:t>
            </a:r>
            <a:endParaRPr kumimoji="1" lang="ja-JP" altLang="en-US" dirty="0"/>
          </a:p>
        </p:txBody>
      </p:sp>
    </p:spTree>
    <p:extLst>
      <p:ext uri="{BB962C8B-B14F-4D97-AF65-F5344CB8AC3E}">
        <p14:creationId xmlns:p14="http://schemas.microsoft.com/office/powerpoint/2010/main" val="2960528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a:t>「予約」の作成</a:t>
            </a:r>
            <a:endParaRPr kumimoji="1" lang="en-US" altLang="ja-JP" dirty="0"/>
          </a:p>
          <a:p>
            <a:r>
              <a:rPr kumimoji="1" lang="ja-JP" altLang="en-US" dirty="0"/>
              <a:t>鉛筆マークをクリック</a:t>
            </a:r>
            <a:endParaRPr kumimoji="1" lang="en-US" altLang="ja-JP" dirty="0"/>
          </a:p>
          <a:p>
            <a:r>
              <a:rPr lang="ja-JP" altLang="en-US" dirty="0"/>
              <a:t>項目</a:t>
            </a:r>
            <a:endParaRPr lang="en-US" altLang="ja-JP" dirty="0"/>
          </a:p>
          <a:p>
            <a:pPr lvl="1"/>
            <a:r>
              <a:rPr kumimoji="1" lang="ja-JP" altLang="en-US" dirty="0"/>
              <a:t>日付</a:t>
            </a:r>
            <a:endParaRPr kumimoji="1" lang="en-US" altLang="ja-JP" dirty="0"/>
          </a:p>
          <a:p>
            <a:pPr lvl="1"/>
            <a:r>
              <a:rPr lang="ja-JP" altLang="en-US" dirty="0"/>
              <a:t>時刻</a:t>
            </a:r>
            <a:endParaRPr lang="en-US" altLang="ja-JP" dirty="0"/>
          </a:p>
          <a:p>
            <a:pPr lvl="1"/>
            <a:r>
              <a:rPr kumimoji="1" lang="ja-JP" altLang="en-US" dirty="0"/>
              <a:t>予約名</a:t>
            </a:r>
            <a:endParaRPr kumimoji="1" lang="en-US" altLang="ja-JP" dirty="0"/>
          </a:p>
          <a:p>
            <a:pPr lvl="1"/>
            <a:r>
              <a:rPr lang="ja-JP" altLang="en-US" dirty="0"/>
              <a:t>予約内容</a:t>
            </a:r>
            <a:endParaRPr lang="en-US" altLang="ja-JP" dirty="0"/>
          </a:p>
          <a:p>
            <a:pPr lvl="1"/>
            <a:r>
              <a:rPr kumimoji="1" lang="ja-JP" altLang="en-US" dirty="0"/>
              <a:t>予約者</a:t>
            </a:r>
            <a:endParaRPr kumimoji="1" lang="en-US" altLang="ja-JP" dirty="0"/>
          </a:p>
          <a:p>
            <a:pPr lvl="1"/>
            <a:r>
              <a:rPr lang="ja-JP" altLang="en-US" dirty="0"/>
              <a:t>施設名</a:t>
            </a:r>
            <a:endParaRPr lang="en-US" altLang="ja-JP" dirty="0"/>
          </a:p>
          <a:p>
            <a:pPr lvl="1"/>
            <a:r>
              <a:rPr kumimoji="1" lang="ja-JP" altLang="en-US" dirty="0"/>
              <a:t>繰り返しの有無</a:t>
            </a:r>
            <a:r>
              <a:rPr kumimoji="1" lang="en-US" altLang="ja-JP" dirty="0"/>
              <a:t>(</a:t>
            </a:r>
            <a:r>
              <a:rPr kumimoji="1" lang="ja-JP" altLang="en-US" dirty="0"/>
              <a:t>後述のデモで</a:t>
            </a:r>
            <a:r>
              <a:rPr kumimoji="1" lang="en-US" altLang="ja-JP" dirty="0"/>
              <a:t>)</a:t>
            </a:r>
            <a:endParaRPr kumimoji="1" lang="ja-JP" altLang="en-US" dirty="0"/>
          </a:p>
        </p:txBody>
      </p:sp>
      <p:sp>
        <p:nvSpPr>
          <p:cNvPr id="3" name="タイトル 2"/>
          <p:cNvSpPr>
            <a:spLocks noGrp="1"/>
          </p:cNvSpPr>
          <p:nvPr>
            <p:ph type="title"/>
          </p:nvPr>
        </p:nvSpPr>
        <p:spPr/>
        <p:txBody>
          <a:bodyPr/>
          <a:lstStyle/>
          <a:p>
            <a:pPr algn="ctr"/>
            <a:r>
              <a:rPr lang="ja-JP" altLang="en-US" dirty="0"/>
              <a:t>主な機能</a:t>
            </a:r>
            <a:r>
              <a:rPr lang="en-US" altLang="ja-JP" dirty="0"/>
              <a:t>:</a:t>
            </a:r>
            <a:r>
              <a:rPr kumimoji="1" lang="ja-JP" altLang="en-US" dirty="0"/>
              <a:t>予約登録</a:t>
            </a:r>
          </a:p>
        </p:txBody>
      </p:sp>
    </p:spTree>
    <p:extLst>
      <p:ext uri="{BB962C8B-B14F-4D97-AF65-F5344CB8AC3E}">
        <p14:creationId xmlns:p14="http://schemas.microsoft.com/office/powerpoint/2010/main" val="3964366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月ごとの予約状態を確認できる</a:t>
            </a:r>
            <a:endParaRPr kumimoji="1" lang="en-US" altLang="ja-JP" dirty="0"/>
          </a:p>
          <a:p>
            <a:r>
              <a:rPr kumimoji="1" lang="ja-JP" altLang="en-US" dirty="0"/>
              <a:t>サイドバーのカレンダーをクリック</a:t>
            </a:r>
            <a:endParaRPr kumimoji="1" lang="en-US" altLang="ja-JP" dirty="0"/>
          </a:p>
        </p:txBody>
      </p:sp>
      <p:sp>
        <p:nvSpPr>
          <p:cNvPr id="3" name="タイトル 2"/>
          <p:cNvSpPr>
            <a:spLocks noGrp="1"/>
          </p:cNvSpPr>
          <p:nvPr>
            <p:ph type="title"/>
          </p:nvPr>
        </p:nvSpPr>
        <p:spPr/>
        <p:txBody>
          <a:bodyPr/>
          <a:lstStyle/>
          <a:p>
            <a:pPr algn="ctr"/>
            <a:r>
              <a:rPr lang="ja-JP" altLang="en-US" dirty="0"/>
              <a:t>主な機能</a:t>
            </a:r>
            <a:r>
              <a:rPr lang="en-US" altLang="ja-JP" dirty="0"/>
              <a:t>:</a:t>
            </a:r>
            <a:r>
              <a:rPr lang="ja-JP" altLang="en-US" dirty="0"/>
              <a:t>カレンダー</a:t>
            </a:r>
            <a:endParaRPr kumimoji="1" lang="ja-JP" altLang="en-US" dirty="0"/>
          </a:p>
        </p:txBody>
      </p:sp>
    </p:spTree>
    <p:extLst>
      <p:ext uri="{BB962C8B-B14F-4D97-AF65-F5344CB8AC3E}">
        <p14:creationId xmlns:p14="http://schemas.microsoft.com/office/powerpoint/2010/main" val="1356186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70000" lnSpcReduction="20000"/>
          </a:bodyPr>
          <a:lstStyle/>
          <a:p>
            <a:r>
              <a:rPr kumimoji="1" lang="ja-JP" altLang="en-US" dirty="0"/>
              <a:t>一度に複数の予約が可能</a:t>
            </a:r>
            <a:endParaRPr kumimoji="1" lang="en-US" altLang="ja-JP" dirty="0"/>
          </a:p>
          <a:p>
            <a:r>
              <a:rPr lang="ja-JP" altLang="en-US" dirty="0"/>
              <a:t>予約画面の一番下の項目のしたい予約法をクリック</a:t>
            </a:r>
            <a:endParaRPr kumimoji="1" lang="en-US" altLang="ja-JP" dirty="0"/>
          </a:p>
          <a:p>
            <a:r>
              <a:rPr lang="ja-JP" altLang="en-US" dirty="0"/>
              <a:t>日付単位の繰り返し</a:t>
            </a:r>
            <a:endParaRPr lang="en-US" altLang="ja-JP" dirty="0"/>
          </a:p>
          <a:p>
            <a:pPr lvl="1"/>
            <a:r>
              <a:rPr kumimoji="1" lang="ja-JP" altLang="en-US" dirty="0"/>
              <a:t>日毎の予約</a:t>
            </a:r>
            <a:endParaRPr kumimoji="1" lang="en-US" altLang="ja-JP" dirty="0"/>
          </a:p>
          <a:p>
            <a:r>
              <a:rPr lang="ja-JP" altLang="en-US" dirty="0"/>
              <a:t>曜日単位の繰り返し</a:t>
            </a:r>
            <a:endParaRPr lang="en-US" altLang="ja-JP" dirty="0"/>
          </a:p>
          <a:p>
            <a:pPr lvl="1"/>
            <a:r>
              <a:rPr kumimoji="1" lang="ja-JP" altLang="en-US" dirty="0"/>
              <a:t>曜日を指定して予約</a:t>
            </a:r>
            <a:endParaRPr kumimoji="1" lang="en-US" altLang="ja-JP" dirty="0"/>
          </a:p>
          <a:p>
            <a:pPr lvl="1"/>
            <a:endParaRPr lang="en-US" altLang="ja-JP" dirty="0"/>
          </a:p>
          <a:p>
            <a:r>
              <a:rPr lang="ja-JP" altLang="en-US" dirty="0"/>
              <a:t>予約の詳細</a:t>
            </a:r>
            <a:endParaRPr lang="en-US" altLang="ja-JP" dirty="0"/>
          </a:p>
          <a:p>
            <a:pPr lvl="1"/>
            <a:r>
              <a:rPr lang="ja-JP" altLang="en-US" dirty="0"/>
              <a:t>この予約のみ編集 </a:t>
            </a:r>
            <a:r>
              <a:rPr lang="en-US" altLang="ja-JP" dirty="0"/>
              <a:t>(</a:t>
            </a:r>
            <a:r>
              <a:rPr lang="en-US" altLang="ja-JP" dirty="0" err="1"/>
              <a:t>dorakichi</a:t>
            </a:r>
            <a:r>
              <a:rPr lang="en-US" altLang="ja-JP" dirty="0"/>
              <a:t> </a:t>
            </a:r>
            <a:r>
              <a:rPr lang="ja-JP" altLang="en-US" dirty="0"/>
              <a:t>の新機能</a:t>
            </a:r>
            <a:r>
              <a:rPr lang="en-US" altLang="ja-JP" dirty="0"/>
              <a:t>)</a:t>
            </a:r>
          </a:p>
          <a:p>
            <a:pPr lvl="2"/>
            <a:r>
              <a:rPr kumimoji="1" lang="ja-JP" altLang="en-US" dirty="0"/>
              <a:t>選択している予約のみを編集する</a:t>
            </a:r>
            <a:endParaRPr kumimoji="1" lang="en-US" altLang="ja-JP" dirty="0"/>
          </a:p>
          <a:p>
            <a:pPr lvl="1"/>
            <a:r>
              <a:rPr lang="ja-JP" altLang="en-US" dirty="0"/>
              <a:t>繰り返し設定された最初の予約を編集 </a:t>
            </a:r>
            <a:r>
              <a:rPr lang="en-US" altLang="ja-JP" dirty="0"/>
              <a:t>(brown </a:t>
            </a:r>
            <a:r>
              <a:rPr lang="ja-JP" altLang="en-US" dirty="0"/>
              <a:t>以前の機能</a:t>
            </a:r>
            <a:r>
              <a:rPr lang="en-US" altLang="ja-JP" dirty="0"/>
              <a:t>)</a:t>
            </a:r>
          </a:p>
          <a:p>
            <a:pPr lvl="2"/>
            <a:r>
              <a:rPr kumimoji="1" lang="ja-JP" altLang="en-US" dirty="0"/>
              <a:t>最初にした予約の編集をする</a:t>
            </a:r>
            <a:r>
              <a:rPr kumimoji="1" lang="en-US" altLang="ja-JP" dirty="0"/>
              <a:t>. </a:t>
            </a:r>
            <a:r>
              <a:rPr kumimoji="1" lang="ja-JP" altLang="en-US" dirty="0"/>
              <a:t>繰り返し予約全体の変更 </a:t>
            </a:r>
            <a:r>
              <a:rPr kumimoji="1" lang="en-US" altLang="ja-JP" dirty="0"/>
              <a:t>(</a:t>
            </a:r>
            <a:r>
              <a:rPr kumimoji="1" lang="ja-JP" altLang="en-US" dirty="0"/>
              <a:t>設定曜日をずらす等</a:t>
            </a:r>
            <a:r>
              <a:rPr kumimoji="1" lang="en-US" altLang="ja-JP" dirty="0"/>
              <a:t>) </a:t>
            </a:r>
            <a:r>
              <a:rPr kumimoji="1" lang="ja-JP" altLang="en-US" dirty="0"/>
              <a:t>はここから行う</a:t>
            </a:r>
            <a:endParaRPr kumimoji="1" lang="en-US" altLang="ja-JP" dirty="0"/>
          </a:p>
          <a:p>
            <a:pPr lvl="1"/>
            <a:r>
              <a:rPr lang="ja-JP" altLang="en-US" dirty="0"/>
              <a:t>この予約のみ削除 </a:t>
            </a:r>
            <a:r>
              <a:rPr lang="en-US" altLang="ja-JP" dirty="0"/>
              <a:t>(</a:t>
            </a:r>
            <a:r>
              <a:rPr lang="en-US" altLang="ja-JP" dirty="0" err="1"/>
              <a:t>dorakichi</a:t>
            </a:r>
            <a:r>
              <a:rPr lang="en-US" altLang="ja-JP" dirty="0"/>
              <a:t> </a:t>
            </a:r>
            <a:r>
              <a:rPr lang="ja-JP" altLang="en-US" dirty="0"/>
              <a:t>の新機能</a:t>
            </a:r>
            <a:r>
              <a:rPr lang="en-US" altLang="ja-JP" dirty="0"/>
              <a:t>)</a:t>
            </a:r>
          </a:p>
          <a:p>
            <a:pPr lvl="2"/>
            <a:r>
              <a:rPr kumimoji="1" lang="ja-JP" altLang="en-US" dirty="0"/>
              <a:t>選択している予約のみを削除</a:t>
            </a:r>
            <a:endParaRPr kumimoji="1" lang="en-US" altLang="ja-JP" dirty="0"/>
          </a:p>
          <a:p>
            <a:pPr lvl="1"/>
            <a:r>
              <a:rPr kumimoji="1" lang="ja-JP" altLang="en-US" dirty="0"/>
              <a:t>繰り返し設定されたすべての予約を削除 </a:t>
            </a:r>
            <a:r>
              <a:rPr kumimoji="1" lang="en-US" altLang="ja-JP" dirty="0"/>
              <a:t>(brown </a:t>
            </a:r>
            <a:r>
              <a:rPr kumimoji="1" lang="ja-JP" altLang="en-US" dirty="0"/>
              <a:t>以前の機能</a:t>
            </a:r>
            <a:r>
              <a:rPr kumimoji="1" lang="en-US" altLang="ja-JP" dirty="0"/>
              <a:t>)</a:t>
            </a:r>
          </a:p>
          <a:p>
            <a:pPr lvl="2"/>
            <a:r>
              <a:rPr kumimoji="1" lang="ja-JP" altLang="en-US" dirty="0"/>
              <a:t>繰り返し予約された予約を全て削除</a:t>
            </a:r>
          </a:p>
        </p:txBody>
      </p:sp>
      <p:sp>
        <p:nvSpPr>
          <p:cNvPr id="3" name="タイトル 2"/>
          <p:cNvSpPr>
            <a:spLocks noGrp="1"/>
          </p:cNvSpPr>
          <p:nvPr>
            <p:ph type="title"/>
          </p:nvPr>
        </p:nvSpPr>
        <p:spPr/>
        <p:txBody>
          <a:bodyPr/>
          <a:lstStyle/>
          <a:p>
            <a:pPr algn="ctr"/>
            <a:r>
              <a:rPr lang="ja-JP" altLang="en-US" dirty="0"/>
              <a:t>主な機能</a:t>
            </a:r>
            <a:r>
              <a:rPr lang="en-US" altLang="ja-JP" dirty="0"/>
              <a:t>:</a:t>
            </a:r>
            <a:r>
              <a:rPr kumimoji="1" lang="ja-JP" altLang="en-US" dirty="0"/>
              <a:t>繰り返し予約</a:t>
            </a:r>
          </a:p>
        </p:txBody>
      </p:sp>
    </p:spTree>
    <p:extLst>
      <p:ext uri="{BB962C8B-B14F-4D97-AF65-F5344CB8AC3E}">
        <p14:creationId xmlns:p14="http://schemas.microsoft.com/office/powerpoint/2010/main" val="1022939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838200" y="1754184"/>
            <a:ext cx="10515600" cy="5032375"/>
          </a:xfrm>
        </p:spPr>
        <p:txBody>
          <a:bodyPr>
            <a:noAutofit/>
          </a:bodyPr>
          <a:lstStyle/>
          <a:p>
            <a:r>
              <a:rPr kumimoji="1" lang="ja-JP" altLang="en-US" sz="1600" dirty="0"/>
              <a:t>ユーザの不具合報告</a:t>
            </a:r>
            <a:r>
              <a:rPr kumimoji="1" lang="en-US" altLang="ja-JP" sz="1600" dirty="0"/>
              <a:t>, </a:t>
            </a:r>
            <a:r>
              <a:rPr kumimoji="1" lang="ja-JP" altLang="en-US" sz="1600" dirty="0"/>
              <a:t>要望</a:t>
            </a:r>
            <a:r>
              <a:rPr kumimoji="1" lang="en-US" altLang="ja-JP" sz="1600" dirty="0"/>
              <a:t>, </a:t>
            </a:r>
            <a:r>
              <a:rPr kumimoji="1" lang="ja-JP" altLang="en-US" sz="1600" dirty="0"/>
              <a:t>意見を募る場</a:t>
            </a:r>
            <a:endParaRPr kumimoji="1" lang="en-US" altLang="ja-JP" sz="1600" dirty="0"/>
          </a:p>
          <a:p>
            <a:r>
              <a:rPr lang="ja-JP" altLang="en-US" sz="1600" dirty="0"/>
              <a:t>「要望 </a:t>
            </a:r>
            <a:r>
              <a:rPr lang="en-US" altLang="ja-JP" sz="1600" dirty="0"/>
              <a:t>(</a:t>
            </a:r>
            <a:r>
              <a:rPr lang="ja-JP" altLang="en-US" sz="1600" dirty="0"/>
              <a:t>不具合報告</a:t>
            </a:r>
            <a:r>
              <a:rPr lang="en-US" altLang="ja-JP" sz="1600" dirty="0"/>
              <a:t>, </a:t>
            </a:r>
            <a:r>
              <a:rPr lang="ja-JP" altLang="en-US" sz="1600" dirty="0"/>
              <a:t>感想等も含む</a:t>
            </a:r>
            <a:r>
              <a:rPr lang="en-US" altLang="ja-JP" sz="1600" dirty="0"/>
              <a:t>) </a:t>
            </a:r>
            <a:r>
              <a:rPr lang="ja-JP" altLang="en-US" sz="1600" dirty="0"/>
              <a:t>を作成」をクリック</a:t>
            </a:r>
            <a:endParaRPr lang="en-US" altLang="ja-JP" sz="1600" dirty="0"/>
          </a:p>
          <a:p>
            <a:r>
              <a:rPr kumimoji="1" lang="ja-JP" altLang="en-US" sz="1600" dirty="0"/>
              <a:t>レベル</a:t>
            </a:r>
            <a:endParaRPr kumimoji="1" lang="en-US" altLang="ja-JP" sz="1600" dirty="0"/>
          </a:p>
          <a:p>
            <a:pPr lvl="1"/>
            <a:r>
              <a:rPr lang="ja-JP" altLang="en-US" sz="1400" dirty="0"/>
              <a:t>意見</a:t>
            </a:r>
            <a:endParaRPr lang="en-US" altLang="ja-JP" sz="1400" dirty="0"/>
          </a:p>
          <a:p>
            <a:pPr lvl="2"/>
            <a:r>
              <a:rPr kumimoji="1" lang="ja-JP" altLang="en-US" sz="1200" dirty="0"/>
              <a:t>基本的にはこれ</a:t>
            </a:r>
            <a:endParaRPr kumimoji="1" lang="en-US" altLang="ja-JP" sz="1200" dirty="0"/>
          </a:p>
          <a:p>
            <a:pPr lvl="1"/>
            <a:r>
              <a:rPr kumimoji="1" lang="ja-JP" altLang="en-US" sz="1400" dirty="0"/>
              <a:t>要望 </a:t>
            </a:r>
            <a:r>
              <a:rPr kumimoji="1" lang="en-US" altLang="ja-JP" sz="1400" dirty="0"/>
              <a:t>(</a:t>
            </a:r>
            <a:r>
              <a:rPr kumimoji="1" lang="en-US" altLang="ja-JP" sz="1400" dirty="0" err="1"/>
              <a:t>prrs</a:t>
            </a:r>
            <a:r>
              <a:rPr kumimoji="1" lang="en-US" altLang="ja-JP" sz="1400" dirty="0"/>
              <a:t> </a:t>
            </a:r>
            <a:r>
              <a:rPr kumimoji="1" lang="ja-JP" altLang="en-US" sz="1400" dirty="0"/>
              <a:t>グループにメールが行く</a:t>
            </a:r>
            <a:r>
              <a:rPr kumimoji="1" lang="en-US" altLang="ja-JP" sz="1400" dirty="0"/>
              <a:t>)</a:t>
            </a:r>
          </a:p>
          <a:p>
            <a:pPr lvl="2"/>
            <a:r>
              <a:rPr lang="ja-JP" altLang="en-US" sz="1200" dirty="0"/>
              <a:t>何か追加してほしい機能があったらこれ</a:t>
            </a:r>
            <a:endParaRPr lang="en-US" altLang="ja-JP" sz="1200" dirty="0"/>
          </a:p>
          <a:p>
            <a:pPr lvl="1"/>
            <a:r>
              <a:rPr kumimoji="1" lang="ja-JP" altLang="en-US" sz="1400" dirty="0"/>
              <a:t>緊急 </a:t>
            </a:r>
            <a:r>
              <a:rPr lang="en-US" altLang="ja-JP" sz="1400" dirty="0"/>
              <a:t>(</a:t>
            </a:r>
            <a:r>
              <a:rPr lang="en-US" altLang="ja-JP" sz="1400" dirty="0" err="1"/>
              <a:t>prrs</a:t>
            </a:r>
            <a:r>
              <a:rPr lang="en-US" altLang="ja-JP" sz="1400" dirty="0"/>
              <a:t> </a:t>
            </a:r>
            <a:r>
              <a:rPr lang="ja-JP" altLang="en-US" sz="1400" dirty="0"/>
              <a:t>グループにメールが行く</a:t>
            </a:r>
            <a:r>
              <a:rPr lang="en-US" altLang="ja-JP" sz="1400" dirty="0"/>
              <a:t>)</a:t>
            </a:r>
            <a:endParaRPr kumimoji="1" lang="en-US" altLang="ja-JP" sz="1400" dirty="0"/>
          </a:p>
          <a:p>
            <a:pPr lvl="2"/>
            <a:r>
              <a:rPr lang="ja-JP" altLang="en-US" sz="1200" dirty="0"/>
              <a:t>不具合報告はこれ</a:t>
            </a:r>
            <a:endParaRPr kumimoji="1" lang="en-US" altLang="ja-JP" sz="1600" dirty="0"/>
          </a:p>
          <a:p>
            <a:r>
              <a:rPr lang="ja-JP" altLang="en-US" sz="1600" dirty="0"/>
              <a:t>「絞り込む」</a:t>
            </a:r>
            <a:r>
              <a:rPr lang="en-US" altLang="ja-JP" sz="1600" dirty="0"/>
              <a:t>:</a:t>
            </a:r>
            <a:r>
              <a:rPr lang="ja-JP" altLang="en-US" sz="1600" dirty="0"/>
              <a:t>他の人がしている要望や不具合報告の検索</a:t>
            </a:r>
            <a:endParaRPr lang="en-US" altLang="ja-JP" sz="1600" dirty="0"/>
          </a:p>
          <a:p>
            <a:pPr lvl="1"/>
            <a:r>
              <a:rPr lang="ja-JP" altLang="en-US" sz="1400" dirty="0"/>
              <a:t>絞り込み項目</a:t>
            </a:r>
            <a:endParaRPr lang="en-US" altLang="ja-JP" sz="1400" dirty="0"/>
          </a:p>
          <a:p>
            <a:pPr lvl="2"/>
            <a:r>
              <a:rPr lang="ja-JP" altLang="en-US" sz="1200" dirty="0"/>
              <a:t>誰の</a:t>
            </a:r>
            <a:r>
              <a:rPr lang="en-US" altLang="ja-JP" sz="1200" dirty="0"/>
              <a:t>?</a:t>
            </a:r>
          </a:p>
          <a:p>
            <a:pPr lvl="3"/>
            <a:r>
              <a:rPr kumimoji="1" lang="ja-JP" altLang="en-US" sz="1100" dirty="0"/>
              <a:t>「自分」と「全員」</a:t>
            </a:r>
            <a:endParaRPr kumimoji="1" lang="en-US" altLang="ja-JP" sz="1100" dirty="0"/>
          </a:p>
          <a:p>
            <a:pPr lvl="2"/>
            <a:r>
              <a:rPr lang="ja-JP" altLang="en-US" sz="1200" dirty="0"/>
              <a:t>解決済みか？</a:t>
            </a:r>
            <a:endParaRPr lang="en-US" altLang="ja-JP" sz="1200" dirty="0"/>
          </a:p>
          <a:p>
            <a:pPr lvl="3"/>
            <a:r>
              <a:rPr lang="ja-JP" altLang="en-US" sz="1100" dirty="0"/>
              <a:t>「全員」と「解決済み」と「一部解決済み」と「未解決」</a:t>
            </a:r>
            <a:endParaRPr lang="en-US" altLang="ja-JP" sz="1100" dirty="0"/>
          </a:p>
          <a:p>
            <a:pPr lvl="2"/>
            <a:r>
              <a:rPr kumimoji="1" lang="ja-JP" altLang="en-US" sz="1200" dirty="0"/>
              <a:t>優先順位</a:t>
            </a:r>
            <a:endParaRPr kumimoji="1" lang="en-US" altLang="ja-JP" sz="1200" dirty="0"/>
          </a:p>
          <a:p>
            <a:pPr lvl="3"/>
            <a:r>
              <a:rPr lang="ja-JP" altLang="en-US" sz="1100" dirty="0"/>
              <a:t>「意見」と「要望」と「緊急」</a:t>
            </a:r>
            <a:endParaRPr lang="en-US" altLang="ja-JP" sz="1100" dirty="0"/>
          </a:p>
          <a:p>
            <a:r>
              <a:rPr lang="ja-JP" altLang="en-US" sz="1600" dirty="0"/>
              <a:t>「そう思う！」</a:t>
            </a:r>
            <a:r>
              <a:rPr lang="en-US" altLang="ja-JP" sz="1800" dirty="0"/>
              <a:t>: </a:t>
            </a:r>
            <a:r>
              <a:rPr lang="ja-JP" altLang="en-US" sz="1600" dirty="0"/>
              <a:t>後で見直したい要望のブックマーク</a:t>
            </a:r>
            <a:endParaRPr lang="en-US" altLang="ja-JP" sz="1400" dirty="0"/>
          </a:p>
          <a:p>
            <a:pPr lvl="1"/>
            <a:r>
              <a:rPr lang="ja-JP" altLang="en-US" sz="1400" dirty="0"/>
              <a:t>サイドバーの自分の評価した要望で確認できる</a:t>
            </a:r>
            <a:endParaRPr lang="en-US" altLang="ja-JP" sz="1400" dirty="0"/>
          </a:p>
        </p:txBody>
      </p:sp>
      <p:sp>
        <p:nvSpPr>
          <p:cNvPr id="3" name="タイトル 2"/>
          <p:cNvSpPr>
            <a:spLocks noGrp="1"/>
          </p:cNvSpPr>
          <p:nvPr>
            <p:ph type="title"/>
          </p:nvPr>
        </p:nvSpPr>
        <p:spPr>
          <a:xfrm>
            <a:off x="3061854" y="309707"/>
            <a:ext cx="7225146" cy="1325563"/>
          </a:xfrm>
        </p:spPr>
        <p:txBody>
          <a:bodyPr/>
          <a:lstStyle/>
          <a:p>
            <a:pPr algn="ctr"/>
            <a:r>
              <a:rPr lang="ja-JP" altLang="en-US" dirty="0"/>
              <a:t>主な機能</a:t>
            </a:r>
            <a:r>
              <a:rPr lang="en-US" altLang="ja-JP" dirty="0"/>
              <a:t>:</a:t>
            </a:r>
            <a:r>
              <a:rPr lang="ja-JP" altLang="en-US" dirty="0"/>
              <a:t>要望・意見掲示板</a:t>
            </a:r>
            <a:endParaRPr kumimoji="1" lang="ja-JP" altLang="en-US" dirty="0"/>
          </a:p>
        </p:txBody>
      </p:sp>
    </p:spTree>
    <p:extLst>
      <p:ext uri="{BB962C8B-B14F-4D97-AF65-F5344CB8AC3E}">
        <p14:creationId xmlns:p14="http://schemas.microsoft.com/office/powerpoint/2010/main" val="293737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a:t>運営からのお知らせ</a:t>
            </a:r>
            <a:endParaRPr kumimoji="1" lang="en-US" altLang="ja-JP" dirty="0"/>
          </a:p>
          <a:p>
            <a:pPr lvl="1"/>
            <a:r>
              <a:rPr lang="ja-JP" altLang="en-US" dirty="0"/>
              <a:t>基本的には運営からの情報はこれ</a:t>
            </a:r>
            <a:endParaRPr kumimoji="1" lang="en-US" altLang="ja-JP" dirty="0"/>
          </a:p>
          <a:p>
            <a:r>
              <a:rPr lang="ja-JP" altLang="en-US" dirty="0"/>
              <a:t>ログイン画面にもでる</a:t>
            </a:r>
            <a:endParaRPr kumimoji="1" lang="ja-JP" altLang="en-US" dirty="0"/>
          </a:p>
        </p:txBody>
      </p:sp>
      <p:sp>
        <p:nvSpPr>
          <p:cNvPr id="3" name="タイトル 2"/>
          <p:cNvSpPr>
            <a:spLocks noGrp="1"/>
          </p:cNvSpPr>
          <p:nvPr>
            <p:ph type="title"/>
          </p:nvPr>
        </p:nvSpPr>
        <p:spPr/>
        <p:txBody>
          <a:bodyPr/>
          <a:lstStyle/>
          <a:p>
            <a:pPr algn="ctr"/>
            <a:r>
              <a:rPr lang="ja-JP" altLang="en-US" dirty="0"/>
              <a:t>お知らせ</a:t>
            </a:r>
            <a:endParaRPr kumimoji="1" lang="ja-JP" altLang="en-US" dirty="0"/>
          </a:p>
        </p:txBody>
      </p:sp>
    </p:spTree>
    <p:extLst>
      <p:ext uri="{BB962C8B-B14F-4D97-AF65-F5344CB8AC3E}">
        <p14:creationId xmlns:p14="http://schemas.microsoft.com/office/powerpoint/2010/main" val="3282755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私が作業した内容を載せるログにするつもりだった</a:t>
            </a:r>
            <a:endParaRPr lang="en-US" altLang="ja-JP" dirty="0"/>
          </a:p>
          <a:p>
            <a:r>
              <a:rPr kumimoji="1" lang="ja-JP" altLang="en-US" dirty="0"/>
              <a:t>使ってみると結構大変</a:t>
            </a:r>
            <a:r>
              <a:rPr kumimoji="1" lang="en-US" altLang="ja-JP" dirty="0"/>
              <a:t>, </a:t>
            </a:r>
            <a:r>
              <a:rPr kumimoji="1" lang="ja-JP" altLang="en-US" dirty="0"/>
              <a:t>今後どうするかは考える</a:t>
            </a:r>
            <a:endParaRPr kumimoji="1" lang="en-US" altLang="ja-JP" dirty="0"/>
          </a:p>
          <a:p>
            <a:pPr lvl="1"/>
            <a:r>
              <a:rPr lang="en-US" altLang="ja-JP" dirty="0" err="1"/>
              <a:t>Redmine</a:t>
            </a:r>
            <a:r>
              <a:rPr lang="en-US" altLang="ja-JP" dirty="0"/>
              <a:t> </a:t>
            </a:r>
            <a:r>
              <a:rPr lang="ja-JP" altLang="en-US" dirty="0"/>
              <a:t>が良さげなのでそっちを使う</a:t>
            </a:r>
            <a:r>
              <a:rPr lang="en-US" altLang="ja-JP" dirty="0"/>
              <a:t>?</a:t>
            </a:r>
            <a:endParaRPr kumimoji="1" lang="ja-JP" altLang="en-US" dirty="0"/>
          </a:p>
        </p:txBody>
      </p:sp>
      <p:sp>
        <p:nvSpPr>
          <p:cNvPr id="3" name="タイトル 2"/>
          <p:cNvSpPr>
            <a:spLocks noGrp="1"/>
          </p:cNvSpPr>
          <p:nvPr>
            <p:ph type="title"/>
          </p:nvPr>
        </p:nvSpPr>
        <p:spPr/>
        <p:txBody>
          <a:bodyPr/>
          <a:lstStyle/>
          <a:p>
            <a:pPr algn="ctr"/>
            <a:r>
              <a:rPr kumimoji="1" lang="en-US" altLang="ja-JP" dirty="0" err="1"/>
              <a:t>Prrs</a:t>
            </a:r>
            <a:r>
              <a:rPr kumimoji="1" lang="en-US" altLang="ja-JP" dirty="0"/>
              <a:t> </a:t>
            </a:r>
            <a:r>
              <a:rPr kumimoji="1" lang="ja-JP" altLang="en-US" dirty="0"/>
              <a:t>作業履歴</a:t>
            </a:r>
          </a:p>
        </p:txBody>
      </p:sp>
    </p:spTree>
    <p:extLst>
      <p:ext uri="{BB962C8B-B14F-4D97-AF65-F5344CB8AC3E}">
        <p14:creationId xmlns:p14="http://schemas.microsoft.com/office/powerpoint/2010/main" val="2887052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やること</a:t>
            </a:r>
            <a:endParaRPr lang="en-US" altLang="ja-JP" dirty="0"/>
          </a:p>
          <a:p>
            <a:pPr lvl="1"/>
            <a:r>
              <a:rPr lang="en-US" altLang="ja-JP" dirty="0"/>
              <a:t>Test </a:t>
            </a:r>
            <a:r>
              <a:rPr lang="ja-JP" altLang="en-US" dirty="0"/>
              <a:t>をすべて書く</a:t>
            </a:r>
            <a:endParaRPr lang="en-US" altLang="ja-JP" dirty="0"/>
          </a:p>
          <a:p>
            <a:pPr lvl="1"/>
            <a:r>
              <a:rPr kumimoji="1" lang="en-US" altLang="ja-JP" dirty="0"/>
              <a:t>Ruby on Rails 5 </a:t>
            </a:r>
            <a:r>
              <a:rPr kumimoji="1" lang="ja-JP" altLang="en-US" dirty="0"/>
              <a:t>に対応</a:t>
            </a:r>
            <a:endParaRPr kumimoji="1" lang="en-US" altLang="ja-JP" dirty="0"/>
          </a:p>
          <a:p>
            <a:r>
              <a:rPr kumimoji="1" lang="ja-JP" altLang="en-US" dirty="0"/>
              <a:t>追加したい機能</a:t>
            </a:r>
            <a:endParaRPr kumimoji="1" lang="en-US" altLang="ja-JP" dirty="0"/>
          </a:p>
          <a:p>
            <a:pPr lvl="1"/>
            <a:r>
              <a:rPr kumimoji="1" lang="ja-JP" altLang="en-US" dirty="0"/>
              <a:t>英語版</a:t>
            </a:r>
            <a:endParaRPr kumimoji="1" lang="en-US" altLang="ja-JP" dirty="0"/>
          </a:p>
          <a:p>
            <a:pPr lvl="1"/>
            <a:r>
              <a:rPr lang="ja-JP" altLang="en-US" dirty="0"/>
              <a:t>リマインドメール機能</a:t>
            </a:r>
            <a:endParaRPr lang="en-US" altLang="ja-JP" dirty="0"/>
          </a:p>
          <a:p>
            <a:pPr lvl="1"/>
            <a:r>
              <a:rPr kumimoji="1" lang="ja-JP" altLang="en-US" dirty="0"/>
              <a:t>繰り返し回数のデフォルト値</a:t>
            </a:r>
            <a:endParaRPr kumimoji="1" lang="en-US" altLang="ja-JP" dirty="0"/>
          </a:p>
          <a:p>
            <a:pPr lvl="1"/>
            <a:r>
              <a:rPr lang="ja-JP" altLang="en-US" dirty="0"/>
              <a:t>日にちをまたぐ予約</a:t>
            </a:r>
            <a:endParaRPr lang="en-US" altLang="ja-JP" dirty="0"/>
          </a:p>
          <a:p>
            <a:r>
              <a:rPr lang="ja-JP" altLang="en-US" sz="3600" dirty="0"/>
              <a:t>他何か意見があればお願いします</a:t>
            </a:r>
            <a:endParaRPr lang="en-US" altLang="ja-JP" sz="3600" dirty="0"/>
          </a:p>
        </p:txBody>
      </p:sp>
      <p:sp>
        <p:nvSpPr>
          <p:cNvPr id="3" name="タイトル 2"/>
          <p:cNvSpPr>
            <a:spLocks noGrp="1"/>
          </p:cNvSpPr>
          <p:nvPr>
            <p:ph type="title"/>
          </p:nvPr>
        </p:nvSpPr>
        <p:spPr>
          <a:xfrm>
            <a:off x="3061854" y="309707"/>
            <a:ext cx="7796646" cy="1325563"/>
          </a:xfrm>
        </p:spPr>
        <p:txBody>
          <a:bodyPr/>
          <a:lstStyle/>
          <a:p>
            <a:pPr algn="ctr"/>
            <a:r>
              <a:rPr lang="ja-JP" altLang="en-US" dirty="0"/>
              <a:t>次バージョン </a:t>
            </a:r>
            <a:r>
              <a:rPr lang="en-US" altLang="ja-JP" dirty="0"/>
              <a:t>(nitro) </a:t>
            </a:r>
            <a:r>
              <a:rPr lang="ja-JP" altLang="en-US" dirty="0"/>
              <a:t>に向けて</a:t>
            </a:r>
            <a:endParaRPr kumimoji="1" lang="ja-JP" altLang="en-US" dirty="0"/>
          </a:p>
        </p:txBody>
      </p:sp>
    </p:spTree>
    <p:extLst>
      <p:ext uri="{BB962C8B-B14F-4D97-AF65-F5344CB8AC3E}">
        <p14:creationId xmlns:p14="http://schemas.microsoft.com/office/powerpoint/2010/main" val="3512098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みなさんも使ってください</a:t>
            </a:r>
            <a:endParaRPr kumimoji="1" lang="ja-JP" altLang="en-US" dirty="0"/>
          </a:p>
        </p:txBody>
      </p:sp>
      <p:sp>
        <p:nvSpPr>
          <p:cNvPr id="5" name="テキスト プレースホルダー 4"/>
          <p:cNvSpPr>
            <a:spLocks noGrp="1"/>
          </p:cNvSpPr>
          <p:nvPr>
            <p:ph type="body" idx="1"/>
          </p:nvPr>
        </p:nvSpPr>
        <p:spPr/>
        <p:txBody>
          <a:bodyPr>
            <a:normAutofit fontScale="92500" lnSpcReduction="10000"/>
          </a:bodyPr>
          <a:lstStyle/>
          <a:p>
            <a:r>
              <a:rPr kumimoji="1" lang="ja-JP" altLang="en-US" dirty="0">
                <a:solidFill>
                  <a:schemeClr val="tx1"/>
                </a:solidFill>
              </a:rPr>
              <a:t>要望も募集します</a:t>
            </a:r>
            <a:r>
              <a:rPr kumimoji="1" lang="en-US" altLang="ja-JP" dirty="0">
                <a:solidFill>
                  <a:schemeClr val="tx1"/>
                </a:solidFill>
              </a:rPr>
              <a:t>. </a:t>
            </a:r>
          </a:p>
          <a:p>
            <a:r>
              <a:rPr lang="ja-JP" altLang="en-US" dirty="0">
                <a:solidFill>
                  <a:schemeClr val="tx1"/>
                </a:solidFill>
              </a:rPr>
              <a:t>また</a:t>
            </a:r>
            <a:r>
              <a:rPr lang="en-US" altLang="ja-JP" dirty="0">
                <a:solidFill>
                  <a:schemeClr val="tx1"/>
                </a:solidFill>
              </a:rPr>
              <a:t>, </a:t>
            </a:r>
            <a:r>
              <a:rPr lang="ja-JP" altLang="en-US" dirty="0">
                <a:solidFill>
                  <a:schemeClr val="tx1"/>
                </a:solidFill>
              </a:rPr>
              <a:t>一緒に製作してくれる人募集します</a:t>
            </a:r>
            <a:r>
              <a:rPr lang="en-US" altLang="ja-JP" dirty="0">
                <a:solidFill>
                  <a:schemeClr val="tx1"/>
                </a:solidFill>
              </a:rPr>
              <a:t>.</a:t>
            </a:r>
          </a:p>
          <a:p>
            <a:r>
              <a:rPr kumimoji="1" lang="ja-JP" altLang="en-US" dirty="0">
                <a:solidFill>
                  <a:schemeClr val="tx1"/>
                </a:solidFill>
              </a:rPr>
              <a:t>一緒に製作してくれる人は私まで連絡ください</a:t>
            </a:r>
            <a:r>
              <a:rPr kumimoji="1" lang="en-US" altLang="ja-JP" dirty="0">
                <a:solidFill>
                  <a:schemeClr val="tx1"/>
                </a:solidFill>
              </a:rPr>
              <a:t>.</a:t>
            </a:r>
            <a:r>
              <a:rPr kumimoji="1" lang="ja-JP" altLang="en-US" dirty="0">
                <a:solidFill>
                  <a:schemeClr val="tx1"/>
                </a:solidFill>
              </a:rPr>
              <a:t>　</a:t>
            </a:r>
            <a:r>
              <a:rPr kumimoji="1" lang="en-US" altLang="ja-JP" dirty="0">
                <a:solidFill>
                  <a:schemeClr val="tx1"/>
                </a:solidFill>
              </a:rPr>
              <a:t>Rails</a:t>
            </a:r>
            <a:r>
              <a:rPr kumimoji="1" lang="ja-JP" altLang="en-US" dirty="0">
                <a:solidFill>
                  <a:schemeClr val="tx1"/>
                </a:solidFill>
              </a:rPr>
              <a:t> の使い方から一緒に学ぼうと思います</a:t>
            </a:r>
            <a:r>
              <a:rPr kumimoji="1" lang="en-US" altLang="ja-JP" dirty="0">
                <a:solidFill>
                  <a:schemeClr val="tx1"/>
                </a:solidFill>
              </a:rPr>
              <a:t>.</a:t>
            </a:r>
            <a:endParaRPr kumimoji="1" lang="ja-JP" altLang="en-US" dirty="0">
              <a:solidFill>
                <a:schemeClr val="tx1"/>
              </a:solidFill>
            </a:endParaRPr>
          </a:p>
        </p:txBody>
      </p:sp>
    </p:spTree>
    <p:extLst>
      <p:ext uri="{BB962C8B-B14F-4D97-AF65-F5344CB8AC3E}">
        <p14:creationId xmlns:p14="http://schemas.microsoft.com/office/powerpoint/2010/main" val="349532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kumimoji="1" lang="ja-JP" altLang="en-US" dirty="0"/>
              <a:t>はじめに</a:t>
            </a:r>
            <a:endParaRPr kumimoji="1" lang="en-US" altLang="ja-JP" dirty="0"/>
          </a:p>
          <a:p>
            <a:r>
              <a:rPr kumimoji="1" lang="en-US" altLang="ja-JP" dirty="0" err="1"/>
              <a:t>Prrs</a:t>
            </a:r>
            <a:r>
              <a:rPr kumimoji="1" lang="en-US" altLang="ja-JP" dirty="0"/>
              <a:t> </a:t>
            </a:r>
            <a:r>
              <a:rPr kumimoji="1" lang="ja-JP" altLang="en-US" dirty="0"/>
              <a:t>とは？</a:t>
            </a:r>
            <a:endParaRPr kumimoji="1" lang="en-US" altLang="ja-JP" dirty="0"/>
          </a:p>
          <a:p>
            <a:r>
              <a:rPr lang="ja-JP" altLang="en-US" dirty="0"/>
              <a:t>なぜ </a:t>
            </a:r>
            <a:r>
              <a:rPr lang="en-US" altLang="ja-JP" dirty="0" err="1"/>
              <a:t>Prrs</a:t>
            </a:r>
            <a:r>
              <a:rPr lang="en-US" altLang="ja-JP" dirty="0"/>
              <a:t> </a:t>
            </a:r>
            <a:r>
              <a:rPr lang="ja-JP" altLang="en-US" dirty="0"/>
              <a:t>を作ったか？</a:t>
            </a:r>
            <a:endParaRPr lang="en-US" altLang="ja-JP" dirty="0"/>
          </a:p>
          <a:p>
            <a:r>
              <a:rPr kumimoji="1" lang="en-US" altLang="ja-JP" dirty="0" err="1"/>
              <a:t>Prrs</a:t>
            </a:r>
            <a:r>
              <a:rPr kumimoji="1" lang="en-US" altLang="ja-JP" dirty="0"/>
              <a:t> </a:t>
            </a:r>
            <a:r>
              <a:rPr kumimoji="1" lang="ja-JP" altLang="en-US" dirty="0"/>
              <a:t>の歴史</a:t>
            </a:r>
            <a:endParaRPr lang="en-US" altLang="ja-JP" dirty="0"/>
          </a:p>
          <a:p>
            <a:r>
              <a:rPr lang="ja-JP" altLang="en-US" dirty="0"/>
              <a:t>主な機能</a:t>
            </a:r>
            <a:endParaRPr kumimoji="1" lang="en-US" altLang="ja-JP" dirty="0"/>
          </a:p>
          <a:p>
            <a:r>
              <a:rPr lang="ja-JP" altLang="en-US" dirty="0"/>
              <a:t>次バージョンに向けて</a:t>
            </a:r>
            <a:endParaRPr lang="en-US" altLang="ja-JP" dirty="0"/>
          </a:p>
          <a:p>
            <a:r>
              <a:rPr kumimoji="1" lang="ja-JP" altLang="en-US" dirty="0"/>
              <a:t>まとめ</a:t>
            </a:r>
            <a:endParaRPr kumimoji="1" lang="en-US" altLang="ja-JP" dirty="0"/>
          </a:p>
          <a:p>
            <a:r>
              <a:rPr lang="ja-JP" altLang="en-US" dirty="0"/>
              <a:t>参考資料</a:t>
            </a:r>
            <a:endParaRPr kumimoji="1" lang="ja-JP" altLang="en-US" dirty="0"/>
          </a:p>
        </p:txBody>
      </p:sp>
      <p:sp>
        <p:nvSpPr>
          <p:cNvPr id="3" name="タイトル 2"/>
          <p:cNvSpPr>
            <a:spLocks noGrp="1"/>
          </p:cNvSpPr>
          <p:nvPr>
            <p:ph type="title"/>
          </p:nvPr>
        </p:nvSpPr>
        <p:spPr/>
        <p:txBody>
          <a:bodyPr/>
          <a:lstStyle/>
          <a:p>
            <a:pPr algn="ctr"/>
            <a:r>
              <a:rPr lang="ja-JP" altLang="en-US" dirty="0"/>
              <a:t>目次</a:t>
            </a:r>
            <a:endParaRPr kumimoji="1" lang="ja-JP" altLang="en-US" dirty="0"/>
          </a:p>
        </p:txBody>
      </p:sp>
    </p:spTree>
    <p:extLst>
      <p:ext uri="{BB962C8B-B14F-4D97-AF65-F5344CB8AC3E}">
        <p14:creationId xmlns:p14="http://schemas.microsoft.com/office/powerpoint/2010/main" val="6862441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dirty="0" err="1"/>
              <a:t>Prrs</a:t>
            </a:r>
            <a:r>
              <a:rPr kumimoji="1" lang="ja-JP" altLang="en-US" dirty="0"/>
              <a:t>とは</a:t>
            </a:r>
            <a:r>
              <a:rPr kumimoji="1" lang="en-US" altLang="ja-JP" dirty="0"/>
              <a:t>:</a:t>
            </a:r>
            <a:r>
              <a:rPr lang="ja-JP" altLang="en-US" dirty="0"/>
              <a:t>惑星宇宙グループ施設予約システム</a:t>
            </a:r>
            <a:endParaRPr lang="en-US" altLang="ja-JP" dirty="0"/>
          </a:p>
          <a:p>
            <a:pPr lvl="1"/>
            <a:r>
              <a:rPr lang="ja-JP" altLang="en-US" dirty="0"/>
              <a:t>誰もが使いやすく重複が起こりずらい施設管理 </a:t>
            </a:r>
            <a:r>
              <a:rPr lang="en-US" altLang="ja-JP" dirty="0"/>
              <a:t>web </a:t>
            </a:r>
            <a:r>
              <a:rPr lang="ja-JP" altLang="en-US" dirty="0"/>
              <a:t>アプリケーション</a:t>
            </a:r>
            <a:endParaRPr lang="en-US" altLang="ja-JP" dirty="0"/>
          </a:p>
          <a:p>
            <a:r>
              <a:rPr lang="ja-JP" altLang="en-US" dirty="0"/>
              <a:t>現在のバージョンは </a:t>
            </a:r>
            <a:r>
              <a:rPr lang="en-US" altLang="ja-JP" dirty="0"/>
              <a:t>3 (</a:t>
            </a:r>
            <a:r>
              <a:rPr lang="en-US" altLang="ja-JP" dirty="0" err="1"/>
              <a:t>dorakichi</a:t>
            </a:r>
            <a:r>
              <a:rPr lang="en-US" altLang="ja-JP" dirty="0"/>
              <a:t>)</a:t>
            </a:r>
          </a:p>
          <a:p>
            <a:pPr lvl="1"/>
            <a:r>
              <a:rPr lang="en-US" altLang="ja-JP" dirty="0"/>
              <a:t>Rails 4 </a:t>
            </a:r>
            <a:r>
              <a:rPr lang="ja-JP" altLang="en-US" dirty="0"/>
              <a:t>で製作</a:t>
            </a:r>
            <a:endParaRPr lang="en-US" altLang="ja-JP" dirty="0"/>
          </a:p>
          <a:p>
            <a:pPr lvl="1"/>
            <a:r>
              <a:rPr lang="en-US" altLang="ja-JP" dirty="0"/>
              <a:t>Brown </a:t>
            </a:r>
            <a:r>
              <a:rPr lang="ja-JP" altLang="en-US" dirty="0"/>
              <a:t>に比べて繰り返し機能が良くなった</a:t>
            </a:r>
            <a:endParaRPr lang="en-US" altLang="ja-JP" dirty="0"/>
          </a:p>
          <a:p>
            <a:endParaRPr lang="en-US" altLang="ja-JP" dirty="0"/>
          </a:p>
          <a:p>
            <a:r>
              <a:rPr lang="ja-JP" altLang="en-US" sz="3600" dirty="0"/>
              <a:t>みんな使って要望を下さい</a:t>
            </a:r>
            <a:endParaRPr lang="en-US" altLang="ja-JP" sz="3600" dirty="0"/>
          </a:p>
        </p:txBody>
      </p:sp>
      <p:sp>
        <p:nvSpPr>
          <p:cNvPr id="3" name="タイトル 2"/>
          <p:cNvSpPr>
            <a:spLocks noGrp="1"/>
          </p:cNvSpPr>
          <p:nvPr>
            <p:ph type="title"/>
          </p:nvPr>
        </p:nvSpPr>
        <p:spPr/>
        <p:txBody>
          <a:bodyPr/>
          <a:lstStyle/>
          <a:p>
            <a:pPr algn="ctr"/>
            <a:r>
              <a:rPr kumimoji="1" lang="ja-JP" altLang="en-US" dirty="0"/>
              <a:t>まとめ</a:t>
            </a:r>
          </a:p>
        </p:txBody>
      </p:sp>
    </p:spTree>
    <p:extLst>
      <p:ext uri="{BB962C8B-B14F-4D97-AF65-F5344CB8AC3E}">
        <p14:creationId xmlns:p14="http://schemas.microsoft.com/office/powerpoint/2010/main" val="7372330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鈴木宗人</a:t>
            </a:r>
            <a:r>
              <a:rPr lang="en-US" altLang="ja-JP" dirty="0"/>
              <a:t>, 2008:</a:t>
            </a:r>
            <a:r>
              <a:rPr lang="ja-JP" altLang="en-US" dirty="0"/>
              <a:t> </a:t>
            </a:r>
            <a:r>
              <a:rPr lang="en-US" altLang="ja-JP" dirty="0"/>
              <a:t>XOOPS Cube </a:t>
            </a:r>
            <a:r>
              <a:rPr lang="en-US" altLang="ja-JP" dirty="0" err="1"/>
              <a:t>Legcy</a:t>
            </a:r>
            <a:r>
              <a:rPr lang="en-US" altLang="ja-JP" dirty="0"/>
              <a:t> </a:t>
            </a:r>
            <a:r>
              <a:rPr lang="ja-JP" altLang="en-US" dirty="0"/>
              <a:t>でつくる</a:t>
            </a:r>
            <a:r>
              <a:rPr lang="en-US" altLang="ja-JP" dirty="0"/>
              <a:t>! </a:t>
            </a:r>
            <a:r>
              <a:rPr lang="ja-JP" altLang="en-US" dirty="0"/>
              <a:t>最強の </a:t>
            </a:r>
            <a:r>
              <a:rPr lang="en-US" altLang="ja-JP" dirty="0"/>
              <a:t>CMS </a:t>
            </a:r>
            <a:r>
              <a:rPr lang="ja-JP" altLang="en-US" dirty="0"/>
              <a:t>サイト</a:t>
            </a:r>
            <a:r>
              <a:rPr lang="en-US" altLang="ja-JP" dirty="0"/>
              <a:t>, </a:t>
            </a:r>
            <a:r>
              <a:rPr lang="ja-JP" altLang="en-US" dirty="0"/>
              <a:t>株式会社ソーテック社</a:t>
            </a:r>
            <a:r>
              <a:rPr lang="en-US" altLang="ja-JP" dirty="0"/>
              <a:t>, pp.359</a:t>
            </a:r>
            <a:endParaRPr kumimoji="1" lang="en-US" altLang="ja-JP" dirty="0"/>
          </a:p>
          <a:p>
            <a:r>
              <a:rPr kumimoji="1" lang="ja-JP" altLang="en-US" dirty="0"/>
              <a:t>高井守</a:t>
            </a:r>
            <a:r>
              <a:rPr kumimoji="1" lang="en-US" altLang="ja-JP" dirty="0"/>
              <a:t>, 2008: XOOPS Cube </a:t>
            </a:r>
            <a:r>
              <a:rPr kumimoji="1" lang="ja-JP" altLang="en-US" dirty="0"/>
              <a:t>コミュニティサイト構築ガイド</a:t>
            </a:r>
            <a:r>
              <a:rPr kumimoji="1" lang="en-US" altLang="ja-JP" dirty="0"/>
              <a:t>, </a:t>
            </a:r>
            <a:r>
              <a:rPr kumimoji="1" lang="ja-JP" altLang="en-US" dirty="0"/>
              <a:t>株式会社技術評論社</a:t>
            </a:r>
            <a:r>
              <a:rPr kumimoji="1" lang="en-US" altLang="ja-JP" dirty="0"/>
              <a:t>, pp.355</a:t>
            </a:r>
          </a:p>
          <a:p>
            <a:r>
              <a:rPr lang="ja-JP" altLang="en-US" dirty="0">
                <a:latin typeface="+mn-ea"/>
              </a:rPr>
              <a:t>三上峻</a:t>
            </a:r>
            <a:r>
              <a:rPr lang="en-US" altLang="ja-JP" dirty="0">
                <a:latin typeface="+mn-ea"/>
              </a:rPr>
              <a:t>, 2016:</a:t>
            </a:r>
            <a:r>
              <a:rPr lang="ja-JP" altLang="en-US" dirty="0">
                <a:latin typeface="+mn-ea"/>
              </a:rPr>
              <a:t> </a:t>
            </a:r>
            <a:r>
              <a:rPr lang="en-US" altLang="ja-JP" dirty="0">
                <a:latin typeface="+mn-ea"/>
              </a:rPr>
              <a:t>『Ruby on Rails </a:t>
            </a:r>
            <a:r>
              <a:rPr lang="ja-JP" altLang="en-US" dirty="0">
                <a:latin typeface="+mn-ea"/>
              </a:rPr>
              <a:t>をほんの少し語ってみる</a:t>
            </a:r>
            <a:r>
              <a:rPr lang="en-US" altLang="ja-JP" dirty="0">
                <a:latin typeface="+mn-ea"/>
              </a:rPr>
              <a:t>』 , </a:t>
            </a:r>
            <a:r>
              <a:rPr lang="en-US" altLang="ja-JP" dirty="0">
                <a:hlinkClick r:id="rId2"/>
              </a:rPr>
              <a:t>http://www.ep.sci.hokudai.ac.jp/~epnetfan/zagaku/2016/0722/pub/</a:t>
            </a:r>
            <a:endParaRPr lang="en-US" altLang="ja-JP" dirty="0"/>
          </a:p>
          <a:p>
            <a:r>
              <a:rPr lang="en-US" altLang="ja-JP" dirty="0"/>
              <a:t>PSG </a:t>
            </a:r>
            <a:r>
              <a:rPr lang="ja-JP" altLang="en-US" dirty="0"/>
              <a:t>施設予約システム開発プロジェクト</a:t>
            </a:r>
            <a:r>
              <a:rPr lang="en-US" altLang="ja-JP" dirty="0"/>
              <a:t>, </a:t>
            </a:r>
            <a:r>
              <a:rPr lang="en-US" altLang="ja-JP" b="1" dirty="0">
                <a:hlinkClick r:id="rId3"/>
              </a:rPr>
              <a:t>http://www.ep.sci.hokudai.ac.jp/~prrs/</a:t>
            </a:r>
            <a:endParaRPr kumimoji="1" lang="ja-JP" altLang="en-US" dirty="0"/>
          </a:p>
        </p:txBody>
      </p:sp>
      <p:sp>
        <p:nvSpPr>
          <p:cNvPr id="3" name="タイトル 2"/>
          <p:cNvSpPr>
            <a:spLocks noGrp="1"/>
          </p:cNvSpPr>
          <p:nvPr>
            <p:ph type="title"/>
          </p:nvPr>
        </p:nvSpPr>
        <p:spPr/>
        <p:txBody>
          <a:bodyPr/>
          <a:lstStyle/>
          <a:p>
            <a:pPr algn="ctr"/>
            <a:r>
              <a:rPr lang="ja-JP" altLang="en-US" dirty="0"/>
              <a:t>参考文献</a:t>
            </a:r>
            <a:endParaRPr kumimoji="1" lang="ja-JP" altLang="en-US" dirty="0"/>
          </a:p>
        </p:txBody>
      </p:sp>
    </p:spTree>
    <p:extLst>
      <p:ext uri="{BB962C8B-B14F-4D97-AF65-F5344CB8AC3E}">
        <p14:creationId xmlns:p14="http://schemas.microsoft.com/office/powerpoint/2010/main" val="359069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ja-JP" altLang="en-US" dirty="0"/>
              <a:t>趣旨</a:t>
            </a:r>
            <a:endParaRPr lang="en-US" altLang="ja-JP" dirty="0"/>
          </a:p>
          <a:p>
            <a:pPr lvl="1"/>
            <a:r>
              <a:rPr kumimoji="1" lang="ja-JP" altLang="en-US" dirty="0"/>
              <a:t>まだ </a:t>
            </a:r>
            <a:r>
              <a:rPr kumimoji="1" lang="en-US" altLang="ja-JP" dirty="0" err="1"/>
              <a:t>Prrs</a:t>
            </a:r>
            <a:r>
              <a:rPr kumimoji="1" lang="en-US" altLang="ja-JP" dirty="0"/>
              <a:t> </a:t>
            </a:r>
            <a:r>
              <a:rPr kumimoji="1" lang="ja-JP" altLang="en-US" dirty="0"/>
              <a:t>を使ったことがない人への宣伝</a:t>
            </a:r>
            <a:endParaRPr kumimoji="1" lang="en-US" altLang="ja-JP" dirty="0"/>
          </a:p>
          <a:p>
            <a:pPr lvl="1"/>
            <a:r>
              <a:rPr kumimoji="1" lang="en-US" altLang="ja-JP" dirty="0" err="1"/>
              <a:t>Prrs</a:t>
            </a:r>
            <a:r>
              <a:rPr kumimoji="1" lang="en-US" altLang="ja-JP" dirty="0"/>
              <a:t> </a:t>
            </a:r>
            <a:r>
              <a:rPr kumimoji="1" lang="ja-JP" altLang="en-US" dirty="0"/>
              <a:t>の知られざる機能の紹介</a:t>
            </a:r>
            <a:endParaRPr kumimoji="1" lang="en-US" altLang="ja-JP" dirty="0"/>
          </a:p>
          <a:p>
            <a:r>
              <a:rPr lang="ja-JP" altLang="en-US" dirty="0"/>
              <a:t>本日紹介すること</a:t>
            </a:r>
            <a:endParaRPr lang="en-US" altLang="ja-JP" dirty="0"/>
          </a:p>
          <a:p>
            <a:pPr lvl="1"/>
            <a:r>
              <a:rPr kumimoji="1" lang="en-US" altLang="ja-JP" dirty="0" err="1"/>
              <a:t>Prrs</a:t>
            </a:r>
            <a:r>
              <a:rPr kumimoji="1" lang="en-US" altLang="ja-JP" dirty="0"/>
              <a:t> </a:t>
            </a:r>
            <a:r>
              <a:rPr kumimoji="1" lang="ja-JP" altLang="en-US" dirty="0" err="1"/>
              <a:t>って</a:t>
            </a:r>
            <a:r>
              <a:rPr kumimoji="1" lang="ja-JP" altLang="en-US" dirty="0"/>
              <a:t>そもそも何？</a:t>
            </a:r>
            <a:r>
              <a:rPr lang="ja-JP" altLang="en-US" dirty="0"/>
              <a:t>なんでそんなもの作ったの？</a:t>
            </a:r>
            <a:endParaRPr lang="en-US" altLang="ja-JP" dirty="0"/>
          </a:p>
          <a:p>
            <a:pPr lvl="1"/>
            <a:r>
              <a:rPr kumimoji="1" lang="en-US" altLang="ja-JP" dirty="0" err="1"/>
              <a:t>Prrs</a:t>
            </a:r>
            <a:r>
              <a:rPr kumimoji="1" lang="en-US" altLang="ja-JP" dirty="0"/>
              <a:t> </a:t>
            </a:r>
            <a:r>
              <a:rPr kumimoji="1" lang="ja-JP" altLang="en-US" dirty="0"/>
              <a:t>の歴史</a:t>
            </a:r>
            <a:endParaRPr kumimoji="1" lang="en-US" altLang="ja-JP" dirty="0"/>
          </a:p>
          <a:p>
            <a:pPr lvl="1"/>
            <a:r>
              <a:rPr lang="en-US" altLang="ja-JP" dirty="0" err="1"/>
              <a:t>Prrs</a:t>
            </a:r>
            <a:r>
              <a:rPr lang="en-US" altLang="ja-JP" dirty="0"/>
              <a:t> </a:t>
            </a:r>
            <a:r>
              <a:rPr lang="ja-JP" altLang="en-US" dirty="0"/>
              <a:t>の基本的な使い方</a:t>
            </a:r>
            <a:endParaRPr lang="en-US" altLang="ja-JP" dirty="0"/>
          </a:p>
          <a:p>
            <a:pPr lvl="1"/>
            <a:r>
              <a:rPr lang="ja-JP" altLang="en-US" dirty="0"/>
              <a:t>次バージョンに向けて</a:t>
            </a:r>
            <a:endParaRPr kumimoji="1" lang="en-US" altLang="ja-JP" dirty="0"/>
          </a:p>
        </p:txBody>
      </p:sp>
      <p:sp>
        <p:nvSpPr>
          <p:cNvPr id="3" name="タイトル 2"/>
          <p:cNvSpPr>
            <a:spLocks noGrp="1"/>
          </p:cNvSpPr>
          <p:nvPr>
            <p:ph type="title"/>
          </p:nvPr>
        </p:nvSpPr>
        <p:spPr/>
        <p:txBody>
          <a:bodyPr/>
          <a:lstStyle/>
          <a:p>
            <a:pPr algn="ctr"/>
            <a:r>
              <a:rPr lang="ja-JP" altLang="en-US" dirty="0"/>
              <a:t>はじめに</a:t>
            </a:r>
            <a:endParaRPr kumimoji="1" lang="ja-JP" altLang="en-US" dirty="0"/>
          </a:p>
        </p:txBody>
      </p:sp>
      <p:sp>
        <p:nvSpPr>
          <p:cNvPr id="4" name="正方形/長方形 3"/>
          <p:cNvSpPr/>
          <p:nvPr/>
        </p:nvSpPr>
        <p:spPr>
          <a:xfrm>
            <a:off x="2114551" y="5719763"/>
            <a:ext cx="735806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上記のため</a:t>
            </a:r>
            <a:r>
              <a:rPr lang="en-US" altLang="ja-JP" dirty="0">
                <a:solidFill>
                  <a:schemeClr val="tx1"/>
                </a:solidFill>
              </a:rPr>
              <a:t>, </a:t>
            </a:r>
            <a:r>
              <a:rPr lang="ja-JP" altLang="en-US" dirty="0">
                <a:solidFill>
                  <a:schemeClr val="tx1"/>
                </a:solidFill>
              </a:rPr>
              <a:t>開発者向けの話は後日個別にします</a:t>
            </a:r>
            <a:r>
              <a:rPr lang="en-US" altLang="ja-JP" dirty="0">
                <a:solidFill>
                  <a:schemeClr val="tx1"/>
                </a:solidFill>
              </a:rPr>
              <a:t>. </a:t>
            </a:r>
            <a:r>
              <a:rPr lang="ja-JP" altLang="en-US" dirty="0">
                <a:solidFill>
                  <a:schemeClr val="tx1"/>
                </a:solidFill>
              </a:rPr>
              <a:t>松岡さんすいません</a:t>
            </a:r>
            <a:r>
              <a:rPr lang="en-US" altLang="ja-JP" dirty="0">
                <a:solidFill>
                  <a:schemeClr val="tx1"/>
                </a:solidFill>
              </a:rPr>
              <a:t>.</a:t>
            </a:r>
            <a:endParaRPr kumimoji="1" lang="ja-JP" altLang="en-US" dirty="0">
              <a:solidFill>
                <a:schemeClr val="tx1"/>
              </a:solidFill>
            </a:endParaRPr>
          </a:p>
        </p:txBody>
      </p:sp>
    </p:spTree>
    <p:extLst>
      <p:ext uri="{BB962C8B-B14F-4D97-AF65-F5344CB8AC3E}">
        <p14:creationId xmlns:p14="http://schemas.microsoft.com/office/powerpoint/2010/main" val="2571035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838200" y="1825625"/>
            <a:ext cx="11353800" cy="4351338"/>
          </a:xfrm>
        </p:spPr>
        <p:txBody>
          <a:bodyPr>
            <a:normAutofit lnSpcReduction="10000"/>
          </a:bodyPr>
          <a:lstStyle/>
          <a:p>
            <a:r>
              <a:rPr lang="ja-JP" altLang="en-US" dirty="0"/>
              <a:t>グーグル先生に聞いてみると</a:t>
            </a:r>
            <a:r>
              <a:rPr lang="en-US" altLang="ja-JP" dirty="0"/>
              <a:t>:</a:t>
            </a:r>
            <a:r>
              <a:rPr lang="ja-JP" altLang="ja-JP" dirty="0"/>
              <a:t>豚繁殖・呼吸障害症候群（</a:t>
            </a:r>
            <a:r>
              <a:rPr lang="en-US" altLang="ja-JP" dirty="0"/>
              <a:t>PRRS</a:t>
            </a:r>
            <a:r>
              <a:rPr lang="ja-JP" altLang="ja-JP" dirty="0"/>
              <a:t>）</a:t>
            </a:r>
            <a:endParaRPr kumimoji="1" lang="en-US" altLang="ja-JP" dirty="0"/>
          </a:p>
          <a:p>
            <a:r>
              <a:rPr kumimoji="1" lang="ja-JP" altLang="en-US" dirty="0"/>
              <a:t>惑星宇宙グループ施設予約システム </a:t>
            </a:r>
            <a:r>
              <a:rPr kumimoji="1" lang="en-US" altLang="ja-JP" dirty="0"/>
              <a:t>(</a:t>
            </a:r>
            <a:r>
              <a:rPr kumimoji="1" lang="en-US" altLang="ja-JP" dirty="0">
                <a:solidFill>
                  <a:srgbClr val="FF0000"/>
                </a:solidFill>
              </a:rPr>
              <a:t>P</a:t>
            </a:r>
            <a:r>
              <a:rPr kumimoji="1" lang="en-US" altLang="ja-JP" dirty="0"/>
              <a:t>SG </a:t>
            </a:r>
            <a:r>
              <a:rPr kumimoji="1" lang="en-US" altLang="ja-JP" dirty="0">
                <a:solidFill>
                  <a:srgbClr val="FF0000"/>
                </a:solidFill>
              </a:rPr>
              <a:t>r</a:t>
            </a:r>
            <a:r>
              <a:rPr kumimoji="1" lang="en-US" altLang="ja-JP" dirty="0"/>
              <a:t>oom </a:t>
            </a:r>
            <a:r>
              <a:rPr kumimoji="1" lang="en-US" altLang="ja-JP" dirty="0">
                <a:solidFill>
                  <a:srgbClr val="FF0000"/>
                </a:solidFill>
              </a:rPr>
              <a:t>r</a:t>
            </a:r>
            <a:r>
              <a:rPr kumimoji="1" lang="en-US" altLang="ja-JP" dirty="0"/>
              <a:t>eservation </a:t>
            </a:r>
            <a:r>
              <a:rPr kumimoji="1" lang="en-US" altLang="ja-JP" dirty="0">
                <a:solidFill>
                  <a:srgbClr val="FF0000"/>
                </a:solidFill>
              </a:rPr>
              <a:t>s</a:t>
            </a:r>
            <a:r>
              <a:rPr kumimoji="1" lang="en-US" altLang="ja-JP" dirty="0"/>
              <a:t>ystem)</a:t>
            </a:r>
          </a:p>
          <a:p>
            <a:pPr lvl="1"/>
            <a:r>
              <a:rPr lang="ja-JP" altLang="en-US" dirty="0"/>
              <a:t>北大理学部 </a:t>
            </a:r>
            <a:r>
              <a:rPr lang="en-US" altLang="ja-JP" dirty="0"/>
              <a:t>8 </a:t>
            </a:r>
            <a:r>
              <a:rPr lang="ja-JP" altLang="en-US" dirty="0"/>
              <a:t>号館の各部屋や遠隔会議システムの使用予約を行える</a:t>
            </a:r>
            <a:br>
              <a:rPr lang="en-US" altLang="ja-JP" dirty="0"/>
            </a:br>
            <a:r>
              <a:rPr lang="ja-JP" altLang="en-US" dirty="0"/>
              <a:t> </a:t>
            </a:r>
            <a:r>
              <a:rPr lang="en-US" altLang="ja-JP" dirty="0"/>
              <a:t>web </a:t>
            </a:r>
            <a:r>
              <a:rPr lang="ja-JP" altLang="en-US" dirty="0"/>
              <a:t>アプリケーション</a:t>
            </a:r>
            <a:endParaRPr lang="en-US" altLang="ja-JP" dirty="0"/>
          </a:p>
          <a:p>
            <a:r>
              <a:rPr kumimoji="1" lang="en-US" altLang="ja-JP" dirty="0" err="1"/>
              <a:t>EPnetFaN</a:t>
            </a:r>
            <a:r>
              <a:rPr kumimoji="1" lang="en-US" altLang="ja-JP" dirty="0"/>
              <a:t> </a:t>
            </a:r>
            <a:r>
              <a:rPr kumimoji="1" lang="ja-JP" altLang="en-US" dirty="0"/>
              <a:t>有志による</a:t>
            </a:r>
            <a:r>
              <a:rPr kumimoji="1" lang="en-US" altLang="ja-JP" dirty="0" err="1"/>
              <a:t>prrs</a:t>
            </a:r>
            <a:r>
              <a:rPr kumimoji="1" lang="en-US" altLang="ja-JP" dirty="0"/>
              <a:t> </a:t>
            </a:r>
            <a:r>
              <a:rPr kumimoji="1" lang="ja-JP" altLang="en-US" dirty="0"/>
              <a:t>グループによって製作</a:t>
            </a:r>
            <a:endParaRPr kumimoji="1" lang="en-US" altLang="ja-JP" dirty="0"/>
          </a:p>
          <a:p>
            <a:pPr lvl="1"/>
            <a:r>
              <a:rPr kumimoji="1" lang="en-US" altLang="ja-JP" dirty="0"/>
              <a:t>2010 </a:t>
            </a:r>
            <a:r>
              <a:rPr kumimoji="1" lang="ja-JP" altLang="en-US" dirty="0"/>
              <a:t>年度学部生によって初版が製作された</a:t>
            </a:r>
            <a:endParaRPr kumimoji="1" lang="en-US" altLang="ja-JP" dirty="0"/>
          </a:p>
          <a:p>
            <a:pPr lvl="1"/>
            <a:r>
              <a:rPr lang="ja-JP" altLang="en-US" dirty="0"/>
              <a:t>現在は私と松岡君のみがコアのメンバー</a:t>
            </a:r>
            <a:endParaRPr kumimoji="1" lang="en-US" altLang="ja-JP" dirty="0"/>
          </a:p>
          <a:p>
            <a:r>
              <a:rPr lang="ja-JP" altLang="en-US" dirty="0"/>
              <a:t>現行版は </a:t>
            </a:r>
            <a:r>
              <a:rPr lang="en-US" altLang="ja-JP" dirty="0"/>
              <a:t>Ruby on Rails </a:t>
            </a:r>
            <a:r>
              <a:rPr lang="ja-JP" altLang="en-US" dirty="0"/>
              <a:t>で製作されている</a:t>
            </a:r>
            <a:endParaRPr lang="en-US" altLang="ja-JP" dirty="0"/>
          </a:p>
          <a:p>
            <a:pPr lvl="1"/>
            <a:r>
              <a:rPr kumimoji="1" lang="ja-JP" altLang="en-US" dirty="0"/>
              <a:t>初版は</a:t>
            </a:r>
            <a:r>
              <a:rPr lang="en-US" altLang="ja-JP" dirty="0"/>
              <a:t>XOOPS  Cube</a:t>
            </a:r>
            <a:r>
              <a:rPr kumimoji="1" lang="ja-JP" altLang="en-US" dirty="0"/>
              <a:t>で製作された</a:t>
            </a:r>
            <a:r>
              <a:rPr kumimoji="1" lang="en-US" altLang="ja-JP" dirty="0"/>
              <a:t>(</a:t>
            </a:r>
            <a:r>
              <a:rPr kumimoji="1" lang="ja-JP" altLang="en-US" dirty="0"/>
              <a:t>後述</a:t>
            </a:r>
            <a:r>
              <a:rPr kumimoji="1" lang="en-US" altLang="ja-JP" dirty="0"/>
              <a:t>)</a:t>
            </a:r>
          </a:p>
          <a:p>
            <a:r>
              <a:rPr kumimoji="1" lang="ja-JP" altLang="en-US" dirty="0"/>
              <a:t>現在 </a:t>
            </a:r>
            <a:r>
              <a:rPr kumimoji="1" lang="en-US" altLang="ja-JP" dirty="0"/>
              <a:t>Jet </a:t>
            </a:r>
            <a:r>
              <a:rPr kumimoji="1" lang="ja-JP" altLang="en-US" dirty="0"/>
              <a:t>サーバーで運用中</a:t>
            </a:r>
          </a:p>
        </p:txBody>
      </p:sp>
      <p:sp>
        <p:nvSpPr>
          <p:cNvPr id="3" name="タイトル 2"/>
          <p:cNvSpPr>
            <a:spLocks noGrp="1"/>
          </p:cNvSpPr>
          <p:nvPr>
            <p:ph type="title"/>
          </p:nvPr>
        </p:nvSpPr>
        <p:spPr/>
        <p:txBody>
          <a:bodyPr/>
          <a:lstStyle/>
          <a:p>
            <a:pPr algn="ctr"/>
            <a:r>
              <a:rPr kumimoji="1" lang="en-US" altLang="ja-JP" dirty="0" err="1"/>
              <a:t>Prrs</a:t>
            </a:r>
            <a:r>
              <a:rPr kumimoji="1" lang="en-US" altLang="ja-JP" dirty="0"/>
              <a:t> </a:t>
            </a:r>
            <a:r>
              <a:rPr kumimoji="1" lang="ja-JP" altLang="en-US" dirty="0"/>
              <a:t>とは？</a:t>
            </a:r>
          </a:p>
        </p:txBody>
      </p:sp>
      <p:grpSp>
        <p:nvGrpSpPr>
          <p:cNvPr id="8" name="グループ化 7"/>
          <p:cNvGrpSpPr/>
          <p:nvPr/>
        </p:nvGrpSpPr>
        <p:grpSpPr>
          <a:xfrm>
            <a:off x="609595" y="1985962"/>
            <a:ext cx="11406193" cy="152400"/>
            <a:chOff x="609595" y="1985962"/>
            <a:chExt cx="11406193" cy="152400"/>
          </a:xfrm>
        </p:grpSpPr>
        <p:cxnSp>
          <p:nvCxnSpPr>
            <p:cNvPr id="6" name="直線コネクタ 5"/>
            <p:cNvCxnSpPr/>
            <p:nvPr/>
          </p:nvCxnSpPr>
          <p:spPr>
            <a:xfrm flipV="1">
              <a:off x="628650" y="1985962"/>
              <a:ext cx="11387138" cy="142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flipV="1">
              <a:off x="609595" y="2124074"/>
              <a:ext cx="11387138" cy="142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9" name="図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22906" y="3951186"/>
            <a:ext cx="3692882" cy="2906814"/>
          </a:xfrm>
          <a:prstGeom prst="rect">
            <a:avLst/>
          </a:prstGeom>
        </p:spPr>
      </p:pic>
    </p:spTree>
    <p:extLst>
      <p:ext uri="{BB962C8B-B14F-4D97-AF65-F5344CB8AC3E}">
        <p14:creationId xmlns:p14="http://schemas.microsoft.com/office/powerpoint/2010/main" val="2050615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8" presetClass="entr" presetSubtype="6"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strips(downRight)">
                                      <p:cBhvr>
                                        <p:cTn id="11" dur="500"/>
                                        <p:tgtEl>
                                          <p:spTgt spid="8"/>
                                        </p:tgtEl>
                                      </p:cBhvr>
                                    </p:animEffect>
                                  </p:childTnLst>
                                </p:cTn>
                              </p:par>
                              <p:par>
                                <p:cTn id="12" presetID="25" presetClass="emph" presetSubtype="0" fill="hold" nodeType="withEffect">
                                  <p:stCondLst>
                                    <p:cond delay="0"/>
                                  </p:stCondLst>
                                  <p:childTnLst>
                                    <p:animClr clrSpc="hsl" dir="cw">
                                      <p:cBhvr override="childStyle">
                                        <p:cTn id="13" dur="500" fill="hold"/>
                                        <p:tgtEl>
                                          <p:spTgt spid="2">
                                            <p:txEl>
                                              <p:pRg st="0" end="0"/>
                                            </p:txEl>
                                          </p:spTgt>
                                        </p:tgtEl>
                                        <p:attrNameLst>
                                          <p:attrName>style.color</p:attrName>
                                        </p:attrNameLst>
                                      </p:cBhvr>
                                      <p:by>
                                        <p:hsl h="0" s="-70588" l="0"/>
                                      </p:by>
                                    </p:animClr>
                                    <p:animClr clrSpc="hsl" dir="cw">
                                      <p:cBhvr>
                                        <p:cTn id="14" dur="500" fill="hold"/>
                                        <p:tgtEl>
                                          <p:spTgt spid="2">
                                            <p:txEl>
                                              <p:pRg st="0" end="0"/>
                                            </p:txEl>
                                          </p:spTgt>
                                        </p:tgtEl>
                                        <p:attrNameLst>
                                          <p:attrName>fillcolor</p:attrName>
                                        </p:attrNameLst>
                                      </p:cBhvr>
                                      <p:by>
                                        <p:hsl h="0" s="-70588" l="0"/>
                                      </p:by>
                                    </p:animClr>
                                    <p:animClr clrSpc="hsl" dir="cw">
                                      <p:cBhvr>
                                        <p:cTn id="15" dur="500" fill="hold"/>
                                        <p:tgtEl>
                                          <p:spTgt spid="2">
                                            <p:txEl>
                                              <p:pRg st="0" end="0"/>
                                            </p:txEl>
                                          </p:spTgt>
                                        </p:tgtEl>
                                        <p:attrNameLst>
                                          <p:attrName>stroke.color</p:attrName>
                                        </p:attrNameLst>
                                      </p:cBhvr>
                                      <p:by>
                                        <p:hsl h="0" s="-70588" l="0"/>
                                      </p:by>
                                    </p:animClr>
                                    <p:set>
                                      <p:cBhvr>
                                        <p:cTn id="16" dur="500" fill="hold"/>
                                        <p:tgtEl>
                                          <p:spTgt spid="2">
                                            <p:txEl>
                                              <p:pRg st="0" end="0"/>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7" end="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dissolve">
                                      <p:cBhvr>
                                        <p:cTn id="3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dirty="0"/>
              <a:t>PSG </a:t>
            </a:r>
            <a:r>
              <a:rPr kumimoji="1" lang="ja-JP" altLang="en-US" dirty="0"/>
              <a:t>での </a:t>
            </a:r>
            <a:r>
              <a:rPr kumimoji="1" lang="en-US" altLang="ja-JP" dirty="0" err="1"/>
              <a:t>Prrs</a:t>
            </a:r>
            <a:r>
              <a:rPr kumimoji="1" lang="en-US" altLang="ja-JP" dirty="0"/>
              <a:t> </a:t>
            </a:r>
            <a:r>
              <a:rPr kumimoji="1" lang="ja-JP" altLang="en-US" dirty="0"/>
              <a:t>以前の施設の使用方法</a:t>
            </a:r>
            <a:endParaRPr kumimoji="1" lang="en-US" altLang="ja-JP" dirty="0"/>
          </a:p>
          <a:p>
            <a:pPr lvl="1"/>
            <a:r>
              <a:rPr lang="ja-JP" altLang="en-US" dirty="0"/>
              <a:t>メールで管理</a:t>
            </a:r>
            <a:endParaRPr lang="en-US" altLang="ja-JP" dirty="0"/>
          </a:p>
          <a:p>
            <a:pPr lvl="2"/>
            <a:r>
              <a:rPr lang="en-US" altLang="ja-JP" dirty="0" err="1"/>
              <a:t>r</a:t>
            </a:r>
            <a:r>
              <a:rPr kumimoji="1" lang="en-US" altLang="ja-JP" dirty="0" err="1"/>
              <a:t>saloon</a:t>
            </a:r>
            <a:r>
              <a:rPr kumimoji="1" lang="en-US" altLang="ja-JP" dirty="0"/>
              <a:t>-ml </a:t>
            </a:r>
            <a:r>
              <a:rPr kumimoji="1" lang="ja-JP" altLang="en-US" dirty="0"/>
              <a:t>に施設名</a:t>
            </a:r>
            <a:r>
              <a:rPr kumimoji="1" lang="en-US" altLang="ja-JP" dirty="0"/>
              <a:t>, </a:t>
            </a:r>
            <a:r>
              <a:rPr kumimoji="1" lang="ja-JP" altLang="en-US" dirty="0"/>
              <a:t>使用期間</a:t>
            </a:r>
            <a:r>
              <a:rPr kumimoji="1" lang="en-US" altLang="ja-JP" dirty="0"/>
              <a:t>, </a:t>
            </a:r>
            <a:r>
              <a:rPr kumimoji="1" lang="ja-JP" altLang="en-US" dirty="0"/>
              <a:t>使用用途を記載した使用願いを出していた</a:t>
            </a:r>
            <a:endParaRPr kumimoji="1" lang="en-US" altLang="ja-JP" dirty="0"/>
          </a:p>
          <a:p>
            <a:pPr lvl="1"/>
            <a:r>
              <a:rPr lang="ja-JP" altLang="en-US" dirty="0"/>
              <a:t>毎回メールを書かなければならないので面倒</a:t>
            </a:r>
            <a:endParaRPr lang="en-US" altLang="ja-JP" dirty="0"/>
          </a:p>
          <a:p>
            <a:pPr lvl="1"/>
            <a:r>
              <a:rPr lang="ja-JP" altLang="en-US" dirty="0"/>
              <a:t>大量のメールが発生するので見落としが起こりやすく</a:t>
            </a:r>
            <a:r>
              <a:rPr lang="en-US" altLang="ja-JP" dirty="0"/>
              <a:t>, </a:t>
            </a:r>
            <a:r>
              <a:rPr lang="ja-JP" altLang="en-US" dirty="0"/>
              <a:t>重複使用が発生しやすい</a:t>
            </a:r>
            <a:endParaRPr lang="en-US" altLang="ja-JP" dirty="0"/>
          </a:p>
          <a:p>
            <a:r>
              <a:rPr kumimoji="1" lang="ja-JP" altLang="en-US" dirty="0"/>
              <a:t>誰もが使いやすく重複が起こりずらい施設の管理法が求められる</a:t>
            </a:r>
            <a:endParaRPr kumimoji="1" lang="en-US" altLang="ja-JP" dirty="0"/>
          </a:p>
        </p:txBody>
      </p:sp>
      <p:sp>
        <p:nvSpPr>
          <p:cNvPr id="3" name="タイトル 2"/>
          <p:cNvSpPr>
            <a:spLocks noGrp="1"/>
          </p:cNvSpPr>
          <p:nvPr>
            <p:ph type="title"/>
          </p:nvPr>
        </p:nvSpPr>
        <p:spPr/>
        <p:txBody>
          <a:bodyPr/>
          <a:lstStyle/>
          <a:p>
            <a:r>
              <a:rPr kumimoji="1" lang="ja-JP" altLang="en-US" dirty="0"/>
              <a:t>なぜ </a:t>
            </a:r>
            <a:r>
              <a:rPr kumimoji="1" lang="en-US" altLang="ja-JP" dirty="0" err="1"/>
              <a:t>Prrs</a:t>
            </a:r>
            <a:r>
              <a:rPr kumimoji="1" lang="en-US" altLang="ja-JP" dirty="0"/>
              <a:t> </a:t>
            </a:r>
            <a:r>
              <a:rPr kumimoji="1" lang="ja-JP" altLang="en-US" dirty="0"/>
              <a:t>を作ったか？</a:t>
            </a:r>
          </a:p>
        </p:txBody>
      </p:sp>
      <p:sp>
        <p:nvSpPr>
          <p:cNvPr id="4" name="正方形/長方形 3"/>
          <p:cNvSpPr/>
          <p:nvPr/>
        </p:nvSpPr>
        <p:spPr>
          <a:xfrm>
            <a:off x="1343025" y="5229225"/>
            <a:ext cx="9501188" cy="90011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rgbClr val="FF0000"/>
                </a:solidFill>
              </a:rPr>
              <a:t>新しい施設管理方法として </a:t>
            </a:r>
            <a:r>
              <a:rPr kumimoji="1" lang="en-US" altLang="ja-JP" sz="2000" b="1" dirty="0">
                <a:solidFill>
                  <a:srgbClr val="FF0000"/>
                </a:solidFill>
              </a:rPr>
              <a:t>Web </a:t>
            </a:r>
            <a:r>
              <a:rPr kumimoji="1" lang="ja-JP" altLang="en-US" sz="2000" b="1" dirty="0">
                <a:solidFill>
                  <a:srgbClr val="FF0000"/>
                </a:solidFill>
              </a:rPr>
              <a:t>アプリケーションを用いた </a:t>
            </a:r>
            <a:r>
              <a:rPr kumimoji="1" lang="en-US" altLang="ja-JP" sz="2000" b="1" dirty="0" err="1">
                <a:solidFill>
                  <a:srgbClr val="FF0000"/>
                </a:solidFill>
              </a:rPr>
              <a:t>Prrs</a:t>
            </a:r>
            <a:r>
              <a:rPr kumimoji="1" lang="en-US" altLang="ja-JP" sz="2000" b="1" dirty="0">
                <a:solidFill>
                  <a:srgbClr val="FF0000"/>
                </a:solidFill>
              </a:rPr>
              <a:t> </a:t>
            </a:r>
            <a:r>
              <a:rPr kumimoji="1" lang="ja-JP" altLang="en-US" sz="2000" b="1" dirty="0">
                <a:solidFill>
                  <a:srgbClr val="FF0000"/>
                </a:solidFill>
              </a:rPr>
              <a:t>を作成</a:t>
            </a:r>
          </a:p>
        </p:txBody>
      </p:sp>
      <p:sp>
        <p:nvSpPr>
          <p:cNvPr id="5" name="下矢印 4"/>
          <p:cNvSpPr/>
          <p:nvPr/>
        </p:nvSpPr>
        <p:spPr>
          <a:xfrm>
            <a:off x="5272088" y="4857750"/>
            <a:ext cx="1057275" cy="3714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33919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8" presetClass="entr" presetSubtype="6"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strips(downRight)">
                                      <p:cBhvr>
                                        <p:cTn id="11" dur="500"/>
                                        <p:tgtEl>
                                          <p:spTgt spid="5"/>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70000" lnSpcReduction="20000"/>
          </a:bodyPr>
          <a:lstStyle/>
          <a:p>
            <a:r>
              <a:rPr kumimoji="1" lang="en-US" altLang="ja-JP" dirty="0"/>
              <a:t>2010 </a:t>
            </a:r>
            <a:r>
              <a:rPr kumimoji="1" lang="ja-JP" altLang="en-US" dirty="0"/>
              <a:t>年 </a:t>
            </a:r>
            <a:r>
              <a:rPr kumimoji="1" lang="en-US" altLang="ja-JP" dirty="0"/>
              <a:t>4 </a:t>
            </a:r>
            <a:r>
              <a:rPr kumimoji="1" lang="ja-JP" altLang="en-US" dirty="0"/>
              <a:t>月 </a:t>
            </a:r>
            <a:r>
              <a:rPr kumimoji="1" lang="en-US" altLang="ja-JP" dirty="0" err="1"/>
              <a:t>Prrs</a:t>
            </a:r>
            <a:r>
              <a:rPr kumimoji="1" lang="en-US" altLang="ja-JP" dirty="0"/>
              <a:t> </a:t>
            </a:r>
            <a:r>
              <a:rPr kumimoji="1" lang="ja-JP" altLang="en-US" dirty="0"/>
              <a:t>の製作</a:t>
            </a:r>
            <a:r>
              <a:rPr lang="ja-JP" altLang="en-US" dirty="0"/>
              <a:t>開始</a:t>
            </a:r>
            <a:endParaRPr lang="en-US" altLang="ja-JP" dirty="0"/>
          </a:p>
          <a:p>
            <a:pPr lvl="1"/>
            <a:r>
              <a:rPr lang="ja-JP" altLang="en-US" dirty="0"/>
              <a:t>当時入ったばかりの学部生たちに施設管理システムを作れという指令が下る</a:t>
            </a:r>
            <a:endParaRPr lang="en-US" altLang="ja-JP" dirty="0"/>
          </a:p>
          <a:p>
            <a:pPr lvl="1"/>
            <a:r>
              <a:rPr lang="ja-JP" altLang="en-US" dirty="0"/>
              <a:t>川畑さんが中心として </a:t>
            </a:r>
            <a:r>
              <a:rPr lang="en-US" altLang="ja-JP" dirty="0"/>
              <a:t>XOOPS  Cube </a:t>
            </a:r>
            <a:r>
              <a:rPr lang="ja-JP" altLang="en-US" dirty="0"/>
              <a:t>を用いて製作された</a:t>
            </a:r>
            <a:endParaRPr lang="en-US" altLang="ja-JP" dirty="0"/>
          </a:p>
          <a:p>
            <a:r>
              <a:rPr kumimoji="1" lang="en-US" altLang="ja-JP" dirty="0"/>
              <a:t>2010 </a:t>
            </a:r>
            <a:r>
              <a:rPr kumimoji="1" lang="ja-JP" altLang="en-US" dirty="0"/>
              <a:t>年 </a:t>
            </a:r>
            <a:r>
              <a:rPr kumimoji="1" lang="en-US" altLang="ja-JP" dirty="0"/>
              <a:t>10 </a:t>
            </a:r>
            <a:r>
              <a:rPr lang="ja-JP" altLang="en-US" dirty="0"/>
              <a:t>月 </a:t>
            </a:r>
            <a:r>
              <a:rPr lang="en-US" altLang="ja-JP" dirty="0" err="1"/>
              <a:t>Prrs</a:t>
            </a:r>
            <a:r>
              <a:rPr lang="en-US" altLang="ja-JP" dirty="0"/>
              <a:t> </a:t>
            </a:r>
            <a:r>
              <a:rPr lang="ja-JP" altLang="en-US" dirty="0"/>
              <a:t>のベータ版公開</a:t>
            </a:r>
            <a:endParaRPr lang="en-US" altLang="ja-JP" dirty="0"/>
          </a:p>
          <a:p>
            <a:pPr lvl="1"/>
            <a:r>
              <a:rPr lang="en-US" altLang="ja-JP" dirty="0"/>
              <a:t>joho23 </a:t>
            </a:r>
            <a:r>
              <a:rPr lang="ja-JP" altLang="en-US" dirty="0"/>
              <a:t>で稼働させ</a:t>
            </a:r>
            <a:r>
              <a:rPr lang="en-US" altLang="ja-JP" dirty="0"/>
              <a:t>, 8 </a:t>
            </a:r>
            <a:r>
              <a:rPr lang="ja-JP" altLang="en-US" dirty="0"/>
              <a:t>号館内のプライベート空間にのみ公開</a:t>
            </a:r>
            <a:endParaRPr lang="en-US" altLang="ja-JP" dirty="0"/>
          </a:p>
          <a:p>
            <a:r>
              <a:rPr kumimoji="1" lang="en-US" altLang="ja-JP" dirty="0"/>
              <a:t>2010 </a:t>
            </a:r>
            <a:r>
              <a:rPr kumimoji="1" lang="ja-JP" altLang="en-US" dirty="0"/>
              <a:t>年 </a:t>
            </a:r>
            <a:r>
              <a:rPr kumimoji="1" lang="en-US" altLang="ja-JP" dirty="0"/>
              <a:t>12 </a:t>
            </a:r>
            <a:r>
              <a:rPr kumimoji="1" lang="ja-JP" altLang="en-US" dirty="0"/>
              <a:t>月 </a:t>
            </a:r>
            <a:r>
              <a:rPr kumimoji="1" lang="en-US" altLang="ja-JP" dirty="0" err="1"/>
              <a:t>slarin</a:t>
            </a:r>
            <a:r>
              <a:rPr kumimoji="1" lang="en-US" altLang="ja-JP" dirty="0"/>
              <a:t> (</a:t>
            </a:r>
            <a:r>
              <a:rPr kumimoji="1" lang="en-US" altLang="ja-JP" dirty="0" err="1"/>
              <a:t>Prrs</a:t>
            </a:r>
            <a:r>
              <a:rPr kumimoji="1" lang="en-US" altLang="ja-JP" dirty="0"/>
              <a:t> </a:t>
            </a:r>
            <a:r>
              <a:rPr kumimoji="1" lang="en-US" altLang="ja-JP" dirty="0" err="1"/>
              <a:t>ver</a:t>
            </a:r>
            <a:r>
              <a:rPr kumimoji="1" lang="en-US" altLang="ja-JP" dirty="0"/>
              <a:t> 1)</a:t>
            </a:r>
            <a:r>
              <a:rPr kumimoji="1" lang="ja-JP" altLang="en-US" dirty="0"/>
              <a:t>の本公開</a:t>
            </a:r>
            <a:endParaRPr kumimoji="1" lang="en-US" altLang="ja-JP" dirty="0"/>
          </a:p>
          <a:p>
            <a:pPr lvl="1"/>
            <a:r>
              <a:rPr lang="en-US" altLang="ja-JP" dirty="0"/>
              <a:t>joho3 </a:t>
            </a:r>
            <a:r>
              <a:rPr lang="ja-JP" altLang="en-US" dirty="0"/>
              <a:t>で稼働させ</a:t>
            </a:r>
            <a:r>
              <a:rPr lang="en-US" altLang="ja-JP" dirty="0"/>
              <a:t>, </a:t>
            </a:r>
            <a:r>
              <a:rPr lang="ja-JP" altLang="en-US" dirty="0"/>
              <a:t>学外へも公開</a:t>
            </a:r>
            <a:endParaRPr lang="en-US" altLang="ja-JP" dirty="0"/>
          </a:p>
          <a:p>
            <a:r>
              <a:rPr kumimoji="1" lang="en-US" altLang="ja-JP" dirty="0"/>
              <a:t>2014 </a:t>
            </a:r>
            <a:r>
              <a:rPr kumimoji="1" lang="ja-JP" altLang="en-US" dirty="0"/>
              <a:t>年 </a:t>
            </a:r>
            <a:r>
              <a:rPr lang="en-US" altLang="ja-JP" dirty="0"/>
              <a:t>4</a:t>
            </a:r>
            <a:r>
              <a:rPr kumimoji="1" lang="en-US" altLang="ja-JP" dirty="0"/>
              <a:t> </a:t>
            </a:r>
            <a:r>
              <a:rPr kumimoji="1" lang="ja-JP" altLang="en-US" dirty="0"/>
              <a:t>月 </a:t>
            </a:r>
            <a:r>
              <a:rPr lang="en-US" altLang="ja-JP" dirty="0"/>
              <a:t>brown (</a:t>
            </a:r>
            <a:r>
              <a:rPr lang="en-US" altLang="ja-JP" dirty="0" err="1"/>
              <a:t>Prrs</a:t>
            </a:r>
            <a:r>
              <a:rPr lang="en-US" altLang="ja-JP" dirty="0"/>
              <a:t> </a:t>
            </a:r>
            <a:r>
              <a:rPr lang="en-US" altLang="ja-JP" dirty="0" err="1"/>
              <a:t>ver</a:t>
            </a:r>
            <a:r>
              <a:rPr lang="en-US" altLang="ja-JP" dirty="0"/>
              <a:t> 2)</a:t>
            </a:r>
            <a:r>
              <a:rPr lang="ja-JP" altLang="en-US" dirty="0"/>
              <a:t>の製作開始</a:t>
            </a:r>
            <a:endParaRPr lang="en-US" altLang="ja-JP" dirty="0"/>
          </a:p>
          <a:p>
            <a:pPr lvl="1"/>
            <a:r>
              <a:rPr kumimoji="1" lang="ja-JP" altLang="en-US" dirty="0"/>
              <a:t>荻原一人で </a:t>
            </a:r>
            <a:r>
              <a:rPr kumimoji="1" lang="en-US" altLang="ja-JP" dirty="0"/>
              <a:t>Ruby on Rails </a:t>
            </a:r>
            <a:r>
              <a:rPr kumimoji="1" lang="ja-JP" altLang="en-US" dirty="0"/>
              <a:t>で製作</a:t>
            </a:r>
            <a:endParaRPr kumimoji="1" lang="en-US" altLang="ja-JP" dirty="0"/>
          </a:p>
          <a:p>
            <a:r>
              <a:rPr kumimoji="1" lang="en-US" altLang="ja-JP" dirty="0"/>
              <a:t>2015 </a:t>
            </a:r>
            <a:r>
              <a:rPr kumimoji="1" lang="ja-JP" altLang="en-US" dirty="0"/>
              <a:t>年 </a:t>
            </a:r>
            <a:r>
              <a:rPr lang="en-US" altLang="ja-JP" dirty="0"/>
              <a:t>8 </a:t>
            </a:r>
            <a:r>
              <a:rPr lang="ja-JP" altLang="en-US" dirty="0"/>
              <a:t>月 </a:t>
            </a:r>
            <a:r>
              <a:rPr lang="en-US" altLang="ja-JP" dirty="0"/>
              <a:t>brown </a:t>
            </a:r>
            <a:r>
              <a:rPr lang="ja-JP" altLang="en-US" dirty="0"/>
              <a:t>仮公開</a:t>
            </a:r>
            <a:endParaRPr lang="en-US" altLang="ja-JP" dirty="0"/>
          </a:p>
          <a:p>
            <a:pPr lvl="1"/>
            <a:r>
              <a:rPr lang="en-US" altLang="ja-JP" dirty="0"/>
              <a:t>jet </a:t>
            </a:r>
            <a:r>
              <a:rPr lang="ja-JP" altLang="en-US" dirty="0"/>
              <a:t>で 稼働</a:t>
            </a:r>
            <a:endParaRPr lang="en-US" altLang="ja-JP" dirty="0"/>
          </a:p>
          <a:p>
            <a:r>
              <a:rPr lang="en-US" altLang="ja-JP" dirty="0"/>
              <a:t>2015 </a:t>
            </a:r>
            <a:r>
              <a:rPr lang="ja-JP" altLang="en-US" dirty="0"/>
              <a:t>年 </a:t>
            </a:r>
            <a:r>
              <a:rPr lang="en-US" altLang="ja-JP" dirty="0"/>
              <a:t>10 </a:t>
            </a:r>
            <a:r>
              <a:rPr lang="ja-JP" altLang="en-US" dirty="0"/>
              <a:t>月 </a:t>
            </a:r>
            <a:r>
              <a:rPr lang="en-US" altLang="ja-JP" dirty="0"/>
              <a:t>brown </a:t>
            </a:r>
            <a:r>
              <a:rPr lang="ja-JP" altLang="en-US" dirty="0"/>
              <a:t>本公開</a:t>
            </a:r>
            <a:r>
              <a:rPr lang="en-US" altLang="ja-JP" dirty="0"/>
              <a:t>, </a:t>
            </a:r>
            <a:r>
              <a:rPr lang="en-US" altLang="ja-JP" dirty="0" err="1"/>
              <a:t>dorakichi</a:t>
            </a:r>
            <a:r>
              <a:rPr lang="en-US" altLang="ja-JP" dirty="0"/>
              <a:t> (</a:t>
            </a:r>
            <a:r>
              <a:rPr lang="en-US" altLang="ja-JP" dirty="0" err="1"/>
              <a:t>Prrs</a:t>
            </a:r>
            <a:r>
              <a:rPr lang="en-US" altLang="ja-JP" dirty="0"/>
              <a:t> </a:t>
            </a:r>
            <a:r>
              <a:rPr lang="en-US" altLang="ja-JP" dirty="0" err="1"/>
              <a:t>ver</a:t>
            </a:r>
            <a:r>
              <a:rPr lang="en-US" altLang="ja-JP" dirty="0"/>
              <a:t> 3) </a:t>
            </a:r>
            <a:r>
              <a:rPr lang="ja-JP" altLang="en-US" dirty="0"/>
              <a:t>の製作開始</a:t>
            </a:r>
            <a:endParaRPr lang="en-US" altLang="ja-JP" dirty="0"/>
          </a:p>
          <a:p>
            <a:r>
              <a:rPr lang="en-US" altLang="ja-JP" dirty="0"/>
              <a:t>2016 </a:t>
            </a:r>
            <a:r>
              <a:rPr lang="ja-JP" altLang="en-US" dirty="0"/>
              <a:t>年 </a:t>
            </a:r>
            <a:r>
              <a:rPr lang="en-US" altLang="ja-JP" dirty="0"/>
              <a:t>2 </a:t>
            </a:r>
            <a:r>
              <a:rPr lang="ja-JP" altLang="en-US" dirty="0"/>
              <a:t>月 </a:t>
            </a:r>
            <a:r>
              <a:rPr lang="en-US" altLang="ja-JP" dirty="0" err="1"/>
              <a:t>dorakichi</a:t>
            </a:r>
            <a:r>
              <a:rPr lang="en-US" altLang="ja-JP" dirty="0"/>
              <a:t> </a:t>
            </a:r>
            <a:r>
              <a:rPr lang="ja-JP" altLang="en-US" dirty="0"/>
              <a:t>仮公開</a:t>
            </a:r>
            <a:endParaRPr lang="en-US" altLang="ja-JP" dirty="0"/>
          </a:p>
          <a:p>
            <a:r>
              <a:rPr lang="en-US" altLang="ja-JP" dirty="0"/>
              <a:t>2016 </a:t>
            </a:r>
            <a:r>
              <a:rPr lang="ja-JP" altLang="en-US" dirty="0"/>
              <a:t>年 </a:t>
            </a:r>
            <a:r>
              <a:rPr lang="en-US" altLang="ja-JP" dirty="0"/>
              <a:t>3 </a:t>
            </a:r>
            <a:r>
              <a:rPr lang="ja-JP" altLang="en-US" dirty="0"/>
              <a:t>月 </a:t>
            </a:r>
            <a:r>
              <a:rPr lang="en-US" altLang="ja-JP" dirty="0" err="1"/>
              <a:t>dorakichi</a:t>
            </a:r>
            <a:r>
              <a:rPr lang="en-US" altLang="ja-JP" dirty="0"/>
              <a:t> </a:t>
            </a:r>
            <a:r>
              <a:rPr lang="ja-JP" altLang="en-US" dirty="0"/>
              <a:t>本公開</a:t>
            </a:r>
            <a:r>
              <a:rPr lang="en-US" altLang="ja-JP" dirty="0"/>
              <a:t>, nitro (</a:t>
            </a:r>
            <a:r>
              <a:rPr lang="en-US" altLang="ja-JP" dirty="0" err="1"/>
              <a:t>Prrs</a:t>
            </a:r>
            <a:r>
              <a:rPr lang="en-US" altLang="ja-JP" dirty="0"/>
              <a:t> </a:t>
            </a:r>
            <a:r>
              <a:rPr lang="en-US" altLang="ja-JP" dirty="0" err="1"/>
              <a:t>ver</a:t>
            </a:r>
            <a:r>
              <a:rPr lang="en-US" altLang="ja-JP" dirty="0"/>
              <a:t> 4) </a:t>
            </a:r>
            <a:r>
              <a:rPr lang="ja-JP" altLang="en-US" dirty="0"/>
              <a:t>の製作開始</a:t>
            </a:r>
            <a:endParaRPr lang="en-US" altLang="ja-JP" dirty="0"/>
          </a:p>
        </p:txBody>
      </p:sp>
      <p:sp>
        <p:nvSpPr>
          <p:cNvPr id="3" name="タイトル 2"/>
          <p:cNvSpPr>
            <a:spLocks noGrp="1"/>
          </p:cNvSpPr>
          <p:nvPr>
            <p:ph type="title"/>
          </p:nvPr>
        </p:nvSpPr>
        <p:spPr/>
        <p:txBody>
          <a:bodyPr/>
          <a:lstStyle/>
          <a:p>
            <a:pPr algn="ctr"/>
            <a:r>
              <a:rPr kumimoji="1" lang="en-US" altLang="ja-JP" dirty="0" err="1"/>
              <a:t>Prrs</a:t>
            </a:r>
            <a:r>
              <a:rPr kumimoji="1" lang="en-US" altLang="ja-JP" dirty="0"/>
              <a:t> </a:t>
            </a:r>
            <a:r>
              <a:rPr kumimoji="1" lang="ja-JP" altLang="en-US" dirty="0"/>
              <a:t>の歴史</a:t>
            </a:r>
          </a:p>
        </p:txBody>
      </p:sp>
    </p:spTree>
    <p:extLst>
      <p:ext uri="{BB962C8B-B14F-4D97-AF65-F5344CB8AC3E}">
        <p14:creationId xmlns:p14="http://schemas.microsoft.com/office/powerpoint/2010/main" val="2058004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838199" y="1825624"/>
            <a:ext cx="10906125" cy="5032375"/>
          </a:xfrm>
        </p:spPr>
        <p:txBody>
          <a:bodyPr>
            <a:normAutofit fontScale="92500" lnSpcReduction="10000"/>
          </a:bodyPr>
          <a:lstStyle/>
          <a:p>
            <a:r>
              <a:rPr kumimoji="1" lang="en-US" altLang="ja-JP" dirty="0"/>
              <a:t>XOOPS Cube </a:t>
            </a:r>
            <a:r>
              <a:rPr lang="ja-JP" altLang="en-US" dirty="0"/>
              <a:t>に</a:t>
            </a:r>
            <a:r>
              <a:rPr lang="en-US" altLang="ja-JP" dirty="0" err="1"/>
              <a:t>fischher</a:t>
            </a:r>
            <a:r>
              <a:rPr lang="en-US" altLang="ja-JP" dirty="0"/>
              <a:t> (</a:t>
            </a:r>
            <a:r>
              <a:rPr lang="ja-JP" altLang="en-US" dirty="0"/>
              <a:t>カレンダー・スケジューラ</a:t>
            </a:r>
            <a:r>
              <a:rPr lang="en-US" altLang="ja-JP" dirty="0"/>
              <a:t>) </a:t>
            </a:r>
            <a:r>
              <a:rPr lang="ja-JP" altLang="en-US" dirty="0"/>
              <a:t>モジュールを入れて製作</a:t>
            </a:r>
            <a:endParaRPr lang="en-US" altLang="ja-JP" dirty="0"/>
          </a:p>
          <a:p>
            <a:r>
              <a:rPr lang="ja-JP" altLang="en-US" dirty="0"/>
              <a:t>ほぼ川畑さん一人で製作</a:t>
            </a:r>
            <a:endParaRPr lang="en-US" altLang="ja-JP" dirty="0"/>
          </a:p>
          <a:p>
            <a:pPr lvl="1"/>
            <a:r>
              <a:rPr lang="ja-JP" altLang="en-US" dirty="0"/>
              <a:t>中身がブラックボックス化</a:t>
            </a:r>
            <a:endParaRPr lang="en-US" altLang="ja-JP" dirty="0"/>
          </a:p>
          <a:p>
            <a:r>
              <a:rPr lang="ja-JP" altLang="en-US" dirty="0"/>
              <a:t>現在の </a:t>
            </a:r>
            <a:r>
              <a:rPr lang="en-US" altLang="ja-JP" dirty="0"/>
              <a:t>UI </a:t>
            </a:r>
            <a:r>
              <a:rPr lang="ja-JP" altLang="en-US" dirty="0"/>
              <a:t>の元</a:t>
            </a:r>
            <a:endParaRPr lang="en-US" altLang="ja-JP" dirty="0"/>
          </a:p>
          <a:p>
            <a:r>
              <a:rPr lang="en-US" altLang="ja-JP" dirty="0"/>
              <a:t>joho3 </a:t>
            </a:r>
            <a:r>
              <a:rPr lang="ja-JP" altLang="en-US" dirty="0"/>
              <a:t>で稼働</a:t>
            </a:r>
            <a:endParaRPr lang="en-US" altLang="ja-JP" dirty="0"/>
          </a:p>
          <a:p>
            <a:pPr lvl="1"/>
            <a:r>
              <a:rPr lang="en-US" altLang="ja-JP" dirty="0"/>
              <a:t>OS </a:t>
            </a:r>
            <a:r>
              <a:rPr lang="ja-JP" altLang="en-US" dirty="0"/>
              <a:t>は </a:t>
            </a:r>
            <a:r>
              <a:rPr lang="en-US" altLang="ja-JP" dirty="0" err="1"/>
              <a:t>Debian</a:t>
            </a:r>
            <a:r>
              <a:rPr lang="en-US" altLang="ja-JP" dirty="0"/>
              <a:t> GNU/Linux 7 </a:t>
            </a:r>
            <a:r>
              <a:rPr lang="ja-JP" altLang="en-US" dirty="0"/>
              <a:t>まで</a:t>
            </a:r>
            <a:endParaRPr lang="en-US" altLang="ja-JP" dirty="0"/>
          </a:p>
          <a:p>
            <a:r>
              <a:rPr lang="en-US" altLang="ja-JP" sz="2200" dirty="0"/>
              <a:t>XOOPS</a:t>
            </a:r>
          </a:p>
          <a:p>
            <a:pPr lvl="1"/>
            <a:r>
              <a:rPr lang="en-US" altLang="ja-JP" sz="1700" dirty="0"/>
              <a:t>Web </a:t>
            </a:r>
            <a:r>
              <a:rPr lang="ja-JP" altLang="en-US" sz="1700" dirty="0"/>
              <a:t>コンテンツを管理したり提供する </a:t>
            </a:r>
            <a:r>
              <a:rPr lang="en-US" altLang="ja-JP" sz="1700" dirty="0"/>
              <a:t>(CMS) Web </a:t>
            </a:r>
            <a:r>
              <a:rPr lang="ja-JP" altLang="en-US" sz="1700" dirty="0"/>
              <a:t>アプリケーション</a:t>
            </a:r>
            <a:endParaRPr lang="en-US" altLang="ja-JP" sz="1700" dirty="0"/>
          </a:p>
          <a:p>
            <a:pPr lvl="1"/>
            <a:r>
              <a:rPr lang="en-US" altLang="ja-JP" sz="1700" dirty="0"/>
              <a:t>PHP (</a:t>
            </a:r>
            <a:r>
              <a:rPr lang="ja-JP" altLang="en-US" sz="1700" dirty="0"/>
              <a:t>オブジェクト指向のプログラム言語</a:t>
            </a:r>
            <a:r>
              <a:rPr lang="en-US" altLang="ja-JP" sz="1700" dirty="0"/>
              <a:t>) </a:t>
            </a:r>
            <a:r>
              <a:rPr lang="ja-JP" altLang="en-US" sz="1700" dirty="0"/>
              <a:t>と </a:t>
            </a:r>
            <a:r>
              <a:rPr lang="en-US" altLang="ja-JP" sz="1700" dirty="0"/>
              <a:t>MYSQL</a:t>
            </a:r>
            <a:r>
              <a:rPr lang="ja-JP" altLang="en-US" sz="1700" dirty="0"/>
              <a:t> </a:t>
            </a:r>
            <a:r>
              <a:rPr lang="en-US" altLang="ja-JP" sz="1700" dirty="0"/>
              <a:t>(</a:t>
            </a:r>
            <a:r>
              <a:rPr lang="ja-JP" altLang="en-US" sz="1700" dirty="0"/>
              <a:t>データベース</a:t>
            </a:r>
            <a:r>
              <a:rPr lang="en-US" altLang="ja-JP" sz="1700" dirty="0"/>
              <a:t>) </a:t>
            </a:r>
            <a:r>
              <a:rPr lang="ja-JP" altLang="en-US" sz="1700" dirty="0"/>
              <a:t>を用いる</a:t>
            </a:r>
            <a:endParaRPr lang="en-US" altLang="ja-JP" sz="1700" dirty="0"/>
          </a:p>
          <a:p>
            <a:pPr lvl="1"/>
            <a:r>
              <a:rPr lang="ja-JP" altLang="en-US" sz="1700" dirty="0"/>
              <a:t>様々なモジュールとテーマをもちいることで </a:t>
            </a:r>
            <a:r>
              <a:rPr lang="en-US" altLang="ja-JP" sz="1700" dirty="0"/>
              <a:t>Web </a:t>
            </a:r>
            <a:r>
              <a:rPr lang="ja-JP" altLang="en-US" sz="1700" dirty="0"/>
              <a:t>サイトを構築できる</a:t>
            </a:r>
            <a:endParaRPr lang="en-US" altLang="ja-JP" sz="1700" dirty="0"/>
          </a:p>
          <a:p>
            <a:r>
              <a:rPr lang="en-US" altLang="ja-JP" sz="2200" dirty="0"/>
              <a:t>XOOPS Cube</a:t>
            </a:r>
          </a:p>
          <a:p>
            <a:pPr lvl="1"/>
            <a:r>
              <a:rPr kumimoji="1" lang="en-US" altLang="ja-JP" sz="1700" dirty="0"/>
              <a:t>XOOPS</a:t>
            </a:r>
            <a:r>
              <a:rPr lang="ja-JP" altLang="en-US" sz="1700" dirty="0"/>
              <a:t> </a:t>
            </a:r>
            <a:r>
              <a:rPr kumimoji="1" lang="ja-JP" altLang="en-US" sz="1700" dirty="0"/>
              <a:t>から派生したコンテンツ管理システム </a:t>
            </a:r>
            <a:r>
              <a:rPr kumimoji="1" lang="en-US" altLang="ja-JP" sz="1700" dirty="0"/>
              <a:t>(CMS) </a:t>
            </a:r>
            <a:r>
              <a:rPr kumimoji="1" lang="ja-JP" altLang="en-US" sz="1700" dirty="0"/>
              <a:t>を作成するプロジェクト</a:t>
            </a:r>
            <a:r>
              <a:rPr lang="ja-JP" altLang="en-US" sz="1700" dirty="0"/>
              <a:t>また</a:t>
            </a:r>
            <a:r>
              <a:rPr lang="en-US" altLang="ja-JP" sz="1700" dirty="0"/>
              <a:t>, </a:t>
            </a:r>
            <a:r>
              <a:rPr lang="ja-JP" altLang="en-US" sz="1700" dirty="0"/>
              <a:t>そのプロジェクトが作成した </a:t>
            </a:r>
            <a:r>
              <a:rPr lang="en-US" altLang="ja-JP" sz="1700" dirty="0"/>
              <a:t>CMS </a:t>
            </a:r>
            <a:endParaRPr kumimoji="1" lang="en-US" altLang="ja-JP" sz="1700" dirty="0"/>
          </a:p>
          <a:p>
            <a:pPr lvl="2"/>
            <a:r>
              <a:rPr lang="ja-JP" altLang="en-US" sz="1500" dirty="0"/>
              <a:t>日本語を含むマルチバイト環境に対応</a:t>
            </a:r>
            <a:endParaRPr kumimoji="1" lang="en-US" altLang="ja-JP" sz="1500" dirty="0"/>
          </a:p>
        </p:txBody>
      </p:sp>
      <p:sp>
        <p:nvSpPr>
          <p:cNvPr id="3" name="タイトル 2"/>
          <p:cNvSpPr>
            <a:spLocks noGrp="1"/>
          </p:cNvSpPr>
          <p:nvPr>
            <p:ph type="title"/>
          </p:nvPr>
        </p:nvSpPr>
        <p:spPr>
          <a:xfrm>
            <a:off x="3061854" y="309707"/>
            <a:ext cx="7353734" cy="1325563"/>
          </a:xfrm>
        </p:spPr>
        <p:txBody>
          <a:bodyPr/>
          <a:lstStyle/>
          <a:p>
            <a:pPr algn="ctr"/>
            <a:r>
              <a:rPr lang="en-US" altLang="ja-JP" dirty="0" err="1"/>
              <a:t>Prrs</a:t>
            </a:r>
            <a:r>
              <a:rPr lang="en-US" altLang="ja-JP" dirty="0"/>
              <a:t> </a:t>
            </a:r>
            <a:r>
              <a:rPr lang="ja-JP" altLang="en-US" dirty="0"/>
              <a:t>の歴史</a:t>
            </a:r>
            <a:r>
              <a:rPr lang="en-US" altLang="ja-JP" dirty="0"/>
              <a:t>:</a:t>
            </a:r>
            <a:r>
              <a:rPr lang="en-US" altLang="ja-JP" dirty="0" err="1"/>
              <a:t>s</a:t>
            </a:r>
            <a:r>
              <a:rPr kumimoji="1" lang="en-US" altLang="ja-JP" dirty="0" err="1"/>
              <a:t>larin</a:t>
            </a:r>
            <a:r>
              <a:rPr kumimoji="1" lang="en-US" altLang="ja-JP" dirty="0"/>
              <a:t> (</a:t>
            </a:r>
            <a:r>
              <a:rPr kumimoji="1" lang="en-US" altLang="ja-JP" dirty="0" err="1"/>
              <a:t>Prrs</a:t>
            </a:r>
            <a:r>
              <a:rPr kumimoji="1" lang="en-US" altLang="ja-JP" dirty="0"/>
              <a:t> </a:t>
            </a:r>
            <a:r>
              <a:rPr kumimoji="1" lang="en-US" altLang="ja-JP" dirty="0" err="1"/>
              <a:t>ver</a:t>
            </a:r>
            <a:r>
              <a:rPr kumimoji="1" lang="en-US" altLang="ja-JP" dirty="0"/>
              <a:t> 1)</a:t>
            </a:r>
            <a:endParaRPr kumimoji="1" lang="ja-JP" altLang="en-US" dirty="0"/>
          </a:p>
        </p:txBody>
      </p:sp>
      <p:pic>
        <p:nvPicPr>
          <p:cNvPr id="1026" name="Picture 2" descr="pr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72649" y="4478336"/>
            <a:ext cx="190500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8475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838200" y="1825624"/>
            <a:ext cx="10515600" cy="5032375"/>
          </a:xfrm>
        </p:spPr>
        <p:txBody>
          <a:bodyPr>
            <a:normAutofit fontScale="77500" lnSpcReduction="20000"/>
          </a:bodyPr>
          <a:lstStyle/>
          <a:p>
            <a:r>
              <a:rPr kumimoji="1" lang="en-US" altLang="ja-JP" dirty="0"/>
              <a:t>Ruby on Rails 3 </a:t>
            </a:r>
            <a:r>
              <a:rPr kumimoji="1" lang="ja-JP" altLang="en-US" dirty="0"/>
              <a:t>を用いて製作</a:t>
            </a:r>
            <a:endParaRPr kumimoji="1" lang="en-US" altLang="ja-JP" dirty="0"/>
          </a:p>
          <a:p>
            <a:r>
              <a:rPr kumimoji="1" lang="ja-JP" altLang="en-US" dirty="0"/>
              <a:t>荻原が一人で製作</a:t>
            </a:r>
            <a:endParaRPr kumimoji="1" lang="en-US" altLang="ja-JP" dirty="0"/>
          </a:p>
          <a:p>
            <a:r>
              <a:rPr lang="ja-JP" altLang="en-US" dirty="0"/>
              <a:t>コンセプトは三つ</a:t>
            </a:r>
            <a:endParaRPr lang="en-US" altLang="ja-JP" dirty="0"/>
          </a:p>
          <a:p>
            <a:pPr lvl="1"/>
            <a:r>
              <a:rPr lang="ja-JP" altLang="en-US" dirty="0"/>
              <a:t>「</a:t>
            </a:r>
            <a:r>
              <a:rPr lang="en-US" altLang="ja-JP" dirty="0"/>
              <a:t>Rails </a:t>
            </a:r>
            <a:r>
              <a:rPr lang="ja-JP" altLang="en-US" dirty="0"/>
              <a:t>で </a:t>
            </a:r>
            <a:r>
              <a:rPr lang="en-US" altLang="ja-JP" dirty="0" err="1"/>
              <a:t>slarin</a:t>
            </a:r>
            <a:r>
              <a:rPr lang="en-US" altLang="ja-JP" dirty="0"/>
              <a:t> </a:t>
            </a:r>
            <a:r>
              <a:rPr lang="ja-JP" altLang="en-US" dirty="0"/>
              <a:t>を再現する」</a:t>
            </a:r>
            <a:endParaRPr lang="en-US" altLang="ja-JP" dirty="0"/>
          </a:p>
          <a:p>
            <a:pPr lvl="2"/>
            <a:r>
              <a:rPr lang="ja-JP" altLang="en-US" dirty="0"/>
              <a:t>いままでと同じように使用できる</a:t>
            </a:r>
            <a:endParaRPr lang="en-US" altLang="ja-JP" dirty="0"/>
          </a:p>
          <a:p>
            <a:pPr lvl="1"/>
            <a:r>
              <a:rPr lang="ja-JP" altLang="en-US" dirty="0"/>
              <a:t>「</a:t>
            </a:r>
            <a:r>
              <a:rPr lang="en-US" altLang="ja-JP" dirty="0"/>
              <a:t>1</a:t>
            </a:r>
            <a:r>
              <a:rPr lang="ja-JP" altLang="en-US" dirty="0"/>
              <a:t>から全て作る」</a:t>
            </a:r>
            <a:endParaRPr lang="en-US" altLang="ja-JP" dirty="0"/>
          </a:p>
          <a:p>
            <a:pPr lvl="2"/>
            <a:r>
              <a:rPr lang="ja-JP" altLang="en-US" dirty="0"/>
              <a:t>ブラックボックス化を防ぐ</a:t>
            </a:r>
            <a:endParaRPr lang="en-US" altLang="ja-JP" dirty="0"/>
          </a:p>
          <a:p>
            <a:pPr lvl="1"/>
            <a:r>
              <a:rPr lang="ja-JP" altLang="en-US" dirty="0"/>
              <a:t>「プラグインをあまり使わない」</a:t>
            </a:r>
            <a:endParaRPr lang="en-US" altLang="ja-JP" dirty="0"/>
          </a:p>
          <a:p>
            <a:pPr lvl="2"/>
            <a:r>
              <a:rPr lang="ja-JP" altLang="en-US" dirty="0"/>
              <a:t>今後のバージョンアップに対応するかわからない</a:t>
            </a:r>
            <a:endParaRPr lang="en-US" altLang="ja-JP" dirty="0"/>
          </a:p>
          <a:p>
            <a:r>
              <a:rPr lang="en-US" altLang="ja-JP" dirty="0"/>
              <a:t>Jet </a:t>
            </a:r>
            <a:r>
              <a:rPr lang="ja-JP" altLang="en-US" dirty="0"/>
              <a:t>で稼働</a:t>
            </a:r>
            <a:endParaRPr lang="en-US" altLang="ja-JP" dirty="0"/>
          </a:p>
          <a:p>
            <a:pPr lvl="2"/>
            <a:endParaRPr lang="en-US" altLang="ja-JP" dirty="0"/>
          </a:p>
          <a:p>
            <a:r>
              <a:rPr lang="ja-JP" altLang="en-US" dirty="0"/>
              <a:t>なぜ</a:t>
            </a:r>
            <a:r>
              <a:rPr lang="en-US" altLang="ja-JP" dirty="0"/>
              <a:t>Rails </a:t>
            </a:r>
            <a:r>
              <a:rPr lang="ja-JP" altLang="en-US" dirty="0"/>
              <a:t>を用いたか？</a:t>
            </a:r>
            <a:endParaRPr lang="en-US" altLang="ja-JP" dirty="0"/>
          </a:p>
          <a:p>
            <a:pPr lvl="1"/>
            <a:r>
              <a:rPr lang="en-US" altLang="ja-JP" dirty="0" err="1"/>
              <a:t>slarin</a:t>
            </a:r>
            <a:r>
              <a:rPr lang="en-US" altLang="ja-JP" dirty="0"/>
              <a:t> </a:t>
            </a:r>
            <a:r>
              <a:rPr lang="ja-JP" altLang="en-US" dirty="0"/>
              <a:t>の構成では</a:t>
            </a:r>
            <a:r>
              <a:rPr lang="en-US" altLang="ja-JP" dirty="0" err="1"/>
              <a:t>Debian</a:t>
            </a:r>
            <a:r>
              <a:rPr lang="en-US" altLang="ja-JP" dirty="0"/>
              <a:t> 8</a:t>
            </a:r>
            <a:r>
              <a:rPr lang="ja-JP" altLang="en-US" dirty="0"/>
              <a:t>に対応していないので大きなバージョンアップを要する</a:t>
            </a:r>
            <a:endParaRPr lang="en-US" altLang="ja-JP" dirty="0"/>
          </a:p>
          <a:p>
            <a:pPr lvl="2"/>
            <a:r>
              <a:rPr lang="en-US" altLang="ja-JP" dirty="0"/>
              <a:t>XOOPS Cube </a:t>
            </a:r>
            <a:r>
              <a:rPr lang="ja-JP" altLang="en-US" dirty="0"/>
              <a:t>のバージョンアップは大変</a:t>
            </a:r>
            <a:endParaRPr lang="en-US" altLang="ja-JP" dirty="0"/>
          </a:p>
          <a:p>
            <a:pPr lvl="3"/>
            <a:r>
              <a:rPr lang="ja-JP" altLang="en-US" dirty="0"/>
              <a:t>そもそも </a:t>
            </a:r>
            <a:r>
              <a:rPr lang="en-US" altLang="ja-JP" dirty="0"/>
              <a:t>XOOPS Cube </a:t>
            </a:r>
            <a:r>
              <a:rPr lang="ja-JP" altLang="en-US" dirty="0"/>
              <a:t>のバージョンアップにモジュールが対応していない</a:t>
            </a:r>
            <a:endParaRPr lang="en-US" altLang="ja-JP" dirty="0"/>
          </a:p>
          <a:p>
            <a:pPr lvl="1"/>
            <a:r>
              <a:rPr lang="en-US" altLang="ja-JP" dirty="0"/>
              <a:t>XOOPS </a:t>
            </a:r>
            <a:r>
              <a:rPr lang="ja-JP" altLang="en-US" dirty="0"/>
              <a:t>に愛がなかった</a:t>
            </a:r>
            <a:endParaRPr lang="en-US" altLang="ja-JP" dirty="0"/>
          </a:p>
          <a:p>
            <a:pPr lvl="2"/>
            <a:r>
              <a:rPr lang="en-US" altLang="ja-JP" dirty="0"/>
              <a:t>PHP</a:t>
            </a:r>
            <a:r>
              <a:rPr lang="ja-JP" altLang="en-US" dirty="0"/>
              <a:t>が好きになれない</a:t>
            </a:r>
            <a:endParaRPr lang="en-US" altLang="ja-JP" dirty="0"/>
          </a:p>
          <a:p>
            <a:pPr lvl="1"/>
            <a:r>
              <a:rPr lang="en-US" altLang="ja-JP" dirty="0"/>
              <a:t>Rails </a:t>
            </a:r>
            <a:r>
              <a:rPr lang="ja-JP" altLang="en-US" dirty="0"/>
              <a:t>の勉強をしたかった</a:t>
            </a:r>
            <a:endParaRPr lang="en-US" altLang="ja-JP" dirty="0"/>
          </a:p>
        </p:txBody>
      </p:sp>
      <p:sp>
        <p:nvSpPr>
          <p:cNvPr id="3" name="タイトル 2"/>
          <p:cNvSpPr>
            <a:spLocks noGrp="1"/>
          </p:cNvSpPr>
          <p:nvPr>
            <p:ph type="title"/>
          </p:nvPr>
        </p:nvSpPr>
        <p:spPr>
          <a:xfrm>
            <a:off x="3061853" y="309707"/>
            <a:ext cx="7782359" cy="1325563"/>
          </a:xfrm>
        </p:spPr>
        <p:txBody>
          <a:bodyPr/>
          <a:lstStyle/>
          <a:p>
            <a:pPr algn="ctr"/>
            <a:r>
              <a:rPr lang="en-US" altLang="ja-JP" dirty="0" err="1"/>
              <a:t>Prrs</a:t>
            </a:r>
            <a:r>
              <a:rPr lang="en-US" altLang="ja-JP" dirty="0"/>
              <a:t> </a:t>
            </a:r>
            <a:r>
              <a:rPr lang="ja-JP" altLang="en-US" dirty="0"/>
              <a:t>の歴史</a:t>
            </a:r>
            <a:r>
              <a:rPr lang="en-US" altLang="ja-JP" dirty="0"/>
              <a:t>: b</a:t>
            </a:r>
            <a:r>
              <a:rPr kumimoji="1" lang="en-US" altLang="ja-JP" dirty="0"/>
              <a:t>rown (</a:t>
            </a:r>
            <a:r>
              <a:rPr kumimoji="1" lang="en-US" altLang="ja-JP" dirty="0" err="1"/>
              <a:t>Prrs</a:t>
            </a:r>
            <a:r>
              <a:rPr kumimoji="1" lang="en-US" altLang="ja-JP" dirty="0"/>
              <a:t> </a:t>
            </a:r>
            <a:r>
              <a:rPr kumimoji="1" lang="en-US" altLang="ja-JP" dirty="0" err="1"/>
              <a:t>ver</a:t>
            </a:r>
            <a:r>
              <a:rPr kumimoji="1" lang="en-US" altLang="ja-JP" dirty="0"/>
              <a:t> 2)</a:t>
            </a:r>
            <a:endParaRPr kumimoji="1" lang="ja-JP" altLang="en-US" dirty="0"/>
          </a:p>
        </p:txBody>
      </p:sp>
    </p:spTree>
    <p:extLst>
      <p:ext uri="{BB962C8B-B14F-4D97-AF65-F5344CB8AC3E}">
        <p14:creationId xmlns:p14="http://schemas.microsoft.com/office/powerpoint/2010/main" val="3190367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838200" y="1825624"/>
            <a:ext cx="10515600" cy="5032376"/>
          </a:xfrm>
        </p:spPr>
        <p:txBody>
          <a:bodyPr>
            <a:normAutofit lnSpcReduction="10000"/>
          </a:bodyPr>
          <a:lstStyle/>
          <a:p>
            <a:r>
              <a:rPr kumimoji="1" lang="ja-JP" altLang="en-US" dirty="0"/>
              <a:t>現在のバージョン</a:t>
            </a:r>
            <a:endParaRPr kumimoji="1" lang="en-US" altLang="ja-JP" dirty="0"/>
          </a:p>
          <a:p>
            <a:r>
              <a:rPr kumimoji="1" lang="en-US" altLang="ja-JP" dirty="0"/>
              <a:t>Ruby on Rails 4 </a:t>
            </a:r>
            <a:r>
              <a:rPr lang="ja-JP" altLang="en-US" dirty="0"/>
              <a:t>に対応</a:t>
            </a:r>
            <a:endParaRPr lang="en-US" altLang="ja-JP" dirty="0"/>
          </a:p>
          <a:p>
            <a:r>
              <a:rPr lang="ja-JP" altLang="en-US" dirty="0"/>
              <a:t>要望への対応 </a:t>
            </a:r>
            <a:r>
              <a:rPr lang="en-US" altLang="ja-JP" dirty="0"/>
              <a:t>(</a:t>
            </a:r>
            <a:r>
              <a:rPr lang="ja-JP" altLang="en-US" dirty="0"/>
              <a:t>詳しくはデモで</a:t>
            </a:r>
            <a:r>
              <a:rPr lang="en-US" altLang="ja-JP" dirty="0"/>
              <a:t>)</a:t>
            </a:r>
          </a:p>
          <a:p>
            <a:pPr lvl="1"/>
            <a:r>
              <a:rPr lang="ja-JP" altLang="en-US" dirty="0"/>
              <a:t>繰り返し予約をしたとき個々の予約ごとに編集可能に</a:t>
            </a:r>
            <a:endParaRPr lang="en-US" altLang="ja-JP" dirty="0"/>
          </a:p>
          <a:p>
            <a:pPr lvl="2"/>
            <a:r>
              <a:rPr lang="ja-JP" altLang="en-US" dirty="0"/>
              <a:t>以前は繰り返し予約をした場合</a:t>
            </a:r>
            <a:r>
              <a:rPr lang="en-US" altLang="ja-JP" dirty="0"/>
              <a:t>, </a:t>
            </a:r>
            <a:r>
              <a:rPr lang="ja-JP" altLang="en-US" dirty="0"/>
              <a:t>繰り返し設定された予約全ての</a:t>
            </a:r>
            <a:br>
              <a:rPr lang="en-US" altLang="ja-JP" dirty="0"/>
            </a:br>
            <a:r>
              <a:rPr lang="ja-JP" altLang="en-US" dirty="0"/>
              <a:t>編集以外でできなかった</a:t>
            </a:r>
            <a:r>
              <a:rPr lang="en-US" altLang="ja-JP" dirty="0"/>
              <a:t>.</a:t>
            </a:r>
          </a:p>
          <a:p>
            <a:pPr lvl="1"/>
            <a:r>
              <a:rPr lang="ja-JP" altLang="en-US" dirty="0"/>
              <a:t>過去の予約不可能へ</a:t>
            </a:r>
            <a:endParaRPr lang="en-US" altLang="ja-JP" dirty="0"/>
          </a:p>
          <a:p>
            <a:r>
              <a:rPr lang="ja-JP" altLang="en-US" dirty="0"/>
              <a:t>アイコン作成</a:t>
            </a:r>
            <a:endParaRPr lang="en-US" altLang="ja-JP" dirty="0"/>
          </a:p>
          <a:p>
            <a:pPr lvl="1"/>
            <a:endParaRPr lang="en-US" altLang="ja-JP" dirty="0"/>
          </a:p>
          <a:p>
            <a:r>
              <a:rPr lang="ja-JP" altLang="en-US" dirty="0"/>
              <a:t>ちなみにコード名は</a:t>
            </a:r>
            <a:r>
              <a:rPr lang="en-US" altLang="ja-JP" dirty="0"/>
              <a:t>SFC</a:t>
            </a:r>
            <a:r>
              <a:rPr lang="ja-JP" altLang="en-US" dirty="0"/>
              <a:t>版ドラゴンクエスト </a:t>
            </a:r>
            <a:r>
              <a:rPr lang="en-US" altLang="ja-JP" dirty="0"/>
              <a:t>5 (</a:t>
            </a:r>
            <a:r>
              <a:rPr lang="ja-JP" altLang="en-US" dirty="0"/>
              <a:t>エニックス</a:t>
            </a:r>
            <a:r>
              <a:rPr lang="en-US" altLang="ja-JP" dirty="0"/>
              <a:t>)</a:t>
            </a:r>
            <a:r>
              <a:rPr lang="ja-JP" altLang="en-US" dirty="0"/>
              <a:t>の仲間になるモンスターの名前から</a:t>
            </a:r>
            <a:endParaRPr lang="en-US" altLang="ja-JP" dirty="0"/>
          </a:p>
          <a:p>
            <a:pPr lvl="1"/>
            <a:r>
              <a:rPr lang="ja-JP" altLang="en-US" dirty="0"/>
              <a:t>独断で決めました</a:t>
            </a:r>
            <a:r>
              <a:rPr lang="en-US" altLang="ja-JP" dirty="0"/>
              <a:t>.</a:t>
            </a:r>
          </a:p>
          <a:p>
            <a:pPr lvl="1"/>
            <a:endParaRPr lang="en-US" altLang="ja-JP" dirty="0"/>
          </a:p>
          <a:p>
            <a:endParaRPr kumimoji="1" lang="ja-JP" altLang="en-US" dirty="0"/>
          </a:p>
        </p:txBody>
      </p:sp>
      <p:sp>
        <p:nvSpPr>
          <p:cNvPr id="3" name="タイトル 2"/>
          <p:cNvSpPr>
            <a:spLocks noGrp="1"/>
          </p:cNvSpPr>
          <p:nvPr>
            <p:ph type="title"/>
          </p:nvPr>
        </p:nvSpPr>
        <p:spPr>
          <a:xfrm>
            <a:off x="3061854" y="309707"/>
            <a:ext cx="8291946" cy="1325563"/>
          </a:xfrm>
        </p:spPr>
        <p:txBody>
          <a:bodyPr/>
          <a:lstStyle/>
          <a:p>
            <a:pPr algn="ctr"/>
            <a:r>
              <a:rPr lang="en-US" altLang="ja-JP" dirty="0" err="1"/>
              <a:t>Prrs</a:t>
            </a:r>
            <a:r>
              <a:rPr lang="en-US" altLang="ja-JP" dirty="0"/>
              <a:t> </a:t>
            </a:r>
            <a:r>
              <a:rPr lang="ja-JP" altLang="en-US" dirty="0"/>
              <a:t>の歴史</a:t>
            </a:r>
            <a:r>
              <a:rPr lang="en-US" altLang="ja-JP" dirty="0"/>
              <a:t>: </a:t>
            </a:r>
            <a:r>
              <a:rPr lang="en-US" altLang="ja-JP" dirty="0" err="1"/>
              <a:t>d</a:t>
            </a:r>
            <a:r>
              <a:rPr kumimoji="1" lang="en-US" altLang="ja-JP" dirty="0" err="1"/>
              <a:t>orakichi</a:t>
            </a:r>
            <a:r>
              <a:rPr kumimoji="1" lang="en-US" altLang="ja-JP" dirty="0"/>
              <a:t> (</a:t>
            </a:r>
            <a:r>
              <a:rPr kumimoji="1" lang="en-US" altLang="ja-JP" dirty="0" err="1"/>
              <a:t>Prrs</a:t>
            </a:r>
            <a:r>
              <a:rPr kumimoji="1" lang="en-US" altLang="ja-JP" dirty="0"/>
              <a:t> </a:t>
            </a:r>
            <a:r>
              <a:rPr kumimoji="1" lang="en-US" altLang="ja-JP" dirty="0" err="1"/>
              <a:t>ver</a:t>
            </a:r>
            <a:r>
              <a:rPr kumimoji="1" lang="en-US" altLang="ja-JP" dirty="0"/>
              <a:t> 3)</a:t>
            </a:r>
            <a:endParaRPr kumimoji="1" lang="ja-JP" altLang="en-US" dirty="0"/>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53612" y="3181205"/>
            <a:ext cx="1743075" cy="1743075"/>
          </a:xfrm>
          <a:prstGeom prst="rect">
            <a:avLst/>
          </a:prstGeom>
        </p:spPr>
      </p:pic>
    </p:spTree>
    <p:extLst>
      <p:ext uri="{BB962C8B-B14F-4D97-AF65-F5344CB8AC3E}">
        <p14:creationId xmlns:p14="http://schemas.microsoft.com/office/powerpoint/2010/main" val="615951823"/>
      </p:ext>
    </p:extLst>
  </p:cSld>
  <p:clrMapOvr>
    <a:masterClrMapping/>
  </p:clrMapOvr>
</p:sld>
</file>

<file path=ppt/theme/theme1.xml><?xml version="1.0" encoding="utf-8"?>
<a:theme xmlns:a="http://schemas.openxmlformats.org/drawingml/2006/main" name="Prrs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ｓ ゴシック">
      <a:majorFont>
        <a:latin typeface="Arial Unicode MS"/>
        <a:ea typeface="ＭＳ ゴシック"/>
        <a:cs typeface=""/>
      </a:majorFont>
      <a:minorFont>
        <a:latin typeface="Arial Unicode MS"/>
        <a:ea typeface="ＭＳ 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2285</TotalTime>
  <Words>1459</Words>
  <Application>Microsoft Office PowerPoint</Application>
  <PresentationFormat>ワイド画面</PresentationFormat>
  <Paragraphs>198</Paragraphs>
  <Slides>21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21</vt:i4>
      </vt:variant>
    </vt:vector>
  </HeadingPairs>
  <TitlesOfParts>
    <vt:vector size="26" baseType="lpstr">
      <vt:lpstr>Arial Unicode MS</vt:lpstr>
      <vt:lpstr>ＭＳ ゴシック</vt:lpstr>
      <vt:lpstr>游ゴシック</vt:lpstr>
      <vt:lpstr>Arial</vt:lpstr>
      <vt:lpstr>Prrsテーマ</vt:lpstr>
      <vt:lpstr>Prrs の紹介 ～PSG 施設予約システム～</vt:lpstr>
      <vt:lpstr>目次</vt:lpstr>
      <vt:lpstr>はじめに</vt:lpstr>
      <vt:lpstr>Prrs とは？</vt:lpstr>
      <vt:lpstr>なぜ Prrs を作ったか？</vt:lpstr>
      <vt:lpstr>Prrs の歴史</vt:lpstr>
      <vt:lpstr>Prrs の歴史:slarin (Prrs ver 1)</vt:lpstr>
      <vt:lpstr>Prrs の歴史: brown (Prrs ver 2)</vt:lpstr>
      <vt:lpstr>Prrs の歴史: dorakichi (Prrs ver 3)</vt:lpstr>
      <vt:lpstr>Prrs のデモ</vt:lpstr>
      <vt:lpstr>主な機能:新規アカウント登録</vt:lpstr>
      <vt:lpstr>主な機能:予約登録</vt:lpstr>
      <vt:lpstr>主な機能:カレンダー</vt:lpstr>
      <vt:lpstr>主な機能:繰り返し予約</vt:lpstr>
      <vt:lpstr>主な機能:要望・意見掲示板</vt:lpstr>
      <vt:lpstr>お知らせ</vt:lpstr>
      <vt:lpstr>Prrs 作業履歴</vt:lpstr>
      <vt:lpstr>次バージョン (nitro) に向けて</vt:lpstr>
      <vt:lpstr>みなさんも使ってください</vt:lpstr>
      <vt:lpstr>まとめ</vt:lpstr>
      <vt:lpstr>参考文献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荻原　弘尭</dc:creator>
  <cp:lastModifiedBy>荻原　弘尭</cp:lastModifiedBy>
  <cp:revision>38</cp:revision>
  <dcterms:created xsi:type="dcterms:W3CDTF">2016-07-28T03:01:38Z</dcterms:created>
  <dcterms:modified xsi:type="dcterms:W3CDTF">2016-08-05T09:25:00Z</dcterms:modified>
</cp:coreProperties>
</file>