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5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2" r:id="rId14"/>
    <p:sldId id="260" r:id="rId15"/>
    <p:sldId id="264" r:id="rId16"/>
    <p:sldId id="265" r:id="rId17"/>
    <p:sldId id="266" r:id="rId18"/>
    <p:sldId id="267" r:id="rId19"/>
    <p:sldId id="281" r:id="rId20"/>
    <p:sldId id="268" r:id="rId21"/>
    <p:sldId id="263" r:id="rId22"/>
    <p:sldId id="269" r:id="rId23"/>
    <p:sldId id="270" r:id="rId24"/>
    <p:sldId id="279" r:id="rId25"/>
    <p:sldId id="280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101"/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833"/>
  </p:normalViewPr>
  <p:slideViewPr>
    <p:cSldViewPr>
      <p:cViewPr varScale="1">
        <p:scale>
          <a:sx n="108" d="100"/>
          <a:sy n="108" d="100"/>
        </p:scale>
        <p:origin x="11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B8905-F351-4C9F-A58B-C8492143F2F1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2BB5F-21AB-4A45-A277-F86656AEC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34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ルーティング：相手先へのデータの送信経路を決める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87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DHCP</a:t>
            </a:r>
            <a:r>
              <a:rPr kumimoji="1" lang="en-US" altLang="ja-JP" baseline="0" dirty="0" smtClean="0"/>
              <a:t>: IP </a:t>
            </a:r>
            <a:r>
              <a:rPr kumimoji="1" lang="ja-JP" altLang="en-US" baseline="0" dirty="0" smtClean="0"/>
              <a:t>を自動で割り付けてくれるサービス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04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ミラーリング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メインサーバの負荷を分散させるようにファイルをコピーする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671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ストリーミング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ネットワークを通じて映像や音声などを視聴する際にデータの受信と再生を同時に行うサービス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21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WWW</a:t>
            </a:r>
            <a:r>
              <a:rPr kumimoji="1" lang="ja-JP" altLang="en-US" dirty="0" smtClean="0"/>
              <a:t>サーバディスク事件</a:t>
            </a:r>
            <a:r>
              <a:rPr kumimoji="1" lang="en-US" altLang="ja-JP" dirty="0" smtClean="0"/>
              <a:t>: /home </a:t>
            </a:r>
            <a:r>
              <a:rPr kumimoji="1" lang="ja-JP" altLang="en-US" dirty="0" smtClean="0"/>
              <a:t>領域で </a:t>
            </a:r>
            <a:r>
              <a:rPr kumimoji="1" lang="en-US" altLang="ja-JP" dirty="0" smtClean="0"/>
              <a:t>I/O </a:t>
            </a:r>
            <a:r>
              <a:rPr kumimoji="1" lang="ja-JP" altLang="en-US" dirty="0" smtClean="0"/>
              <a:t>エラー発生</a:t>
            </a:r>
            <a:r>
              <a:rPr kumimoji="1" lang="en-US" altLang="ja-JP" dirty="0" smtClean="0"/>
              <a:t>, </a:t>
            </a:r>
            <a:r>
              <a:rPr kumimoji="1" lang="ja-JP" altLang="en-US" dirty="0" smtClean="0"/>
              <a:t>新しいディスクと交換する必要が出た→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home.bk</a:t>
            </a:r>
            <a:r>
              <a:rPr kumimoji="1" lang="ja-JP" altLang="en-US" dirty="0" smtClean="0"/>
              <a:t>からデータを新しいディスクに移そうとした→誤って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home.bk</a:t>
            </a:r>
            <a:r>
              <a:rPr kumimoji="1" lang="ja-JP" altLang="en-US" dirty="0" smtClean="0"/>
              <a:t>にフォーマットを掛けてしまった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→業者に依頼して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home.bk</a:t>
            </a:r>
            <a:r>
              <a:rPr kumimoji="1" lang="ja-JP" altLang="en-US" dirty="0" smtClean="0"/>
              <a:t>のデータを救出</a:t>
            </a:r>
            <a:r>
              <a:rPr kumimoji="1" lang="en-US" altLang="ja-JP" dirty="0" smtClean="0"/>
              <a:t>. </a:t>
            </a:r>
            <a:r>
              <a:rPr kumimoji="1" lang="ja-JP" altLang="en-US" dirty="0" smtClean="0"/>
              <a:t>データ三重化計画のきっかけに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MAIL </a:t>
            </a:r>
            <a:r>
              <a:rPr kumimoji="1" lang="ja-JP" altLang="en-US" dirty="0" smtClean="0"/>
              <a:t>サーバ </a:t>
            </a:r>
            <a:r>
              <a:rPr kumimoji="1" lang="en-US" altLang="ja-JP" dirty="0" err="1" smtClean="0"/>
              <a:t>ssmtp</a:t>
            </a:r>
            <a:r>
              <a:rPr kumimoji="1" lang="ja-JP" altLang="en-US" dirty="0" smtClean="0"/>
              <a:t>事件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ssmtp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465</a:t>
            </a:r>
            <a:r>
              <a:rPr kumimoji="1" lang="ja-JP" altLang="en-US" dirty="0" smtClean="0"/>
              <a:t>番ポート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を新たに </a:t>
            </a:r>
            <a:r>
              <a:rPr kumimoji="1" lang="en-US" altLang="ja-JP" dirty="0" smtClean="0"/>
              <a:t>MAIL </a:t>
            </a:r>
            <a:r>
              <a:rPr kumimoji="1" lang="ja-JP" altLang="en-US" dirty="0" smtClean="0"/>
              <a:t>サーバに導入する</a:t>
            </a:r>
            <a:r>
              <a:rPr kumimoji="1" lang="en-US" altLang="ja-JP" dirty="0" smtClean="0"/>
              <a:t>. </a:t>
            </a:r>
            <a:r>
              <a:rPr kumimoji="1" lang="en-US" altLang="ja-JP" dirty="0" err="1" smtClean="0"/>
              <a:t>qmail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による不正中継の制限は </a:t>
            </a:r>
            <a:r>
              <a:rPr kumimoji="1" lang="en-US" altLang="ja-JP" dirty="0" smtClean="0"/>
              <a:t>25</a:t>
            </a:r>
            <a:r>
              <a:rPr kumimoji="1" lang="ja-JP" altLang="en-US" dirty="0" smtClean="0"/>
              <a:t>番ポートのみ</a:t>
            </a:r>
            <a:r>
              <a:rPr kumimoji="1" lang="en-US" altLang="ja-JP" dirty="0" smtClean="0"/>
              <a:t>. HINES </a:t>
            </a:r>
            <a:r>
              <a:rPr kumimoji="1" lang="ja-JP" altLang="en-US" dirty="0" smtClean="0"/>
              <a:t>もなぜか </a:t>
            </a:r>
            <a:r>
              <a:rPr kumimoji="1" lang="en-US" altLang="ja-JP" dirty="0" smtClean="0"/>
              <a:t>465</a:t>
            </a:r>
            <a:r>
              <a:rPr kumimoji="1" lang="ja-JP" altLang="en-US" dirty="0" smtClean="0"/>
              <a:t>番ポートはスルー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その結果 外部から</a:t>
            </a:r>
            <a:r>
              <a:rPr kumimoji="1" lang="en-US" altLang="ja-JP" dirty="0" err="1" smtClean="0"/>
              <a:t>ep</a:t>
            </a:r>
            <a:r>
              <a:rPr kumimoji="1" lang="ja-JP" altLang="en-US" dirty="0" smtClean="0"/>
              <a:t>メールサーバを使って外部に向けてメールを送信できるようになってしまった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不正中継し放題</a:t>
            </a:r>
            <a:r>
              <a:rPr kumimoji="1" lang="en-US" altLang="ja-JP" dirty="0" smtClean="0"/>
              <a:t>).</a:t>
            </a:r>
          </a:p>
          <a:p>
            <a:r>
              <a:rPr kumimoji="1" lang="ja-JP" altLang="en-US" dirty="0" smtClean="0"/>
              <a:t>現在は</a:t>
            </a:r>
            <a:r>
              <a:rPr kumimoji="1" lang="en-US" altLang="ja-JP" dirty="0" err="1" smtClean="0"/>
              <a:t>ssmtp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を再凍結し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smtp-auth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の導入を目指している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31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2BB5F-21AB-4A45-A277-F86656AECBE9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4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611560" y="3648363"/>
            <a:ext cx="7920880" cy="72008"/>
          </a:xfrm>
          <a:prstGeom prst="rect">
            <a:avLst/>
          </a:prstGeom>
          <a:gradFill flip="none" rotWithShape="1">
            <a:gsLst>
              <a:gs pos="72000">
                <a:srgbClr val="797979"/>
              </a:gs>
              <a:gs pos="0">
                <a:schemeClr val="tx1"/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698400"/>
          </a:xfrm>
          <a:prstGeom prst="rect">
            <a:avLst/>
          </a:prstGeom>
          <a:gradFill flip="none" rotWithShape="1">
            <a:gsLst>
              <a:gs pos="77000">
                <a:schemeClr val="tx1"/>
              </a:gs>
              <a:gs pos="100000">
                <a:schemeClr val="bg1">
                  <a:lumMod val="9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9"/>
          <a:stretch/>
        </p:blipFill>
        <p:spPr>
          <a:xfrm>
            <a:off x="5976000" y="0"/>
            <a:ext cx="3168000" cy="9051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14463" y="6093295"/>
            <a:ext cx="9144001" cy="601200"/>
          </a:xfrm>
          <a:prstGeom prst="rect">
            <a:avLst/>
          </a:prstGeom>
          <a:gradFill>
            <a:gsLst>
              <a:gs pos="66000">
                <a:schemeClr val="tx1"/>
              </a:gs>
              <a:gs pos="100000">
                <a:schemeClr val="bg1">
                  <a:lumMod val="95000"/>
                </a:schemeClr>
              </a:gs>
              <a:gs pos="100000">
                <a:srgbClr val="FFFF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9144001" cy="1412776"/>
          </a:xfrm>
          <a:prstGeom prst="rect">
            <a:avLst/>
          </a:prstGeom>
          <a:gradFill>
            <a:gsLst>
              <a:gs pos="0">
                <a:schemeClr val="tx1"/>
              </a:gs>
              <a:gs pos="0">
                <a:srgbClr val="808080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5868000" y="6109200"/>
            <a:ext cx="3312000" cy="764704"/>
          </a:xfrm>
          <a:prstGeom prst="rect">
            <a:avLst/>
          </a:prstGeom>
          <a:blipFill dpi="0" rotWithShape="1">
            <a:blip r:embed="rId2"/>
            <a:srcRect/>
            <a:stretch>
              <a:fillRect l="-8" r="-281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.sci.hokudai.ac.jp/~epnetfan/zagaku/2009/1023/pub/" TargetMode="External"/><Relationship Id="rId4" Type="http://schemas.openxmlformats.org/officeDocument/2006/relationships/hyperlink" Target="http://www.ep.sci.hokudai.ac.jp/~epnetfan/zagaku/2012/1214/pub/" TargetMode="External"/><Relationship Id="rId5" Type="http://schemas.openxmlformats.org/officeDocument/2006/relationships/hyperlink" Target="http://www.ep.sci.hokudai.ac.jp/~epnetfan/zagaku/2013/0621/pub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p.sci.hokudai.ac.jp/~epnetfan/zagaku/2011/1125/pub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.sci.hokudai.ac.jp/~epnetfan/zagaku/2011/0210/pub/" TargetMode="External"/><Relationship Id="rId4" Type="http://schemas.openxmlformats.org/officeDocument/2006/relationships/hyperlink" Target="http://www.ep.sci.hokudai.ac.jp/~epnetfan/zagaku/2012/0308/pub/" TargetMode="External"/><Relationship Id="rId5" Type="http://schemas.openxmlformats.org/officeDocument/2006/relationships/hyperlink" Target="http://www.ep.sci.hokudai.ac.jp/~epnetfan/zagaku/2013/0228/pub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p.sci.hokudai.ac.jp/~epnetfan/zagaku/2012/1130/dns/pub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サーバ群と存在意義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北海道</a:t>
            </a:r>
            <a:r>
              <a:rPr kumimoji="1" lang="ja-JP" altLang="en-US" dirty="0" smtClean="0"/>
              <a:t>大学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大学院理学院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宇宙</a:t>
            </a:r>
            <a:r>
              <a:rPr kumimoji="1" lang="ja-JP" altLang="en-US" dirty="0" smtClean="0"/>
              <a:t>理学専攻</a:t>
            </a:r>
            <a:endParaRPr kumimoji="1" lang="en-US" altLang="ja-JP" dirty="0" smtClean="0"/>
          </a:p>
          <a:p>
            <a:r>
              <a:rPr lang="ja-JP" altLang="en-US" dirty="0" smtClean="0"/>
              <a:t>村橋</a:t>
            </a:r>
            <a:r>
              <a:rPr lang="en-US" altLang="ja-JP" dirty="0" smtClean="0"/>
              <a:t> </a:t>
            </a:r>
            <a:r>
              <a:rPr lang="ja-JP" altLang="en-US" dirty="0" smtClean="0"/>
              <a:t>究理基</a:t>
            </a:r>
            <a:endParaRPr lang="en-US" altLang="ja-JP" dirty="0" smtClean="0"/>
          </a:p>
          <a:p>
            <a:r>
              <a:rPr kumimoji="1" lang="en-US" altLang="ja-JP" dirty="0" smtClean="0"/>
              <a:t>2017/01/26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金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497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</a:t>
            </a:r>
            <a:r>
              <a:rPr lang="ja-JP" altLang="en-US" dirty="0" smtClean="0"/>
              <a:t>はなきサーバたち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epFTP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green</a:t>
            </a:r>
          </a:p>
          <a:p>
            <a:r>
              <a:rPr lang="ja-JP" altLang="en-US" dirty="0"/>
              <a:t>提供サービス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ミラーリングサービス</a:t>
            </a:r>
            <a:endParaRPr lang="en-US" altLang="ja-JP" dirty="0" smtClean="0"/>
          </a:p>
          <a:p>
            <a:r>
              <a:rPr kumimoji="1" lang="ja-JP" altLang="en-US" dirty="0" smtClean="0"/>
              <a:t>閉店理由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使われ</a:t>
            </a:r>
            <a:r>
              <a:rPr lang="ja-JP" altLang="en-US" dirty="0"/>
              <a:t>なくなった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ミラーリング先が消えていった</a:t>
            </a:r>
            <a:endParaRPr kumimoji="1" lang="en-US" altLang="ja-JP" dirty="0" smtClean="0"/>
          </a:p>
          <a:p>
            <a:r>
              <a:rPr lang="en-US" altLang="ja-JP" dirty="0" smtClean="0"/>
              <a:t>2011</a:t>
            </a:r>
            <a:r>
              <a:rPr lang="ja-JP" altLang="en-US" dirty="0" smtClean="0"/>
              <a:t>年に</a:t>
            </a:r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サーバ群から除外されそのままフェードアウト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8062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今</a:t>
            </a:r>
            <a:r>
              <a:rPr lang="ja-JP" altLang="en-US" dirty="0" smtClean="0"/>
              <a:t>はなきサーバたち</a:t>
            </a:r>
            <a:r>
              <a:rPr lang="en-US" altLang="ja-JP" dirty="0" smtClean="0"/>
              <a:t>(REAL)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moegi</a:t>
            </a:r>
            <a:endParaRPr kumimoji="1" lang="en-US" altLang="ja-JP" dirty="0" smtClean="0"/>
          </a:p>
          <a:p>
            <a:r>
              <a:rPr lang="ja-JP" altLang="en-US" dirty="0" smtClean="0"/>
              <a:t>提供サービス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mosir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の撮影データなどを保管していた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ストリーミング配信</a:t>
            </a:r>
            <a:endParaRPr lang="en-US" altLang="ja-JP" dirty="0" smtClean="0"/>
          </a:p>
          <a:p>
            <a:r>
              <a:rPr lang="ja-JP" altLang="en-US" dirty="0"/>
              <a:t>閉店</a:t>
            </a:r>
            <a:r>
              <a:rPr lang="ja-JP" altLang="en-US" dirty="0" smtClean="0"/>
              <a:t>理由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CPS</a:t>
            </a:r>
            <a:r>
              <a:rPr lang="ja-JP" altLang="en-US" dirty="0"/>
              <a:t> </a:t>
            </a:r>
            <a:r>
              <a:rPr lang="ja-JP" altLang="en-US" dirty="0" smtClean="0"/>
              <a:t>サーバにその役割を統合した</a:t>
            </a:r>
            <a:endParaRPr lang="en-US" altLang="ja-JP" dirty="0" smtClean="0"/>
          </a:p>
          <a:p>
            <a:r>
              <a:rPr lang="en-US" altLang="ja-JP" dirty="0" smtClean="0"/>
              <a:t>2010 </a:t>
            </a:r>
            <a:r>
              <a:rPr lang="ja-JP" altLang="en-US" dirty="0" smtClean="0"/>
              <a:t>年閉店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01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今はなきサーバたち</a:t>
            </a:r>
            <a:r>
              <a:rPr kumimoji="1" lang="en-US" altLang="ja-JP" dirty="0" smtClean="0"/>
              <a:t>(NEWS)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:white</a:t>
            </a:r>
          </a:p>
          <a:p>
            <a:r>
              <a:rPr lang="ja-JP" altLang="en-US" dirty="0"/>
              <a:t>提供</a:t>
            </a:r>
            <a:r>
              <a:rPr lang="ja-JP" altLang="en-US" dirty="0" smtClean="0"/>
              <a:t>サービス</a:t>
            </a:r>
            <a:endParaRPr lang="en-US" altLang="ja-JP" dirty="0"/>
          </a:p>
          <a:p>
            <a:pPr lvl="1"/>
            <a:r>
              <a:rPr kumimoji="1" lang="en-US" altLang="ja-JP" dirty="0" err="1" smtClean="0"/>
              <a:t>NetNews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インターネット普及前からあるテキストベース掲示板・メーリングリスト</a:t>
            </a:r>
            <a:endParaRPr lang="en-US" altLang="ja-JP" dirty="0" smtClean="0"/>
          </a:p>
          <a:p>
            <a:r>
              <a:rPr lang="ja-JP" altLang="en-US" dirty="0"/>
              <a:t>閉店</a:t>
            </a:r>
            <a:r>
              <a:rPr lang="ja-JP" altLang="en-US" dirty="0" smtClean="0"/>
              <a:t>理由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世の中で </a:t>
            </a:r>
            <a:r>
              <a:rPr lang="en-US" altLang="ja-JP" dirty="0" err="1" smtClean="0"/>
              <a:t>NetNews</a:t>
            </a:r>
            <a:r>
              <a:rPr lang="en-US" altLang="ja-JP" dirty="0" smtClean="0"/>
              <a:t> </a:t>
            </a:r>
            <a:r>
              <a:rPr lang="ja-JP" altLang="en-US" dirty="0"/>
              <a:t>が使われなく</a:t>
            </a:r>
            <a:r>
              <a:rPr lang="ja-JP" altLang="en-US" dirty="0" smtClean="0"/>
              <a:t>なった</a:t>
            </a:r>
            <a:endParaRPr lang="en-US" altLang="ja-JP" dirty="0" smtClean="0"/>
          </a:p>
          <a:p>
            <a:r>
              <a:rPr kumimoji="1" lang="en-US" altLang="ja-JP" dirty="0" smtClean="0"/>
              <a:t>2007</a:t>
            </a:r>
            <a:r>
              <a:rPr kumimoji="1" lang="ja-JP" altLang="en-US" dirty="0" smtClean="0"/>
              <a:t>年閉店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2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サーバの存在意義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395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なぜ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サーバを管理しているか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研究道具</a:t>
            </a:r>
            <a:r>
              <a:rPr lang="ja-JP" altLang="en-US" dirty="0"/>
              <a:t>の</a:t>
            </a:r>
            <a:r>
              <a:rPr lang="ja-JP" altLang="en-US" dirty="0" smtClean="0"/>
              <a:t>提供</a:t>
            </a:r>
            <a:endParaRPr lang="en-US" altLang="ja-JP" dirty="0" smtClean="0"/>
          </a:p>
          <a:p>
            <a:r>
              <a:rPr kumimoji="1" lang="ja-JP" altLang="en-US" dirty="0" smtClean="0"/>
              <a:t>自由性の確保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失敗・練習の場の確保</a:t>
            </a:r>
            <a:endParaRPr lang="en-US" altLang="ja-JP" dirty="0" smtClean="0"/>
          </a:p>
          <a:p>
            <a:r>
              <a:rPr lang="ja-JP" altLang="en-US" dirty="0"/>
              <a:t>無償のサービスの</a:t>
            </a:r>
            <a:r>
              <a:rPr lang="ja-JP" altLang="en-US" dirty="0" smtClean="0"/>
              <a:t>提供</a:t>
            </a:r>
            <a:endParaRPr lang="en-US" altLang="ja-JP" dirty="0" smtClean="0"/>
          </a:p>
          <a:p>
            <a:r>
              <a:rPr kumimoji="1" lang="ja-JP" altLang="en-US" dirty="0"/>
              <a:t>技術</a:t>
            </a:r>
            <a:r>
              <a:rPr kumimoji="1" lang="ja-JP" altLang="en-US" dirty="0" smtClean="0"/>
              <a:t>のブラックボックス化の防止</a:t>
            </a:r>
            <a:endParaRPr kumimoji="1" lang="en-US" altLang="ja-JP" dirty="0" smtClean="0"/>
          </a:p>
          <a:p>
            <a:r>
              <a:rPr lang="ja-JP" altLang="en-US" dirty="0" smtClean="0"/>
              <a:t>運営や管理の練習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65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研究の道具の提供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ja-JP" altLang="en-US" dirty="0"/>
              <a:t>研究成果</a:t>
            </a:r>
            <a:r>
              <a:rPr lang="ja-JP" altLang="en-US" dirty="0" smtClean="0"/>
              <a:t>や活動内容の紹介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 WWW </a:t>
            </a:r>
            <a:r>
              <a:rPr kumimoji="1" lang="ja-JP" altLang="en-US" dirty="0" smtClean="0"/>
              <a:t>サーバのホームページに計算結果のページを作る</a:t>
            </a:r>
            <a:endParaRPr kumimoji="1" lang="en-US" altLang="ja-JP" dirty="0" smtClean="0"/>
          </a:p>
          <a:p>
            <a:r>
              <a:rPr lang="ja-JP" altLang="en-US" dirty="0"/>
              <a:t>研究者同士の</a:t>
            </a:r>
            <a:r>
              <a:rPr lang="ja-JP" altLang="en-US" dirty="0" smtClean="0"/>
              <a:t>やり取り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 MAIL </a:t>
            </a:r>
            <a:r>
              <a:rPr kumimoji="1" lang="ja-JP" altLang="en-US" dirty="0" smtClean="0"/>
              <a:t>サーバが提供しているメール</a:t>
            </a:r>
            <a:endParaRPr kumimoji="1" lang="en-US" altLang="ja-JP" dirty="0" smtClean="0"/>
          </a:p>
          <a:p>
            <a:r>
              <a:rPr lang="ja-JP" altLang="en-US" dirty="0" smtClean="0"/>
              <a:t>そもそも</a:t>
            </a:r>
            <a:r>
              <a:rPr lang="en-US" altLang="ja-JP" dirty="0"/>
              <a:t> </a:t>
            </a:r>
            <a:r>
              <a:rPr lang="en-US" altLang="ja-JP" dirty="0" err="1" smtClean="0"/>
              <a:t>ep</a:t>
            </a:r>
            <a:r>
              <a:rPr lang="ja-JP" altLang="en-US" dirty="0" smtClean="0"/>
              <a:t> ネットワークの提供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: 8 </a:t>
            </a:r>
            <a:r>
              <a:rPr lang="ja-JP" altLang="en-US" dirty="0" smtClean="0"/>
              <a:t>号館内での </a:t>
            </a:r>
            <a:r>
              <a:rPr lang="en-US" altLang="ja-JP" dirty="0" smtClean="0"/>
              <a:t>DNS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DHCP </a:t>
            </a:r>
            <a:r>
              <a:rPr lang="ja-JP" altLang="en-US" dirty="0" smtClean="0"/>
              <a:t>サーバなどによるプライベート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の使用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258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自由</a:t>
            </a:r>
            <a:r>
              <a:rPr lang="ja-JP" altLang="en-US" dirty="0"/>
              <a:t>性</a:t>
            </a:r>
            <a:r>
              <a:rPr lang="ja-JP" altLang="en-US" dirty="0" smtClean="0"/>
              <a:t>の</a:t>
            </a:r>
            <a:r>
              <a:rPr lang="ja-JP" altLang="en-US" dirty="0"/>
              <a:t>確保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既存のサービスにないサービス</a:t>
            </a:r>
            <a:r>
              <a:rPr lang="ja-JP" altLang="en-US" dirty="0"/>
              <a:t>の</a:t>
            </a:r>
            <a:r>
              <a:rPr kumimoji="1" lang="ja-JP" altLang="en-US" dirty="0" smtClean="0"/>
              <a:t>追加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 MAIL </a:t>
            </a:r>
            <a:r>
              <a:rPr kumimoji="1" lang="ja-JP" altLang="en-US" dirty="0" smtClean="0"/>
              <a:t>サーバの </a:t>
            </a:r>
            <a:r>
              <a:rPr kumimoji="1" lang="en-US" altLang="ja-JP" dirty="0" err="1" smtClean="0"/>
              <a:t>imap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kumimoji="1" lang="en-US" altLang="ja-JP" dirty="0" smtClean="0"/>
              <a:t>pop </a:t>
            </a:r>
            <a:r>
              <a:rPr kumimoji="1" lang="ja-JP" altLang="en-US" dirty="0" smtClean="0"/>
              <a:t>両方のサービス提供など</a:t>
            </a:r>
            <a:endParaRPr kumimoji="1" lang="en-US" altLang="ja-JP" dirty="0" smtClean="0"/>
          </a:p>
          <a:p>
            <a:r>
              <a:rPr kumimoji="1" lang="ja-JP" altLang="en-US" dirty="0" smtClean="0"/>
              <a:t>失敗・練習が許される場の提供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1: WWW </a:t>
            </a:r>
            <a:r>
              <a:rPr lang="ja-JP" altLang="en-US" dirty="0" smtClean="0"/>
              <a:t>サーバディスク事件</a:t>
            </a:r>
            <a:r>
              <a:rPr lang="en-US" altLang="ja-JP" dirty="0" smtClean="0"/>
              <a:t>(2009)</a:t>
            </a:r>
          </a:p>
          <a:p>
            <a:pPr lvl="2"/>
            <a:r>
              <a:rPr kumimoji="1" lang="en-US" altLang="ja-JP" dirty="0" smtClean="0"/>
              <a:t>home </a:t>
            </a:r>
            <a:r>
              <a:rPr kumimoji="1" lang="ja-JP" altLang="en-US" dirty="0" smtClean="0"/>
              <a:t>領域のディスクを</a:t>
            </a:r>
            <a:r>
              <a:rPr lang="ja-JP" altLang="en-US" dirty="0"/>
              <a:t>交換するときに</a:t>
            </a:r>
            <a:r>
              <a:rPr kumimoji="1" lang="ja-JP" altLang="en-US" dirty="0" smtClean="0"/>
              <a:t>新しいディスクと間違ってフォーマットを掛けてしまった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</a:t>
            </a:r>
            <a:r>
              <a:rPr lang="en-US" altLang="ja-JP" dirty="0" smtClean="0"/>
              <a:t>2: MAIL </a:t>
            </a:r>
            <a:r>
              <a:rPr lang="ja-JP" altLang="en-US" dirty="0" smtClean="0"/>
              <a:t>サーバ </a:t>
            </a:r>
            <a:r>
              <a:rPr lang="en-US" altLang="ja-JP" dirty="0" err="1" smtClean="0"/>
              <a:t>ssmtp</a:t>
            </a:r>
            <a:r>
              <a:rPr lang="en-US" altLang="ja-JP" dirty="0" smtClean="0"/>
              <a:t> </a:t>
            </a:r>
            <a:r>
              <a:rPr lang="ja-JP" altLang="en-US" dirty="0" smtClean="0"/>
              <a:t>事件</a:t>
            </a:r>
            <a:r>
              <a:rPr lang="en-US" altLang="ja-JP" dirty="0" smtClean="0"/>
              <a:t>(2012)</a:t>
            </a:r>
          </a:p>
          <a:p>
            <a:pPr lvl="2"/>
            <a:r>
              <a:rPr kumimoji="1" lang="ja-JP" altLang="en-US" dirty="0" smtClean="0"/>
              <a:t>新しく導入し</a:t>
            </a:r>
            <a:r>
              <a:rPr lang="ja-JP" altLang="en-US" dirty="0"/>
              <a:t>ようとし</a:t>
            </a:r>
            <a:r>
              <a:rPr kumimoji="1" lang="ja-JP" altLang="en-US" dirty="0" smtClean="0"/>
              <a:t>た </a:t>
            </a:r>
            <a:r>
              <a:rPr kumimoji="1" lang="en-US" altLang="ja-JP" dirty="0" err="1" smtClean="0"/>
              <a:t>ssmtp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で大学外から</a:t>
            </a:r>
            <a:r>
              <a:rPr kumimoji="1" lang="en-US" altLang="ja-JP" dirty="0" err="1" smtClean="0"/>
              <a:t>epMAIL</a:t>
            </a:r>
            <a:r>
              <a:rPr kumimoji="1" lang="ja-JP" altLang="en-US" dirty="0" smtClean="0"/>
              <a:t>経由で大学外へメールが送れてしまった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1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無償</a:t>
            </a:r>
            <a:r>
              <a:rPr lang="ja-JP" altLang="en-US" dirty="0"/>
              <a:t>の</a:t>
            </a:r>
            <a:r>
              <a:rPr lang="ja-JP" altLang="en-US" dirty="0" smtClean="0"/>
              <a:t>サービス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提供するサービスは無償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外部企業等への委託ではなく有志</a:t>
            </a:r>
            <a:r>
              <a:rPr lang="ja-JP" altLang="en-US" dirty="0"/>
              <a:t>の</a:t>
            </a:r>
            <a:r>
              <a:rPr lang="ja-JP" altLang="en-US" dirty="0" smtClean="0"/>
              <a:t>メンバーのみで運営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費用は実質機材代のみ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849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技術のブラックボックス化の防止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ja-JP" altLang="en-US" dirty="0"/>
              <a:t>サーバ開発者</a:t>
            </a:r>
            <a:r>
              <a:rPr lang="ja-JP" altLang="en-US" dirty="0" smtClean="0"/>
              <a:t>は </a:t>
            </a:r>
            <a:r>
              <a:rPr lang="en-US" altLang="ja-JP" dirty="0" err="1" smtClean="0"/>
              <a:t>epcore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どんな技術</a:t>
            </a:r>
            <a:r>
              <a:rPr kumimoji="1" lang="ja-JP" altLang="en-US" dirty="0" smtClean="0"/>
              <a:t>で開発されたかがわかる</a:t>
            </a:r>
            <a:endParaRPr kumimoji="1" lang="en-US" altLang="ja-JP" dirty="0" smtClean="0"/>
          </a:p>
          <a:p>
            <a:r>
              <a:rPr lang="ja-JP" altLang="en-US" dirty="0"/>
              <a:t>毎年</a:t>
            </a:r>
            <a:r>
              <a:rPr lang="ja-JP" altLang="en-US" dirty="0" smtClean="0"/>
              <a:t>更新による技術継承</a:t>
            </a:r>
            <a:endParaRPr lang="en-US" altLang="ja-JP" dirty="0" smtClean="0"/>
          </a:p>
          <a:p>
            <a:pPr lvl="1"/>
            <a:r>
              <a:rPr lang="ja-JP" altLang="en-US" dirty="0"/>
              <a:t>管理者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開発者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更新によって年を重ねてもどんな技術が用いられているかが消失</a:t>
            </a:r>
            <a:r>
              <a:rPr kumimoji="1" lang="ja-JP" altLang="en-US" dirty="0" smtClean="0"/>
              <a:t>しない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いまの俺たちに合わせていこう感がスゴイ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12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運営や管理の練習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サーバの運営というものを通じて「運営をする」ことを学ぶ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サーバをどう運用するか</a:t>
            </a:r>
            <a:r>
              <a:rPr lang="en-US" altLang="ja-JP" dirty="0" smtClean="0"/>
              <a:t>?</a:t>
            </a:r>
          </a:p>
          <a:p>
            <a:pPr lvl="1"/>
            <a:r>
              <a:rPr kumimoji="1" lang="ja-JP" altLang="en-US" dirty="0" smtClean="0"/>
              <a:t>議論の場の提供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204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サーバとは</a:t>
            </a:r>
            <a:endParaRPr kumimoji="1" lang="en-US" altLang="ja-JP" dirty="0" smtClean="0"/>
          </a:p>
          <a:p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サーバの存在意義</a:t>
            </a:r>
            <a:endParaRPr lang="en-US" altLang="ja-JP" dirty="0" smtClean="0"/>
          </a:p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サーバの運営方針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60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サーバの運営方針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1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サーバに求められるもの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安定したサービス</a:t>
            </a:r>
            <a:endParaRPr kumimoji="1" lang="en-US" altLang="ja-JP" dirty="0" smtClean="0"/>
          </a:p>
          <a:p>
            <a:r>
              <a:rPr lang="ja-JP" altLang="en-US" dirty="0"/>
              <a:t>質の良い</a:t>
            </a:r>
            <a:r>
              <a:rPr lang="ja-JP" altLang="en-US" dirty="0" smtClean="0"/>
              <a:t>サービス</a:t>
            </a:r>
            <a:endParaRPr lang="en-US" altLang="ja-JP" dirty="0" smtClean="0"/>
          </a:p>
          <a:p>
            <a:r>
              <a:rPr kumimoji="1" lang="ja-JP" altLang="en-US" dirty="0"/>
              <a:t>安価なサービス</a:t>
            </a:r>
          </a:p>
        </p:txBody>
      </p:sp>
    </p:spTree>
    <p:extLst>
      <p:ext uri="{BB962C8B-B14F-4D97-AF65-F5344CB8AC3E}">
        <p14:creationId xmlns:p14="http://schemas.microsoft.com/office/powerpoint/2010/main" val="175746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サーバ運営方針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安定したサービスを提供</a:t>
            </a:r>
            <a:r>
              <a:rPr lang="ja-JP" altLang="en-US" dirty="0"/>
              <a:t>する</a:t>
            </a:r>
            <a:r>
              <a:rPr lang="ja-JP" altLang="en-US" dirty="0">
                <a:solidFill>
                  <a:srgbClr val="FF0000"/>
                </a:solidFill>
              </a:rPr>
              <a:t>努力をする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枯れて安定な技術・実績のある機材の導入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ただし</a:t>
            </a:r>
            <a:r>
              <a:rPr lang="en-US" altLang="ja-JP" dirty="0" smtClean="0"/>
              <a:t>, </a:t>
            </a:r>
            <a:r>
              <a:rPr lang="ja-JP" altLang="en-US" dirty="0" smtClean="0"/>
              <a:t>努力なだけで絶対ではない</a:t>
            </a:r>
            <a:r>
              <a:rPr lang="en-US" altLang="ja-JP" dirty="0" smtClean="0"/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無保証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/>
              <a:t>質の良い</a:t>
            </a:r>
            <a:r>
              <a:rPr kumimoji="1" lang="ja-JP" altLang="en-US" dirty="0" smtClean="0"/>
              <a:t>サービスを提供することを目指す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>
                <a:solidFill>
                  <a:srgbClr val="FF0000"/>
                </a:solidFill>
              </a:rPr>
              <a:t>epnetfan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等で新しい技術・機材の導入実験を行う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十分な</a:t>
            </a:r>
            <a:r>
              <a:rPr lang="ja-JP" altLang="en-US" dirty="0" smtClean="0"/>
              <a:t>テスト</a:t>
            </a:r>
            <a:r>
              <a:rPr lang="ja-JP" altLang="en-US" dirty="0"/>
              <a:t>をした</a:t>
            </a:r>
            <a:r>
              <a:rPr lang="ja-JP" altLang="en-US" dirty="0" smtClean="0"/>
              <a:t>後 </a:t>
            </a:r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サーバへ導入</a:t>
            </a:r>
            <a:endParaRPr lang="en-US" altLang="ja-JP" dirty="0" smtClean="0"/>
          </a:p>
          <a:p>
            <a:r>
              <a:rPr lang="ja-JP" altLang="en-US" dirty="0" smtClean="0"/>
              <a:t>無償な</a:t>
            </a:r>
            <a:r>
              <a:rPr lang="ja-JP" altLang="en-US" dirty="0"/>
              <a:t>サービスを</a:t>
            </a:r>
            <a:r>
              <a:rPr lang="ja-JP" altLang="en-US" dirty="0" smtClean="0"/>
              <a:t>提供する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お金はとらない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5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サーバの存在意義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研究道具</a:t>
            </a:r>
            <a:r>
              <a:rPr lang="ja-JP" altLang="en-US" dirty="0"/>
              <a:t>の</a:t>
            </a:r>
            <a:r>
              <a:rPr lang="ja-JP" altLang="en-US" dirty="0" smtClean="0"/>
              <a:t>提供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自由性の確保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失敗・練習の場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無償サービス</a:t>
            </a:r>
            <a:r>
              <a:rPr lang="ja-JP" altLang="en-US" dirty="0"/>
              <a:t>の</a:t>
            </a:r>
            <a:r>
              <a:rPr lang="ja-JP" altLang="en-US" dirty="0" smtClean="0"/>
              <a:t>提供</a:t>
            </a:r>
            <a:endParaRPr lang="en-US" altLang="ja-JP" dirty="0"/>
          </a:p>
          <a:p>
            <a:pPr lvl="1"/>
            <a:r>
              <a:rPr lang="ja-JP" altLang="en-US" dirty="0" smtClean="0"/>
              <a:t>技術のブラックボックス化の防止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運営と管理の練習</a:t>
            </a:r>
            <a:endParaRPr lang="en-US" altLang="ja-JP" dirty="0" smtClean="0"/>
          </a:p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サーバの運営方針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安定した</a:t>
            </a:r>
            <a:r>
              <a:rPr lang="ja-JP" altLang="en-US" dirty="0" smtClean="0"/>
              <a:t>サービスを提供する努力をする</a:t>
            </a:r>
            <a:endParaRPr lang="en-US" altLang="ja-JP" dirty="0" smtClean="0"/>
          </a:p>
          <a:p>
            <a:pPr lvl="2"/>
            <a:r>
              <a:rPr lang="ja-JP" altLang="en-US" dirty="0"/>
              <a:t>努力は</a:t>
            </a:r>
            <a:r>
              <a:rPr lang="ja-JP" altLang="en-US" dirty="0" smtClean="0"/>
              <a:t>するが絶対ではない</a:t>
            </a:r>
            <a:r>
              <a:rPr lang="en-US" altLang="ja-JP" dirty="0" smtClean="0"/>
              <a:t>(</a:t>
            </a:r>
            <a:r>
              <a:rPr lang="ja-JP" altLang="en-US" dirty="0" smtClean="0"/>
              <a:t>無保証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質の良いサービスを目指す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97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</a:t>
            </a:r>
            <a:r>
              <a:rPr lang="ja-JP" altLang="en-US" dirty="0" smtClean="0"/>
              <a:t>文献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ネットワーク委員会 技術支援グループ</a:t>
            </a:r>
            <a:r>
              <a:rPr lang="en-US" altLang="ja-JP" dirty="0" smtClean="0"/>
              <a:t>(EPCORE), </a:t>
            </a:r>
            <a:r>
              <a:rPr lang="en-US" altLang="ja-JP" dirty="0"/>
              <a:t>2009</a:t>
            </a:r>
            <a:r>
              <a:rPr lang="en-US" altLang="ja-JP" dirty="0" smtClean="0"/>
              <a:t>: EPCORE</a:t>
            </a:r>
          </a:p>
          <a:p>
            <a:pPr lvl="1"/>
            <a:r>
              <a:rPr lang="en-US" altLang="ja-JP" dirty="0" smtClean="0"/>
              <a:t>http</a:t>
            </a:r>
            <a:r>
              <a:rPr lang="en-US" altLang="ja-JP" dirty="0"/>
              <a:t>://www.ep.sci.hokudai.ac.jp/~epcore/</a:t>
            </a:r>
          </a:p>
          <a:p>
            <a:r>
              <a:rPr lang="ja-JP" altLang="en-US" dirty="0" smtClean="0"/>
              <a:t>小高正嗣</a:t>
            </a:r>
            <a:r>
              <a:rPr lang="en-US" altLang="ja-JP" dirty="0" smtClean="0"/>
              <a:t>, 2011</a:t>
            </a:r>
            <a:r>
              <a:rPr lang="ja-JP" altLang="en-US" dirty="0" smtClean="0"/>
              <a:t>年座学資料</a:t>
            </a:r>
            <a:r>
              <a:rPr lang="en-US" altLang="ja-JP" dirty="0" smtClean="0"/>
              <a:t>: gate-</a:t>
            </a:r>
            <a:r>
              <a:rPr lang="en-US" altLang="ja-JP" dirty="0" err="1" smtClean="0"/>
              <a:t>toroku</a:t>
            </a:r>
            <a:r>
              <a:rPr lang="en-US" altLang="ja-JP" dirty="0" smtClean="0"/>
              <a:t>-system </a:t>
            </a:r>
            <a:r>
              <a:rPr lang="ja-JP" altLang="en-US" dirty="0" smtClean="0"/>
              <a:t>のしくみ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2"/>
              </a:rPr>
              <a:t>http://www.ep.sci.hokudai.ac.jp/~epnetfan/zagaku/2011/1125/pub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 smtClean="0"/>
          </a:p>
          <a:p>
            <a:r>
              <a:rPr lang="ja-JP" altLang="en-US" dirty="0"/>
              <a:t>堺正太郎</a:t>
            </a:r>
            <a:r>
              <a:rPr lang="en-US" altLang="ja-JP" dirty="0"/>
              <a:t>, 2009</a:t>
            </a:r>
            <a:r>
              <a:rPr lang="ja-JP" altLang="en-US" dirty="0"/>
              <a:t>年座学資料</a:t>
            </a:r>
            <a:r>
              <a:rPr lang="en-US" altLang="ja-JP" dirty="0"/>
              <a:t>:REAL Server Forever…</a:t>
            </a:r>
          </a:p>
          <a:p>
            <a:pPr lvl="1"/>
            <a:r>
              <a:rPr lang="en-US" altLang="ja-JP" dirty="0">
                <a:hlinkClick r:id="rId3"/>
              </a:rPr>
              <a:t>http://www.ep.sci.hokudai.ac.jp/~epnetfan/zagaku/2009/1023/pub</a:t>
            </a:r>
            <a:r>
              <a:rPr lang="en-US" altLang="ja-JP" dirty="0" smtClean="0">
                <a:hlinkClick r:id="rId3"/>
              </a:rPr>
              <a:t>/</a:t>
            </a:r>
            <a:endParaRPr lang="en-US" altLang="ja-JP" dirty="0"/>
          </a:p>
          <a:p>
            <a:r>
              <a:rPr lang="ja-JP" altLang="en-US" dirty="0"/>
              <a:t>堺正太郎</a:t>
            </a:r>
            <a:r>
              <a:rPr lang="en-US" altLang="ja-JP" dirty="0"/>
              <a:t>, 2012</a:t>
            </a:r>
            <a:r>
              <a:rPr lang="ja-JP" altLang="en-US" dirty="0"/>
              <a:t>年座学資料</a:t>
            </a:r>
            <a:r>
              <a:rPr lang="en-US" altLang="ja-JP" dirty="0"/>
              <a:t>:EP</a:t>
            </a:r>
            <a:r>
              <a:rPr lang="ja-JP" altLang="en-US" dirty="0"/>
              <a:t>ネットワークとルータ</a:t>
            </a:r>
            <a:endParaRPr lang="en-US" altLang="ja-JP" dirty="0"/>
          </a:p>
          <a:p>
            <a:pPr lvl="1"/>
            <a:r>
              <a:rPr lang="en-US" altLang="ja-JP" dirty="0">
                <a:hlinkClick r:id="rId4"/>
              </a:rPr>
              <a:t>http://www.ep.sci.hokudai.ac.jp/~epnetfan/zagaku/2012/1214/pub</a:t>
            </a:r>
            <a:r>
              <a:rPr lang="en-US" altLang="ja-JP" dirty="0" smtClean="0">
                <a:hlinkClick r:id="rId4"/>
              </a:rPr>
              <a:t>/</a:t>
            </a:r>
            <a:endParaRPr lang="en-US" altLang="ja-JP" dirty="0" smtClean="0"/>
          </a:p>
          <a:p>
            <a:r>
              <a:rPr lang="ja-JP" altLang="en-US" dirty="0" smtClean="0"/>
              <a:t>高橋康人</a:t>
            </a:r>
            <a:r>
              <a:rPr lang="en-US" altLang="ja-JP" dirty="0" smtClean="0"/>
              <a:t>, 2013</a:t>
            </a:r>
            <a:r>
              <a:rPr lang="ja-JP" altLang="en-US" dirty="0" smtClean="0"/>
              <a:t>年座学資料</a:t>
            </a:r>
            <a:r>
              <a:rPr lang="en-US" altLang="ja-JP" dirty="0" smtClean="0"/>
              <a:t>:</a:t>
            </a:r>
            <a:r>
              <a:rPr lang="ja-JP" altLang="en-US" dirty="0" smtClean="0"/>
              <a:t>汎用データサーバ構想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5"/>
              </a:rPr>
              <a:t>http://www.ep.sci.hokudai.ac.jp/~epnetfan/zagaku/2013/0621/pub</a:t>
            </a:r>
            <a:r>
              <a:rPr lang="en-US" altLang="ja-JP" dirty="0" smtClean="0">
                <a:hlinkClick r:id="rId5"/>
              </a:rPr>
              <a:t>/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87799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62500" lnSpcReduction="20000"/>
          </a:bodyPr>
          <a:lstStyle/>
          <a:p>
            <a:r>
              <a:rPr lang="ja-JP" altLang="en-US" dirty="0"/>
              <a:t>古田裕規</a:t>
            </a:r>
            <a:r>
              <a:rPr lang="en-US" altLang="ja-JP" dirty="0"/>
              <a:t>, 2012</a:t>
            </a:r>
            <a:r>
              <a:rPr lang="ja-JP" altLang="en-US" dirty="0"/>
              <a:t>年座学資料</a:t>
            </a:r>
            <a:r>
              <a:rPr lang="en-US" altLang="ja-JP" dirty="0"/>
              <a:t>: EPDNS</a:t>
            </a:r>
            <a:r>
              <a:rPr lang="ja-JP" altLang="en-US" dirty="0"/>
              <a:t>サーバ</a:t>
            </a:r>
            <a:endParaRPr lang="en-US" altLang="ja-JP" dirty="0"/>
          </a:p>
          <a:p>
            <a:pPr lvl="1"/>
            <a:r>
              <a:rPr lang="en-US" altLang="ja-JP" dirty="0">
                <a:hlinkClick r:id="rId2"/>
              </a:rPr>
              <a:t>http://www.ep.sci.hokudai.ac.jp/~</a:t>
            </a:r>
            <a:r>
              <a:rPr lang="en-US" altLang="ja-JP" dirty="0" smtClean="0">
                <a:hlinkClick r:id="rId2"/>
              </a:rPr>
              <a:t>epnetfan/zagaku/2012/1130/dns/pub/</a:t>
            </a:r>
            <a:endParaRPr lang="en-US" altLang="ja-JP" dirty="0" smtClean="0"/>
          </a:p>
          <a:p>
            <a:r>
              <a:rPr lang="ja-JP" altLang="en-US" dirty="0" smtClean="0"/>
              <a:t>三上峻</a:t>
            </a:r>
            <a:r>
              <a:rPr lang="en-US" altLang="ja-JP" dirty="0" smtClean="0"/>
              <a:t>, 2012</a:t>
            </a:r>
            <a:r>
              <a:rPr lang="ja-JP" altLang="en-US" dirty="0" smtClean="0"/>
              <a:t>年座学資料</a:t>
            </a:r>
            <a:r>
              <a:rPr lang="en-US" altLang="ja-JP" dirty="0" smtClean="0"/>
              <a:t>:</a:t>
            </a:r>
            <a:r>
              <a:rPr lang="ja-JP" altLang="en-US" dirty="0" smtClean="0"/>
              <a:t>メール配送システムと </a:t>
            </a:r>
            <a:r>
              <a:rPr lang="en-US" altLang="ja-JP" dirty="0" smtClean="0"/>
              <a:t>2012 </a:t>
            </a:r>
            <a:r>
              <a:rPr lang="ja-JP" altLang="en-US" dirty="0" smtClean="0"/>
              <a:t>年度</a:t>
            </a:r>
            <a:r>
              <a:rPr lang="en-US" altLang="ja-JP" dirty="0" err="1" smtClean="0"/>
              <a:t>EPMail</a:t>
            </a:r>
            <a:r>
              <a:rPr lang="en-US" altLang="ja-JP" dirty="0" smtClean="0"/>
              <a:t> </a:t>
            </a:r>
            <a:r>
              <a:rPr lang="ja-JP" altLang="en-US" dirty="0" smtClean="0"/>
              <a:t>サーバの現状</a:t>
            </a:r>
            <a:endParaRPr lang="en-US" altLang="ja-JP" dirty="0" smtClean="0"/>
          </a:p>
          <a:p>
            <a:pPr lvl="1"/>
            <a:r>
              <a:rPr lang="en-US" altLang="ja-JP" dirty="0"/>
              <a:t>http://www.ep.sci.hokudai.ac.jp/~epnetfan/zagaku/2012/0208/pub/</a:t>
            </a:r>
            <a:endParaRPr lang="en-US" altLang="ja-JP" dirty="0" smtClean="0"/>
          </a:p>
          <a:p>
            <a:r>
              <a:rPr lang="ja-JP" altLang="en-US" dirty="0" smtClean="0"/>
              <a:t>山下</a:t>
            </a:r>
            <a:r>
              <a:rPr lang="ja-JP" altLang="en-US" dirty="0"/>
              <a:t>達也</a:t>
            </a:r>
            <a:r>
              <a:rPr lang="en-US" altLang="ja-JP" dirty="0"/>
              <a:t>, 2012</a:t>
            </a:r>
            <a:r>
              <a:rPr lang="ja-JP" altLang="en-US" dirty="0"/>
              <a:t>年座学資料</a:t>
            </a:r>
            <a:r>
              <a:rPr lang="en-US" altLang="ja-JP" dirty="0"/>
              <a:t>: </a:t>
            </a:r>
            <a:r>
              <a:rPr lang="en-US" altLang="ja-JP" dirty="0" err="1"/>
              <a:t>ep</a:t>
            </a:r>
            <a:r>
              <a:rPr lang="en-US" altLang="ja-JP" dirty="0"/>
              <a:t> </a:t>
            </a:r>
            <a:r>
              <a:rPr lang="ja-JP" altLang="en-US" dirty="0"/>
              <a:t>サーバ群 </a:t>
            </a:r>
            <a:r>
              <a:rPr lang="en-US" altLang="ja-JP" dirty="0"/>
              <a:t>--- </a:t>
            </a:r>
            <a:r>
              <a:rPr lang="ja-JP" altLang="en-US" dirty="0"/>
              <a:t>その存在意義と運営方針 </a:t>
            </a:r>
            <a:r>
              <a:rPr lang="en-US" altLang="ja-JP" dirty="0"/>
              <a:t>---</a:t>
            </a:r>
          </a:p>
          <a:p>
            <a:pPr lvl="1"/>
            <a:r>
              <a:rPr lang="en-US" altLang="ja-JP" dirty="0">
                <a:hlinkClick r:id="rId3"/>
              </a:rPr>
              <a:t>http://www.ep.sci.hokudai.ac.jp/~epnetfan/zagaku/2011/0210/pub/</a:t>
            </a:r>
            <a:endParaRPr lang="en-US" altLang="ja-JP" dirty="0"/>
          </a:p>
          <a:p>
            <a:r>
              <a:rPr lang="ja-JP" altLang="en-US" dirty="0"/>
              <a:t>山下達也</a:t>
            </a:r>
            <a:r>
              <a:rPr lang="en-US" altLang="ja-JP" dirty="0"/>
              <a:t>, 2012</a:t>
            </a:r>
            <a:r>
              <a:rPr lang="ja-JP" altLang="en-US" dirty="0"/>
              <a:t>年座学資料</a:t>
            </a:r>
            <a:r>
              <a:rPr lang="en-US" altLang="ja-JP" dirty="0"/>
              <a:t>:EP</a:t>
            </a:r>
            <a:r>
              <a:rPr lang="ja-JP" altLang="en-US" dirty="0"/>
              <a:t>ネットワークとルータその</a:t>
            </a:r>
            <a:r>
              <a:rPr lang="en-US" altLang="ja-JP" dirty="0"/>
              <a:t>2</a:t>
            </a:r>
          </a:p>
          <a:p>
            <a:pPr lvl="1"/>
            <a:r>
              <a:rPr lang="en-US" altLang="ja-JP" dirty="0">
                <a:hlinkClick r:id="rId4"/>
              </a:rPr>
              <a:t>http://www.ep.sci.hokudai.ac.jp/~epnetfan/zagaku/2012/0308/pub/</a:t>
            </a:r>
            <a:endParaRPr lang="en-US" altLang="ja-JP" dirty="0"/>
          </a:p>
          <a:p>
            <a:r>
              <a:rPr lang="ja-JP" altLang="en-US" dirty="0"/>
              <a:t>渡辺健介</a:t>
            </a:r>
            <a:r>
              <a:rPr lang="en-US" altLang="ja-JP" dirty="0"/>
              <a:t>, 2014</a:t>
            </a:r>
            <a:r>
              <a:rPr lang="ja-JP" altLang="en-US" dirty="0"/>
              <a:t>年座学資料</a:t>
            </a:r>
            <a:r>
              <a:rPr lang="en-US" altLang="ja-JP" dirty="0"/>
              <a:t>: EPWWW </a:t>
            </a:r>
            <a:r>
              <a:rPr lang="ja-JP" altLang="en-US" dirty="0"/>
              <a:t>サーバ </a:t>
            </a:r>
            <a:r>
              <a:rPr lang="en-US" altLang="ja-JP" dirty="0"/>
              <a:t>2013</a:t>
            </a:r>
          </a:p>
          <a:p>
            <a:pPr lvl="1"/>
            <a:r>
              <a:rPr lang="en-US" altLang="ja-JP" dirty="0">
                <a:hlinkClick r:id="rId5"/>
              </a:rPr>
              <a:t>http://www.ep.sci.hokudai.ac.jp/~epnetfan/zagaku/2013/0228/pub/</a:t>
            </a:r>
            <a:endParaRPr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946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サーバとは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726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ネットワーク</a:t>
            </a:r>
            <a:r>
              <a:rPr kumimoji="1" lang="en-US" altLang="ja-JP" dirty="0" smtClean="0"/>
              <a:t>(ep.sci.hokudai.ac.jp </a:t>
            </a:r>
            <a:r>
              <a:rPr kumimoji="1" lang="ja-JP" altLang="en-US" dirty="0" smtClean="0"/>
              <a:t>ドメインのネットワーク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のためのサーバ</a:t>
            </a:r>
            <a:endParaRPr kumimoji="1" lang="en-US" altLang="ja-JP" dirty="0" smtClean="0"/>
          </a:p>
          <a:p>
            <a:r>
              <a:rPr lang="ja-JP" altLang="en-US" dirty="0" smtClean="0"/>
              <a:t>複数の教員からなる </a:t>
            </a:r>
            <a:r>
              <a:rPr lang="en-US" altLang="ja-JP" dirty="0" err="1" smtClean="0"/>
              <a:t>ep</a:t>
            </a:r>
            <a:r>
              <a:rPr lang="en-US" altLang="ja-JP" dirty="0" smtClean="0"/>
              <a:t> </a:t>
            </a:r>
            <a:r>
              <a:rPr lang="ja-JP" altLang="en-US" dirty="0" smtClean="0"/>
              <a:t>ネットワーク委員会の支援</a:t>
            </a:r>
            <a:r>
              <a:rPr lang="ja-JP" altLang="en-US" dirty="0"/>
              <a:t>の</a:t>
            </a:r>
            <a:r>
              <a:rPr lang="ja-JP" altLang="en-US" dirty="0" smtClean="0"/>
              <a:t>下</a:t>
            </a:r>
            <a:r>
              <a:rPr lang="en-US" altLang="ja-JP" dirty="0" smtClean="0"/>
              <a:t>, </a:t>
            </a:r>
            <a:r>
              <a:rPr lang="ja-JP" altLang="en-US" dirty="0" smtClean="0"/>
              <a:t>有志の学生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epcore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によって自前で運営</a:t>
            </a:r>
            <a:endParaRPr lang="en-US" altLang="ja-JP" dirty="0" smtClean="0"/>
          </a:p>
          <a:p>
            <a:r>
              <a:rPr kumimoji="1" lang="ja-JP" altLang="en-US" dirty="0" smtClean="0"/>
              <a:t>構成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WWW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 (orange)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MAIL </a:t>
            </a:r>
            <a:r>
              <a:rPr kumimoji="1" lang="ja-JP" altLang="en-US" dirty="0" smtClean="0"/>
              <a:t>サーバ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DNS,DHCP 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gate </a:t>
            </a:r>
            <a:r>
              <a:rPr lang="ja-JP" altLang="en-US" dirty="0" smtClean="0"/>
              <a:t>登録システム</a:t>
            </a:r>
            <a:r>
              <a:rPr lang="ja-JP" altLang="en-US" dirty="0"/>
              <a:t>テストサーバ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ルータ</a:t>
            </a:r>
            <a:r>
              <a:rPr lang="en-US" altLang="ja-JP" dirty="0" smtClean="0"/>
              <a:t>, NAT </a:t>
            </a:r>
            <a:r>
              <a:rPr lang="ja-JP" altLang="en-US" dirty="0" smtClean="0"/>
              <a:t>サーバ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(real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news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, FTP </a:t>
            </a:r>
            <a:r>
              <a:rPr lang="ja-JP" altLang="en-US" dirty="0" smtClean="0"/>
              <a:t>サーバ</a:t>
            </a:r>
            <a:r>
              <a:rPr lang="en-US" altLang="ja-JP" dirty="0" smtClean="0"/>
              <a:t>)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82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簡易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サーバ紹介</a:t>
            </a:r>
            <a:r>
              <a:rPr kumimoji="1" lang="en-US" altLang="ja-JP" dirty="0" smtClean="0"/>
              <a:t>(orange)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orange</a:t>
            </a:r>
          </a:p>
          <a:p>
            <a:r>
              <a:rPr lang="ja-JP" altLang="en-US" dirty="0"/>
              <a:t>提供サービス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Web </a:t>
            </a:r>
            <a:r>
              <a:rPr kumimoji="1" lang="ja-JP" altLang="en-US" dirty="0" smtClean="0"/>
              <a:t>サービス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セカンダリメール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gate</a:t>
            </a:r>
            <a:r>
              <a:rPr lang="ja-JP" altLang="en-US" dirty="0" smtClean="0"/>
              <a:t>登録システムを提供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ユーザ登録</a:t>
            </a:r>
            <a:r>
              <a:rPr lang="ja-JP" altLang="en-US" dirty="0"/>
              <a:t>・更新・</a:t>
            </a:r>
            <a:r>
              <a:rPr lang="ja-JP" altLang="en-US" dirty="0" smtClean="0"/>
              <a:t>抹消</a:t>
            </a:r>
            <a:r>
              <a:rPr lang="ja-JP" altLang="en-US" dirty="0"/>
              <a:t>システム</a:t>
            </a:r>
            <a:endParaRPr lang="en-US" altLang="ja-JP" dirty="0" smtClean="0"/>
          </a:p>
          <a:p>
            <a:r>
              <a:rPr kumimoji="1" lang="ja-JP" altLang="en-US" dirty="0" smtClean="0"/>
              <a:t>管理者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2016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: </a:t>
            </a:r>
            <a:r>
              <a:rPr lang="ja-JP" altLang="en-US" dirty="0" smtClean="0"/>
              <a:t>須藤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: </a:t>
            </a:r>
            <a:r>
              <a:rPr lang="ja-JP" altLang="en-US" dirty="0" smtClean="0"/>
              <a:t>川原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31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簡易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サーバ紹介</a:t>
            </a:r>
            <a:r>
              <a:rPr kumimoji="1" lang="en-US" altLang="ja-JP" dirty="0" smtClean="0"/>
              <a:t>(MAIL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grey</a:t>
            </a:r>
          </a:p>
          <a:p>
            <a:r>
              <a:rPr lang="ja-JP" altLang="en-US" dirty="0"/>
              <a:t>提供サービス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MAIL </a:t>
            </a:r>
            <a:r>
              <a:rPr kumimoji="1" lang="ja-JP" altLang="en-US" dirty="0" smtClean="0"/>
              <a:t>サービス</a:t>
            </a:r>
            <a:endParaRPr kumimoji="1" lang="en-US" altLang="ja-JP" dirty="0" smtClean="0"/>
          </a:p>
          <a:p>
            <a:r>
              <a:rPr lang="ja-JP" altLang="en-US" dirty="0" smtClean="0"/>
              <a:t>管理者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: </a:t>
            </a:r>
            <a:r>
              <a:rPr lang="ja-JP" altLang="en-US" dirty="0" smtClean="0"/>
              <a:t>松岡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2015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: </a:t>
            </a:r>
            <a:r>
              <a:rPr lang="ja-JP" altLang="en-US" dirty="0" smtClean="0"/>
              <a:t>多田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46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簡易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サーバ紹介</a:t>
            </a:r>
            <a:r>
              <a:rPr kumimoji="1" lang="en-US" altLang="ja-JP" dirty="0" smtClean="0"/>
              <a:t>(DNS)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yellow, blue</a:t>
            </a:r>
          </a:p>
          <a:p>
            <a:r>
              <a:rPr lang="ja-JP" altLang="en-US" dirty="0"/>
              <a:t>提供サービス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DNS </a:t>
            </a:r>
            <a:r>
              <a:rPr kumimoji="1" lang="ja-JP" altLang="en-US" dirty="0" smtClean="0"/>
              <a:t>サービスを提供</a:t>
            </a:r>
            <a:endParaRPr lang="en-US" altLang="ja-JP" dirty="0"/>
          </a:p>
          <a:p>
            <a:pPr lvl="1"/>
            <a:r>
              <a:rPr lang="en-US" altLang="ja-JP" dirty="0" smtClean="0"/>
              <a:t>2nd </a:t>
            </a:r>
            <a:r>
              <a:rPr lang="ja-JP" altLang="en-US" dirty="0" smtClean="0"/>
              <a:t>サーバでは </a:t>
            </a:r>
            <a:r>
              <a:rPr lang="en-US" altLang="ja-JP" dirty="0" smtClean="0"/>
              <a:t>DHCP </a:t>
            </a:r>
            <a:r>
              <a:rPr lang="ja-JP" altLang="en-US" dirty="0" smtClean="0"/>
              <a:t>サービスも提供</a:t>
            </a:r>
            <a:endParaRPr lang="en-US" altLang="ja-JP" dirty="0" smtClean="0"/>
          </a:p>
          <a:p>
            <a:r>
              <a:rPr lang="ja-JP" altLang="en-US" dirty="0" smtClean="0"/>
              <a:t>管理者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2016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>: </a:t>
            </a:r>
            <a:r>
              <a:rPr lang="ja-JP" altLang="en-US" dirty="0" smtClean="0"/>
              <a:t>梅内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年度</a:t>
            </a:r>
            <a:r>
              <a:rPr kumimoji="1" lang="en-US" altLang="ja-JP" dirty="0" smtClean="0"/>
              <a:t>: </a:t>
            </a:r>
            <a:r>
              <a:rPr lang="ja-JP" altLang="en-US" dirty="0" smtClean="0"/>
              <a:t>成田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6688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簡易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</a:t>
            </a:r>
            <a:r>
              <a:rPr kumimoji="1" lang="ja-JP" altLang="en-US" dirty="0" smtClean="0"/>
              <a:t>紹介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en-US" altLang="ja-JP" dirty="0" smtClean="0"/>
              <a:t>gate </a:t>
            </a:r>
            <a:r>
              <a:rPr kumimoji="1" lang="ja-JP" altLang="en-US" dirty="0" smtClean="0"/>
              <a:t>登録</a:t>
            </a:r>
            <a:r>
              <a:rPr kumimoji="1" lang="ja-JP" altLang="en-US" dirty="0" smtClean="0"/>
              <a:t>システムのテスト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ja-JP" altLang="en-US" dirty="0" smtClean="0"/>
              <a:t>ホスト名</a:t>
            </a:r>
            <a:r>
              <a:rPr lang="en-US" altLang="ja-JP" dirty="0" smtClean="0"/>
              <a:t>: rainbow</a:t>
            </a:r>
          </a:p>
          <a:p>
            <a:r>
              <a:rPr lang="ja-JP" altLang="en-US" dirty="0"/>
              <a:t>提供</a:t>
            </a:r>
            <a:r>
              <a:rPr lang="ja-JP" altLang="en-US" dirty="0" smtClean="0"/>
              <a:t>サービス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gate </a:t>
            </a:r>
            <a:r>
              <a:rPr lang="ja-JP" altLang="en-US" dirty="0" smtClean="0"/>
              <a:t>登録システムのテストをする</a:t>
            </a:r>
            <a:endParaRPr lang="en-US" altLang="ja-JP" dirty="0" smtClean="0"/>
          </a:p>
          <a:p>
            <a:r>
              <a:rPr lang="ja-JP" altLang="en-US" dirty="0" smtClean="0"/>
              <a:t>管理者</a:t>
            </a:r>
            <a:endParaRPr lang="en-US" altLang="ja-JP" dirty="0" smtClean="0"/>
          </a:p>
          <a:p>
            <a:pPr lvl="1"/>
            <a:r>
              <a:rPr lang="ja-JP" altLang="en-US" dirty="0"/>
              <a:t>小高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850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簡易 </a:t>
            </a:r>
            <a:r>
              <a:rPr kumimoji="1" lang="en-US" altLang="ja-JP" dirty="0" err="1" smtClean="0"/>
              <a:t>ep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サーバ紹介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ルータ</a:t>
            </a:r>
            <a:r>
              <a:rPr kumimoji="1" lang="en-US" altLang="ja-JP" dirty="0" smtClean="0"/>
              <a:t>, NAT)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kumimoji="1" lang="ja-JP" altLang="en-US" dirty="0" smtClean="0"/>
              <a:t>ホスト名</a:t>
            </a:r>
            <a:r>
              <a:rPr kumimoji="1" lang="en-US" altLang="ja-JP" dirty="0" smtClean="0"/>
              <a:t>: </a:t>
            </a:r>
            <a:r>
              <a:rPr kumimoji="1" lang="en-US" altLang="ja-JP" dirty="0" err="1" smtClean="0"/>
              <a:t>ringo</a:t>
            </a:r>
            <a:r>
              <a:rPr kumimoji="1" lang="en-US" altLang="ja-JP" dirty="0" smtClean="0"/>
              <a:t>, lemon</a:t>
            </a:r>
          </a:p>
          <a:p>
            <a:r>
              <a:rPr lang="ja-JP" altLang="en-US" dirty="0"/>
              <a:t>提供</a:t>
            </a:r>
            <a:r>
              <a:rPr lang="ja-JP" altLang="en-US" dirty="0" smtClean="0"/>
              <a:t>サービ</a:t>
            </a:r>
            <a:r>
              <a:rPr lang="ja-JP" altLang="en-US" dirty="0"/>
              <a:t>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ネットワークの中継</a:t>
            </a:r>
            <a:endParaRPr lang="en-US" altLang="ja-JP" dirty="0"/>
          </a:p>
          <a:p>
            <a:pPr lvl="1"/>
            <a:r>
              <a:rPr lang="ja-JP" altLang="en-US" dirty="0" smtClean="0"/>
              <a:t>ルーティング</a:t>
            </a:r>
            <a:endParaRPr lang="en-US" altLang="ja-JP" dirty="0"/>
          </a:p>
          <a:p>
            <a:pPr lvl="1"/>
            <a:r>
              <a:rPr lang="ja-JP" altLang="en-US" dirty="0" smtClean="0"/>
              <a:t>プライベート </a:t>
            </a:r>
            <a:r>
              <a:rPr lang="en-US" altLang="ja-JP" dirty="0" smtClean="0"/>
              <a:t>IP</a:t>
            </a:r>
            <a:r>
              <a:rPr lang="ja-JP" altLang="en-US" dirty="0" smtClean="0"/>
              <a:t>の提供</a:t>
            </a:r>
            <a:endParaRPr lang="en-US" altLang="ja-JP" dirty="0" smtClean="0"/>
          </a:p>
          <a:p>
            <a:r>
              <a:rPr lang="ja-JP" altLang="en-US" dirty="0" smtClean="0"/>
              <a:t>管理者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ringo</a:t>
            </a:r>
            <a:r>
              <a:rPr kumimoji="1" lang="en-US" altLang="ja-JP" dirty="0" smtClean="0"/>
              <a:t>: </a:t>
            </a:r>
            <a:r>
              <a:rPr lang="ja-JP" altLang="en-US" dirty="0" smtClean="0"/>
              <a:t>荻原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lemon: </a:t>
            </a:r>
            <a:r>
              <a:rPr lang="ja-JP" altLang="en-US" dirty="0" smtClean="0"/>
              <a:t>村橋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924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co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シック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epcore</Template>
  <TotalTime>16058</TotalTime>
  <Words>1196</Words>
  <Application>Microsoft Macintosh PowerPoint</Application>
  <PresentationFormat>画面に合わせる (4:3)</PresentationFormat>
  <Paragraphs>183</Paragraphs>
  <Slides>25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1" baseType="lpstr">
      <vt:lpstr>Calibri</vt:lpstr>
      <vt:lpstr>ＭＳ Ｐゴシック</vt:lpstr>
      <vt:lpstr>ＭＳ ゴシック</vt:lpstr>
      <vt:lpstr>Verdana</vt:lpstr>
      <vt:lpstr>Arial</vt:lpstr>
      <vt:lpstr>epcore</vt:lpstr>
      <vt:lpstr>ep サーバ群と存在意義</vt:lpstr>
      <vt:lpstr>目次</vt:lpstr>
      <vt:lpstr>ep サーバとは</vt:lpstr>
      <vt:lpstr>ep サーバとは</vt:lpstr>
      <vt:lpstr>簡易 ep サーバ紹介(orange)</vt:lpstr>
      <vt:lpstr>簡易 ep サーバ紹介(MAIL)</vt:lpstr>
      <vt:lpstr>簡易 ep サーバ紹介(DNS)</vt:lpstr>
      <vt:lpstr>簡易 ep サーバ紹介 (gate 登録システムのテスト)</vt:lpstr>
      <vt:lpstr>簡易 ep サーバ紹介(ルータ, NAT)</vt:lpstr>
      <vt:lpstr>今はなきサーバたち(epFTP)</vt:lpstr>
      <vt:lpstr>今はなきサーバたち(REAL)</vt:lpstr>
      <vt:lpstr>今はなきサーバたち(NEWS)</vt:lpstr>
      <vt:lpstr>ep サーバの存在意義</vt:lpstr>
      <vt:lpstr>なぜ ep サーバを管理しているか?</vt:lpstr>
      <vt:lpstr>研究の道具の提供</vt:lpstr>
      <vt:lpstr>自由性の確保</vt:lpstr>
      <vt:lpstr>無償のサービス</vt:lpstr>
      <vt:lpstr>技術のブラックボックス化の防止</vt:lpstr>
      <vt:lpstr>運営や管理の練習</vt:lpstr>
      <vt:lpstr>ep サーバの運営方針</vt:lpstr>
      <vt:lpstr>サーバに求められるもの</vt:lpstr>
      <vt:lpstr>ep サーバ運営方針</vt:lpstr>
      <vt:lpstr>まとめ</vt:lpstr>
      <vt:lpstr>参考文献1</vt:lpstr>
      <vt:lpstr>参考文献2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 サーバ群と存在意義</dc:title>
  <dc:creator>seigi</dc:creator>
  <cp:lastModifiedBy>村橋　究理基</cp:lastModifiedBy>
  <cp:revision>31</cp:revision>
  <dcterms:created xsi:type="dcterms:W3CDTF">2014-06-04T12:29:41Z</dcterms:created>
  <dcterms:modified xsi:type="dcterms:W3CDTF">2017-02-06T11:45:48Z</dcterms:modified>
</cp:coreProperties>
</file>