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3" r:id="rId4"/>
    <p:sldId id="259" r:id="rId5"/>
    <p:sldId id="284" r:id="rId6"/>
    <p:sldId id="272" r:id="rId7"/>
    <p:sldId id="260" r:id="rId8"/>
    <p:sldId id="285" r:id="rId9"/>
    <p:sldId id="279" r:id="rId10"/>
    <p:sldId id="280" r:id="rId11"/>
    <p:sldId id="286" r:id="rId12"/>
    <p:sldId id="261" r:id="rId13"/>
    <p:sldId id="262" r:id="rId14"/>
    <p:sldId id="273" r:id="rId15"/>
    <p:sldId id="263" r:id="rId16"/>
    <p:sldId id="281" r:id="rId17"/>
    <p:sldId id="264" r:id="rId18"/>
    <p:sldId id="265" r:id="rId19"/>
    <p:sldId id="266" r:id="rId20"/>
    <p:sldId id="267" r:id="rId21"/>
    <p:sldId id="268" r:id="rId22"/>
    <p:sldId id="269" r:id="rId23"/>
    <p:sldId id="270" r:id="rId24"/>
    <p:sldId id="274" r:id="rId25"/>
    <p:sldId id="275" r:id="rId26"/>
    <p:sldId id="276" r:id="rId27"/>
    <p:sldId id="277" r:id="rId28"/>
    <p:sldId id="288" r:id="rId29"/>
    <p:sldId id="287" r:id="rId30"/>
    <p:sldId id="278" r:id="rId31"/>
    <p:sldId id="258"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0" autoAdjust="0"/>
    <p:restoredTop sz="94646" autoAdjust="0"/>
  </p:normalViewPr>
  <p:slideViewPr>
    <p:cSldViewPr>
      <p:cViewPr varScale="1">
        <p:scale>
          <a:sx n="94" d="100"/>
          <a:sy n="94" d="100"/>
        </p:scale>
        <p:origin x="416"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205366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335343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112495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21264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394648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181638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368995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4240902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148724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98326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A03E99B-F7AA-4C5D-81E8-75A58BFB11E8}" type="datetimeFigureOut">
              <a:rPr kumimoji="1" lang="ja-JP" altLang="en-US" smtClean="0"/>
              <a:t>2015/7/17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26995423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6000"/>
                <a:lumOff val="44000"/>
              </a:schemeClr>
            </a:gs>
            <a:gs pos="48000">
              <a:srgbClr val="E2AC00">
                <a:lumMod val="60000"/>
                <a:lumOff val="40000"/>
              </a:srgbClr>
            </a:gs>
            <a:gs pos="100000">
              <a:srgbClr val="E2AC00">
                <a:lumMod val="82000"/>
                <a:lumOff val="18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3E99B-F7AA-4C5D-81E8-75A58BFB11E8}" type="datetimeFigureOut">
              <a:rPr kumimoji="1" lang="ja-JP" altLang="en-US" smtClean="0"/>
              <a:t>2015/7/17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79015-026A-475A-95F5-C8ACA6A63206}" type="slidenum">
              <a:rPr kumimoji="1" lang="ja-JP" altLang="en-US" smtClean="0"/>
              <a:t>‹#›</a:t>
            </a:fld>
            <a:endParaRPr kumimoji="1" lang="ja-JP" altLang="en-US"/>
          </a:p>
        </p:txBody>
      </p:sp>
    </p:spTree>
    <p:extLst>
      <p:ext uri="{BB962C8B-B14F-4D97-AF65-F5344CB8AC3E}">
        <p14:creationId xmlns:p14="http://schemas.microsoft.com/office/powerpoint/2010/main" val="1866605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NUL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hk.or.jp/kids/program/nihongo.html" TargetMode="External"/><Relationship Id="rId3" Type="http://schemas.openxmlformats.org/officeDocument/2006/relationships/hyperlink" Target="http://abee.co.jp/3dp/whats3dp.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6000"/>
                <a:lumOff val="44000"/>
              </a:schemeClr>
            </a:gs>
            <a:gs pos="48000">
              <a:srgbClr val="E2AC00">
                <a:lumMod val="100000"/>
              </a:srgbClr>
            </a:gs>
            <a:gs pos="100000">
              <a:srgbClr val="E2AC00">
                <a:lumMod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4" name="テキスト ボックス 3"/>
          <p:cNvSpPr txBox="1"/>
          <p:nvPr/>
        </p:nvSpPr>
        <p:spPr>
          <a:xfrm rot="20089840">
            <a:off x="1099240" y="744841"/>
            <a:ext cx="1584176" cy="1446550"/>
          </a:xfrm>
          <a:prstGeom prst="rect">
            <a:avLst/>
          </a:prstGeom>
          <a:solidFill>
            <a:schemeClr val="bg1"/>
          </a:solidFill>
        </p:spPr>
        <p:txBody>
          <a:bodyPr wrap="square" rtlCol="0">
            <a:spAutoFit/>
          </a:bodyPr>
          <a:lstStyle/>
          <a:p>
            <a:r>
              <a:rPr lang="en-US" altLang="ja-JP" sz="8800" b="1" dirty="0" smtClean="0">
                <a:solidFill>
                  <a:srgbClr val="00B050"/>
                </a:solidFill>
              </a:rPr>
              <a:t>3D</a:t>
            </a:r>
            <a:endParaRPr kumimoji="1" lang="ja-JP" altLang="en-US" sz="8800" b="1" dirty="0">
              <a:solidFill>
                <a:srgbClr val="00B050"/>
              </a:solidFill>
            </a:endParaRPr>
          </a:p>
        </p:txBody>
      </p:sp>
      <p:sp>
        <p:nvSpPr>
          <p:cNvPr id="5" name="テキスト ボックス 4"/>
          <p:cNvSpPr txBox="1"/>
          <p:nvPr/>
        </p:nvSpPr>
        <p:spPr>
          <a:xfrm>
            <a:off x="2267744" y="3248980"/>
            <a:ext cx="1152128" cy="1200329"/>
          </a:xfrm>
          <a:prstGeom prst="rect">
            <a:avLst/>
          </a:prstGeom>
          <a:solidFill>
            <a:schemeClr val="bg1"/>
          </a:solidFill>
        </p:spPr>
        <p:txBody>
          <a:bodyPr wrap="square" rtlCol="0">
            <a:spAutoFit/>
          </a:bodyPr>
          <a:lstStyle/>
          <a:p>
            <a:pPr algn="ctr"/>
            <a:r>
              <a:rPr lang="ja-JP" altLang="en-US" sz="7200" b="1" dirty="0">
                <a:solidFill>
                  <a:schemeClr val="accent6">
                    <a:lumMod val="75000"/>
                  </a:schemeClr>
                </a:solidFill>
                <a:latin typeface="Hiragino Mincho ProN W6" charset="-128"/>
                <a:ea typeface="Hiragino Mincho ProN W6" charset="-128"/>
                <a:cs typeface="Hiragino Mincho ProN W6" charset="-128"/>
              </a:rPr>
              <a:t>で</a:t>
            </a:r>
            <a:endParaRPr kumimoji="1" lang="ja-JP" altLang="en-US" sz="7200" b="1" dirty="0">
              <a:solidFill>
                <a:schemeClr val="accent6">
                  <a:lumMod val="75000"/>
                </a:schemeClr>
              </a:solidFill>
              <a:latin typeface="Hiragino Mincho ProN W6" charset="-128"/>
              <a:ea typeface="Hiragino Mincho ProN W6" charset="-128"/>
              <a:cs typeface="Hiragino Mincho ProN W6" charset="-128"/>
            </a:endParaRPr>
          </a:p>
        </p:txBody>
      </p:sp>
      <p:sp>
        <p:nvSpPr>
          <p:cNvPr id="6" name="テキスト ボックス 5"/>
          <p:cNvSpPr txBox="1"/>
          <p:nvPr/>
        </p:nvSpPr>
        <p:spPr>
          <a:xfrm>
            <a:off x="3563888" y="3248980"/>
            <a:ext cx="1152128" cy="1200329"/>
          </a:xfrm>
          <a:prstGeom prst="rect">
            <a:avLst/>
          </a:prstGeom>
          <a:solidFill>
            <a:schemeClr val="bg1"/>
          </a:solidFill>
        </p:spPr>
        <p:txBody>
          <a:bodyPr wrap="square" rtlCol="0">
            <a:spAutoFit/>
          </a:bodyPr>
          <a:lstStyle/>
          <a:p>
            <a:pPr algn="ctr"/>
            <a:r>
              <a:rPr lang="ja-JP" altLang="en-US" sz="7200" b="1" dirty="0" smtClean="0">
                <a:solidFill>
                  <a:srgbClr val="00B050"/>
                </a:solidFill>
                <a:latin typeface="Hiragino Mincho ProN W6" charset="-128"/>
                <a:ea typeface="Hiragino Mincho ProN W6" charset="-128"/>
                <a:cs typeface="Hiragino Mincho ProN W6" charset="-128"/>
              </a:rPr>
              <a:t>あ</a:t>
            </a:r>
            <a:endParaRPr kumimoji="1" lang="ja-JP" altLang="en-US" sz="8800" b="1" dirty="0">
              <a:solidFill>
                <a:srgbClr val="00B050"/>
              </a:solidFill>
              <a:latin typeface="Hiragino Mincho ProN W6" charset="-128"/>
              <a:ea typeface="Hiragino Mincho ProN W6" charset="-128"/>
              <a:cs typeface="Hiragino Mincho ProN W6" charset="-128"/>
            </a:endParaRPr>
          </a:p>
        </p:txBody>
      </p:sp>
      <p:sp>
        <p:nvSpPr>
          <p:cNvPr id="7" name="テキスト ボックス 6"/>
          <p:cNvSpPr txBox="1"/>
          <p:nvPr/>
        </p:nvSpPr>
        <p:spPr>
          <a:xfrm>
            <a:off x="4860032" y="3248980"/>
            <a:ext cx="1152128" cy="1200329"/>
          </a:xfrm>
          <a:prstGeom prst="rect">
            <a:avLst/>
          </a:prstGeom>
          <a:solidFill>
            <a:schemeClr val="bg1"/>
          </a:solidFill>
        </p:spPr>
        <p:txBody>
          <a:bodyPr wrap="square" rtlCol="0">
            <a:spAutoFit/>
          </a:bodyPr>
          <a:lstStyle/>
          <a:p>
            <a:pPr algn="ctr"/>
            <a:r>
              <a:rPr lang="ja-JP" altLang="en-US" sz="7200" b="1" dirty="0">
                <a:solidFill>
                  <a:schemeClr val="accent2">
                    <a:lumMod val="75000"/>
                  </a:schemeClr>
                </a:solidFill>
                <a:latin typeface="Hiragino Mincho ProN W3" charset="-128"/>
                <a:ea typeface="Hiragino Mincho ProN W3" charset="-128"/>
                <a:cs typeface="Hiragino Mincho ProN W3" charset="-128"/>
              </a:rPr>
              <a:t>そ</a:t>
            </a:r>
            <a:endParaRPr kumimoji="1" lang="ja-JP" altLang="en-US" sz="8800" b="1" dirty="0">
              <a:solidFill>
                <a:schemeClr val="accent2">
                  <a:lumMod val="75000"/>
                </a:schemeClr>
              </a:solidFill>
              <a:latin typeface="Hiragino Mincho ProN W3" charset="-128"/>
              <a:ea typeface="Hiragino Mincho ProN W3" charset="-128"/>
              <a:cs typeface="Hiragino Mincho ProN W3" charset="-128"/>
            </a:endParaRPr>
          </a:p>
        </p:txBody>
      </p:sp>
      <p:sp>
        <p:nvSpPr>
          <p:cNvPr id="8" name="テキスト ボックス 7"/>
          <p:cNvSpPr txBox="1"/>
          <p:nvPr/>
        </p:nvSpPr>
        <p:spPr>
          <a:xfrm>
            <a:off x="6156176" y="3248980"/>
            <a:ext cx="1224136" cy="1200329"/>
          </a:xfrm>
          <a:prstGeom prst="rect">
            <a:avLst/>
          </a:prstGeom>
          <a:solidFill>
            <a:schemeClr val="bg1"/>
          </a:solidFill>
        </p:spPr>
        <p:txBody>
          <a:bodyPr wrap="square" rtlCol="0">
            <a:spAutoFit/>
          </a:bodyPr>
          <a:lstStyle/>
          <a:p>
            <a:pPr algn="ctr"/>
            <a:r>
              <a:rPr lang="ja-JP" altLang="en-US" sz="7200" b="1" dirty="0" smtClean="0">
                <a:solidFill>
                  <a:srgbClr val="00B0F0"/>
                </a:solidFill>
                <a:latin typeface="Hiragino Mincho ProN W6" charset="-128"/>
                <a:ea typeface="Hiragino Mincho ProN W6" charset="-128"/>
                <a:cs typeface="Hiragino Mincho ProN W6" charset="-128"/>
              </a:rPr>
              <a:t>ぼ</a:t>
            </a:r>
            <a:endParaRPr kumimoji="1" lang="ja-JP" altLang="en-US" sz="8800" b="1" dirty="0">
              <a:solidFill>
                <a:srgbClr val="00B0F0"/>
              </a:solidFill>
              <a:latin typeface="Hiragino Mincho ProN W6" charset="-128"/>
              <a:ea typeface="Hiragino Mincho ProN W6" charset="-128"/>
              <a:cs typeface="Hiragino Mincho ProN W6" charset="-128"/>
            </a:endParaRPr>
          </a:p>
        </p:txBody>
      </p:sp>
      <p:sp>
        <p:nvSpPr>
          <p:cNvPr id="9" name="テキスト ボックス 8"/>
          <p:cNvSpPr txBox="1"/>
          <p:nvPr/>
        </p:nvSpPr>
        <p:spPr>
          <a:xfrm>
            <a:off x="2267744" y="1700808"/>
            <a:ext cx="1152128" cy="1200329"/>
          </a:xfrm>
          <a:prstGeom prst="rect">
            <a:avLst/>
          </a:prstGeom>
          <a:solidFill>
            <a:schemeClr val="bg1"/>
          </a:solidFill>
        </p:spPr>
        <p:txBody>
          <a:bodyPr wrap="square" rtlCol="0">
            <a:spAutoFit/>
          </a:bodyPr>
          <a:lstStyle/>
          <a:p>
            <a:pPr algn="ctr"/>
            <a:r>
              <a:rPr lang="ja-JP" altLang="en-US" sz="7200" b="1" dirty="0" smtClean="0">
                <a:solidFill>
                  <a:schemeClr val="accent1">
                    <a:lumMod val="75000"/>
                  </a:schemeClr>
                </a:solidFill>
                <a:latin typeface="Hiragino Mincho ProN W6" charset="-128"/>
                <a:ea typeface="Hiragino Mincho ProN W6" charset="-128"/>
                <a:cs typeface="Hiragino Mincho ProN W6" charset="-128"/>
              </a:rPr>
              <a:t>プ</a:t>
            </a:r>
            <a:endParaRPr kumimoji="1" lang="ja-JP" altLang="en-US" sz="7200" b="1" dirty="0">
              <a:solidFill>
                <a:schemeClr val="accent1">
                  <a:lumMod val="75000"/>
                </a:schemeClr>
              </a:solidFill>
              <a:latin typeface="Hiragino Mincho ProN W6" charset="-128"/>
              <a:ea typeface="Hiragino Mincho ProN W6" charset="-128"/>
              <a:cs typeface="Hiragino Mincho ProN W6" charset="-128"/>
            </a:endParaRPr>
          </a:p>
        </p:txBody>
      </p:sp>
      <p:sp>
        <p:nvSpPr>
          <p:cNvPr id="10" name="テキスト ボックス 9"/>
          <p:cNvSpPr txBox="1"/>
          <p:nvPr/>
        </p:nvSpPr>
        <p:spPr>
          <a:xfrm>
            <a:off x="3563888" y="1700808"/>
            <a:ext cx="1152128" cy="1200329"/>
          </a:xfrm>
          <a:prstGeom prst="rect">
            <a:avLst/>
          </a:prstGeom>
          <a:solidFill>
            <a:schemeClr val="bg1"/>
          </a:solidFill>
        </p:spPr>
        <p:txBody>
          <a:bodyPr wrap="square" rtlCol="0">
            <a:spAutoFit/>
          </a:bodyPr>
          <a:lstStyle/>
          <a:p>
            <a:pPr algn="ctr"/>
            <a:r>
              <a:rPr lang="ja-JP" altLang="en-US" sz="7200" b="1" dirty="0">
                <a:solidFill>
                  <a:srgbClr val="FF0000"/>
                </a:solidFill>
                <a:latin typeface="Hiragino Mincho ProN W6" charset="-128"/>
                <a:ea typeface="Hiragino Mincho ProN W6" charset="-128"/>
                <a:cs typeface="Hiragino Mincho ProN W6" charset="-128"/>
              </a:rPr>
              <a:t>リ</a:t>
            </a:r>
            <a:endParaRPr kumimoji="1" lang="ja-JP" altLang="en-US" sz="7200" b="1" dirty="0">
              <a:solidFill>
                <a:srgbClr val="FF0000"/>
              </a:solidFill>
              <a:latin typeface="Hiragino Mincho ProN W6" charset="-128"/>
              <a:ea typeface="Hiragino Mincho ProN W6" charset="-128"/>
              <a:cs typeface="Hiragino Mincho ProN W6" charset="-128"/>
            </a:endParaRPr>
          </a:p>
        </p:txBody>
      </p:sp>
      <p:sp>
        <p:nvSpPr>
          <p:cNvPr id="11" name="テキスト ボックス 10"/>
          <p:cNvSpPr txBox="1"/>
          <p:nvPr/>
        </p:nvSpPr>
        <p:spPr>
          <a:xfrm>
            <a:off x="4860032" y="1700808"/>
            <a:ext cx="1152128" cy="1200329"/>
          </a:xfrm>
          <a:prstGeom prst="rect">
            <a:avLst/>
          </a:prstGeom>
          <a:solidFill>
            <a:schemeClr val="bg1"/>
          </a:solidFill>
        </p:spPr>
        <p:txBody>
          <a:bodyPr wrap="square" rtlCol="0">
            <a:spAutoFit/>
          </a:bodyPr>
          <a:lstStyle/>
          <a:p>
            <a:pPr algn="ctr"/>
            <a:r>
              <a:rPr kumimoji="1" lang="ja-JP" altLang="en-US" sz="7200" b="1" dirty="0" smtClean="0">
                <a:solidFill>
                  <a:srgbClr val="92D050"/>
                </a:solidFill>
                <a:latin typeface="Hiragino Mincho ProN W6" charset="-128"/>
                <a:ea typeface="Hiragino Mincho ProN W6" charset="-128"/>
                <a:cs typeface="Hiragino Mincho ProN W6" charset="-128"/>
              </a:rPr>
              <a:t>ン</a:t>
            </a:r>
            <a:endParaRPr kumimoji="1" lang="ja-JP" altLang="en-US" sz="7200" b="1" dirty="0">
              <a:solidFill>
                <a:srgbClr val="92D050"/>
              </a:solidFill>
              <a:latin typeface="Hiragino Mincho ProN W6" charset="-128"/>
              <a:ea typeface="Hiragino Mincho ProN W6" charset="-128"/>
              <a:cs typeface="Hiragino Mincho ProN W6" charset="-128"/>
            </a:endParaRPr>
          </a:p>
        </p:txBody>
      </p:sp>
      <p:sp>
        <p:nvSpPr>
          <p:cNvPr id="12" name="テキスト ボックス 11"/>
          <p:cNvSpPr txBox="1"/>
          <p:nvPr/>
        </p:nvSpPr>
        <p:spPr>
          <a:xfrm>
            <a:off x="6156176" y="1700808"/>
            <a:ext cx="1224136" cy="1200329"/>
          </a:xfrm>
          <a:prstGeom prst="rect">
            <a:avLst/>
          </a:prstGeom>
          <a:solidFill>
            <a:schemeClr val="bg1"/>
          </a:solidFill>
        </p:spPr>
        <p:txBody>
          <a:bodyPr wrap="square" rtlCol="0">
            <a:spAutoFit/>
          </a:bodyPr>
          <a:lstStyle/>
          <a:p>
            <a:pPr algn="ctr"/>
            <a:r>
              <a:rPr lang="ja-JP" altLang="en-US" sz="7200" b="1" dirty="0">
                <a:solidFill>
                  <a:srgbClr val="7030A0"/>
                </a:solidFill>
                <a:latin typeface="Hiragino Mincho ProN W6" charset="-128"/>
                <a:ea typeface="Hiragino Mincho ProN W6" charset="-128"/>
                <a:cs typeface="Hiragino Mincho ProN W6" charset="-128"/>
              </a:rPr>
              <a:t>タ</a:t>
            </a:r>
            <a:endParaRPr kumimoji="1" lang="ja-JP" altLang="en-US" sz="8800" b="1" dirty="0">
              <a:solidFill>
                <a:srgbClr val="7030A0"/>
              </a:solidFill>
              <a:latin typeface="Hiragino Mincho ProN W6" charset="-128"/>
              <a:ea typeface="Hiragino Mincho ProN W6" charset="-128"/>
              <a:cs typeface="Hiragino Mincho ProN W6" charset="-128"/>
            </a:endParaRPr>
          </a:p>
        </p:txBody>
      </p:sp>
      <p:sp>
        <p:nvSpPr>
          <p:cNvPr id="14" name="テキスト ボックス 13"/>
          <p:cNvSpPr txBox="1"/>
          <p:nvPr/>
        </p:nvSpPr>
        <p:spPr>
          <a:xfrm>
            <a:off x="4968044" y="4782152"/>
            <a:ext cx="4104456" cy="2062103"/>
          </a:xfrm>
          <a:prstGeom prst="rect">
            <a:avLst/>
          </a:prstGeom>
          <a:noFill/>
        </p:spPr>
        <p:txBody>
          <a:bodyPr wrap="square" rtlCol="0">
            <a:spAutoFit/>
          </a:bodyPr>
          <a:lstStyle/>
          <a:p>
            <a:pPr algn="r"/>
            <a:r>
              <a:rPr lang="ja-JP" altLang="en-US" sz="3200" dirty="0"/>
              <a:t>北海道</a:t>
            </a:r>
            <a:r>
              <a:rPr lang="ja-JP" altLang="en-US" sz="3200" dirty="0" smtClean="0"/>
              <a:t>大学大学院</a:t>
            </a:r>
            <a:endParaRPr lang="en-US" altLang="ja-JP" sz="3200" dirty="0" smtClean="0"/>
          </a:p>
          <a:p>
            <a:pPr algn="r"/>
            <a:r>
              <a:rPr lang="ja-JP" altLang="en-US" sz="3200" dirty="0" smtClean="0"/>
              <a:t>理学院 宇宙理学専攻</a:t>
            </a:r>
            <a:endParaRPr lang="en-US" altLang="ja-JP" sz="3200" dirty="0" smtClean="0"/>
          </a:p>
          <a:p>
            <a:pPr algn="r"/>
            <a:r>
              <a:rPr lang="ja-JP" altLang="en-US" sz="3200" dirty="0" smtClean="0"/>
              <a:t>修士 </a:t>
            </a:r>
            <a:r>
              <a:rPr lang="en-US" altLang="ja-JP" sz="3200" dirty="0"/>
              <a:t>2</a:t>
            </a:r>
            <a:r>
              <a:rPr lang="en-US" altLang="ja-JP" sz="3200" dirty="0" smtClean="0"/>
              <a:t> </a:t>
            </a:r>
            <a:r>
              <a:rPr lang="ja-JP" altLang="en-US" sz="3200" dirty="0" smtClean="0"/>
              <a:t>年</a:t>
            </a:r>
            <a:endParaRPr kumimoji="1" lang="en-US" altLang="ja-JP" sz="3200" dirty="0" smtClean="0"/>
          </a:p>
          <a:p>
            <a:pPr algn="r"/>
            <a:r>
              <a:rPr kumimoji="1" lang="ja-JP" altLang="en-US" sz="3200" dirty="0" smtClean="0"/>
              <a:t>村橋 究理基</a:t>
            </a:r>
            <a:endParaRPr kumimoji="1" lang="ja-JP" altLang="en-US" sz="3200" dirty="0"/>
          </a:p>
        </p:txBody>
      </p:sp>
    </p:spTree>
    <p:extLst>
      <p:ext uri="{BB962C8B-B14F-4D97-AF65-F5344CB8AC3E}">
        <p14:creationId xmlns:p14="http://schemas.microsoft.com/office/powerpoint/2010/main" val="171414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ja-JP" altLang="en-US" dirty="0" smtClean="0"/>
              <a:t>導入した</a:t>
            </a:r>
            <a:r>
              <a:rPr lang="en-US" altLang="ja-JP" dirty="0" smtClean="0"/>
              <a:t> </a:t>
            </a:r>
            <a:r>
              <a:rPr lang="en-US" altLang="ja-JP" dirty="0" smtClean="0"/>
              <a:t>Cube 3</a:t>
            </a:r>
            <a:r>
              <a:rPr lang="en-US" altLang="ja-JP" baseline="30000" dirty="0" smtClean="0"/>
              <a:t>rd</a:t>
            </a:r>
            <a:r>
              <a:rPr lang="en-US" altLang="ja-JP" dirty="0" smtClean="0"/>
              <a:t> gen </a:t>
            </a:r>
            <a:r>
              <a:rPr lang="ja-JP" altLang="en-US" dirty="0" smtClean="0"/>
              <a:t>とは</a:t>
            </a:r>
            <a:endParaRPr kumimoji="1" lang="ja-JP" altLang="en-US" dirty="0"/>
          </a:p>
        </p:txBody>
      </p:sp>
      <p:sp>
        <p:nvSpPr>
          <p:cNvPr id="3" name="コンテンツ プレースホルダー 2"/>
          <p:cNvSpPr>
            <a:spLocks noGrp="1"/>
          </p:cNvSpPr>
          <p:nvPr>
            <p:ph idx="1"/>
          </p:nvPr>
        </p:nvSpPr>
        <p:spPr>
          <a:xfrm>
            <a:off x="457200" y="1052736"/>
            <a:ext cx="8229600" cy="3456384"/>
          </a:xfrm>
        </p:spPr>
        <p:txBody>
          <a:bodyPr>
            <a:normAutofit/>
          </a:bodyPr>
          <a:lstStyle/>
          <a:p>
            <a:r>
              <a:rPr lang="ja-JP" altLang="en-US" dirty="0" smtClean="0"/>
              <a:t>材料</a:t>
            </a:r>
            <a:r>
              <a:rPr lang="en-US" altLang="ja-JP" dirty="0" smtClean="0"/>
              <a:t>(</a:t>
            </a:r>
            <a:r>
              <a:rPr lang="ja-JP" altLang="en-US" dirty="0" smtClean="0"/>
              <a:t>マテリアル</a:t>
            </a:r>
            <a:r>
              <a:rPr lang="en-US" altLang="ja-JP" dirty="0" smtClean="0"/>
              <a:t>)</a:t>
            </a:r>
            <a:r>
              <a:rPr lang="ja-JP" altLang="en-US" dirty="0" smtClean="0"/>
              <a:t>は一巻き</a:t>
            </a:r>
            <a:r>
              <a:rPr lang="en-US" altLang="ja-JP" dirty="0" smtClean="0"/>
              <a:t> 6,000</a:t>
            </a:r>
            <a:r>
              <a:rPr lang="ja-JP" altLang="en-US" dirty="0" smtClean="0"/>
              <a:t>円</a:t>
            </a:r>
            <a:endParaRPr lang="en-US" altLang="ja-JP" dirty="0" smtClean="0"/>
          </a:p>
          <a:p>
            <a:r>
              <a:rPr lang="ja-JP" altLang="en-US" dirty="0" smtClean="0"/>
              <a:t>全</a:t>
            </a:r>
            <a:r>
              <a:rPr lang="en-US" altLang="ja-JP" dirty="0" smtClean="0"/>
              <a:t> 23 </a:t>
            </a:r>
            <a:r>
              <a:rPr lang="ja-JP" altLang="en-US" dirty="0" smtClean="0"/>
              <a:t>色</a:t>
            </a:r>
            <a:r>
              <a:rPr lang="en-US" altLang="ja-JP" dirty="0" smtClean="0"/>
              <a:t>, </a:t>
            </a:r>
            <a:r>
              <a:rPr lang="ja-JP" altLang="en-US" dirty="0" smtClean="0"/>
              <a:t>材質は</a:t>
            </a:r>
            <a:r>
              <a:rPr lang="en-US" altLang="ja-JP" dirty="0" smtClean="0"/>
              <a:t> PLA/ABS </a:t>
            </a:r>
            <a:r>
              <a:rPr lang="ja-JP" altLang="en-US" dirty="0" smtClean="0"/>
              <a:t>から選択</a:t>
            </a:r>
          </a:p>
          <a:p>
            <a:r>
              <a:rPr lang="ja-JP" altLang="en-US" dirty="0" smtClean="0"/>
              <a:t>一巻きあたりでどれぐらいの量ができるのかはよくわからない</a:t>
            </a:r>
            <a:r>
              <a:rPr lang="en-US" altLang="ja-JP" dirty="0" smtClean="0"/>
              <a:t> (</a:t>
            </a:r>
            <a:r>
              <a:rPr lang="ja-JP" altLang="en-US" dirty="0" smtClean="0"/>
              <a:t>多分作成物の重量による</a:t>
            </a:r>
            <a:r>
              <a:rPr lang="en-US" altLang="ja-JP" dirty="0" smtClean="0"/>
              <a:t>)</a:t>
            </a:r>
            <a:endParaRPr lang="ja-JP" altLang="en-US" dirty="0"/>
          </a:p>
          <a:p>
            <a:r>
              <a:rPr lang="ja-JP" altLang="en-US" dirty="0" smtClean="0"/>
              <a:t>このモデル</a:t>
            </a:r>
            <a:r>
              <a:rPr lang="en-US" altLang="ja-JP" dirty="0" smtClean="0"/>
              <a:t> (120x120x120mm </a:t>
            </a:r>
            <a:r>
              <a:rPr lang="ja-JP" altLang="en-US" dirty="0" smtClean="0"/>
              <a:t>程度</a:t>
            </a:r>
            <a:r>
              <a:rPr lang="en-US" altLang="ja-JP" dirty="0" smtClean="0"/>
              <a:t>) </a:t>
            </a:r>
            <a:r>
              <a:rPr lang="ja-JP" altLang="en-US" dirty="0" smtClean="0"/>
              <a:t>で</a:t>
            </a:r>
            <a:r>
              <a:rPr lang="en-US" altLang="ja-JP" dirty="0" smtClean="0"/>
              <a:t>20%</a:t>
            </a:r>
            <a:r>
              <a:rPr lang="ja-JP" altLang="en-US" dirty="0" smtClean="0"/>
              <a:t>ぐらい消費したのでおよそ</a:t>
            </a:r>
            <a:r>
              <a:rPr lang="en-US" altLang="ja-JP" dirty="0"/>
              <a:t> </a:t>
            </a:r>
            <a:r>
              <a:rPr lang="en-US" altLang="ja-JP" dirty="0" smtClean="0"/>
              <a:t>1200 </a:t>
            </a:r>
            <a:r>
              <a:rPr lang="ja-JP" altLang="en-US" dirty="0" smtClean="0"/>
              <a:t>円相当</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317098"/>
            <a:ext cx="4284478" cy="2856318"/>
          </a:xfrm>
          <a:prstGeom prst="rect">
            <a:avLst/>
          </a:prstGeom>
        </p:spPr>
      </p:pic>
    </p:spTree>
    <p:extLst>
      <p:ext uri="{BB962C8B-B14F-4D97-AF65-F5344CB8AC3E}">
        <p14:creationId xmlns:p14="http://schemas.microsoft.com/office/powerpoint/2010/main" val="1690334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780928"/>
            <a:ext cx="8856984" cy="830997"/>
          </a:xfrm>
          <a:prstGeom prst="rect">
            <a:avLst/>
          </a:prstGeom>
          <a:noFill/>
        </p:spPr>
        <p:txBody>
          <a:bodyPr wrap="square" rtlCol="0">
            <a:spAutoFit/>
          </a:bodyPr>
          <a:lstStyle/>
          <a:p>
            <a:pPr algn="ctr"/>
            <a:r>
              <a:rPr lang="en-US" altLang="ja-JP" sz="4800" dirty="0" smtClean="0">
                <a:latin typeface="Hiragino Kaku Gothic StdN W8" charset="-128"/>
                <a:ea typeface="Hiragino Kaku Gothic StdN W8" charset="-128"/>
                <a:cs typeface="Hiragino Kaku Gothic StdN W8" charset="-128"/>
              </a:rPr>
              <a:t>3D </a:t>
            </a:r>
            <a:r>
              <a:rPr lang="ja-JP" altLang="en-US" sz="4800" dirty="0" smtClean="0">
                <a:latin typeface="Hiragino Kaku Gothic StdN W8" charset="-128"/>
                <a:ea typeface="Hiragino Kaku Gothic StdN W8" charset="-128"/>
                <a:cs typeface="Hiragino Kaku Gothic StdN W8" charset="-128"/>
              </a:rPr>
              <a:t>プリンタ出力の流れ</a:t>
            </a:r>
            <a:endParaRPr kumimoji="1" lang="ja-JP" altLang="en-US" sz="4800" dirty="0">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638610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en-US" altLang="ja-JP" dirty="0" smtClean="0"/>
              <a:t>3D</a:t>
            </a:r>
            <a:r>
              <a:rPr kumimoji="1" lang="ja-JP" altLang="en-US" dirty="0" smtClean="0"/>
              <a:t>プリンタ出力の流れ</a:t>
            </a:r>
            <a:endParaRPr kumimoji="1" lang="ja-JP" altLang="en-US" dirty="0"/>
          </a:p>
        </p:txBody>
      </p:sp>
      <p:sp>
        <p:nvSpPr>
          <p:cNvPr id="3" name="コンテンツ プレースホルダー 2"/>
          <p:cNvSpPr>
            <a:spLocks noGrp="1"/>
          </p:cNvSpPr>
          <p:nvPr>
            <p:ph idx="1"/>
          </p:nvPr>
        </p:nvSpPr>
        <p:spPr>
          <a:xfrm>
            <a:off x="179512" y="1052736"/>
            <a:ext cx="8784976" cy="5400600"/>
          </a:xfrm>
        </p:spPr>
        <p:txBody>
          <a:bodyPr>
            <a:normAutofit/>
          </a:bodyPr>
          <a:lstStyle/>
          <a:p>
            <a:pPr marL="514350" indent="-514350">
              <a:buFont typeface="+mj-lt"/>
              <a:buAutoNum type="arabicPeriod"/>
            </a:pPr>
            <a:r>
              <a:rPr kumimoji="1" lang="en-US" altLang="ja-JP" dirty="0" smtClean="0"/>
              <a:t>3D</a:t>
            </a:r>
            <a:r>
              <a:rPr kumimoji="1" lang="ja-JP" altLang="en-US" dirty="0" smtClean="0"/>
              <a:t>モデリングソフトでモデリング</a:t>
            </a:r>
            <a:endParaRPr kumimoji="1" lang="en-US" altLang="ja-JP" dirty="0" smtClean="0"/>
          </a:p>
          <a:p>
            <a:pPr lvl="1"/>
            <a:r>
              <a:rPr lang="en-US" altLang="ja-JP" dirty="0" smtClean="0"/>
              <a:t>STL</a:t>
            </a:r>
            <a:r>
              <a:rPr lang="en-US" altLang="ja-JP" sz="2000" dirty="0" smtClean="0"/>
              <a:t>(</a:t>
            </a:r>
            <a:r>
              <a:rPr lang="en-US" altLang="ja-JP" sz="2000" dirty="0" smtClean="0">
                <a:solidFill>
                  <a:srgbClr val="FF0000"/>
                </a:solidFill>
              </a:rPr>
              <a:t>S</a:t>
            </a:r>
            <a:r>
              <a:rPr lang="en-US" altLang="ja-JP" sz="2000" dirty="0" smtClean="0"/>
              <a:t>tandard </a:t>
            </a:r>
            <a:r>
              <a:rPr lang="en-US" altLang="ja-JP" sz="2000" dirty="0" smtClean="0">
                <a:solidFill>
                  <a:srgbClr val="FF0000"/>
                </a:solidFill>
              </a:rPr>
              <a:t>T</a:t>
            </a:r>
            <a:r>
              <a:rPr lang="en-US" altLang="ja-JP" sz="2000" dirty="0" smtClean="0"/>
              <a:t>riangulated </a:t>
            </a:r>
            <a:r>
              <a:rPr lang="en-US" altLang="ja-JP" sz="2000" dirty="0" smtClean="0">
                <a:solidFill>
                  <a:srgbClr val="FF0000"/>
                </a:solidFill>
              </a:rPr>
              <a:t>L</a:t>
            </a:r>
            <a:r>
              <a:rPr lang="en-US" altLang="ja-JP" sz="2000" dirty="0" smtClean="0"/>
              <a:t>anguage)</a:t>
            </a:r>
            <a:r>
              <a:rPr lang="ja-JP" altLang="en-US" dirty="0" smtClean="0"/>
              <a:t>形式で作成</a:t>
            </a:r>
            <a:endParaRPr lang="en-US" altLang="ja-JP" dirty="0"/>
          </a:p>
          <a:p>
            <a:pPr lvl="1"/>
            <a:r>
              <a:rPr lang="ja-JP" altLang="en-US" dirty="0" smtClean="0"/>
              <a:t>モデリングソフトは </a:t>
            </a:r>
            <a:r>
              <a:rPr lang="en-US" altLang="ja-JP" dirty="0" err="1" smtClean="0"/>
              <a:t>Metasequoia</a:t>
            </a:r>
            <a:r>
              <a:rPr lang="en-US" altLang="ja-JP" dirty="0" smtClean="0"/>
              <a:t>, Blender</a:t>
            </a:r>
            <a:r>
              <a:rPr lang="ja-JP" altLang="en-US" dirty="0" smtClean="0"/>
              <a:t>など</a:t>
            </a:r>
            <a:endParaRPr lang="en-US" altLang="ja-JP" dirty="0" smtClean="0"/>
          </a:p>
          <a:p>
            <a:pPr marL="457200" lvl="1" indent="0">
              <a:buNone/>
            </a:pPr>
            <a:r>
              <a:rPr lang="ja-JP" altLang="en-US" dirty="0" smtClean="0"/>
              <a:t>↓</a:t>
            </a:r>
            <a:endParaRPr lang="en-US" altLang="ja-JP" dirty="0" smtClean="0"/>
          </a:p>
          <a:p>
            <a:pPr marL="514350" indent="-514350">
              <a:buFont typeface="+mj-lt"/>
              <a:buAutoNum type="arabicPeriod"/>
            </a:pPr>
            <a:r>
              <a:rPr lang="en-US" altLang="ja-JP" dirty="0" smtClean="0"/>
              <a:t>3D</a:t>
            </a:r>
            <a:r>
              <a:rPr lang="ja-JP" altLang="en-US" dirty="0" smtClean="0"/>
              <a:t>プリンタの付属ソフトで</a:t>
            </a:r>
            <a:r>
              <a:rPr lang="en-US" altLang="ja-JP" dirty="0" smtClean="0"/>
              <a:t>STL</a:t>
            </a:r>
            <a:r>
              <a:rPr lang="ja-JP" altLang="en-US" dirty="0" smtClean="0"/>
              <a:t>データを変換</a:t>
            </a:r>
            <a:endParaRPr lang="en-US" altLang="ja-JP" dirty="0" smtClean="0"/>
          </a:p>
          <a:p>
            <a:pPr lvl="1"/>
            <a:r>
              <a:rPr lang="ja-JP" altLang="en-US" dirty="0" smtClean="0"/>
              <a:t>簡単な出力結果の編集</a:t>
            </a:r>
            <a:r>
              <a:rPr lang="en-US" altLang="ja-JP" dirty="0" smtClean="0"/>
              <a:t>(</a:t>
            </a:r>
            <a:r>
              <a:rPr lang="ja-JP" altLang="en-US" dirty="0" smtClean="0"/>
              <a:t>リサイズ</a:t>
            </a:r>
            <a:r>
              <a:rPr lang="en-US" altLang="ja-JP" dirty="0" smtClean="0"/>
              <a:t>, </a:t>
            </a:r>
            <a:r>
              <a:rPr lang="ja-JP" altLang="en-US" dirty="0" smtClean="0"/>
              <a:t>回転など</a:t>
            </a:r>
            <a:r>
              <a:rPr lang="en-US" altLang="ja-JP" dirty="0" smtClean="0"/>
              <a:t>)</a:t>
            </a:r>
            <a:r>
              <a:rPr lang="ja-JP" altLang="en-US" dirty="0" smtClean="0"/>
              <a:t>が可能</a:t>
            </a:r>
            <a:endParaRPr lang="en-US" altLang="ja-JP" dirty="0" smtClean="0"/>
          </a:p>
          <a:p>
            <a:pPr lvl="1"/>
            <a:r>
              <a:rPr lang="ja-JP" altLang="en-US" dirty="0" smtClean="0"/>
              <a:t>出力する色</a:t>
            </a:r>
            <a:r>
              <a:rPr lang="en-US" altLang="ja-JP" dirty="0" smtClean="0"/>
              <a:t>, </a:t>
            </a:r>
            <a:r>
              <a:rPr lang="ja-JP" altLang="en-US" dirty="0" smtClean="0"/>
              <a:t>形式</a:t>
            </a:r>
            <a:r>
              <a:rPr lang="en-US" altLang="ja-JP" dirty="0" smtClean="0"/>
              <a:t>(</a:t>
            </a:r>
            <a:r>
              <a:rPr lang="ja-JP" altLang="en-US" dirty="0" smtClean="0"/>
              <a:t>後述</a:t>
            </a:r>
            <a:r>
              <a:rPr lang="en-US" altLang="ja-JP" dirty="0" smtClean="0"/>
              <a:t>)</a:t>
            </a:r>
            <a:r>
              <a:rPr lang="ja-JP" altLang="en-US" dirty="0" smtClean="0"/>
              <a:t>を決定する</a:t>
            </a:r>
            <a:endParaRPr lang="en-US" altLang="ja-JP" dirty="0"/>
          </a:p>
          <a:p>
            <a:pPr marL="457200" lvl="1" indent="0">
              <a:buNone/>
            </a:pPr>
            <a:r>
              <a:rPr lang="ja-JP" altLang="en-US" dirty="0" smtClean="0"/>
              <a:t>↓</a:t>
            </a:r>
            <a:endParaRPr lang="en-US" altLang="ja-JP" dirty="0" smtClean="0"/>
          </a:p>
          <a:p>
            <a:pPr marL="514350" indent="-514350">
              <a:buFont typeface="+mj-lt"/>
              <a:buAutoNum type="arabicPeriod"/>
            </a:pPr>
            <a:r>
              <a:rPr lang="en-US" altLang="ja-JP" dirty="0" smtClean="0"/>
              <a:t>3D</a:t>
            </a:r>
            <a:r>
              <a:rPr lang="ja-JP" altLang="en-US" dirty="0" smtClean="0"/>
              <a:t>プリンタへ入力</a:t>
            </a:r>
            <a:r>
              <a:rPr lang="en-US" altLang="ja-JP" sz="2000" dirty="0" smtClean="0"/>
              <a:t>(USB</a:t>
            </a:r>
            <a:r>
              <a:rPr lang="ja-JP" altLang="en-US" sz="2000" dirty="0" smtClean="0"/>
              <a:t>メモリなど経由</a:t>
            </a:r>
            <a:r>
              <a:rPr lang="en-US" altLang="ja-JP" sz="2000" dirty="0" smtClean="0"/>
              <a:t>)</a:t>
            </a:r>
            <a:r>
              <a:rPr lang="ja-JP" altLang="en-US" dirty="0" smtClean="0"/>
              <a:t>して出力</a:t>
            </a:r>
            <a:endParaRPr lang="en-US" altLang="ja-JP" dirty="0" smtClean="0"/>
          </a:p>
          <a:p>
            <a:pPr lvl="1"/>
            <a:r>
              <a:rPr lang="ja-JP" altLang="en-US" dirty="0" smtClean="0"/>
              <a:t>しばし待つ</a:t>
            </a:r>
            <a:r>
              <a:rPr lang="en-US" altLang="ja-JP" dirty="0" smtClean="0"/>
              <a:t>…</a:t>
            </a:r>
            <a:r>
              <a:rPr lang="ja-JP" altLang="en-US" dirty="0"/>
              <a:t>と</a:t>
            </a:r>
            <a:r>
              <a:rPr lang="ja-JP" altLang="en-US" dirty="0" smtClean="0"/>
              <a:t>は限らない！</a:t>
            </a:r>
            <a:r>
              <a:rPr lang="en-US" altLang="ja-JP" dirty="0" smtClean="0"/>
              <a:t>(</a:t>
            </a:r>
            <a:r>
              <a:rPr lang="ja-JP" altLang="en-US" dirty="0" smtClean="0"/>
              <a:t>後述</a:t>
            </a:r>
            <a:r>
              <a:rPr lang="en-US" altLang="ja-JP" dirty="0" smtClean="0"/>
              <a:t>)</a:t>
            </a:r>
          </a:p>
        </p:txBody>
      </p:sp>
    </p:spTree>
    <p:extLst>
      <p:ext uri="{BB962C8B-B14F-4D97-AF65-F5344CB8AC3E}">
        <p14:creationId xmlns:p14="http://schemas.microsoft.com/office/powerpoint/2010/main" val="96639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496944" cy="850106"/>
          </a:xfrm>
        </p:spPr>
        <p:txBody>
          <a:bodyPr>
            <a:normAutofit fontScale="90000"/>
          </a:bodyPr>
          <a:lstStyle/>
          <a:p>
            <a:r>
              <a:rPr kumimoji="1" lang="en-US" altLang="ja-JP" smtClean="0"/>
              <a:t>1. </a:t>
            </a:r>
            <a:r>
              <a:rPr kumimoji="1" lang="en-US" altLang="ja-JP" dirty="0" smtClean="0"/>
              <a:t>3D</a:t>
            </a:r>
            <a:r>
              <a:rPr kumimoji="1" lang="ja-JP" altLang="en-US" dirty="0" smtClean="0"/>
              <a:t>モデリングソフトでのモデリング</a:t>
            </a:r>
            <a:endParaRPr kumimoji="1" lang="ja-JP" altLang="en-US" dirty="0"/>
          </a:p>
        </p:txBody>
      </p:sp>
      <p:sp>
        <p:nvSpPr>
          <p:cNvPr id="3" name="コンテンツ プレースホルダー 2"/>
          <p:cNvSpPr>
            <a:spLocks noGrp="1"/>
          </p:cNvSpPr>
          <p:nvPr>
            <p:ph idx="1"/>
          </p:nvPr>
        </p:nvSpPr>
        <p:spPr>
          <a:xfrm>
            <a:off x="179512" y="1052736"/>
            <a:ext cx="8784976" cy="5400600"/>
          </a:xfrm>
        </p:spPr>
        <p:txBody>
          <a:bodyPr>
            <a:normAutofit/>
          </a:bodyPr>
          <a:lstStyle/>
          <a:p>
            <a:r>
              <a:rPr lang="ja-JP" altLang="en-US" dirty="0" smtClean="0"/>
              <a:t>ポリゴンを組み合わせることで</a:t>
            </a:r>
            <a:r>
              <a:rPr lang="en-US" altLang="ja-JP" dirty="0" smtClean="0"/>
              <a:t>3D</a:t>
            </a:r>
            <a:r>
              <a:rPr lang="ja-JP" altLang="en-US" dirty="0" smtClean="0"/>
              <a:t>データを作成する</a:t>
            </a:r>
          </a:p>
          <a:p>
            <a:pPr lvl="1"/>
            <a:r>
              <a:rPr lang="ja-JP" altLang="en-US" dirty="0" smtClean="0"/>
              <a:t>ポリゴン</a:t>
            </a:r>
            <a:r>
              <a:rPr lang="en-US" altLang="ja-JP" dirty="0" smtClean="0"/>
              <a:t>: </a:t>
            </a:r>
            <a:r>
              <a:rPr lang="ja-JP" altLang="en-US" dirty="0" smtClean="0"/>
              <a:t>三角形</a:t>
            </a:r>
            <a:r>
              <a:rPr lang="en-US" altLang="ja-JP" dirty="0" smtClean="0"/>
              <a:t>(</a:t>
            </a:r>
            <a:r>
              <a:rPr lang="ja-JP" altLang="en-US" dirty="0" smtClean="0"/>
              <a:t>四角形</a:t>
            </a:r>
            <a:r>
              <a:rPr lang="en-US" altLang="ja-JP" dirty="0" smtClean="0"/>
              <a:t>)</a:t>
            </a:r>
            <a:r>
              <a:rPr lang="ja-JP" altLang="en-US" dirty="0" smtClean="0"/>
              <a:t>の板</a:t>
            </a:r>
            <a:endParaRPr lang="en-US" altLang="ja-JP"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924" y="2636912"/>
            <a:ext cx="5652120" cy="4133113"/>
          </a:xfrm>
          <a:prstGeom prst="rect">
            <a:avLst/>
          </a:prstGeom>
        </p:spPr>
      </p:pic>
    </p:spTree>
    <p:extLst>
      <p:ext uri="{BB962C8B-B14F-4D97-AF65-F5344CB8AC3E}">
        <p14:creationId xmlns:p14="http://schemas.microsoft.com/office/powerpoint/2010/main" val="239204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052736"/>
            <a:ext cx="8784976" cy="5616624"/>
          </a:xfrm>
        </p:spPr>
        <p:txBody>
          <a:bodyPr>
            <a:normAutofit fontScale="92500" lnSpcReduction="10000"/>
          </a:bodyPr>
          <a:lstStyle/>
          <a:p>
            <a:r>
              <a:rPr lang="en-US" altLang="ja-JP" dirty="0" err="1" smtClean="0"/>
              <a:t>Metasquoia</a:t>
            </a:r>
            <a:r>
              <a:rPr lang="en-US" altLang="ja-JP" dirty="0" smtClean="0"/>
              <a:t> 4</a:t>
            </a:r>
          </a:p>
          <a:p>
            <a:pPr lvl="1"/>
            <a:r>
              <a:rPr lang="ja-JP" altLang="en-US" dirty="0" smtClean="0"/>
              <a:t>テトラフェイス社のモデリングソフト</a:t>
            </a:r>
            <a:endParaRPr lang="en-US" altLang="ja-JP" dirty="0" smtClean="0"/>
          </a:p>
          <a:p>
            <a:pPr lvl="1"/>
            <a:r>
              <a:rPr lang="en-US" altLang="ja-JP" dirty="0" smtClean="0"/>
              <a:t>Windows </a:t>
            </a:r>
            <a:r>
              <a:rPr lang="ja-JP" altLang="en-US" dirty="0" smtClean="0"/>
              <a:t>上でしか動かない</a:t>
            </a:r>
            <a:endParaRPr lang="en-US" altLang="ja-JP" dirty="0" smtClean="0"/>
          </a:p>
          <a:p>
            <a:pPr lvl="1"/>
            <a:r>
              <a:rPr lang="ja-JP" altLang="en-US" dirty="0" smtClean="0"/>
              <a:t>シェアウェアだが機能制限付きで無料で利用できる</a:t>
            </a:r>
            <a:endParaRPr lang="en-US" altLang="ja-JP" dirty="0" smtClean="0"/>
          </a:p>
          <a:p>
            <a:pPr lvl="2"/>
            <a:r>
              <a:rPr lang="ja-JP" altLang="en-US" dirty="0" smtClean="0"/>
              <a:t>一番の大きな制限は「独自形式</a:t>
            </a:r>
            <a:r>
              <a:rPr lang="en-US" altLang="ja-JP" dirty="0" smtClean="0"/>
              <a:t>(</a:t>
            </a:r>
            <a:r>
              <a:rPr lang="en-US" altLang="ja-JP" dirty="0" err="1" smtClean="0"/>
              <a:t>mqo</a:t>
            </a:r>
            <a:r>
              <a:rPr lang="en-US" altLang="ja-JP" dirty="0" smtClean="0"/>
              <a:t>)</a:t>
            </a:r>
            <a:r>
              <a:rPr lang="ja-JP" altLang="en-US" dirty="0" smtClean="0"/>
              <a:t>」でしか出力できない</a:t>
            </a:r>
            <a:endParaRPr lang="en-US" altLang="ja-JP" dirty="0" smtClean="0"/>
          </a:p>
          <a:p>
            <a:r>
              <a:rPr lang="en-US" altLang="ja-JP" dirty="0" smtClean="0"/>
              <a:t>Blender</a:t>
            </a:r>
          </a:p>
          <a:p>
            <a:pPr lvl="1"/>
            <a:r>
              <a:rPr lang="ja-JP" altLang="en-US" dirty="0" smtClean="0"/>
              <a:t>オープンソースソフトウェア</a:t>
            </a:r>
            <a:endParaRPr lang="en-US" altLang="ja-JP" dirty="0" smtClean="0"/>
          </a:p>
          <a:p>
            <a:pPr lvl="1"/>
            <a:r>
              <a:rPr lang="ja-JP" altLang="en-US" dirty="0" smtClean="0"/>
              <a:t>マルチプラットフォームなので</a:t>
            </a:r>
            <a:r>
              <a:rPr lang="en-US" altLang="ja-JP" dirty="0" smtClean="0"/>
              <a:t>Windows, Mac, Linux </a:t>
            </a:r>
            <a:r>
              <a:rPr lang="ja-JP" altLang="en-US" dirty="0" smtClean="0"/>
              <a:t>で動かせる</a:t>
            </a:r>
            <a:endParaRPr lang="en-US" altLang="ja-JP" dirty="0" smtClean="0"/>
          </a:p>
          <a:p>
            <a:pPr lvl="1"/>
            <a:r>
              <a:rPr lang="en-US" altLang="ja-JP" dirty="0" smtClean="0"/>
              <a:t>3D</a:t>
            </a:r>
            <a:r>
              <a:rPr lang="ja-JP" altLang="en-US" dirty="0" smtClean="0"/>
              <a:t>関係のことは割と何でもできるが</a:t>
            </a:r>
            <a:r>
              <a:rPr lang="en-US" altLang="ja-JP" dirty="0" smtClean="0"/>
              <a:t>, </a:t>
            </a:r>
            <a:r>
              <a:rPr lang="ja-JP" altLang="en-US" dirty="0"/>
              <a:t>機能</a:t>
            </a:r>
            <a:r>
              <a:rPr lang="ja-JP" altLang="en-US" dirty="0" smtClean="0"/>
              <a:t>が多いため扱いが難しい</a:t>
            </a:r>
            <a:endParaRPr lang="en-US" altLang="ja-JP" dirty="0" smtClean="0"/>
          </a:p>
          <a:p>
            <a:pPr lvl="1"/>
            <a:r>
              <a:rPr lang="ja-JP" altLang="en-US" dirty="0" smtClean="0"/>
              <a:t>プラグインを用いると</a:t>
            </a:r>
            <a:r>
              <a:rPr lang="en-US" altLang="ja-JP" dirty="0" smtClean="0"/>
              <a:t> </a:t>
            </a:r>
            <a:r>
              <a:rPr lang="en-US" altLang="ja-JP" dirty="0" err="1" smtClean="0"/>
              <a:t>mqo</a:t>
            </a:r>
            <a:r>
              <a:rPr lang="en-US" altLang="ja-JP" dirty="0" smtClean="0"/>
              <a:t> </a:t>
            </a:r>
            <a:r>
              <a:rPr lang="ja-JP" altLang="en-US" dirty="0" smtClean="0"/>
              <a:t>形式データをインポートでき</a:t>
            </a:r>
            <a:r>
              <a:rPr lang="en-US" altLang="ja-JP" dirty="0" smtClean="0"/>
              <a:t>, </a:t>
            </a:r>
            <a:r>
              <a:rPr lang="en-US" altLang="ja-JP" dirty="0" err="1" smtClean="0"/>
              <a:t>stl</a:t>
            </a:r>
            <a:r>
              <a:rPr lang="en-US" altLang="ja-JP" dirty="0" smtClean="0"/>
              <a:t> </a:t>
            </a:r>
            <a:r>
              <a:rPr lang="ja-JP" altLang="en-US" dirty="0" smtClean="0"/>
              <a:t>形式で吐き出すことができる</a:t>
            </a:r>
            <a:endParaRPr lang="en-US" altLang="ja-JP" dirty="0" smtClean="0"/>
          </a:p>
        </p:txBody>
      </p:sp>
      <p:sp>
        <p:nvSpPr>
          <p:cNvPr id="5" name="タイトル 1"/>
          <p:cNvSpPr txBox="1">
            <a:spLocks/>
          </p:cNvSpPr>
          <p:nvPr/>
        </p:nvSpPr>
        <p:spPr>
          <a:xfrm>
            <a:off x="179512" y="274638"/>
            <a:ext cx="8496944"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1. </a:t>
            </a:r>
            <a:r>
              <a:rPr lang="en-US" altLang="ja-JP" dirty="0" smtClean="0"/>
              <a:t>3D</a:t>
            </a:r>
            <a:r>
              <a:rPr lang="ja-JP" altLang="en-US" dirty="0" smtClean="0"/>
              <a:t>モデリングソフトでのモデリング</a:t>
            </a:r>
            <a:endParaRPr lang="ja-JP" altLang="en-US" dirty="0"/>
          </a:p>
        </p:txBody>
      </p:sp>
    </p:spTree>
    <p:extLst>
      <p:ext uri="{BB962C8B-B14F-4D97-AF65-F5344CB8AC3E}">
        <p14:creationId xmlns:p14="http://schemas.microsoft.com/office/powerpoint/2010/main" val="2000419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052736"/>
            <a:ext cx="8784976" cy="5400600"/>
          </a:xfrm>
        </p:spPr>
        <p:txBody>
          <a:bodyPr>
            <a:normAutofit/>
          </a:bodyPr>
          <a:lstStyle/>
          <a:p>
            <a:r>
              <a:rPr lang="en-US" altLang="ja-JP" dirty="0" err="1" smtClean="0"/>
              <a:t>Metasquoia</a:t>
            </a:r>
            <a:r>
              <a:rPr lang="en-US" altLang="ja-JP" dirty="0" smtClean="0"/>
              <a:t> 4 </a:t>
            </a:r>
            <a:r>
              <a:rPr lang="ja-JP" altLang="en-US" dirty="0" smtClean="0"/>
              <a:t>によるモデリングの様子</a:t>
            </a:r>
            <a:r>
              <a:rPr lang="en-US" altLang="ja-JP" dirty="0" smtClean="0"/>
              <a:t>(</a:t>
            </a:r>
            <a:r>
              <a:rPr lang="en-US" altLang="ja-JP" dirty="0" smtClean="0"/>
              <a:t>15</a:t>
            </a:r>
            <a:r>
              <a:rPr lang="ja-JP" altLang="en-US" dirty="0" smtClean="0"/>
              <a:t>倍速</a:t>
            </a:r>
            <a:r>
              <a:rPr lang="en-US" altLang="ja-JP" dirty="0" smtClean="0"/>
              <a:t>)</a:t>
            </a:r>
          </a:p>
        </p:txBody>
      </p:sp>
      <p:sp>
        <p:nvSpPr>
          <p:cNvPr id="8" name="タイトル 1"/>
          <p:cNvSpPr txBox="1">
            <a:spLocks/>
          </p:cNvSpPr>
          <p:nvPr/>
        </p:nvSpPr>
        <p:spPr>
          <a:xfrm>
            <a:off x="179512" y="274638"/>
            <a:ext cx="8496944"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1. 3D</a:t>
            </a:r>
            <a:r>
              <a:rPr lang="ja-JP" altLang="en-US" dirty="0" smtClean="0"/>
              <a:t>モデリングソフトでのモデリング</a:t>
            </a:r>
            <a:endParaRPr lang="ja-JP" altLang="en-US" dirty="0"/>
          </a:p>
        </p:txBody>
      </p:sp>
      <p:sp>
        <p:nvSpPr>
          <p:cNvPr id="6" name="テキスト ボックス 5"/>
          <p:cNvSpPr txBox="1"/>
          <p:nvPr/>
        </p:nvSpPr>
        <p:spPr>
          <a:xfrm>
            <a:off x="1475656" y="3331273"/>
            <a:ext cx="6192688" cy="923330"/>
          </a:xfrm>
          <a:prstGeom prst="rect">
            <a:avLst/>
          </a:prstGeom>
          <a:noFill/>
        </p:spPr>
        <p:txBody>
          <a:bodyPr wrap="square" rtlCol="0">
            <a:spAutoFit/>
          </a:bodyPr>
          <a:lstStyle/>
          <a:p>
            <a:r>
              <a:rPr kumimoji="1" lang="ja-JP" altLang="en-US" sz="5400" dirty="0" smtClean="0"/>
              <a:t>動画を再生するぞ！</a:t>
            </a:r>
            <a:endParaRPr kumimoji="1" lang="ja-JP" altLang="en-US" sz="5400" dirty="0"/>
          </a:p>
        </p:txBody>
      </p:sp>
    </p:spTree>
    <p:extLst>
      <p:ext uri="{BB962C8B-B14F-4D97-AF65-F5344CB8AC3E}">
        <p14:creationId xmlns:p14="http://schemas.microsoft.com/office/powerpoint/2010/main" val="1139479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052736"/>
            <a:ext cx="8784976" cy="5616624"/>
          </a:xfrm>
        </p:spPr>
        <p:txBody>
          <a:bodyPr>
            <a:normAutofit/>
          </a:bodyPr>
          <a:lstStyle/>
          <a:p>
            <a:r>
              <a:rPr lang="ja-JP" altLang="en-US" dirty="0" smtClean="0"/>
              <a:t>モデル作成の際の注意点</a:t>
            </a:r>
          </a:p>
          <a:p>
            <a:pPr lvl="1"/>
            <a:r>
              <a:rPr lang="ja-JP" altLang="en-US" dirty="0" smtClean="0"/>
              <a:t>底面が水平で平坦になるようにする</a:t>
            </a:r>
          </a:p>
          <a:p>
            <a:pPr lvl="2"/>
            <a:r>
              <a:rPr lang="ja-JP" altLang="en-US" dirty="0" smtClean="0"/>
              <a:t>浮いていたり</a:t>
            </a:r>
            <a:r>
              <a:rPr lang="en-US" altLang="ja-JP" dirty="0" smtClean="0"/>
              <a:t>, </a:t>
            </a:r>
            <a:r>
              <a:rPr lang="ja-JP" altLang="en-US" dirty="0" smtClean="0"/>
              <a:t>斜めになっているとうまく出力できない</a:t>
            </a:r>
          </a:p>
          <a:p>
            <a:pPr lvl="1"/>
            <a:r>
              <a:rPr lang="ja-JP" altLang="en-US" dirty="0" smtClean="0"/>
              <a:t>上に積み重ねるので崩れないようなモデルにする</a:t>
            </a:r>
          </a:p>
          <a:p>
            <a:pPr lvl="2"/>
            <a:r>
              <a:rPr lang="ja-JP" altLang="en-US" dirty="0" smtClean="0"/>
              <a:t>例えばコマのようなすり鉢形は難しい</a:t>
            </a:r>
          </a:p>
          <a:p>
            <a:pPr lvl="2"/>
            <a:r>
              <a:rPr lang="ja-JP" altLang="en-US" dirty="0" smtClean="0"/>
              <a:t>モデルの向きを変える</a:t>
            </a:r>
            <a:r>
              <a:rPr lang="en-US" altLang="ja-JP" dirty="0" smtClean="0"/>
              <a:t>(</a:t>
            </a:r>
            <a:r>
              <a:rPr lang="ja-JP" altLang="en-US" dirty="0" smtClean="0"/>
              <a:t>ひっくり返すなど</a:t>
            </a:r>
            <a:r>
              <a:rPr lang="en-US" altLang="ja-JP" dirty="0" smtClean="0"/>
              <a:t>)</a:t>
            </a:r>
            <a:r>
              <a:rPr lang="ja-JP" altLang="en-US" dirty="0" smtClean="0"/>
              <a:t>するといいかも</a:t>
            </a:r>
            <a:endParaRPr lang="ja-JP" altLang="en-US" dirty="0"/>
          </a:p>
          <a:p>
            <a:pPr lvl="2"/>
            <a:r>
              <a:rPr lang="ja-JP" altLang="en-US" dirty="0" smtClean="0"/>
              <a:t>細い構造も難しいと思われる</a:t>
            </a:r>
          </a:p>
        </p:txBody>
      </p:sp>
      <p:sp>
        <p:nvSpPr>
          <p:cNvPr id="5" name="タイトル 1"/>
          <p:cNvSpPr txBox="1">
            <a:spLocks/>
          </p:cNvSpPr>
          <p:nvPr/>
        </p:nvSpPr>
        <p:spPr>
          <a:xfrm>
            <a:off x="179512" y="274638"/>
            <a:ext cx="8496944"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mtClean="0"/>
              <a:t>1. </a:t>
            </a:r>
            <a:r>
              <a:rPr lang="en-US" altLang="ja-JP" dirty="0" smtClean="0"/>
              <a:t>3D</a:t>
            </a:r>
            <a:r>
              <a:rPr lang="ja-JP" altLang="en-US" dirty="0" smtClean="0"/>
              <a:t>モデリングソフトでのモデリング</a:t>
            </a:r>
            <a:endParaRPr lang="ja-JP" altLang="en-US"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3" y="4002021"/>
            <a:ext cx="5168155" cy="3445437"/>
          </a:xfrm>
          <a:prstGeom prst="rect">
            <a:avLst/>
          </a:prstGeom>
        </p:spPr>
      </p:pic>
    </p:spTree>
    <p:extLst>
      <p:ext uri="{BB962C8B-B14F-4D97-AF65-F5344CB8AC3E}">
        <p14:creationId xmlns:p14="http://schemas.microsoft.com/office/powerpoint/2010/main" val="313515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smtClean="0"/>
              <a:t>2. </a:t>
            </a:r>
            <a:r>
              <a:rPr lang="ja-JP" altLang="en-US" dirty="0" smtClean="0"/>
              <a:t>付属ソフトによるデータの変換</a:t>
            </a:r>
            <a:endParaRPr kumimoji="1" lang="ja-JP" altLang="en-US" dirty="0"/>
          </a:p>
        </p:txBody>
      </p:sp>
      <p:sp>
        <p:nvSpPr>
          <p:cNvPr id="3" name="コンテンツ プレースホルダー 2"/>
          <p:cNvSpPr>
            <a:spLocks noGrp="1"/>
          </p:cNvSpPr>
          <p:nvPr>
            <p:ph idx="1"/>
          </p:nvPr>
        </p:nvSpPr>
        <p:spPr>
          <a:xfrm>
            <a:off x="179512" y="1052736"/>
            <a:ext cx="8784976" cy="1440160"/>
          </a:xfrm>
        </p:spPr>
        <p:txBody>
          <a:bodyPr>
            <a:normAutofit fontScale="85000" lnSpcReduction="10000"/>
          </a:bodyPr>
          <a:lstStyle/>
          <a:p>
            <a:r>
              <a:rPr lang="en-US" altLang="ja-JP" dirty="0" err="1" smtClean="0"/>
              <a:t>Cubify</a:t>
            </a:r>
            <a:r>
              <a:rPr lang="en-US" altLang="ja-JP" dirty="0" smtClean="0"/>
              <a:t> </a:t>
            </a:r>
            <a:r>
              <a:rPr lang="ja-JP" altLang="en-US" dirty="0" smtClean="0"/>
              <a:t>を用いる</a:t>
            </a:r>
            <a:endParaRPr lang="en-US" altLang="ja-JP" dirty="0" smtClean="0"/>
          </a:p>
          <a:p>
            <a:pPr lvl="1"/>
            <a:r>
              <a:rPr lang="en-US" altLang="ja-JP" dirty="0" smtClean="0"/>
              <a:t>Windows, Mac </a:t>
            </a:r>
            <a:r>
              <a:rPr lang="ja-JP" altLang="en-US" dirty="0" smtClean="0"/>
              <a:t>で利用できるが</a:t>
            </a:r>
            <a:r>
              <a:rPr lang="en-US" altLang="ja-JP" dirty="0" smtClean="0"/>
              <a:t>, </a:t>
            </a:r>
            <a:r>
              <a:rPr lang="ja-JP" altLang="en-US" dirty="0" smtClean="0"/>
              <a:t>プラットフォームによって仕様が異なるようである</a:t>
            </a:r>
            <a:r>
              <a:rPr lang="en-US" altLang="ja-JP" dirty="0" smtClean="0"/>
              <a:t>. </a:t>
            </a:r>
            <a:r>
              <a:rPr lang="ja-JP" altLang="en-US" dirty="0" smtClean="0"/>
              <a:t>ここでは </a:t>
            </a:r>
            <a:r>
              <a:rPr lang="en-US" altLang="ja-JP" dirty="0" smtClean="0"/>
              <a:t>Windows</a:t>
            </a:r>
            <a:r>
              <a:rPr lang="ja-JP" altLang="en-US" dirty="0" smtClean="0"/>
              <a:t>版について触れる</a:t>
            </a:r>
            <a:endParaRPr lang="en-US" altLang="ja-JP"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04864"/>
            <a:ext cx="5688632" cy="459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34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smtClean="0"/>
              <a:t>2. </a:t>
            </a:r>
            <a:r>
              <a:rPr lang="ja-JP" altLang="en-US" dirty="0" smtClean="0"/>
              <a:t>付属ソフトによるデータの変換</a:t>
            </a:r>
            <a:endParaRPr kumimoji="1" lang="ja-JP" altLang="en-US" dirty="0"/>
          </a:p>
        </p:txBody>
      </p:sp>
      <p:sp>
        <p:nvSpPr>
          <p:cNvPr id="3" name="コンテンツ プレースホルダー 2"/>
          <p:cNvSpPr>
            <a:spLocks noGrp="1"/>
          </p:cNvSpPr>
          <p:nvPr>
            <p:ph idx="1"/>
          </p:nvPr>
        </p:nvSpPr>
        <p:spPr>
          <a:xfrm>
            <a:off x="133450" y="1124744"/>
            <a:ext cx="8784976" cy="648072"/>
          </a:xfrm>
        </p:spPr>
        <p:txBody>
          <a:bodyPr>
            <a:normAutofit fontScale="85000" lnSpcReduction="10000"/>
          </a:bodyPr>
          <a:lstStyle/>
          <a:p>
            <a:r>
              <a:rPr lang="ja-JP" altLang="en-US" dirty="0" smtClean="0"/>
              <a:t>左上の「追加」ボタンからモデルデータ</a:t>
            </a:r>
            <a:r>
              <a:rPr lang="en-US" altLang="ja-JP" dirty="0" smtClean="0"/>
              <a:t>(.</a:t>
            </a:r>
            <a:r>
              <a:rPr lang="en-US" altLang="ja-JP" dirty="0" err="1" smtClean="0"/>
              <a:t>stl</a:t>
            </a:r>
            <a:r>
              <a:rPr lang="en-US" altLang="ja-JP" dirty="0" smtClean="0"/>
              <a:t>)</a:t>
            </a:r>
            <a:r>
              <a:rPr lang="ja-JP" altLang="en-US" dirty="0" smtClean="0"/>
              <a:t>を読み込む</a:t>
            </a:r>
            <a:endParaRPr lang="en-US" altLang="ja-JP" dirty="0" smtClean="0"/>
          </a:p>
        </p:txBody>
      </p:sp>
      <p:grpSp>
        <p:nvGrpSpPr>
          <p:cNvPr id="5" name="グループ化 4"/>
          <p:cNvGrpSpPr/>
          <p:nvPr/>
        </p:nvGrpSpPr>
        <p:grpSpPr>
          <a:xfrm>
            <a:off x="107504" y="1700808"/>
            <a:ext cx="9994681" cy="8064896"/>
            <a:chOff x="107504" y="2202954"/>
            <a:chExt cx="9994681" cy="806489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02954"/>
              <a:ext cx="9994681" cy="806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755576" y="2764929"/>
              <a:ext cx="504055" cy="6640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360936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78" y="1700808"/>
            <a:ext cx="9994681" cy="806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850106"/>
          </a:xfrm>
        </p:spPr>
        <p:txBody>
          <a:bodyPr>
            <a:normAutofit/>
          </a:bodyPr>
          <a:lstStyle/>
          <a:p>
            <a:r>
              <a:rPr lang="en-US" altLang="ja-JP" dirty="0" smtClean="0"/>
              <a:t>2. </a:t>
            </a:r>
            <a:r>
              <a:rPr lang="ja-JP" altLang="en-US" dirty="0" smtClean="0"/>
              <a:t>付属ソフトによるデータの変換</a:t>
            </a:r>
            <a:endParaRPr kumimoji="1" lang="ja-JP" altLang="en-US" dirty="0"/>
          </a:p>
        </p:txBody>
      </p:sp>
      <p:sp>
        <p:nvSpPr>
          <p:cNvPr id="3" name="コンテンツ プレースホルダー 2"/>
          <p:cNvSpPr>
            <a:spLocks noGrp="1"/>
          </p:cNvSpPr>
          <p:nvPr>
            <p:ph idx="1"/>
          </p:nvPr>
        </p:nvSpPr>
        <p:spPr>
          <a:xfrm>
            <a:off x="133450" y="1124744"/>
            <a:ext cx="8784976" cy="648072"/>
          </a:xfrm>
        </p:spPr>
        <p:txBody>
          <a:bodyPr>
            <a:normAutofit fontScale="85000" lnSpcReduction="10000"/>
          </a:bodyPr>
          <a:lstStyle/>
          <a:p>
            <a:r>
              <a:rPr lang="ja-JP" altLang="en-US" dirty="0" smtClean="0"/>
              <a:t>出力したいモデルデータを選び</a:t>
            </a:r>
            <a:r>
              <a:rPr lang="en-US" altLang="ja-JP" dirty="0" smtClean="0"/>
              <a:t>, </a:t>
            </a:r>
            <a:r>
              <a:rPr lang="ja-JP" altLang="en-US" dirty="0" smtClean="0"/>
              <a:t>「印刷プレビュー」をする</a:t>
            </a:r>
            <a:endParaRPr lang="en-US" altLang="ja-JP" dirty="0" smtClean="0"/>
          </a:p>
        </p:txBody>
      </p:sp>
      <p:sp>
        <p:nvSpPr>
          <p:cNvPr id="9" name="正方形/長方形 8"/>
          <p:cNvSpPr/>
          <p:nvPr/>
        </p:nvSpPr>
        <p:spPr>
          <a:xfrm>
            <a:off x="827584" y="3573016"/>
            <a:ext cx="1872208" cy="194421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43115" y="2924944"/>
            <a:ext cx="1872208"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49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3D </a:t>
            </a:r>
            <a:r>
              <a:rPr kumimoji="1" lang="ja-JP" altLang="en-US" dirty="0" smtClean="0"/>
              <a:t>プリンタとは</a:t>
            </a:r>
            <a:endParaRPr kumimoji="1" lang="en-US" altLang="ja-JP" dirty="0" smtClean="0"/>
          </a:p>
          <a:p>
            <a:r>
              <a:rPr kumimoji="1" lang="ja-JP" altLang="en-US" dirty="0" smtClean="0"/>
              <a:t>導入の経緯</a:t>
            </a:r>
          </a:p>
          <a:p>
            <a:r>
              <a:rPr lang="ja-JP" altLang="en-US" dirty="0" smtClean="0"/>
              <a:t>導入した</a:t>
            </a:r>
            <a:r>
              <a:rPr lang="en-US" altLang="ja-JP" dirty="0" smtClean="0"/>
              <a:t> </a:t>
            </a:r>
            <a:r>
              <a:rPr lang="en-US" altLang="ja-JP" dirty="0" smtClean="0"/>
              <a:t>3D </a:t>
            </a:r>
            <a:r>
              <a:rPr lang="ja-JP" altLang="en-US" dirty="0" smtClean="0"/>
              <a:t>プリンタ</a:t>
            </a:r>
            <a:r>
              <a:rPr lang="en-US" altLang="ja-JP" dirty="0" smtClean="0"/>
              <a:t> Cube 3</a:t>
            </a:r>
            <a:r>
              <a:rPr lang="en-US" altLang="ja-JP" baseline="30000" dirty="0" smtClean="0"/>
              <a:t>rd</a:t>
            </a:r>
            <a:r>
              <a:rPr lang="en-US" altLang="ja-JP" dirty="0" smtClean="0"/>
              <a:t> gen </a:t>
            </a:r>
            <a:r>
              <a:rPr lang="ja-JP" altLang="en-US" dirty="0" smtClean="0"/>
              <a:t>とは</a:t>
            </a:r>
            <a:endParaRPr kumimoji="1" lang="en-US" altLang="ja-JP" dirty="0" smtClean="0"/>
          </a:p>
          <a:p>
            <a:r>
              <a:rPr lang="en-US" altLang="ja-JP" dirty="0" smtClean="0"/>
              <a:t>3D </a:t>
            </a:r>
            <a:r>
              <a:rPr lang="ja-JP" altLang="en-US" dirty="0" smtClean="0"/>
              <a:t>プリンタ出力の流れ</a:t>
            </a:r>
          </a:p>
          <a:p>
            <a:pPr lvl="1"/>
            <a:r>
              <a:rPr lang="en-US" altLang="ja-JP" dirty="0" smtClean="0"/>
              <a:t>3D </a:t>
            </a:r>
            <a:r>
              <a:rPr lang="ja-JP" altLang="en-US" dirty="0" smtClean="0"/>
              <a:t>モデリングソフトでのモデリング</a:t>
            </a:r>
          </a:p>
          <a:p>
            <a:pPr lvl="1"/>
            <a:r>
              <a:rPr lang="en-US" altLang="ja-JP" dirty="0" smtClean="0"/>
              <a:t>3D </a:t>
            </a:r>
            <a:r>
              <a:rPr lang="ja-JP" altLang="en-US" dirty="0" smtClean="0"/>
              <a:t>プリンタ付属ソフトによるデータの変換</a:t>
            </a:r>
            <a:endParaRPr lang="en-US" altLang="ja-JP" dirty="0" smtClean="0"/>
          </a:p>
          <a:p>
            <a:pPr lvl="1"/>
            <a:r>
              <a:rPr lang="en-US" altLang="ja-JP" dirty="0" smtClean="0"/>
              <a:t>3D </a:t>
            </a:r>
            <a:r>
              <a:rPr lang="ja-JP" altLang="en-US" dirty="0" smtClean="0"/>
              <a:t>プリンタでの出力</a:t>
            </a:r>
          </a:p>
          <a:p>
            <a:r>
              <a:rPr lang="ja-JP" altLang="en-US" dirty="0" smtClean="0"/>
              <a:t>今後の</a:t>
            </a:r>
            <a:r>
              <a:rPr lang="ja-JP" altLang="en-US" dirty="0" smtClean="0"/>
              <a:t>展望</a:t>
            </a:r>
            <a:r>
              <a:rPr lang="ja-JP" altLang="en-US" dirty="0" smtClean="0"/>
              <a:t>？</a:t>
            </a:r>
            <a:endParaRPr lang="en-US" altLang="ja-JP" dirty="0" smtClean="0"/>
          </a:p>
        </p:txBody>
      </p:sp>
    </p:spTree>
    <p:extLst>
      <p:ext uri="{BB962C8B-B14F-4D97-AF65-F5344CB8AC3E}">
        <p14:creationId xmlns:p14="http://schemas.microsoft.com/office/powerpoint/2010/main" val="930398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9"/>
            <a:ext cx="6984776" cy="563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850106"/>
          </a:xfrm>
        </p:spPr>
        <p:txBody>
          <a:bodyPr>
            <a:normAutofit/>
          </a:bodyPr>
          <a:lstStyle/>
          <a:p>
            <a:r>
              <a:rPr lang="en-US" altLang="ja-JP" dirty="0" smtClean="0"/>
              <a:t>2. </a:t>
            </a:r>
            <a:r>
              <a:rPr lang="ja-JP" altLang="en-US" dirty="0" smtClean="0"/>
              <a:t>付属ソフトによるデータの変換</a:t>
            </a:r>
            <a:endParaRPr kumimoji="1" lang="ja-JP" altLang="en-US" dirty="0"/>
          </a:p>
        </p:txBody>
      </p:sp>
      <p:sp>
        <p:nvSpPr>
          <p:cNvPr id="3" name="コンテンツ プレースホルダー 2"/>
          <p:cNvSpPr>
            <a:spLocks noGrp="1"/>
          </p:cNvSpPr>
          <p:nvPr>
            <p:ph idx="1"/>
          </p:nvPr>
        </p:nvSpPr>
        <p:spPr>
          <a:xfrm>
            <a:off x="133450" y="1124744"/>
            <a:ext cx="8784976" cy="648072"/>
          </a:xfrm>
        </p:spPr>
        <p:txBody>
          <a:bodyPr>
            <a:normAutofit/>
          </a:bodyPr>
          <a:lstStyle/>
          <a:p>
            <a:r>
              <a:rPr lang="ja-JP" altLang="en-US" dirty="0" smtClean="0"/>
              <a:t>プレビュー画面でモデルの配置などを調整する</a:t>
            </a:r>
            <a:endParaRPr lang="en-US" altLang="ja-JP" dirty="0" smtClean="0"/>
          </a:p>
        </p:txBody>
      </p:sp>
      <p:sp>
        <p:nvSpPr>
          <p:cNvPr id="8" name="正方形/長方形 7"/>
          <p:cNvSpPr/>
          <p:nvPr/>
        </p:nvSpPr>
        <p:spPr>
          <a:xfrm>
            <a:off x="3491880" y="2060848"/>
            <a:ext cx="1872208" cy="50405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3248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863" y="2060848"/>
            <a:ext cx="6228182" cy="4761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850106"/>
          </a:xfrm>
        </p:spPr>
        <p:txBody>
          <a:bodyPr>
            <a:normAutofit/>
          </a:bodyPr>
          <a:lstStyle/>
          <a:p>
            <a:r>
              <a:rPr lang="en-US" altLang="ja-JP" dirty="0" smtClean="0"/>
              <a:t>2. </a:t>
            </a:r>
            <a:r>
              <a:rPr lang="ja-JP" altLang="en-US" dirty="0" smtClean="0"/>
              <a:t>付属ソフトによるデータの変換</a:t>
            </a:r>
            <a:endParaRPr kumimoji="1" lang="ja-JP" altLang="en-US" dirty="0"/>
          </a:p>
        </p:txBody>
      </p:sp>
      <p:sp>
        <p:nvSpPr>
          <p:cNvPr id="3" name="コンテンツ プレースホルダー 2"/>
          <p:cNvSpPr>
            <a:spLocks noGrp="1"/>
          </p:cNvSpPr>
          <p:nvPr>
            <p:ph idx="1"/>
          </p:nvPr>
        </p:nvSpPr>
        <p:spPr>
          <a:xfrm>
            <a:off x="133450" y="1124744"/>
            <a:ext cx="8784976" cy="1296144"/>
          </a:xfrm>
        </p:spPr>
        <p:txBody>
          <a:bodyPr>
            <a:normAutofit fontScale="92500"/>
          </a:bodyPr>
          <a:lstStyle/>
          <a:p>
            <a:r>
              <a:rPr lang="ja-JP" altLang="en-US" sz="3000" dirty="0" smtClean="0"/>
              <a:t>「マテリアルを選択します」から出力する色</a:t>
            </a:r>
            <a:r>
              <a:rPr lang="en-US" altLang="ja-JP" sz="3000" dirty="0" smtClean="0"/>
              <a:t>/</a:t>
            </a:r>
            <a:r>
              <a:rPr lang="ja-JP" altLang="en-US" sz="3000" dirty="0" smtClean="0"/>
              <a:t>材質を選ぶ</a:t>
            </a:r>
            <a:endParaRPr lang="en-US" altLang="ja-JP" sz="3000" dirty="0" smtClean="0"/>
          </a:p>
          <a:p>
            <a:pPr lvl="1"/>
            <a:r>
              <a:rPr lang="en-US" altLang="ja-JP" dirty="0" smtClean="0"/>
              <a:t>2</a:t>
            </a:r>
            <a:r>
              <a:rPr lang="ja-JP" altLang="en-US" dirty="0" smtClean="0"/>
              <a:t>つ選べるのは本体の左右の側面に対応している</a:t>
            </a:r>
            <a:endParaRPr lang="en-US" altLang="ja-JP" dirty="0" smtClean="0"/>
          </a:p>
        </p:txBody>
      </p:sp>
      <p:sp>
        <p:nvSpPr>
          <p:cNvPr id="8" name="正方形/長方形 7"/>
          <p:cNvSpPr/>
          <p:nvPr/>
        </p:nvSpPr>
        <p:spPr>
          <a:xfrm>
            <a:off x="1547664" y="3789040"/>
            <a:ext cx="1008112" cy="15841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444208" y="3789040"/>
            <a:ext cx="1008112" cy="158417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2096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052735"/>
            <a:ext cx="3995936" cy="590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850106"/>
          </a:xfrm>
        </p:spPr>
        <p:txBody>
          <a:bodyPr>
            <a:normAutofit/>
          </a:bodyPr>
          <a:lstStyle/>
          <a:p>
            <a:r>
              <a:rPr lang="en-US" altLang="ja-JP" dirty="0" smtClean="0"/>
              <a:t>2. </a:t>
            </a:r>
            <a:r>
              <a:rPr lang="ja-JP" altLang="en-US" dirty="0" smtClean="0"/>
              <a:t>付属ソフトによるデータの変換</a:t>
            </a:r>
            <a:endParaRPr kumimoji="1" lang="ja-JP" altLang="en-US" dirty="0"/>
          </a:p>
        </p:txBody>
      </p:sp>
      <p:sp>
        <p:nvSpPr>
          <p:cNvPr id="3" name="コンテンツ プレースホルダー 2"/>
          <p:cNvSpPr>
            <a:spLocks noGrp="1"/>
          </p:cNvSpPr>
          <p:nvPr>
            <p:ph idx="1"/>
          </p:nvPr>
        </p:nvSpPr>
        <p:spPr>
          <a:xfrm>
            <a:off x="133450" y="1124744"/>
            <a:ext cx="5158630" cy="5472608"/>
          </a:xfrm>
        </p:spPr>
        <p:txBody>
          <a:bodyPr>
            <a:normAutofit/>
          </a:bodyPr>
          <a:lstStyle/>
          <a:p>
            <a:r>
              <a:rPr lang="ja-JP" altLang="en-US" sz="3000" dirty="0" smtClean="0"/>
              <a:t>「設定」から印刷設定をする</a:t>
            </a:r>
            <a:endParaRPr lang="en-US" altLang="ja-JP" sz="3000" dirty="0" smtClean="0"/>
          </a:p>
          <a:p>
            <a:pPr lvl="1"/>
            <a:r>
              <a:rPr lang="ja-JP" altLang="en-US" dirty="0" smtClean="0"/>
              <a:t>出力ピッチ</a:t>
            </a:r>
            <a:r>
              <a:rPr lang="en-US" altLang="ja-JP" dirty="0" smtClean="0"/>
              <a:t>(</a:t>
            </a:r>
            <a:r>
              <a:rPr lang="ja-JP" altLang="en-US" dirty="0" smtClean="0"/>
              <a:t>レイヤー</a:t>
            </a:r>
            <a:r>
              <a:rPr lang="en-US" altLang="ja-JP" dirty="0" smtClean="0"/>
              <a:t>)</a:t>
            </a:r>
          </a:p>
          <a:p>
            <a:pPr lvl="2"/>
            <a:r>
              <a:rPr lang="en-US" altLang="ja-JP" dirty="0" smtClean="0"/>
              <a:t>200/70 micron</a:t>
            </a:r>
          </a:p>
          <a:p>
            <a:pPr lvl="1"/>
            <a:r>
              <a:rPr lang="ja-JP" altLang="en-US" dirty="0" smtClean="0"/>
              <a:t>密度</a:t>
            </a:r>
            <a:endParaRPr lang="en-US" altLang="ja-JP" dirty="0" smtClean="0"/>
          </a:p>
          <a:p>
            <a:pPr lvl="2"/>
            <a:r>
              <a:rPr lang="ja-JP" altLang="en-US" dirty="0" smtClean="0"/>
              <a:t>まだ違いを試してない</a:t>
            </a:r>
            <a:endParaRPr lang="en-US" altLang="ja-JP" dirty="0" smtClean="0"/>
          </a:p>
          <a:p>
            <a:pPr lvl="1"/>
            <a:r>
              <a:rPr lang="ja-JP" altLang="en-US" dirty="0" smtClean="0"/>
              <a:t>埋め合わせのパターン</a:t>
            </a:r>
            <a:endParaRPr lang="en-US" altLang="ja-JP" dirty="0" smtClean="0"/>
          </a:p>
          <a:p>
            <a:pPr lvl="2"/>
            <a:r>
              <a:rPr lang="en-US" altLang="ja-JP" dirty="0" smtClean="0"/>
              <a:t>3</a:t>
            </a:r>
            <a:r>
              <a:rPr lang="ja-JP" altLang="en-US" dirty="0" smtClean="0"/>
              <a:t>パターンから選べる</a:t>
            </a:r>
            <a:endParaRPr lang="en-US" altLang="ja-JP" dirty="0" smtClean="0"/>
          </a:p>
        </p:txBody>
      </p:sp>
      <p:sp>
        <p:nvSpPr>
          <p:cNvPr id="7" name="正方形/長方形 6"/>
          <p:cNvSpPr/>
          <p:nvPr/>
        </p:nvSpPr>
        <p:spPr>
          <a:xfrm>
            <a:off x="8604448" y="1052736"/>
            <a:ext cx="539552" cy="5760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30831" t="8770" r="22361" b="8248"/>
          <a:stretch/>
        </p:blipFill>
        <p:spPr>
          <a:xfrm>
            <a:off x="2699792" y="4500474"/>
            <a:ext cx="1836224" cy="2170083"/>
          </a:xfrm>
          <a:prstGeom prst="rect">
            <a:avLst/>
          </a:prstGeom>
        </p:spPr>
      </p:pic>
    </p:spTree>
    <p:extLst>
      <p:ext uri="{BB962C8B-B14F-4D97-AF65-F5344CB8AC3E}">
        <p14:creationId xmlns:p14="http://schemas.microsoft.com/office/powerpoint/2010/main" val="2284571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4413" y="2649597"/>
            <a:ext cx="4673281" cy="397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850106"/>
          </a:xfrm>
        </p:spPr>
        <p:txBody>
          <a:bodyPr>
            <a:normAutofit/>
          </a:bodyPr>
          <a:lstStyle/>
          <a:p>
            <a:r>
              <a:rPr lang="en-US" altLang="ja-JP" dirty="0" smtClean="0"/>
              <a:t>2. </a:t>
            </a:r>
            <a:r>
              <a:rPr lang="ja-JP" altLang="en-US" dirty="0" smtClean="0"/>
              <a:t>付属ソフトによるデータの変換</a:t>
            </a:r>
            <a:endParaRPr kumimoji="1" lang="ja-JP" altLang="en-US" dirty="0"/>
          </a:p>
        </p:txBody>
      </p:sp>
      <p:sp>
        <p:nvSpPr>
          <p:cNvPr id="3" name="コンテンツ プレースホルダー 2"/>
          <p:cNvSpPr>
            <a:spLocks noGrp="1"/>
          </p:cNvSpPr>
          <p:nvPr>
            <p:ph idx="1"/>
          </p:nvPr>
        </p:nvSpPr>
        <p:spPr>
          <a:xfrm>
            <a:off x="133450" y="1124744"/>
            <a:ext cx="8784976" cy="1296144"/>
          </a:xfrm>
        </p:spPr>
        <p:txBody>
          <a:bodyPr>
            <a:normAutofit/>
          </a:bodyPr>
          <a:lstStyle/>
          <a:p>
            <a:r>
              <a:rPr lang="ja-JP" altLang="en-US" sz="3000" dirty="0" smtClean="0"/>
              <a:t>出力データを保存する</a:t>
            </a:r>
            <a:endParaRPr lang="en-US" altLang="ja-JP" sz="3000" dirty="0" smtClean="0"/>
          </a:p>
          <a:p>
            <a:pPr lvl="1"/>
            <a:r>
              <a:rPr lang="ja-JP" altLang="en-US" dirty="0"/>
              <a:t>基本的</a:t>
            </a:r>
            <a:r>
              <a:rPr lang="ja-JP" altLang="en-US" dirty="0" smtClean="0"/>
              <a:t>には「</a:t>
            </a:r>
            <a:r>
              <a:rPr lang="en-US" altLang="ja-JP" dirty="0" smtClean="0"/>
              <a:t>SAVE TO USB</a:t>
            </a:r>
            <a:r>
              <a:rPr lang="ja-JP" altLang="en-US" dirty="0" smtClean="0"/>
              <a:t>」で好きなとこ</a:t>
            </a:r>
            <a:r>
              <a:rPr lang="ja-JP" altLang="en-US" dirty="0"/>
              <a:t>ろ</a:t>
            </a:r>
            <a:r>
              <a:rPr lang="ja-JP" altLang="en-US" dirty="0" smtClean="0"/>
              <a:t>に</a:t>
            </a:r>
            <a:r>
              <a:rPr lang="ja-JP" altLang="en-US" dirty="0"/>
              <a:t>保存</a:t>
            </a:r>
            <a:endParaRPr lang="en-US" altLang="ja-JP" dirty="0" smtClean="0"/>
          </a:p>
        </p:txBody>
      </p:sp>
      <p:sp>
        <p:nvSpPr>
          <p:cNvPr id="7" name="正方形/長方形 6"/>
          <p:cNvSpPr/>
          <p:nvPr/>
        </p:nvSpPr>
        <p:spPr>
          <a:xfrm>
            <a:off x="7092280" y="5655272"/>
            <a:ext cx="1656184" cy="108012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27119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a:t>3</a:t>
            </a:r>
            <a:r>
              <a:rPr lang="en-US" altLang="ja-JP" dirty="0" smtClean="0"/>
              <a:t>. 3D</a:t>
            </a:r>
            <a:r>
              <a:rPr lang="ja-JP" altLang="en-US" dirty="0" smtClean="0"/>
              <a:t>プリンタでの出力</a:t>
            </a:r>
            <a:endParaRPr kumimoji="1" lang="ja-JP" altLang="en-US" dirty="0"/>
          </a:p>
        </p:txBody>
      </p:sp>
      <p:sp>
        <p:nvSpPr>
          <p:cNvPr id="3" name="コンテンツ プレースホルダー 2"/>
          <p:cNvSpPr>
            <a:spLocks noGrp="1"/>
          </p:cNvSpPr>
          <p:nvPr>
            <p:ph idx="1"/>
          </p:nvPr>
        </p:nvSpPr>
        <p:spPr>
          <a:xfrm>
            <a:off x="133450" y="1124744"/>
            <a:ext cx="8784976" cy="1296144"/>
          </a:xfrm>
        </p:spPr>
        <p:txBody>
          <a:bodyPr>
            <a:normAutofit/>
          </a:bodyPr>
          <a:lstStyle/>
          <a:p>
            <a:r>
              <a:rPr lang="ja-JP" altLang="en-US" sz="3000" dirty="0" smtClean="0"/>
              <a:t>出力データを</a:t>
            </a:r>
            <a:r>
              <a:rPr lang="en-US" altLang="ja-JP" sz="3000" dirty="0" smtClean="0"/>
              <a:t>USB</a:t>
            </a:r>
            <a:r>
              <a:rPr lang="ja-JP" altLang="en-US" sz="3000" dirty="0" smtClean="0"/>
              <a:t>メモリを通じて</a:t>
            </a:r>
            <a:r>
              <a:rPr lang="en-US" altLang="ja-JP" sz="3000" dirty="0" smtClean="0"/>
              <a:t>3D</a:t>
            </a:r>
            <a:r>
              <a:rPr lang="ja-JP" altLang="en-US" sz="3000" dirty="0" smtClean="0"/>
              <a:t>プリンタに入力</a:t>
            </a:r>
            <a:endParaRPr lang="en-US" altLang="ja-JP" dirty="0" smtClean="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97" y="1750055"/>
            <a:ext cx="3574215" cy="238281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5558" y="1750055"/>
            <a:ext cx="3574215" cy="2382810"/>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5558" y="4457163"/>
            <a:ext cx="3574215" cy="2382810"/>
          </a:xfrm>
          <a:prstGeom prst="rect">
            <a:avLst/>
          </a:prstGeom>
        </p:spPr>
      </p:pic>
      <p:cxnSp>
        <p:nvCxnSpPr>
          <p:cNvPr id="10" name="直線矢印コネクタ 9"/>
          <p:cNvCxnSpPr/>
          <p:nvPr/>
        </p:nvCxnSpPr>
        <p:spPr>
          <a:xfrm>
            <a:off x="3419872" y="2941460"/>
            <a:ext cx="18002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6228184" y="3933056"/>
            <a:ext cx="0" cy="8251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コンテンツ プレースホルダー 2"/>
          <p:cNvSpPr txBox="1">
            <a:spLocks/>
          </p:cNvSpPr>
          <p:nvPr/>
        </p:nvSpPr>
        <p:spPr>
          <a:xfrm>
            <a:off x="131441" y="4328306"/>
            <a:ext cx="4224535" cy="2269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14350" indent="-514350">
              <a:buFont typeface="+mj-lt"/>
              <a:buAutoNum type="arabicPeriod"/>
            </a:pPr>
            <a:r>
              <a:rPr lang="en-US" altLang="ja-JP" dirty="0" smtClean="0"/>
              <a:t>PRINT </a:t>
            </a:r>
            <a:r>
              <a:rPr lang="ja-JP" altLang="en-US" dirty="0" smtClean="0"/>
              <a:t>を選択</a:t>
            </a:r>
            <a:endParaRPr lang="en-US" altLang="ja-JP" dirty="0" smtClean="0"/>
          </a:p>
          <a:p>
            <a:pPr marL="514350" indent="-514350">
              <a:buFont typeface="+mj-lt"/>
              <a:buAutoNum type="arabicPeriod"/>
            </a:pPr>
            <a:r>
              <a:rPr lang="ja-JP" altLang="en-US" dirty="0" smtClean="0"/>
              <a:t>データを選ぶ</a:t>
            </a:r>
            <a:endParaRPr lang="en-US" altLang="ja-JP" dirty="0" smtClean="0"/>
          </a:p>
          <a:p>
            <a:pPr marL="514350" indent="-514350">
              <a:buFont typeface="+mj-lt"/>
              <a:buAutoNum type="arabicPeriod"/>
            </a:pPr>
            <a:r>
              <a:rPr lang="ja-JP" altLang="en-US" dirty="0" smtClean="0"/>
              <a:t>糊を塗れといわれる</a:t>
            </a:r>
            <a:endParaRPr lang="en-US" altLang="ja-JP" dirty="0" smtClean="0"/>
          </a:p>
        </p:txBody>
      </p:sp>
    </p:spTree>
    <p:extLst>
      <p:ext uri="{BB962C8B-B14F-4D97-AF65-F5344CB8AC3E}">
        <p14:creationId xmlns:p14="http://schemas.microsoft.com/office/powerpoint/2010/main" val="724025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a:t>3</a:t>
            </a:r>
            <a:r>
              <a:rPr lang="en-US" altLang="ja-JP" dirty="0" smtClean="0"/>
              <a:t>. 3D</a:t>
            </a:r>
            <a:r>
              <a:rPr lang="ja-JP" altLang="en-US" dirty="0" smtClean="0"/>
              <a:t>プリンタでの出力</a:t>
            </a:r>
            <a:endParaRPr kumimoji="1" lang="ja-JP" altLang="en-US" dirty="0"/>
          </a:p>
        </p:txBody>
      </p:sp>
      <p:sp>
        <p:nvSpPr>
          <p:cNvPr id="3" name="コンテンツ プレースホルダー 2"/>
          <p:cNvSpPr>
            <a:spLocks noGrp="1"/>
          </p:cNvSpPr>
          <p:nvPr>
            <p:ph idx="1"/>
          </p:nvPr>
        </p:nvSpPr>
        <p:spPr>
          <a:xfrm>
            <a:off x="133450" y="1124744"/>
            <a:ext cx="8784976" cy="1296144"/>
          </a:xfrm>
        </p:spPr>
        <p:txBody>
          <a:bodyPr>
            <a:normAutofit fontScale="92500" lnSpcReduction="20000"/>
          </a:bodyPr>
          <a:lstStyle/>
          <a:p>
            <a:r>
              <a:rPr lang="ja-JP" altLang="en-US" dirty="0" smtClean="0"/>
              <a:t>付属の糊</a:t>
            </a:r>
            <a:r>
              <a:rPr lang="en-US" altLang="ja-JP" dirty="0" smtClean="0"/>
              <a:t>(</a:t>
            </a:r>
            <a:r>
              <a:rPr lang="en-US" altLang="ja-JP" dirty="0" err="1" smtClean="0"/>
              <a:t>CubeStick</a:t>
            </a:r>
            <a:r>
              <a:rPr lang="en-US" altLang="ja-JP" dirty="0" smtClean="0"/>
              <a:t>)</a:t>
            </a:r>
            <a:r>
              <a:rPr lang="ja-JP" altLang="en-US" dirty="0" smtClean="0"/>
              <a:t>を土台に塗布</a:t>
            </a:r>
            <a:r>
              <a:rPr lang="ja-JP" altLang="en-US" dirty="0" smtClean="0"/>
              <a:t>する</a:t>
            </a:r>
          </a:p>
          <a:p>
            <a:pPr lvl="1"/>
            <a:r>
              <a:rPr lang="ja-JP" altLang="en-US" dirty="0" smtClean="0"/>
              <a:t>プレートと出力される樹脂を固定するために塗る</a:t>
            </a:r>
            <a:endParaRPr lang="ja-JP" altLang="en-US" dirty="0" smtClean="0"/>
          </a:p>
          <a:p>
            <a:pPr lvl="1"/>
            <a:r>
              <a:rPr lang="ja-JP" altLang="en-US" dirty="0" smtClean="0"/>
              <a:t>多分よくある普通の液体糊</a:t>
            </a:r>
            <a:endParaRPr lang="en-US" altLang="ja-JP" dirty="0" smtClean="0"/>
          </a:p>
        </p:txBody>
      </p:sp>
      <p:sp>
        <p:nvSpPr>
          <p:cNvPr id="19" name="コンテンツ プレースホルダー 2"/>
          <p:cNvSpPr txBox="1">
            <a:spLocks/>
          </p:cNvSpPr>
          <p:nvPr/>
        </p:nvSpPr>
        <p:spPr>
          <a:xfrm>
            <a:off x="602991" y="4374790"/>
            <a:ext cx="5019045" cy="22690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smtClean="0"/>
              <a:t>糊を</a:t>
            </a:r>
            <a:r>
              <a:rPr lang="en-US" altLang="ja-JP" dirty="0" smtClean="0"/>
              <a:t>”</a:t>
            </a:r>
            <a:r>
              <a:rPr lang="ja-JP" altLang="en-US" dirty="0" smtClean="0">
                <a:solidFill>
                  <a:srgbClr val="FF0000"/>
                </a:solidFill>
              </a:rPr>
              <a:t>上手に</a:t>
            </a:r>
            <a:r>
              <a:rPr lang="en-US" altLang="ja-JP" dirty="0" smtClean="0"/>
              <a:t>”</a:t>
            </a:r>
            <a:r>
              <a:rPr lang="ja-JP" altLang="en-US" dirty="0" smtClean="0"/>
              <a:t>塗る</a:t>
            </a:r>
            <a:endParaRPr lang="en-US" altLang="ja-JP" dirty="0" smtClean="0"/>
          </a:p>
          <a:p>
            <a:pPr>
              <a:buFontTx/>
              <a:buChar char="-"/>
            </a:pPr>
            <a:r>
              <a:rPr lang="ja-JP" altLang="en-US" dirty="0" smtClean="0"/>
              <a:t>推奨の塗り方は</a:t>
            </a:r>
            <a:r>
              <a:rPr lang="en-US" altLang="ja-JP" dirty="0"/>
              <a:t/>
            </a:r>
            <a:br>
              <a:rPr lang="en-US" altLang="ja-JP" dirty="0"/>
            </a:br>
            <a:r>
              <a:rPr lang="ja-JP" altLang="en-US" dirty="0" smtClean="0"/>
              <a:t>縦縦</a:t>
            </a:r>
            <a:r>
              <a:rPr lang="en-US" altLang="ja-JP" dirty="0" smtClean="0"/>
              <a:t>→</a:t>
            </a:r>
            <a:r>
              <a:rPr lang="ja-JP" altLang="en-US" dirty="0" smtClean="0"/>
              <a:t>横</a:t>
            </a:r>
            <a:r>
              <a:rPr lang="ja-JP" altLang="en-US" dirty="0" smtClean="0"/>
              <a:t>横</a:t>
            </a:r>
            <a:r>
              <a:rPr lang="en-US" altLang="ja-JP" dirty="0"/>
              <a:t/>
            </a:r>
            <a:br>
              <a:rPr lang="en-US" altLang="ja-JP" dirty="0"/>
            </a:br>
            <a:r>
              <a:rPr lang="en-US" altLang="ja-JP" dirty="0" smtClean="0"/>
              <a:t>1</a:t>
            </a:r>
            <a:r>
              <a:rPr lang="ja-JP" altLang="en-US" dirty="0" smtClean="0"/>
              <a:t>回ずつ</a:t>
            </a:r>
            <a:r>
              <a:rPr lang="en-US" altLang="ja-JP" dirty="0" smtClean="0"/>
              <a:t>(</a:t>
            </a:r>
            <a:r>
              <a:rPr lang="ja-JP" altLang="en-US" dirty="0" smtClean="0"/>
              <a:t>塗りすぎてもダメ</a:t>
            </a:r>
            <a:r>
              <a:rPr lang="en-US" altLang="ja-JP" dirty="0" smtClean="0"/>
              <a:t>)</a:t>
            </a: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41284" t="34" r="6287" b="-35"/>
          <a:stretch/>
        </p:blipFill>
        <p:spPr>
          <a:xfrm>
            <a:off x="1547665" y="2362225"/>
            <a:ext cx="1512168" cy="1996621"/>
          </a:xfrm>
          <a:prstGeom prst="rect">
            <a:avLst/>
          </a:prstGeom>
        </p:spPr>
      </p:pic>
      <p:grpSp>
        <p:nvGrpSpPr>
          <p:cNvPr id="18" name="図形グループ 17"/>
          <p:cNvGrpSpPr/>
          <p:nvPr/>
        </p:nvGrpSpPr>
        <p:grpSpPr>
          <a:xfrm>
            <a:off x="4474048" y="2345799"/>
            <a:ext cx="2919016" cy="2182916"/>
            <a:chOff x="4139952" y="1844824"/>
            <a:chExt cx="3466432" cy="2592288"/>
          </a:xfrm>
        </p:grpSpPr>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5503" t="11479" r="11721" b="6887"/>
            <a:stretch/>
          </p:blipFill>
          <p:spPr>
            <a:xfrm>
              <a:off x="4139952" y="1844824"/>
              <a:ext cx="3466432" cy="2592288"/>
            </a:xfrm>
            <a:prstGeom prst="rect">
              <a:avLst/>
            </a:prstGeom>
          </p:spPr>
        </p:pic>
        <p:cxnSp>
          <p:nvCxnSpPr>
            <p:cNvPr id="12" name="直線矢印コネクタ 11"/>
            <p:cNvCxnSpPr/>
            <p:nvPr/>
          </p:nvCxnSpPr>
          <p:spPr>
            <a:xfrm>
              <a:off x="4793048" y="2384884"/>
              <a:ext cx="1939192" cy="360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793048" y="2708920"/>
              <a:ext cx="178421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4793048" y="3008999"/>
              <a:ext cx="1939192" cy="360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4793048" y="3333035"/>
              <a:ext cx="178421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812082" y="3633114"/>
              <a:ext cx="1939192" cy="360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4812082" y="3957150"/>
              <a:ext cx="178421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 name="図形グループ 39"/>
          <p:cNvGrpSpPr/>
          <p:nvPr/>
        </p:nvGrpSpPr>
        <p:grpSpPr>
          <a:xfrm>
            <a:off x="6131563" y="4546122"/>
            <a:ext cx="2919016" cy="2182916"/>
            <a:chOff x="5652120" y="4232908"/>
            <a:chExt cx="2919016" cy="2182916"/>
          </a:xfrm>
        </p:grpSpPr>
        <p:pic>
          <p:nvPicPr>
            <p:cNvPr id="32" name="図 31"/>
            <p:cNvPicPr>
              <a:picLocks noChangeAspect="1"/>
            </p:cNvPicPr>
            <p:nvPr/>
          </p:nvPicPr>
          <p:blipFill rotWithShape="1">
            <a:blip r:embed="rId3" cstate="print">
              <a:extLst>
                <a:ext uri="{28A0092B-C50C-407E-A947-70E740481C1C}">
                  <a14:useLocalDpi xmlns:a14="http://schemas.microsoft.com/office/drawing/2010/main" val="0"/>
                </a:ext>
              </a:extLst>
            </a:blip>
            <a:srcRect l="15503" t="11479" r="11721" b="6887"/>
            <a:stretch/>
          </p:blipFill>
          <p:spPr>
            <a:xfrm>
              <a:off x="5652120" y="4232908"/>
              <a:ext cx="2919016" cy="2182916"/>
            </a:xfrm>
            <a:prstGeom prst="rect">
              <a:avLst/>
            </a:prstGeom>
          </p:spPr>
        </p:pic>
        <p:grpSp>
          <p:nvGrpSpPr>
            <p:cNvPr id="39" name="図形グループ 38"/>
            <p:cNvGrpSpPr/>
            <p:nvPr/>
          </p:nvGrpSpPr>
          <p:grpSpPr>
            <a:xfrm rot="5400000">
              <a:off x="6202080" y="4687682"/>
              <a:ext cx="1648984" cy="1323975"/>
              <a:chOff x="6202080" y="4687682"/>
              <a:chExt cx="1648984" cy="1323975"/>
            </a:xfrm>
          </p:grpSpPr>
          <p:cxnSp>
            <p:nvCxnSpPr>
              <p:cNvPr id="33" name="直線矢印コネクタ 32"/>
              <p:cNvCxnSpPr/>
              <p:nvPr/>
            </p:nvCxnSpPr>
            <p:spPr>
              <a:xfrm>
                <a:off x="6202080" y="4687682"/>
                <a:ext cx="1632956" cy="303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6202080" y="4960547"/>
                <a:ext cx="15024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6202080" y="5213237"/>
                <a:ext cx="1632956" cy="303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6202080" y="5486102"/>
                <a:ext cx="15024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6218108" y="5738793"/>
                <a:ext cx="1632956" cy="303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6218108" y="6011657"/>
                <a:ext cx="150245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950148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a:t>3</a:t>
            </a:r>
            <a:r>
              <a:rPr lang="en-US" altLang="ja-JP" dirty="0" smtClean="0"/>
              <a:t>. 3D</a:t>
            </a:r>
            <a:r>
              <a:rPr lang="ja-JP" altLang="en-US" dirty="0" smtClean="0"/>
              <a:t>プリンタでの出力</a:t>
            </a:r>
            <a:endParaRPr kumimoji="1" lang="ja-JP" altLang="en-US" dirty="0"/>
          </a:p>
        </p:txBody>
      </p:sp>
      <p:sp>
        <p:nvSpPr>
          <p:cNvPr id="3" name="コンテンツ プレースホルダー 2"/>
          <p:cNvSpPr>
            <a:spLocks noGrp="1"/>
          </p:cNvSpPr>
          <p:nvPr>
            <p:ph idx="1"/>
          </p:nvPr>
        </p:nvSpPr>
        <p:spPr>
          <a:xfrm>
            <a:off x="133450" y="1124744"/>
            <a:ext cx="8784976" cy="1296144"/>
          </a:xfrm>
        </p:spPr>
        <p:txBody>
          <a:bodyPr>
            <a:normAutofit/>
          </a:bodyPr>
          <a:lstStyle/>
          <a:p>
            <a:r>
              <a:rPr lang="ja-JP" altLang="en-US" dirty="0" smtClean="0"/>
              <a:t>もし糊が</a:t>
            </a:r>
            <a:r>
              <a:rPr lang="en-US" altLang="ja-JP" dirty="0" smtClean="0"/>
              <a:t>”</a:t>
            </a:r>
            <a:r>
              <a:rPr lang="ja-JP" altLang="en-US" dirty="0" smtClean="0"/>
              <a:t>上手に</a:t>
            </a:r>
            <a:r>
              <a:rPr lang="en-US" altLang="ja-JP" dirty="0" smtClean="0"/>
              <a:t>”</a:t>
            </a:r>
            <a:r>
              <a:rPr lang="ja-JP" altLang="en-US" dirty="0" smtClean="0"/>
              <a:t>塗れていないと</a:t>
            </a:r>
            <a:r>
              <a:rPr lang="en-US" altLang="ja-JP" dirty="0" smtClean="0"/>
              <a:t>…</a:t>
            </a:r>
          </a:p>
        </p:txBody>
      </p:sp>
      <p:sp>
        <p:nvSpPr>
          <p:cNvPr id="11" name="コンテンツ プレースホルダー 2"/>
          <p:cNvSpPr txBox="1">
            <a:spLocks/>
          </p:cNvSpPr>
          <p:nvPr/>
        </p:nvSpPr>
        <p:spPr>
          <a:xfrm>
            <a:off x="133450" y="4941168"/>
            <a:ext cx="8784976"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smtClean="0"/>
              <a:t>吐き出された部分がずれて見当違いなところに出力し続けてしまう！</a:t>
            </a:r>
            <a:endParaRPr lang="en-US" altLang="ja-JP" dirty="0" smtClean="0"/>
          </a:p>
          <a:p>
            <a:pPr marL="0" indent="0">
              <a:buNone/>
            </a:pPr>
            <a:r>
              <a:rPr lang="ja-JP" altLang="en-US" dirty="0" smtClean="0"/>
              <a:t>こうなったらもう一度塗り直し！</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703470"/>
            <a:ext cx="4702571" cy="3135047"/>
          </a:xfrm>
          <a:prstGeom prst="rect">
            <a:avLst/>
          </a:prstGeom>
        </p:spPr>
      </p:pic>
    </p:spTree>
    <p:extLst>
      <p:ext uri="{BB962C8B-B14F-4D97-AF65-F5344CB8AC3E}">
        <p14:creationId xmlns:p14="http://schemas.microsoft.com/office/powerpoint/2010/main" val="1683673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a:t>3</a:t>
            </a:r>
            <a:r>
              <a:rPr lang="en-US" altLang="ja-JP" dirty="0" smtClean="0"/>
              <a:t>. 3D</a:t>
            </a:r>
            <a:r>
              <a:rPr lang="ja-JP" altLang="en-US" dirty="0" smtClean="0"/>
              <a:t>プリンタでの出力</a:t>
            </a:r>
            <a:endParaRPr kumimoji="1" lang="ja-JP" altLang="en-US" dirty="0"/>
          </a:p>
        </p:txBody>
      </p:sp>
      <p:sp>
        <p:nvSpPr>
          <p:cNvPr id="3" name="コンテンツ プレースホルダー 2"/>
          <p:cNvSpPr>
            <a:spLocks noGrp="1"/>
          </p:cNvSpPr>
          <p:nvPr>
            <p:ph idx="1"/>
          </p:nvPr>
        </p:nvSpPr>
        <p:spPr>
          <a:xfrm>
            <a:off x="133450" y="1124744"/>
            <a:ext cx="8784976" cy="1584176"/>
          </a:xfrm>
        </p:spPr>
        <p:txBody>
          <a:bodyPr>
            <a:normAutofit/>
          </a:bodyPr>
          <a:lstStyle/>
          <a:p>
            <a:r>
              <a:rPr lang="ja-JP" altLang="en-US" dirty="0" smtClean="0"/>
              <a:t>土台が固定されている</a:t>
            </a:r>
            <a:r>
              <a:rPr lang="en-US" altLang="ja-JP" dirty="0" smtClean="0"/>
              <a:t>(</a:t>
            </a:r>
            <a:r>
              <a:rPr lang="ja-JP" altLang="en-US" dirty="0" smtClean="0"/>
              <a:t>糊が上手に塗れている</a:t>
            </a:r>
            <a:r>
              <a:rPr lang="en-US" altLang="ja-JP" dirty="0" smtClean="0"/>
              <a:t>)</a:t>
            </a:r>
            <a:r>
              <a:rPr lang="ja-JP" altLang="en-US" dirty="0" smtClean="0"/>
              <a:t>ならばあとはしばし待つ</a:t>
            </a:r>
          </a:p>
          <a:p>
            <a:pPr lvl="1"/>
            <a:r>
              <a:rPr lang="ja-JP" altLang="en-US" dirty="0" smtClean="0"/>
              <a:t>出力予想時間も出てくるけど当てになるかは怪しい</a:t>
            </a:r>
            <a:endParaRPr lang="en-US" altLang="ja-JP" dirty="0" smtClean="0"/>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23174" t="22405" r="15175" b="16403"/>
          <a:stretch/>
        </p:blipFill>
        <p:spPr>
          <a:xfrm>
            <a:off x="2123908" y="2924944"/>
            <a:ext cx="4896184" cy="3240000"/>
          </a:xfrm>
          <a:prstGeom prst="rect">
            <a:avLst/>
          </a:prstGeom>
        </p:spPr>
      </p:pic>
    </p:spTree>
    <p:extLst>
      <p:ext uri="{BB962C8B-B14F-4D97-AF65-F5344CB8AC3E}">
        <p14:creationId xmlns:p14="http://schemas.microsoft.com/office/powerpoint/2010/main" val="831083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lang="en-US" altLang="ja-JP" dirty="0"/>
              <a:t>3</a:t>
            </a:r>
            <a:r>
              <a:rPr lang="en-US" altLang="ja-JP" dirty="0" smtClean="0"/>
              <a:t>. 3D</a:t>
            </a:r>
            <a:r>
              <a:rPr lang="ja-JP" altLang="en-US" dirty="0" smtClean="0"/>
              <a:t>プリンタでの出力</a:t>
            </a:r>
            <a:endParaRPr kumimoji="1" lang="ja-JP" altLang="en-US" dirty="0"/>
          </a:p>
        </p:txBody>
      </p:sp>
      <p:sp>
        <p:nvSpPr>
          <p:cNvPr id="9" name="コンテンツ プレースホルダー 2"/>
          <p:cNvSpPr>
            <a:spLocks noGrp="1"/>
          </p:cNvSpPr>
          <p:nvPr>
            <p:ph idx="1"/>
          </p:nvPr>
        </p:nvSpPr>
        <p:spPr>
          <a:xfrm>
            <a:off x="133450" y="1124744"/>
            <a:ext cx="8784976" cy="1584176"/>
          </a:xfrm>
        </p:spPr>
        <p:txBody>
          <a:bodyPr>
            <a:normAutofit/>
          </a:bodyPr>
          <a:lstStyle/>
          <a:p>
            <a:r>
              <a:rPr lang="ja-JP" altLang="en-US" dirty="0" smtClean="0"/>
              <a:t>完成！</a:t>
            </a:r>
            <a:r>
              <a:rPr lang="en-US" altLang="ja-JP" dirty="0" smtClean="0"/>
              <a:t>(</a:t>
            </a:r>
            <a:r>
              <a:rPr lang="ja-JP" altLang="en-US" dirty="0" smtClean="0"/>
              <a:t>これは大体</a:t>
            </a:r>
            <a:r>
              <a:rPr lang="en-US" altLang="ja-JP" dirty="0" smtClean="0"/>
              <a:t>1</a:t>
            </a:r>
            <a:r>
              <a:rPr lang="ja-JP" altLang="en-US" dirty="0" smtClean="0"/>
              <a:t>時間</a:t>
            </a:r>
            <a:r>
              <a:rPr lang="en-US" altLang="ja-JP" dirty="0" smtClean="0"/>
              <a:t>)</a:t>
            </a:r>
          </a:p>
        </p:txBody>
      </p:sp>
      <p:sp>
        <p:nvSpPr>
          <p:cNvPr id="10" name="コンテンツ プレースホルダー 2"/>
          <p:cNvSpPr txBox="1">
            <a:spLocks/>
          </p:cNvSpPr>
          <p:nvPr/>
        </p:nvSpPr>
        <p:spPr>
          <a:xfrm>
            <a:off x="359024" y="5535566"/>
            <a:ext cx="8327776" cy="11334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smtClean="0"/>
              <a:t>出力し終わったら</a:t>
            </a:r>
            <a:r>
              <a:rPr lang="en-US" altLang="ja-JP" dirty="0" smtClean="0"/>
              <a:t>, </a:t>
            </a:r>
            <a:r>
              <a:rPr lang="ja-JP" altLang="en-US" dirty="0" smtClean="0"/>
              <a:t>ちゃんとプレートを</a:t>
            </a:r>
            <a:br>
              <a:rPr lang="ja-JP" altLang="en-US" dirty="0" smtClean="0"/>
            </a:br>
            <a:r>
              <a:rPr lang="ja-JP" altLang="en-US" dirty="0" smtClean="0"/>
              <a:t>洗っておくこと！</a:t>
            </a:r>
            <a:r>
              <a:rPr lang="en-US" altLang="ja-JP" dirty="0" smtClean="0"/>
              <a:t>(</a:t>
            </a:r>
            <a:r>
              <a:rPr lang="ja-JP" altLang="en-US" dirty="0" smtClean="0"/>
              <a:t>糊が残らないように</a:t>
            </a:r>
            <a:r>
              <a:rPr lang="en-US" altLang="ja-JP" dirty="0" smtClean="0"/>
              <a:t>)</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722822"/>
            <a:ext cx="5508612" cy="3672408"/>
          </a:xfrm>
          <a:prstGeom prst="rect">
            <a:avLst/>
          </a:prstGeom>
        </p:spPr>
      </p:pic>
    </p:spTree>
    <p:extLst>
      <p:ext uri="{BB962C8B-B14F-4D97-AF65-F5344CB8AC3E}">
        <p14:creationId xmlns:p14="http://schemas.microsoft.com/office/powerpoint/2010/main" val="1474612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780928"/>
            <a:ext cx="8856984" cy="830997"/>
          </a:xfrm>
          <a:prstGeom prst="rect">
            <a:avLst/>
          </a:prstGeom>
          <a:noFill/>
        </p:spPr>
        <p:txBody>
          <a:bodyPr wrap="square" rtlCol="0">
            <a:spAutoFit/>
          </a:bodyPr>
          <a:lstStyle/>
          <a:p>
            <a:pPr algn="ctr"/>
            <a:r>
              <a:rPr kumimoji="1" lang="ja-JP" altLang="en-US" sz="4800" dirty="0" smtClean="0">
                <a:latin typeface="Hiragino Kaku Gothic StdN W8" charset="-128"/>
                <a:ea typeface="Hiragino Kaku Gothic StdN W8" charset="-128"/>
                <a:cs typeface="Hiragino Kaku Gothic StdN W8" charset="-128"/>
              </a:rPr>
              <a:t>今後の</a:t>
            </a:r>
            <a:r>
              <a:rPr kumimoji="1" lang="ja-JP" altLang="en-US" sz="4800" dirty="0" smtClean="0">
                <a:latin typeface="Hiragino Kaku Gothic StdN W8" charset="-128"/>
                <a:ea typeface="Hiragino Kaku Gothic StdN W8" charset="-128"/>
                <a:cs typeface="Hiragino Kaku Gothic StdN W8" charset="-128"/>
              </a:rPr>
              <a:t>展望</a:t>
            </a:r>
            <a:r>
              <a:rPr kumimoji="1" lang="en-US" altLang="ja-JP" sz="4800" dirty="0" smtClean="0">
                <a:latin typeface="Hiragino Kaku Gothic StdN W8" charset="-128"/>
                <a:ea typeface="Hiragino Kaku Gothic StdN W8" charset="-128"/>
                <a:cs typeface="Hiragino Kaku Gothic StdN W8" charset="-128"/>
              </a:rPr>
              <a:t>?</a:t>
            </a:r>
            <a:endParaRPr kumimoji="1" lang="ja-JP" altLang="en-US" sz="4800" dirty="0">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121075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780928"/>
            <a:ext cx="8856984" cy="830997"/>
          </a:xfrm>
          <a:prstGeom prst="rect">
            <a:avLst/>
          </a:prstGeom>
          <a:noFill/>
        </p:spPr>
        <p:txBody>
          <a:bodyPr wrap="square" rtlCol="0">
            <a:spAutoFit/>
          </a:bodyPr>
          <a:lstStyle/>
          <a:p>
            <a:pPr algn="ctr"/>
            <a:r>
              <a:rPr kumimoji="1" lang="en-US" altLang="ja-JP" sz="4800" dirty="0" smtClean="0">
                <a:latin typeface="Hiragino Kaku Gothic StdN W8" charset="-128"/>
                <a:ea typeface="Hiragino Kaku Gothic StdN W8" charset="-128"/>
                <a:cs typeface="Hiragino Kaku Gothic StdN W8" charset="-128"/>
              </a:rPr>
              <a:t>3D </a:t>
            </a:r>
            <a:r>
              <a:rPr kumimoji="1" lang="ja-JP" altLang="en-US" sz="4800" dirty="0" smtClean="0">
                <a:latin typeface="Hiragino Kaku Gothic StdN W8" charset="-128"/>
                <a:ea typeface="Hiragino Kaku Gothic StdN W8" charset="-128"/>
                <a:cs typeface="Hiragino Kaku Gothic StdN W8" charset="-128"/>
              </a:rPr>
              <a:t>プリンタとは</a:t>
            </a:r>
            <a:endParaRPr kumimoji="1" lang="ja-JP" altLang="en-US" sz="4800" dirty="0">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457848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kumimoji="1" lang="ja-JP" altLang="en-US" dirty="0" smtClean="0"/>
              <a:t>今後の</a:t>
            </a:r>
            <a:r>
              <a:rPr kumimoji="1" lang="ja-JP" altLang="en-US" dirty="0" smtClean="0"/>
              <a:t>展望</a:t>
            </a:r>
            <a:r>
              <a:rPr kumimoji="1" lang="ja-JP" altLang="en-US" dirty="0" smtClean="0"/>
              <a:t>？</a:t>
            </a:r>
            <a:endParaRPr kumimoji="1" lang="ja-JP" altLang="en-US" dirty="0"/>
          </a:p>
        </p:txBody>
      </p:sp>
      <p:sp>
        <p:nvSpPr>
          <p:cNvPr id="3" name="コンテンツ プレースホルダー 2"/>
          <p:cNvSpPr>
            <a:spLocks noGrp="1"/>
          </p:cNvSpPr>
          <p:nvPr>
            <p:ph idx="1"/>
          </p:nvPr>
        </p:nvSpPr>
        <p:spPr>
          <a:xfrm>
            <a:off x="133450" y="1124744"/>
            <a:ext cx="8784976" cy="5400600"/>
          </a:xfrm>
        </p:spPr>
        <p:txBody>
          <a:bodyPr>
            <a:normAutofit lnSpcReduction="10000"/>
          </a:bodyPr>
          <a:lstStyle/>
          <a:p>
            <a:r>
              <a:rPr lang="ja-JP" altLang="en-US" dirty="0" smtClean="0"/>
              <a:t>いろいろなモデルを出力して</a:t>
            </a:r>
            <a:r>
              <a:rPr lang="ja-JP" altLang="en-US" dirty="0" smtClean="0"/>
              <a:t>みる</a:t>
            </a:r>
            <a:endParaRPr lang="en-US" altLang="ja-JP" dirty="0" smtClean="0"/>
          </a:p>
          <a:p>
            <a:pPr lvl="1"/>
            <a:r>
              <a:rPr lang="ja-JP" altLang="en-US" dirty="0" smtClean="0"/>
              <a:t>今のところ成果物</a:t>
            </a:r>
            <a:endParaRPr lang="en-US" altLang="ja-JP" dirty="0" smtClean="0"/>
          </a:p>
          <a:p>
            <a:pPr lvl="2"/>
            <a:r>
              <a:rPr lang="ja-JP" altLang="en-US" dirty="0" smtClean="0"/>
              <a:t>北大オブジェ</a:t>
            </a:r>
          </a:p>
          <a:p>
            <a:pPr lvl="2"/>
            <a:r>
              <a:rPr lang="en-US" altLang="ja-JP" dirty="0" err="1" smtClean="0"/>
              <a:t>EPnetFaN</a:t>
            </a:r>
            <a:r>
              <a:rPr lang="en-US" altLang="ja-JP" dirty="0" smtClean="0"/>
              <a:t> </a:t>
            </a:r>
            <a:r>
              <a:rPr lang="ja-JP" altLang="en-US" dirty="0" smtClean="0"/>
              <a:t>ハンコ</a:t>
            </a:r>
          </a:p>
          <a:p>
            <a:pPr lvl="2"/>
            <a:r>
              <a:rPr lang="ja-JP" altLang="en-US" dirty="0" smtClean="0"/>
              <a:t>アヒルさん</a:t>
            </a:r>
            <a:endParaRPr lang="en-US" altLang="ja-JP" dirty="0" smtClean="0"/>
          </a:p>
          <a:p>
            <a:pPr lvl="1"/>
            <a:r>
              <a:rPr lang="ja-JP" altLang="en-US" dirty="0" smtClean="0"/>
              <a:t>今のところリクエスト</a:t>
            </a:r>
          </a:p>
          <a:p>
            <a:pPr lvl="2"/>
            <a:r>
              <a:rPr lang="ja-JP" altLang="en-US" dirty="0" smtClean="0"/>
              <a:t>火星儀</a:t>
            </a:r>
            <a:endParaRPr lang="en-US" altLang="ja-JP" dirty="0"/>
          </a:p>
          <a:p>
            <a:r>
              <a:rPr lang="ja-JP" altLang="en-US" dirty="0" smtClean="0"/>
              <a:t>寸法を正確に指定して出力する</a:t>
            </a:r>
          </a:p>
          <a:p>
            <a:pPr lvl="1"/>
            <a:r>
              <a:rPr lang="ja-JP" altLang="en-US" dirty="0" smtClean="0"/>
              <a:t>今のやり方では「形」は決められるが寸法が指定できていない</a:t>
            </a:r>
            <a:r>
              <a:rPr lang="en-US" altLang="ja-JP" dirty="0"/>
              <a:t> </a:t>
            </a:r>
            <a:r>
              <a:rPr lang="ja-JP" altLang="en-US" dirty="0" smtClean="0"/>
              <a:t>→</a:t>
            </a:r>
            <a:r>
              <a:rPr lang="en-US" altLang="ja-JP" dirty="0" smtClean="0"/>
              <a:t> </a:t>
            </a:r>
            <a:r>
              <a:rPr lang="ja-JP" altLang="en-US" dirty="0" smtClean="0"/>
              <a:t>スマートフォンケースなどは作れない</a:t>
            </a:r>
            <a:endParaRPr lang="en-US" altLang="ja-JP" dirty="0" smtClean="0"/>
          </a:p>
          <a:p>
            <a:r>
              <a:rPr lang="ja-JP" altLang="en-US" dirty="0" smtClean="0"/>
              <a:t>面白い出力案募集中！</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1556792"/>
            <a:ext cx="3240360" cy="2631318"/>
          </a:xfrm>
          <a:prstGeom prst="rect">
            <a:avLst/>
          </a:prstGeom>
        </p:spPr>
      </p:pic>
    </p:spTree>
    <p:extLst>
      <p:ext uri="{BB962C8B-B14F-4D97-AF65-F5344CB8AC3E}">
        <p14:creationId xmlns:p14="http://schemas.microsoft.com/office/powerpoint/2010/main" val="524897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参考文献</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000" dirty="0"/>
              <a:t>にほん</a:t>
            </a:r>
            <a:r>
              <a:rPr lang="ja-JP" altLang="en-US" sz="2000" dirty="0" err="1" smtClean="0"/>
              <a:t>ごであそぼ</a:t>
            </a:r>
            <a:r>
              <a:rPr lang="ja-JP" altLang="en-US" sz="2000" dirty="0" smtClean="0"/>
              <a:t> </a:t>
            </a:r>
            <a:r>
              <a:rPr lang="en-US" altLang="ja-JP" sz="2000" dirty="0" smtClean="0"/>
              <a:t>– </a:t>
            </a:r>
            <a:r>
              <a:rPr lang="ja-JP" altLang="en-US" sz="2000" dirty="0" smtClean="0"/>
              <a:t>キッズワールド </a:t>
            </a:r>
            <a:r>
              <a:rPr lang="en-US" altLang="ja-JP" sz="2000" dirty="0" smtClean="0"/>
              <a:t>NHK E</a:t>
            </a:r>
            <a:r>
              <a:rPr lang="ja-JP" altLang="en-US" sz="2000" dirty="0" smtClean="0"/>
              <a:t>テレ こどもポータル </a:t>
            </a:r>
            <a:r>
              <a:rPr lang="en-US" altLang="ja-JP" sz="2000" dirty="0" smtClean="0">
                <a:hlinkClick r:id="rId2"/>
              </a:rPr>
              <a:t>http</a:t>
            </a:r>
            <a:r>
              <a:rPr lang="en-US" altLang="ja-JP" sz="2000" dirty="0">
                <a:hlinkClick r:id="rId2"/>
              </a:rPr>
              <a:t>://</a:t>
            </a:r>
            <a:r>
              <a:rPr lang="en-US" altLang="ja-JP" sz="2000" dirty="0" smtClean="0">
                <a:hlinkClick r:id="rId2"/>
              </a:rPr>
              <a:t>www.nhk.or.jp/kids/program/nihongo.html</a:t>
            </a:r>
            <a:endParaRPr lang="en-US" altLang="ja-JP" sz="2000" dirty="0" smtClean="0"/>
          </a:p>
          <a:p>
            <a:r>
              <a:rPr lang="en-US" altLang="ja-JP" sz="2000" dirty="0" err="1"/>
              <a:t>a</a:t>
            </a:r>
            <a:r>
              <a:rPr lang="en-US" altLang="ja-JP" sz="2000" dirty="0" err="1" smtClean="0"/>
              <a:t>bee</a:t>
            </a:r>
            <a:r>
              <a:rPr lang="en-US" altLang="ja-JP" sz="2000" dirty="0"/>
              <a:t> </a:t>
            </a:r>
            <a:r>
              <a:rPr lang="en-US" altLang="ja-JP" sz="2000" dirty="0" smtClean="0"/>
              <a:t>- 3D </a:t>
            </a:r>
            <a:r>
              <a:rPr lang="ja-JP" altLang="en-US" sz="2000" dirty="0" smtClean="0"/>
              <a:t>プリンタの基礎知識</a:t>
            </a:r>
            <a:r>
              <a:rPr lang="en-US" altLang="ja-JP" sz="2000" dirty="0"/>
              <a:t/>
            </a:r>
            <a:br>
              <a:rPr lang="en-US" altLang="ja-JP" sz="2000" dirty="0"/>
            </a:br>
            <a:r>
              <a:rPr lang="en-US" altLang="ja-JP" sz="2000" dirty="0">
                <a:hlinkClick r:id="rId3"/>
              </a:rPr>
              <a:t>http://</a:t>
            </a:r>
            <a:r>
              <a:rPr lang="en-US" altLang="ja-JP" sz="2000" dirty="0" smtClean="0">
                <a:hlinkClick r:id="rId3"/>
              </a:rPr>
              <a:t>abee.co.jp/3dp/whats3dp.html</a:t>
            </a:r>
            <a:endParaRPr lang="en-US" altLang="ja-JP" sz="2000" dirty="0" smtClean="0"/>
          </a:p>
          <a:p>
            <a:r>
              <a:rPr lang="en-US" altLang="ja-JP" sz="2000" dirty="0" err="1" smtClean="0"/>
              <a:t>iGUAZ</a:t>
            </a:r>
            <a:r>
              <a:rPr lang="en-US" altLang="ja-JP" sz="2000" dirty="0" smtClean="0"/>
              <a:t> – Cube 3 </a:t>
            </a:r>
            <a:r>
              <a:rPr lang="ja-JP" altLang="en-US" sz="2000" dirty="0" smtClean="0"/>
              <a:t>製品紹介</a:t>
            </a:r>
            <a:r>
              <a:rPr lang="en-US" altLang="ja-JP" sz="2000" dirty="0"/>
              <a:t/>
            </a:r>
            <a:br>
              <a:rPr lang="en-US" altLang="ja-JP" sz="2000" dirty="0"/>
            </a:br>
            <a:r>
              <a:rPr lang="en-US" altLang="ja-JP" sz="2000" dirty="0"/>
              <a:t>http://www.iguazu-3d.jp/product/3d_printer/cube3/</a:t>
            </a:r>
            <a:endParaRPr lang="ja-JP" altLang="en-US" sz="2000" dirty="0" smtClean="0"/>
          </a:p>
          <a:p>
            <a:r>
              <a:rPr lang="ja-JP" altLang="ja-JP" sz="2000" dirty="0" smtClean="0"/>
              <a:t>Standard </a:t>
            </a:r>
            <a:r>
              <a:rPr lang="ja-JP" altLang="ja-JP" sz="2000" dirty="0"/>
              <a:t>Triangulated </a:t>
            </a:r>
            <a:r>
              <a:rPr lang="ja-JP" altLang="ja-JP" sz="2000" dirty="0" smtClean="0"/>
              <a:t>Language</a:t>
            </a:r>
            <a:r>
              <a:rPr lang="en-US" altLang="ja-JP" sz="2000" dirty="0" smtClean="0"/>
              <a:t> (Wikipedia)</a:t>
            </a:r>
            <a:br>
              <a:rPr lang="en-US" altLang="ja-JP" sz="2000" dirty="0" smtClean="0"/>
            </a:br>
            <a:r>
              <a:rPr lang="en-US" altLang="ja-JP" sz="2000" dirty="0" smtClean="0"/>
              <a:t>https</a:t>
            </a:r>
            <a:r>
              <a:rPr lang="en-US" altLang="ja-JP" sz="2000" dirty="0"/>
              <a:t>://ja.wikipedia.org/wiki/Standard_Triangulated_Language</a:t>
            </a:r>
            <a:endParaRPr kumimoji="1" lang="ja-JP" altLang="en-US" sz="2000" dirty="0"/>
          </a:p>
        </p:txBody>
      </p:sp>
    </p:spTree>
    <p:extLst>
      <p:ext uri="{BB962C8B-B14F-4D97-AF65-F5344CB8AC3E}">
        <p14:creationId xmlns:p14="http://schemas.microsoft.com/office/powerpoint/2010/main" val="2968861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en-US" altLang="ja-JP" dirty="0" smtClean="0"/>
              <a:t>3D</a:t>
            </a:r>
            <a:r>
              <a:rPr lang="ja-JP" altLang="en-US" dirty="0" smtClean="0"/>
              <a:t>プリンタとは</a:t>
            </a:r>
            <a:endParaRPr kumimoji="1" lang="ja-JP" altLang="en-US" dirty="0"/>
          </a:p>
        </p:txBody>
      </p:sp>
      <p:sp>
        <p:nvSpPr>
          <p:cNvPr id="3" name="コンテンツ プレースホルダー 2"/>
          <p:cNvSpPr>
            <a:spLocks noGrp="1"/>
          </p:cNvSpPr>
          <p:nvPr>
            <p:ph idx="1"/>
          </p:nvPr>
        </p:nvSpPr>
        <p:spPr>
          <a:xfrm>
            <a:off x="179512" y="1052736"/>
            <a:ext cx="8640960" cy="5400600"/>
          </a:xfrm>
        </p:spPr>
        <p:txBody>
          <a:bodyPr>
            <a:normAutofit/>
          </a:bodyPr>
          <a:lstStyle/>
          <a:p>
            <a:r>
              <a:rPr lang="en-US" altLang="ja-JP" dirty="0" smtClean="0"/>
              <a:t>3</a:t>
            </a:r>
            <a:r>
              <a:rPr lang="ja-JP" altLang="en-US" dirty="0" smtClean="0"/>
              <a:t>次元データを元にして立体物を造形する装置の一つ</a:t>
            </a:r>
            <a:endParaRPr lang="en-US" altLang="ja-JP" dirty="0" smtClean="0"/>
          </a:p>
          <a:p>
            <a:r>
              <a:rPr kumimoji="1" lang="ja-JP" altLang="en-US" dirty="0" smtClean="0"/>
              <a:t>基本的には樹脂などを平面上に吐き出して</a:t>
            </a:r>
            <a:r>
              <a:rPr kumimoji="1" lang="en-US" altLang="ja-JP" dirty="0" smtClean="0"/>
              <a:t>, </a:t>
            </a:r>
            <a:r>
              <a:rPr kumimoji="1" lang="ja-JP" altLang="en-US" dirty="0" smtClean="0"/>
              <a:t>それを積み重ねていくことで立体物を構成する</a:t>
            </a:r>
            <a:endParaRPr kumimoji="1" lang="en-US" altLang="ja-JP" dirty="0" smtClean="0"/>
          </a:p>
          <a:p>
            <a:r>
              <a:rPr kumimoji="1" lang="ja-JP" altLang="en-US" dirty="0" smtClean="0"/>
              <a:t>出力の様子</a:t>
            </a:r>
            <a:r>
              <a:rPr kumimoji="1" lang="en-US" altLang="ja-JP" dirty="0" smtClean="0"/>
              <a:t>(</a:t>
            </a:r>
            <a:r>
              <a:rPr kumimoji="1" lang="en-US" altLang="ja-JP" dirty="0" err="1" smtClean="0"/>
              <a:t>mosir</a:t>
            </a:r>
            <a:r>
              <a:rPr kumimoji="1" lang="en-US" altLang="ja-JP" dirty="0" smtClean="0"/>
              <a:t> 2 </a:t>
            </a:r>
            <a:r>
              <a:rPr kumimoji="1" lang="ja-JP" altLang="en-US" dirty="0" smtClean="0"/>
              <a:t>にアップロード</a:t>
            </a:r>
            <a:r>
              <a:rPr kumimoji="1" lang="en-US" altLang="ja-JP" dirty="0" smtClean="0"/>
              <a:t>)</a:t>
            </a:r>
            <a:r>
              <a:rPr lang="en-US" altLang="ja-JP" dirty="0"/>
              <a:t/>
            </a:r>
            <a:br>
              <a:rPr lang="en-US" altLang="ja-JP" dirty="0"/>
            </a:br>
            <a:r>
              <a:rPr lang="en-US" altLang="ja-JP" sz="2000" dirty="0"/>
              <a:t>https://</a:t>
            </a:r>
            <a:r>
              <a:rPr lang="en-US" altLang="ja-JP" sz="2000" dirty="0" err="1"/>
              <a:t>www.cps-jp.org</a:t>
            </a:r>
            <a:r>
              <a:rPr lang="en-US" altLang="ja-JP" sz="2000" dirty="0"/>
              <a:t>/modules/mosir2/</a:t>
            </a:r>
            <a:r>
              <a:rPr lang="en-US" altLang="ja-JP" sz="2000" dirty="0" err="1"/>
              <a:t>player.php?v</a:t>
            </a:r>
            <a:r>
              <a:rPr lang="en-US" altLang="ja-JP" sz="2000" dirty="0"/>
              <a:t>=3D-Printer_20140412</a:t>
            </a:r>
            <a:endParaRPr kumimoji="1" lang="en-US" altLang="ja-JP" sz="2000" dirty="0" smtClean="0"/>
          </a:p>
        </p:txBody>
      </p:sp>
      <p:sp>
        <p:nvSpPr>
          <p:cNvPr id="4" name="テキスト ボックス 3"/>
          <p:cNvSpPr txBox="1"/>
          <p:nvPr/>
        </p:nvSpPr>
        <p:spPr>
          <a:xfrm>
            <a:off x="1475656" y="5085184"/>
            <a:ext cx="6192688" cy="923330"/>
          </a:xfrm>
          <a:prstGeom prst="rect">
            <a:avLst/>
          </a:prstGeom>
          <a:noFill/>
        </p:spPr>
        <p:txBody>
          <a:bodyPr wrap="square" rtlCol="0">
            <a:spAutoFit/>
          </a:bodyPr>
          <a:lstStyle/>
          <a:p>
            <a:r>
              <a:rPr kumimoji="1" lang="ja-JP" altLang="en-US" sz="5400" dirty="0" smtClean="0"/>
              <a:t>動画を再生するぞ！</a:t>
            </a:r>
            <a:endParaRPr kumimoji="1" lang="ja-JP" altLang="en-US" sz="5400" dirty="0"/>
          </a:p>
        </p:txBody>
      </p:sp>
    </p:spTree>
    <p:extLst>
      <p:ext uri="{BB962C8B-B14F-4D97-AF65-F5344CB8AC3E}">
        <p14:creationId xmlns:p14="http://schemas.microsoft.com/office/powerpoint/2010/main" val="3901586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780928"/>
            <a:ext cx="8856984" cy="830997"/>
          </a:xfrm>
          <a:prstGeom prst="rect">
            <a:avLst/>
          </a:prstGeom>
          <a:noFill/>
        </p:spPr>
        <p:txBody>
          <a:bodyPr wrap="square" rtlCol="0">
            <a:spAutoFit/>
          </a:bodyPr>
          <a:lstStyle/>
          <a:p>
            <a:pPr algn="ctr"/>
            <a:r>
              <a:rPr kumimoji="1" lang="ja-JP" altLang="en-US" sz="4800" dirty="0" smtClean="0">
                <a:latin typeface="Hiragino Kaku Gothic StdN W8" charset="-128"/>
                <a:ea typeface="Hiragino Kaku Gothic StdN W8" charset="-128"/>
                <a:cs typeface="Hiragino Kaku Gothic StdN W8" charset="-128"/>
              </a:rPr>
              <a:t>導入の経緯</a:t>
            </a:r>
            <a:endParaRPr kumimoji="1" lang="ja-JP" altLang="en-US" sz="4800" dirty="0">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1863519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ja-JP" altLang="en-US" dirty="0"/>
              <a:t>導入</a:t>
            </a:r>
            <a:r>
              <a:rPr lang="ja-JP" altLang="en-US" dirty="0" smtClean="0"/>
              <a:t>の経緯</a:t>
            </a:r>
            <a:endParaRPr kumimoji="1" lang="ja-JP" altLang="en-US" dirty="0"/>
          </a:p>
        </p:txBody>
      </p:sp>
      <p:sp>
        <p:nvSpPr>
          <p:cNvPr id="3" name="コンテンツ プレースホルダー 2"/>
          <p:cNvSpPr>
            <a:spLocks noGrp="1"/>
          </p:cNvSpPr>
          <p:nvPr>
            <p:ph idx="1"/>
          </p:nvPr>
        </p:nvSpPr>
        <p:spPr>
          <a:xfrm>
            <a:off x="457200" y="1052736"/>
            <a:ext cx="8229600" cy="5400600"/>
          </a:xfrm>
        </p:spPr>
        <p:txBody>
          <a:bodyPr>
            <a:normAutofit/>
          </a:bodyPr>
          <a:lstStyle/>
          <a:p>
            <a:r>
              <a:rPr lang="ja-JP" altLang="en-US" dirty="0"/>
              <a:t>北部</a:t>
            </a:r>
            <a:r>
              <a:rPr lang="ja-JP" altLang="en-US" dirty="0" smtClean="0"/>
              <a:t>食堂で情報機器展示会があるとのチラシを見かける</a:t>
            </a:r>
            <a:endParaRPr lang="en-US" altLang="ja-JP" dirty="0" smtClean="0"/>
          </a:p>
          <a:p>
            <a:pPr lvl="1"/>
            <a:r>
              <a:rPr kumimoji="1" lang="ja-JP" altLang="en-US" sz="2400" dirty="0"/>
              <a:t>そこに</a:t>
            </a:r>
            <a:r>
              <a:rPr kumimoji="1" lang="ja-JP" altLang="en-US" sz="2400" dirty="0" smtClean="0"/>
              <a:t>は「</a:t>
            </a:r>
            <a:r>
              <a:rPr kumimoji="1" lang="ja-JP" altLang="en-US" sz="2400" dirty="0" smtClean="0">
                <a:solidFill>
                  <a:srgbClr val="FF0000"/>
                </a:solidFill>
              </a:rPr>
              <a:t>先着</a:t>
            </a:r>
            <a:r>
              <a:rPr kumimoji="1" lang="en-US" altLang="ja-JP" sz="2400" dirty="0" smtClean="0">
                <a:solidFill>
                  <a:srgbClr val="FF0000"/>
                </a:solidFill>
              </a:rPr>
              <a:t>5</a:t>
            </a:r>
            <a:r>
              <a:rPr kumimoji="1" lang="ja-JP" altLang="en-US" sz="2400" dirty="0" smtClean="0">
                <a:solidFill>
                  <a:srgbClr val="FF0000"/>
                </a:solidFill>
              </a:rPr>
              <a:t>名に限り</a:t>
            </a:r>
            <a:r>
              <a:rPr kumimoji="1" lang="en-US" altLang="ja-JP" sz="2400" dirty="0" smtClean="0">
                <a:solidFill>
                  <a:srgbClr val="FF0000"/>
                </a:solidFill>
              </a:rPr>
              <a:t>3D</a:t>
            </a:r>
            <a:r>
              <a:rPr kumimoji="1" lang="ja-JP" altLang="en-US" sz="2400" dirty="0" smtClean="0">
                <a:solidFill>
                  <a:srgbClr val="FF0000"/>
                </a:solidFill>
              </a:rPr>
              <a:t>プリンタでサンプルを無料出力！</a:t>
            </a:r>
            <a:r>
              <a:rPr kumimoji="1" lang="ja-JP" altLang="en-US" sz="2400" dirty="0" smtClean="0"/>
              <a:t>」の文字が！！！</a:t>
            </a:r>
            <a:endParaRPr kumimoji="1" lang="en-US" altLang="ja-JP" sz="2400" dirty="0" smtClean="0"/>
          </a:p>
          <a:p>
            <a:r>
              <a:rPr lang="ja-JP" altLang="en-US" dirty="0"/>
              <a:t>ここぞ</a:t>
            </a:r>
            <a:r>
              <a:rPr lang="ja-JP" altLang="en-US" dirty="0" smtClean="0"/>
              <a:t>とばかりに</a:t>
            </a:r>
            <a:r>
              <a:rPr lang="en-US" altLang="ja-JP" dirty="0" smtClean="0"/>
              <a:t>3D</a:t>
            </a:r>
            <a:r>
              <a:rPr lang="ja-JP" altLang="en-US" dirty="0" smtClean="0"/>
              <a:t>モデルを作成して持込む</a:t>
            </a:r>
            <a:endParaRPr lang="en-US" altLang="ja-JP" dirty="0" smtClean="0"/>
          </a:p>
          <a:p>
            <a:r>
              <a:rPr lang="ja-JP" altLang="en-US" dirty="0" smtClean="0"/>
              <a:t>出来たサンプルと共に</a:t>
            </a:r>
            <a:r>
              <a:rPr lang="en-US" altLang="ja-JP" dirty="0" smtClean="0"/>
              <a:t>3D</a:t>
            </a:r>
            <a:r>
              <a:rPr lang="ja-JP" altLang="en-US" dirty="0" smtClean="0"/>
              <a:t>プリンタの営業が理学部</a:t>
            </a:r>
            <a:r>
              <a:rPr lang="en-US" altLang="ja-JP" dirty="0" smtClean="0"/>
              <a:t>8</a:t>
            </a:r>
            <a:r>
              <a:rPr lang="ja-JP" altLang="en-US" dirty="0" smtClean="0"/>
              <a:t>号館にやってくる</a:t>
            </a:r>
            <a:endParaRPr lang="en-US" altLang="ja-JP" dirty="0" smtClean="0"/>
          </a:p>
          <a:p>
            <a:r>
              <a:rPr lang="ja-JP" altLang="en-US" dirty="0"/>
              <a:t>指導</a:t>
            </a:r>
            <a:r>
              <a:rPr lang="ja-JP" altLang="en-US" dirty="0" smtClean="0"/>
              <a:t>教員が</a:t>
            </a:r>
            <a:r>
              <a:rPr lang="en-US" altLang="ja-JP" dirty="0" smtClean="0"/>
              <a:t>3D</a:t>
            </a:r>
            <a:r>
              <a:rPr lang="ja-JP" altLang="en-US" dirty="0" smtClean="0"/>
              <a:t>プリンタに興味を持つ</a:t>
            </a:r>
            <a:endParaRPr lang="en-US" altLang="ja-JP" dirty="0" smtClean="0"/>
          </a:p>
          <a:p>
            <a:r>
              <a:rPr lang="en-US" altLang="ja-JP" dirty="0" err="1" smtClean="0"/>
              <a:t>EPnetFaN</a:t>
            </a:r>
            <a:r>
              <a:rPr lang="ja-JP" altLang="en-US" dirty="0" smtClean="0"/>
              <a:t>に導入したら面白い</a:t>
            </a:r>
            <a:r>
              <a:rPr lang="ja-JP" altLang="en-US" sz="1800" dirty="0" smtClean="0"/>
              <a:t>かも</a:t>
            </a:r>
            <a:endParaRPr lang="en-US" altLang="ja-JP" dirty="0" smtClean="0"/>
          </a:p>
          <a:p>
            <a:pPr lvl="1"/>
            <a:r>
              <a:rPr lang="ja-JP" altLang="en-US" dirty="0" smtClean="0"/>
              <a:t>導入することに！</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84803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ja-JP" altLang="en-US" dirty="0"/>
              <a:t>導入</a:t>
            </a:r>
            <a:r>
              <a:rPr lang="ja-JP" altLang="en-US" dirty="0" smtClean="0"/>
              <a:t>の経緯</a:t>
            </a:r>
            <a:endParaRPr kumimoji="1" lang="ja-JP" altLang="en-US" dirty="0"/>
          </a:p>
        </p:txBody>
      </p:sp>
      <p:sp>
        <p:nvSpPr>
          <p:cNvPr id="3" name="コンテンツ プレースホルダー 2"/>
          <p:cNvSpPr>
            <a:spLocks noGrp="1"/>
          </p:cNvSpPr>
          <p:nvPr>
            <p:ph idx="1"/>
          </p:nvPr>
        </p:nvSpPr>
        <p:spPr>
          <a:xfrm>
            <a:off x="457200" y="1052736"/>
            <a:ext cx="8229600" cy="5612606"/>
          </a:xfrm>
        </p:spPr>
        <p:txBody>
          <a:bodyPr>
            <a:normAutofit fontScale="92500" lnSpcReduction="20000"/>
          </a:bodyPr>
          <a:lstStyle/>
          <a:p>
            <a:r>
              <a:rPr lang="ja-JP" altLang="en-US" dirty="0" smtClean="0"/>
              <a:t>出力してもらったサンプル</a:t>
            </a:r>
            <a:endParaRPr lang="en-US" altLang="ja-JP" dirty="0" smtClean="0"/>
          </a:p>
          <a:p>
            <a:pPr lvl="1"/>
            <a:r>
              <a:rPr kumimoji="1" lang="ja-JP" altLang="en-US" sz="2600" dirty="0" smtClean="0"/>
              <a:t>デザインは延齢草を象った恵迪寮寮生章を三角錐状に配置した中に北大のシンボルマークを仕込んだもの</a:t>
            </a:r>
            <a:endParaRPr kumimoji="1" lang="en-US" altLang="ja-JP" sz="2600" dirty="0" smtClean="0"/>
          </a:p>
          <a:p>
            <a:r>
              <a:rPr kumimoji="1" lang="ja-JP" altLang="en-US" dirty="0" smtClean="0"/>
              <a:t>機種</a:t>
            </a:r>
            <a:endParaRPr kumimoji="1" lang="en-US" altLang="ja-JP" dirty="0" smtClean="0"/>
          </a:p>
          <a:p>
            <a:pPr lvl="1"/>
            <a:r>
              <a:rPr kumimoji="1" lang="en-US" altLang="ja-JP" dirty="0" smtClean="0"/>
              <a:t>3D Systems </a:t>
            </a:r>
            <a:r>
              <a:rPr kumimoji="1" lang="ja-JP" altLang="en-US" dirty="0" smtClean="0"/>
              <a:t>社</a:t>
            </a:r>
            <a:r>
              <a:rPr kumimoji="1" lang="en-US" altLang="ja-JP" dirty="0" smtClean="0"/>
              <a:t/>
            </a:r>
            <a:br>
              <a:rPr kumimoji="1" lang="en-US" altLang="ja-JP" dirty="0" smtClean="0"/>
            </a:br>
            <a:r>
              <a:rPr kumimoji="1" lang="en-US" altLang="ja-JP" dirty="0" smtClean="0"/>
              <a:t>PRO JET 3500</a:t>
            </a:r>
            <a:br>
              <a:rPr kumimoji="1" lang="en-US" altLang="ja-JP" dirty="0" smtClean="0"/>
            </a:br>
            <a:r>
              <a:rPr kumimoji="1" lang="en-US" altLang="ja-JP" dirty="0" smtClean="0"/>
              <a:t>(1000</a:t>
            </a:r>
            <a:r>
              <a:rPr lang="ja-JP" altLang="en-US" dirty="0" smtClean="0"/>
              <a:t>万円程度</a:t>
            </a:r>
            <a:r>
              <a:rPr kumimoji="1" lang="en-US" altLang="ja-JP" dirty="0" smtClean="0"/>
              <a:t>)</a:t>
            </a:r>
          </a:p>
          <a:p>
            <a:r>
              <a:rPr lang="ja-JP" altLang="en-US" dirty="0" smtClean="0"/>
              <a:t>出力コスト</a:t>
            </a:r>
            <a:r>
              <a:rPr lang="en-US" altLang="ja-JP" dirty="0" smtClean="0"/>
              <a:t>(</a:t>
            </a:r>
            <a:r>
              <a:rPr lang="ja-JP" altLang="en-US" dirty="0" smtClean="0"/>
              <a:t>材料費</a:t>
            </a:r>
            <a:r>
              <a:rPr lang="en-US" altLang="ja-JP" dirty="0" smtClean="0"/>
              <a:t>)</a:t>
            </a:r>
            <a:endParaRPr lang="en-US" altLang="ja-JP" dirty="0"/>
          </a:p>
          <a:p>
            <a:pPr lvl="1"/>
            <a:r>
              <a:rPr kumimoji="1" lang="en-US" altLang="ja-JP" dirty="0" smtClean="0"/>
              <a:t>\37,500-</a:t>
            </a:r>
          </a:p>
          <a:p>
            <a:r>
              <a:rPr lang="ja-JP" altLang="en-US" dirty="0" smtClean="0"/>
              <a:t>出力時間</a:t>
            </a:r>
            <a:endParaRPr kumimoji="1" lang="en-US" altLang="ja-JP" dirty="0" smtClean="0"/>
          </a:p>
          <a:p>
            <a:pPr lvl="1"/>
            <a:r>
              <a:rPr lang="en-US" altLang="ja-JP" dirty="0" smtClean="0"/>
              <a:t>41</a:t>
            </a:r>
            <a:r>
              <a:rPr lang="ja-JP" altLang="en-US" dirty="0" smtClean="0"/>
              <a:t>時間</a:t>
            </a:r>
            <a:r>
              <a:rPr lang="en-US" altLang="ja-JP" dirty="0" smtClean="0"/>
              <a:t>26</a:t>
            </a:r>
            <a:r>
              <a:rPr lang="ja-JP" altLang="en-US" dirty="0" smtClean="0"/>
              <a:t>分</a:t>
            </a:r>
            <a:endParaRPr lang="en-US" altLang="ja-JP" dirty="0" smtClean="0"/>
          </a:p>
          <a:p>
            <a:r>
              <a:rPr lang="ja-JP" altLang="en-US" dirty="0" smtClean="0"/>
              <a:t>サイズ 約</a:t>
            </a:r>
            <a:r>
              <a:rPr lang="en-US" altLang="ja-JP" dirty="0" smtClean="0"/>
              <a:t>17x17x17cm</a:t>
            </a:r>
          </a:p>
          <a:p>
            <a:r>
              <a:rPr kumimoji="1" lang="ja-JP" altLang="en-US" dirty="0" smtClean="0"/>
              <a:t>重量 </a:t>
            </a:r>
            <a:r>
              <a:rPr kumimoji="1" lang="en-US" altLang="ja-JP" dirty="0" smtClean="0"/>
              <a:t>550g</a:t>
            </a:r>
            <a:endParaRPr kumimoji="1" lang="ja-JP" altLang="en-US" dirty="0"/>
          </a:p>
        </p:txBody>
      </p:sp>
      <p:pic>
        <p:nvPicPr>
          <p:cNvPr id="4" name="Picture 2" descr="C:\Users\kuriki\Desktop\IMG_20141229_1207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276872"/>
            <a:ext cx="3723401" cy="438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35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2420888"/>
            <a:ext cx="8856984" cy="1569660"/>
          </a:xfrm>
          <a:prstGeom prst="rect">
            <a:avLst/>
          </a:prstGeom>
          <a:noFill/>
        </p:spPr>
        <p:txBody>
          <a:bodyPr wrap="square" rtlCol="0">
            <a:spAutoFit/>
          </a:bodyPr>
          <a:lstStyle/>
          <a:p>
            <a:pPr algn="ctr"/>
            <a:r>
              <a:rPr lang="ja-JP" altLang="en-US" sz="4800" dirty="0" smtClean="0">
                <a:latin typeface="Hiragino Kaku Gothic StdN W8" charset="-128"/>
                <a:ea typeface="Hiragino Kaku Gothic StdN W8" charset="-128"/>
                <a:cs typeface="Hiragino Kaku Gothic StdN W8" charset="-128"/>
              </a:rPr>
              <a:t>導入した</a:t>
            </a:r>
            <a:r>
              <a:rPr lang="en-US" altLang="ja-JP" sz="4800" dirty="0" smtClean="0">
                <a:latin typeface="Hiragino Kaku Gothic StdN W8" charset="-128"/>
                <a:ea typeface="Hiragino Kaku Gothic StdN W8" charset="-128"/>
                <a:cs typeface="Hiragino Kaku Gothic StdN W8" charset="-128"/>
              </a:rPr>
              <a:t> 3D </a:t>
            </a:r>
            <a:r>
              <a:rPr lang="ja-JP" altLang="en-US" sz="4800" dirty="0" smtClean="0">
                <a:latin typeface="Hiragino Kaku Gothic StdN W8" charset="-128"/>
                <a:ea typeface="Hiragino Kaku Gothic StdN W8" charset="-128"/>
                <a:cs typeface="Hiragino Kaku Gothic StdN W8" charset="-128"/>
              </a:rPr>
              <a:t>プリンタ</a:t>
            </a:r>
            <a:r>
              <a:rPr lang="en-US" altLang="ja-JP" sz="4800" dirty="0" smtClean="0">
                <a:latin typeface="Hiragino Kaku Gothic StdN W8" charset="-128"/>
                <a:ea typeface="Hiragino Kaku Gothic StdN W8" charset="-128"/>
                <a:cs typeface="Hiragino Kaku Gothic StdN W8" charset="-128"/>
              </a:rPr>
              <a:t> </a:t>
            </a:r>
            <a:r>
              <a:rPr lang="ja-JP" altLang="en-US" sz="4800" dirty="0" smtClean="0">
                <a:latin typeface="Hiragino Kaku Gothic StdN W8" charset="-128"/>
                <a:ea typeface="Hiragino Kaku Gothic StdN W8" charset="-128"/>
                <a:cs typeface="Hiragino Kaku Gothic StdN W8" charset="-128"/>
              </a:rPr>
              <a:t/>
            </a:r>
            <a:br>
              <a:rPr lang="ja-JP" altLang="en-US" sz="4800" dirty="0" smtClean="0">
                <a:latin typeface="Hiragino Kaku Gothic StdN W8" charset="-128"/>
                <a:ea typeface="Hiragino Kaku Gothic StdN W8" charset="-128"/>
                <a:cs typeface="Hiragino Kaku Gothic StdN W8" charset="-128"/>
              </a:rPr>
            </a:br>
            <a:r>
              <a:rPr lang="en-US" altLang="ja-JP" sz="4800" dirty="0" smtClean="0">
                <a:latin typeface="Hiragino Kaku Gothic StdN W8" charset="-128"/>
                <a:ea typeface="Hiragino Kaku Gothic StdN W8" charset="-128"/>
                <a:cs typeface="Hiragino Kaku Gothic StdN W8" charset="-128"/>
              </a:rPr>
              <a:t>Cube 3</a:t>
            </a:r>
            <a:r>
              <a:rPr lang="en-US" altLang="ja-JP" sz="4800" baseline="30000" dirty="0" smtClean="0">
                <a:latin typeface="Hiragino Kaku Gothic StdN W8" charset="-128"/>
                <a:ea typeface="Hiragino Kaku Gothic StdN W8" charset="-128"/>
                <a:cs typeface="Hiragino Kaku Gothic StdN W8" charset="-128"/>
              </a:rPr>
              <a:t>rd</a:t>
            </a:r>
            <a:r>
              <a:rPr lang="en-US" altLang="ja-JP" sz="4800" dirty="0" smtClean="0">
                <a:latin typeface="Hiragino Kaku Gothic StdN W8" charset="-128"/>
                <a:ea typeface="Hiragino Kaku Gothic StdN W8" charset="-128"/>
                <a:cs typeface="Hiragino Kaku Gothic StdN W8" charset="-128"/>
              </a:rPr>
              <a:t> gen </a:t>
            </a:r>
            <a:r>
              <a:rPr lang="ja-JP" altLang="en-US" sz="4800" dirty="0" smtClean="0">
                <a:latin typeface="Hiragino Kaku Gothic StdN W8" charset="-128"/>
                <a:ea typeface="Hiragino Kaku Gothic StdN W8" charset="-128"/>
                <a:cs typeface="Hiragino Kaku Gothic StdN W8" charset="-128"/>
              </a:rPr>
              <a:t>とは</a:t>
            </a:r>
            <a:endParaRPr kumimoji="1" lang="ja-JP" altLang="en-US" sz="4800" dirty="0">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195624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lang="ja-JP" altLang="en-US" dirty="0" smtClean="0"/>
              <a:t>導入した</a:t>
            </a:r>
            <a:r>
              <a:rPr lang="en-US" altLang="ja-JP" dirty="0" smtClean="0"/>
              <a:t> </a:t>
            </a:r>
            <a:r>
              <a:rPr lang="en-US" altLang="ja-JP" dirty="0" smtClean="0"/>
              <a:t>Cube 3</a:t>
            </a:r>
            <a:r>
              <a:rPr lang="en-US" altLang="ja-JP" baseline="30000" dirty="0" smtClean="0"/>
              <a:t>rd</a:t>
            </a:r>
            <a:r>
              <a:rPr lang="en-US" altLang="ja-JP" dirty="0" smtClean="0"/>
              <a:t> gen </a:t>
            </a:r>
            <a:r>
              <a:rPr lang="ja-JP" altLang="en-US" dirty="0" smtClean="0"/>
              <a:t>とは</a:t>
            </a:r>
            <a:endParaRPr kumimoji="1" lang="ja-JP" altLang="en-US" dirty="0"/>
          </a:p>
        </p:txBody>
      </p:sp>
      <p:sp>
        <p:nvSpPr>
          <p:cNvPr id="3" name="コンテンツ プレースホルダー 2"/>
          <p:cNvSpPr>
            <a:spLocks noGrp="1"/>
          </p:cNvSpPr>
          <p:nvPr>
            <p:ph idx="1"/>
          </p:nvPr>
        </p:nvSpPr>
        <p:spPr>
          <a:xfrm>
            <a:off x="457200" y="1052736"/>
            <a:ext cx="8229600" cy="5400600"/>
          </a:xfrm>
        </p:spPr>
        <p:txBody>
          <a:bodyPr>
            <a:normAutofit/>
          </a:bodyPr>
          <a:lstStyle/>
          <a:p>
            <a:r>
              <a:rPr lang="en-US" altLang="ja-JP" dirty="0" smtClean="0"/>
              <a:t>3D Systems </a:t>
            </a:r>
            <a:r>
              <a:rPr lang="ja-JP" altLang="en-US" dirty="0" smtClean="0"/>
              <a:t>社の</a:t>
            </a:r>
            <a:r>
              <a:rPr lang="en-US" altLang="ja-JP" dirty="0" smtClean="0"/>
              <a:t>3D</a:t>
            </a:r>
            <a:r>
              <a:rPr lang="ja-JP" altLang="en-US" dirty="0" smtClean="0"/>
              <a:t>プリンタ</a:t>
            </a:r>
            <a:endParaRPr lang="en-US" altLang="ja-JP" dirty="0" smtClean="0"/>
          </a:p>
          <a:p>
            <a:r>
              <a:rPr kumimoji="1" lang="ja-JP" altLang="en-US" dirty="0" smtClean="0"/>
              <a:t>出力方式は「熱溶解積層型」</a:t>
            </a:r>
          </a:p>
          <a:p>
            <a:pPr lvl="1"/>
            <a:r>
              <a:rPr kumimoji="1" lang="ja-JP" altLang="en-US" dirty="0" smtClean="0"/>
              <a:t>材料のプラスチックを熱で溶かしてフィラメント状になったものを積み重ねる方式</a:t>
            </a:r>
          </a:p>
          <a:p>
            <a:r>
              <a:rPr kumimoji="1" lang="ja-JP" altLang="en-US" dirty="0" smtClean="0"/>
              <a:t>最大出力サイズは</a:t>
            </a:r>
            <a:r>
              <a:rPr kumimoji="1" lang="en-US" altLang="ja-JP" dirty="0" smtClean="0"/>
              <a:t> 150x150x150mm</a:t>
            </a:r>
          </a:p>
          <a:p>
            <a:r>
              <a:rPr kumimoji="1" lang="ja-JP" altLang="en-US" dirty="0" smtClean="0"/>
              <a:t>最小出力ピッチ</a:t>
            </a:r>
            <a:r>
              <a:rPr kumimoji="1" lang="en-US" altLang="ja-JP" dirty="0" smtClean="0"/>
              <a:t>(</a:t>
            </a:r>
            <a:r>
              <a:rPr kumimoji="1" lang="ja-JP" altLang="en-US" dirty="0" smtClean="0"/>
              <a:t>積層高さ</a:t>
            </a:r>
            <a:r>
              <a:rPr kumimoji="1" lang="en-US" altLang="ja-JP" dirty="0" smtClean="0"/>
              <a:t>)</a:t>
            </a:r>
            <a:r>
              <a:rPr kumimoji="1" lang="ja-JP" altLang="en-US" dirty="0" smtClean="0"/>
              <a:t>は</a:t>
            </a:r>
            <a:r>
              <a:rPr kumimoji="1" lang="en-US" altLang="ja-JP" dirty="0" smtClean="0"/>
              <a:t> 70 micron</a:t>
            </a:r>
          </a:p>
          <a:p>
            <a:r>
              <a:rPr lang="en-US" altLang="ja-JP" dirty="0" smtClean="0"/>
              <a:t>2 </a:t>
            </a:r>
            <a:r>
              <a:rPr kumimoji="1" lang="ja-JP" altLang="en-US" dirty="0" smtClean="0"/>
              <a:t>色同時出力が可能</a:t>
            </a:r>
            <a:endParaRPr kumimoji="1" lang="en-US" altLang="ja-JP" dirty="0" smtClean="0"/>
          </a:p>
          <a:p>
            <a:r>
              <a:rPr kumimoji="1" lang="ja-JP" altLang="en-US" dirty="0" smtClean="0"/>
              <a:t>価格は</a:t>
            </a:r>
            <a:r>
              <a:rPr kumimoji="1" lang="en-US" altLang="ja-JP" dirty="0" smtClean="0"/>
              <a:t>20</a:t>
            </a:r>
            <a:r>
              <a:rPr kumimoji="1" lang="ja-JP" altLang="en-US" dirty="0" smtClean="0"/>
              <a:t>万円程度</a:t>
            </a:r>
            <a:endParaRPr kumimoji="1" lang="ja-JP" altLang="en-US" dirty="0"/>
          </a:p>
        </p:txBody>
      </p:sp>
    </p:spTree>
    <p:extLst>
      <p:ext uri="{BB962C8B-B14F-4D97-AF65-F5344CB8AC3E}">
        <p14:creationId xmlns:p14="http://schemas.microsoft.com/office/powerpoint/2010/main" val="477127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Grace</Template>
  <TotalTime>3999</TotalTime>
  <Words>1132</Words>
  <Application>Microsoft Macintosh PowerPoint</Application>
  <PresentationFormat>画面に合わせる (4:3)</PresentationFormat>
  <Paragraphs>160</Paragraphs>
  <Slides>31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31</vt:i4>
      </vt:variant>
    </vt:vector>
  </HeadingPairs>
  <TitlesOfParts>
    <vt:vector size="38" baseType="lpstr">
      <vt:lpstr>Calibri</vt:lpstr>
      <vt:lpstr>Hiragino Kaku Gothic StdN W8</vt:lpstr>
      <vt:lpstr>Hiragino Mincho ProN W3</vt:lpstr>
      <vt:lpstr>Hiragino Mincho ProN W6</vt:lpstr>
      <vt:lpstr>ＭＳ Ｐゴシック</vt:lpstr>
      <vt:lpstr>Arial</vt:lpstr>
      <vt:lpstr>Office ​​テーマ</vt:lpstr>
      <vt:lpstr>PowerPoint プレゼンテーション</vt:lpstr>
      <vt:lpstr>目次</vt:lpstr>
      <vt:lpstr>PowerPoint プレゼンテーション</vt:lpstr>
      <vt:lpstr>3Dプリンタとは</vt:lpstr>
      <vt:lpstr>PowerPoint プレゼンテーション</vt:lpstr>
      <vt:lpstr>導入の経緯</vt:lpstr>
      <vt:lpstr>導入の経緯</vt:lpstr>
      <vt:lpstr>PowerPoint プレゼンテーション</vt:lpstr>
      <vt:lpstr>導入した Cube 3rd gen とは</vt:lpstr>
      <vt:lpstr>導入した Cube 3rd gen とは</vt:lpstr>
      <vt:lpstr>PowerPoint プレゼンテーション</vt:lpstr>
      <vt:lpstr>3Dプリンタ出力の流れ</vt:lpstr>
      <vt:lpstr>1. 3Dモデリングソフトでのモデリング</vt:lpstr>
      <vt:lpstr>PowerPoint プレゼンテーション</vt:lpstr>
      <vt:lpstr>PowerPoint プレゼンテーション</vt:lpstr>
      <vt:lpstr>PowerPoint プレゼンテーション</vt:lpstr>
      <vt:lpstr>2. 付属ソフトによるデータの変換</vt:lpstr>
      <vt:lpstr>2. 付属ソフトによるデータの変換</vt:lpstr>
      <vt:lpstr>2. 付属ソフトによるデータの変換</vt:lpstr>
      <vt:lpstr>2. 付属ソフトによるデータの変換</vt:lpstr>
      <vt:lpstr>2. 付属ソフトによるデータの変換</vt:lpstr>
      <vt:lpstr>2. 付属ソフトによるデータの変換</vt:lpstr>
      <vt:lpstr>2. 付属ソフトによるデータの変換</vt:lpstr>
      <vt:lpstr>3. 3Dプリンタでの出力</vt:lpstr>
      <vt:lpstr>3. 3Dプリンタでの出力</vt:lpstr>
      <vt:lpstr>3. 3Dプリンタでの出力</vt:lpstr>
      <vt:lpstr>3. 3Dプリンタでの出力</vt:lpstr>
      <vt:lpstr>3. 3Dプリンタでの出力</vt:lpstr>
      <vt:lpstr>PowerPoint プレゼンテーション</vt:lpstr>
      <vt:lpstr>今後の展望？</vt:lpstr>
      <vt:lpstr>参考文献</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Murahashi Kuriki</dc:creator>
  <cp:lastModifiedBy>Microsoft Office ユーザー</cp:lastModifiedBy>
  <cp:revision>65</cp:revision>
  <dcterms:created xsi:type="dcterms:W3CDTF">2015-07-15T16:30:36Z</dcterms:created>
  <dcterms:modified xsi:type="dcterms:W3CDTF">2015-07-19T15:01:57Z</dcterms:modified>
</cp:coreProperties>
</file>