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61" r:id="rId4"/>
    <p:sldId id="258" r:id="rId5"/>
    <p:sldId id="271" r:id="rId6"/>
    <p:sldId id="272" r:id="rId7"/>
    <p:sldId id="273" r:id="rId8"/>
    <p:sldId id="274" r:id="rId9"/>
    <p:sldId id="275" r:id="rId10"/>
    <p:sldId id="276" r:id="rId11"/>
    <p:sldId id="277" r:id="rId12"/>
    <p:sldId id="278" r:id="rId13"/>
    <p:sldId id="262" r:id="rId14"/>
    <p:sldId id="260" r:id="rId15"/>
    <p:sldId id="264" r:id="rId16"/>
    <p:sldId id="265" r:id="rId17"/>
    <p:sldId id="266" r:id="rId18"/>
    <p:sldId id="267" r:id="rId19"/>
    <p:sldId id="281" r:id="rId20"/>
    <p:sldId id="268" r:id="rId21"/>
    <p:sldId id="263" r:id="rId22"/>
    <p:sldId id="269" r:id="rId23"/>
    <p:sldId id="270" r:id="rId24"/>
    <p:sldId id="279" r:id="rId25"/>
    <p:sldId id="280"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101"/>
    <a:srgbClr val="FFFF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DB8905-F351-4C9F-A58B-C8492143F2F1}" type="datetimeFigureOut">
              <a:rPr kumimoji="1" lang="ja-JP" altLang="en-US" smtClean="0"/>
              <a:t>2014/6/6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52BB5F-21AB-4A45-A277-F86656AECBE9}" type="slidenum">
              <a:rPr kumimoji="1" lang="ja-JP" altLang="en-US" smtClean="0"/>
              <a:t>‹#›</a:t>
            </a:fld>
            <a:endParaRPr kumimoji="1" lang="ja-JP" altLang="en-US"/>
          </a:p>
        </p:txBody>
      </p:sp>
    </p:spTree>
    <p:extLst>
      <p:ext uri="{BB962C8B-B14F-4D97-AF65-F5344CB8AC3E}">
        <p14:creationId xmlns:p14="http://schemas.microsoft.com/office/powerpoint/2010/main" val="27231342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ルーティング：相手先へのデータの送信経路を決める</a:t>
            </a:r>
            <a:endParaRPr kumimoji="1" lang="ja-JP" altLang="en-US" dirty="0"/>
          </a:p>
        </p:txBody>
      </p:sp>
      <p:sp>
        <p:nvSpPr>
          <p:cNvPr id="4" name="スライド番号プレースホルダー 3"/>
          <p:cNvSpPr>
            <a:spLocks noGrp="1"/>
          </p:cNvSpPr>
          <p:nvPr>
            <p:ph type="sldNum" sz="quarter" idx="10"/>
          </p:nvPr>
        </p:nvSpPr>
        <p:spPr/>
        <p:txBody>
          <a:bodyPr/>
          <a:lstStyle/>
          <a:p>
            <a:fld id="{A152BB5F-21AB-4A45-A277-F86656AECBE9}" type="slidenum">
              <a:rPr kumimoji="1" lang="ja-JP" altLang="en-US" smtClean="0"/>
              <a:t>3</a:t>
            </a:fld>
            <a:endParaRPr kumimoji="1" lang="ja-JP" altLang="en-US"/>
          </a:p>
        </p:txBody>
      </p:sp>
    </p:spTree>
    <p:extLst>
      <p:ext uri="{BB962C8B-B14F-4D97-AF65-F5344CB8AC3E}">
        <p14:creationId xmlns:p14="http://schemas.microsoft.com/office/powerpoint/2010/main" val="3299870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DHCP</a:t>
            </a:r>
            <a:r>
              <a:rPr kumimoji="1" lang="en-US" altLang="ja-JP" baseline="0" dirty="0" smtClean="0"/>
              <a:t>: IP </a:t>
            </a:r>
            <a:r>
              <a:rPr kumimoji="1" lang="ja-JP" altLang="en-US" baseline="0" dirty="0" smtClean="0"/>
              <a:t>を自動で割り付けてくれるサービス</a:t>
            </a:r>
            <a:endParaRPr kumimoji="1" lang="ja-JP" altLang="en-US" dirty="0"/>
          </a:p>
        </p:txBody>
      </p:sp>
      <p:sp>
        <p:nvSpPr>
          <p:cNvPr id="4" name="スライド番号プレースホルダー 3"/>
          <p:cNvSpPr>
            <a:spLocks noGrp="1"/>
          </p:cNvSpPr>
          <p:nvPr>
            <p:ph type="sldNum" sz="quarter" idx="10"/>
          </p:nvPr>
        </p:nvSpPr>
        <p:spPr/>
        <p:txBody>
          <a:bodyPr/>
          <a:lstStyle/>
          <a:p>
            <a:fld id="{A152BB5F-21AB-4A45-A277-F86656AECBE9}" type="slidenum">
              <a:rPr kumimoji="1" lang="ja-JP" altLang="en-US" smtClean="0"/>
              <a:t>7</a:t>
            </a:fld>
            <a:endParaRPr kumimoji="1" lang="ja-JP" altLang="en-US"/>
          </a:p>
        </p:txBody>
      </p:sp>
    </p:spTree>
    <p:extLst>
      <p:ext uri="{BB962C8B-B14F-4D97-AF65-F5344CB8AC3E}">
        <p14:creationId xmlns:p14="http://schemas.microsoft.com/office/powerpoint/2010/main" val="3124048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ミラーリング</a:t>
            </a:r>
            <a:r>
              <a:rPr kumimoji="1" lang="en-US" altLang="ja-JP" dirty="0" smtClean="0"/>
              <a:t>: </a:t>
            </a:r>
            <a:r>
              <a:rPr kumimoji="1" lang="ja-JP" altLang="en-US" dirty="0" smtClean="0"/>
              <a:t>メインサーバの負荷を分散させるようにファイルをコピーする</a:t>
            </a:r>
            <a:endParaRPr kumimoji="1" lang="ja-JP" altLang="en-US" dirty="0"/>
          </a:p>
        </p:txBody>
      </p:sp>
      <p:sp>
        <p:nvSpPr>
          <p:cNvPr id="4" name="スライド番号プレースホルダー 3"/>
          <p:cNvSpPr>
            <a:spLocks noGrp="1"/>
          </p:cNvSpPr>
          <p:nvPr>
            <p:ph type="sldNum" sz="quarter" idx="10"/>
          </p:nvPr>
        </p:nvSpPr>
        <p:spPr/>
        <p:txBody>
          <a:bodyPr/>
          <a:lstStyle/>
          <a:p>
            <a:fld id="{A152BB5F-21AB-4A45-A277-F86656AECBE9}" type="slidenum">
              <a:rPr kumimoji="1" lang="ja-JP" altLang="en-US" smtClean="0"/>
              <a:t>10</a:t>
            </a:fld>
            <a:endParaRPr kumimoji="1" lang="ja-JP" altLang="en-US"/>
          </a:p>
        </p:txBody>
      </p:sp>
    </p:spTree>
    <p:extLst>
      <p:ext uri="{BB962C8B-B14F-4D97-AF65-F5344CB8AC3E}">
        <p14:creationId xmlns:p14="http://schemas.microsoft.com/office/powerpoint/2010/main" val="795671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ストリーミング</a:t>
            </a:r>
            <a:r>
              <a:rPr kumimoji="1" lang="en-US" altLang="ja-JP" dirty="0" smtClean="0"/>
              <a:t>:</a:t>
            </a:r>
            <a:r>
              <a:rPr kumimoji="1" lang="ja-JP" altLang="en-US" dirty="0" smtClean="0"/>
              <a:t>ネットワークを通じて映像や音声などを視聴する際にデータの受信と再生を同時に行うサービス</a:t>
            </a:r>
            <a:endParaRPr kumimoji="1" lang="ja-JP" altLang="en-US" dirty="0"/>
          </a:p>
        </p:txBody>
      </p:sp>
      <p:sp>
        <p:nvSpPr>
          <p:cNvPr id="4" name="スライド番号プレースホルダー 3"/>
          <p:cNvSpPr>
            <a:spLocks noGrp="1"/>
          </p:cNvSpPr>
          <p:nvPr>
            <p:ph type="sldNum" sz="quarter" idx="10"/>
          </p:nvPr>
        </p:nvSpPr>
        <p:spPr/>
        <p:txBody>
          <a:bodyPr/>
          <a:lstStyle/>
          <a:p>
            <a:fld id="{A152BB5F-21AB-4A45-A277-F86656AECBE9}" type="slidenum">
              <a:rPr kumimoji="1" lang="ja-JP" altLang="en-US" smtClean="0"/>
              <a:t>11</a:t>
            </a:fld>
            <a:endParaRPr kumimoji="1" lang="ja-JP" altLang="en-US"/>
          </a:p>
        </p:txBody>
      </p:sp>
    </p:spTree>
    <p:extLst>
      <p:ext uri="{BB962C8B-B14F-4D97-AF65-F5344CB8AC3E}">
        <p14:creationId xmlns:p14="http://schemas.microsoft.com/office/powerpoint/2010/main" val="3594521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WWW</a:t>
            </a:r>
            <a:r>
              <a:rPr kumimoji="1" lang="ja-JP" altLang="en-US" dirty="0" smtClean="0"/>
              <a:t>サーバディスク事件</a:t>
            </a:r>
            <a:r>
              <a:rPr kumimoji="1" lang="en-US" altLang="ja-JP" dirty="0" smtClean="0"/>
              <a:t>: /home </a:t>
            </a:r>
            <a:r>
              <a:rPr kumimoji="1" lang="ja-JP" altLang="en-US" dirty="0" smtClean="0"/>
              <a:t>領域で </a:t>
            </a:r>
            <a:r>
              <a:rPr kumimoji="1" lang="en-US" altLang="ja-JP" dirty="0" smtClean="0"/>
              <a:t>I/O </a:t>
            </a:r>
            <a:r>
              <a:rPr kumimoji="1" lang="ja-JP" altLang="en-US" dirty="0" smtClean="0"/>
              <a:t>エラー発生</a:t>
            </a:r>
            <a:r>
              <a:rPr kumimoji="1" lang="en-US" altLang="ja-JP" dirty="0" smtClean="0"/>
              <a:t>, </a:t>
            </a:r>
            <a:r>
              <a:rPr kumimoji="1" lang="ja-JP" altLang="en-US" dirty="0" smtClean="0"/>
              <a:t>新しいディスクと交換する必要が出た→</a:t>
            </a:r>
            <a:r>
              <a:rPr kumimoji="1" lang="en-US" altLang="ja-JP" dirty="0" smtClean="0"/>
              <a:t>/</a:t>
            </a:r>
            <a:r>
              <a:rPr kumimoji="1" lang="en-US" altLang="ja-JP" dirty="0" err="1" smtClean="0"/>
              <a:t>home.bk</a:t>
            </a:r>
            <a:r>
              <a:rPr kumimoji="1" lang="ja-JP" altLang="en-US" dirty="0" smtClean="0"/>
              <a:t>からデータを新しいディスクに移そうとした→誤って</a:t>
            </a:r>
            <a:r>
              <a:rPr kumimoji="1" lang="en-US" altLang="ja-JP" dirty="0" smtClean="0"/>
              <a:t>/</a:t>
            </a:r>
            <a:r>
              <a:rPr kumimoji="1" lang="en-US" altLang="ja-JP" dirty="0" err="1" smtClean="0"/>
              <a:t>home.bk</a:t>
            </a:r>
            <a:r>
              <a:rPr kumimoji="1" lang="ja-JP" altLang="en-US" dirty="0" smtClean="0"/>
              <a:t>にフォーマットを掛けてしまった</a:t>
            </a:r>
            <a:r>
              <a:rPr kumimoji="1" lang="en-US" altLang="ja-JP" dirty="0" smtClean="0"/>
              <a:t>. </a:t>
            </a:r>
            <a:r>
              <a:rPr kumimoji="1" lang="ja-JP" altLang="en-US" dirty="0" smtClean="0"/>
              <a:t>→業者に依頼して</a:t>
            </a:r>
            <a:r>
              <a:rPr kumimoji="1" lang="en-US" altLang="ja-JP" dirty="0" smtClean="0"/>
              <a:t>/</a:t>
            </a:r>
            <a:r>
              <a:rPr kumimoji="1" lang="en-US" altLang="ja-JP" dirty="0" err="1" smtClean="0"/>
              <a:t>home.bk</a:t>
            </a:r>
            <a:r>
              <a:rPr kumimoji="1" lang="ja-JP" altLang="en-US" dirty="0" smtClean="0"/>
              <a:t>のデータを救出</a:t>
            </a:r>
            <a:r>
              <a:rPr kumimoji="1" lang="en-US" altLang="ja-JP" dirty="0" smtClean="0"/>
              <a:t>. </a:t>
            </a:r>
            <a:r>
              <a:rPr kumimoji="1" lang="ja-JP" altLang="en-US" dirty="0" smtClean="0"/>
              <a:t>データ三重化計画のきっかけに</a:t>
            </a:r>
            <a:endParaRPr kumimoji="1" lang="en-US" altLang="ja-JP" dirty="0" smtClean="0"/>
          </a:p>
          <a:p>
            <a:endParaRPr kumimoji="1" lang="en-US" altLang="ja-JP" dirty="0" smtClean="0"/>
          </a:p>
          <a:p>
            <a:r>
              <a:rPr kumimoji="1" lang="en-US" altLang="ja-JP" dirty="0" smtClean="0"/>
              <a:t>MAIL </a:t>
            </a:r>
            <a:r>
              <a:rPr kumimoji="1" lang="ja-JP" altLang="en-US" dirty="0" smtClean="0"/>
              <a:t>サーバ </a:t>
            </a:r>
            <a:r>
              <a:rPr kumimoji="1" lang="en-US" altLang="ja-JP" dirty="0" err="1" smtClean="0"/>
              <a:t>ssmtp</a:t>
            </a:r>
            <a:r>
              <a:rPr kumimoji="1" lang="ja-JP" altLang="en-US" dirty="0" smtClean="0"/>
              <a:t>事件</a:t>
            </a:r>
            <a:r>
              <a:rPr kumimoji="1" lang="en-US" altLang="ja-JP" dirty="0" smtClean="0"/>
              <a:t>: </a:t>
            </a:r>
            <a:r>
              <a:rPr kumimoji="1" lang="en-US" altLang="ja-JP" dirty="0" err="1" smtClean="0"/>
              <a:t>ssmtp</a:t>
            </a:r>
            <a:r>
              <a:rPr kumimoji="1" lang="ja-JP" altLang="en-US" dirty="0" smtClean="0"/>
              <a:t>（</a:t>
            </a:r>
            <a:r>
              <a:rPr kumimoji="1" lang="en-US" altLang="ja-JP" dirty="0" smtClean="0"/>
              <a:t>465</a:t>
            </a:r>
            <a:r>
              <a:rPr kumimoji="1" lang="ja-JP" altLang="en-US" dirty="0" smtClean="0"/>
              <a:t>番ポート</a:t>
            </a:r>
            <a:r>
              <a:rPr kumimoji="1" lang="en-US" altLang="ja-JP" dirty="0" smtClean="0"/>
              <a:t>) </a:t>
            </a:r>
            <a:r>
              <a:rPr kumimoji="1" lang="ja-JP" altLang="en-US" dirty="0" smtClean="0"/>
              <a:t>を新たに </a:t>
            </a:r>
            <a:r>
              <a:rPr kumimoji="1" lang="en-US" altLang="ja-JP" dirty="0" smtClean="0"/>
              <a:t>MAIL </a:t>
            </a:r>
            <a:r>
              <a:rPr kumimoji="1" lang="ja-JP" altLang="en-US" dirty="0" smtClean="0"/>
              <a:t>サーバに導入する</a:t>
            </a:r>
            <a:r>
              <a:rPr kumimoji="1" lang="en-US" altLang="ja-JP" dirty="0" smtClean="0"/>
              <a:t>. </a:t>
            </a:r>
            <a:r>
              <a:rPr kumimoji="1" lang="en-US" altLang="ja-JP" dirty="0" err="1" smtClean="0"/>
              <a:t>qmail</a:t>
            </a:r>
            <a:r>
              <a:rPr kumimoji="1" lang="en-US" altLang="ja-JP" dirty="0" smtClean="0"/>
              <a:t> </a:t>
            </a:r>
            <a:r>
              <a:rPr kumimoji="1" lang="ja-JP" altLang="en-US" dirty="0" smtClean="0"/>
              <a:t>による不正中継の制限は </a:t>
            </a:r>
            <a:r>
              <a:rPr kumimoji="1" lang="en-US" altLang="ja-JP" dirty="0" smtClean="0"/>
              <a:t>25</a:t>
            </a:r>
            <a:r>
              <a:rPr kumimoji="1" lang="ja-JP" altLang="en-US" dirty="0" smtClean="0"/>
              <a:t>番ポートのみ</a:t>
            </a:r>
            <a:r>
              <a:rPr kumimoji="1" lang="en-US" altLang="ja-JP" dirty="0" smtClean="0"/>
              <a:t>. HINES </a:t>
            </a:r>
            <a:r>
              <a:rPr kumimoji="1" lang="ja-JP" altLang="en-US" dirty="0" smtClean="0"/>
              <a:t>もなぜか </a:t>
            </a:r>
            <a:r>
              <a:rPr kumimoji="1" lang="en-US" altLang="ja-JP" dirty="0" smtClean="0"/>
              <a:t>465</a:t>
            </a:r>
            <a:r>
              <a:rPr kumimoji="1" lang="ja-JP" altLang="en-US" dirty="0" smtClean="0"/>
              <a:t>番ポートはスルー</a:t>
            </a:r>
            <a:endParaRPr kumimoji="1" lang="en-US" altLang="ja-JP" dirty="0" smtClean="0"/>
          </a:p>
          <a:p>
            <a:r>
              <a:rPr kumimoji="1" lang="ja-JP" altLang="en-US" dirty="0" smtClean="0"/>
              <a:t>その結果 外部から</a:t>
            </a:r>
            <a:r>
              <a:rPr kumimoji="1" lang="en-US" altLang="ja-JP" dirty="0" err="1" smtClean="0"/>
              <a:t>ep</a:t>
            </a:r>
            <a:r>
              <a:rPr kumimoji="1" lang="ja-JP" altLang="en-US" dirty="0" smtClean="0"/>
              <a:t>メールサーバを使って外部に向けてメールを送信できるようになってしまった</a:t>
            </a:r>
            <a:r>
              <a:rPr kumimoji="1" lang="en-US" altLang="ja-JP" dirty="0" smtClean="0"/>
              <a:t>(</a:t>
            </a:r>
            <a:r>
              <a:rPr kumimoji="1" lang="ja-JP" altLang="en-US" dirty="0" smtClean="0"/>
              <a:t>不正中継し放題</a:t>
            </a:r>
            <a:r>
              <a:rPr kumimoji="1" lang="en-US" altLang="ja-JP" dirty="0" smtClean="0"/>
              <a:t>).</a:t>
            </a:r>
          </a:p>
          <a:p>
            <a:r>
              <a:rPr kumimoji="1" lang="ja-JP" altLang="en-US" dirty="0" smtClean="0"/>
              <a:t>現在は</a:t>
            </a:r>
            <a:r>
              <a:rPr kumimoji="1" lang="en-US" altLang="ja-JP" dirty="0" err="1" smtClean="0"/>
              <a:t>ssmtp</a:t>
            </a:r>
            <a:r>
              <a:rPr kumimoji="1" lang="en-US" altLang="ja-JP" dirty="0" smtClean="0"/>
              <a:t> </a:t>
            </a:r>
            <a:r>
              <a:rPr kumimoji="1" lang="ja-JP" altLang="en-US" dirty="0" smtClean="0"/>
              <a:t>を再凍結し</a:t>
            </a:r>
            <a:r>
              <a:rPr kumimoji="1" lang="en-US" altLang="ja-JP" dirty="0" smtClean="0"/>
              <a:t>, </a:t>
            </a:r>
            <a:r>
              <a:rPr kumimoji="1" lang="en-US" altLang="ja-JP" dirty="0" err="1" smtClean="0"/>
              <a:t>smtp-auth</a:t>
            </a:r>
            <a:r>
              <a:rPr kumimoji="1" lang="en-US" altLang="ja-JP" baseline="0" dirty="0" smtClean="0"/>
              <a:t> </a:t>
            </a:r>
            <a:r>
              <a:rPr kumimoji="1" lang="ja-JP" altLang="en-US" baseline="0" dirty="0" smtClean="0"/>
              <a:t>の導入を目指している</a:t>
            </a:r>
            <a:endParaRPr kumimoji="1" lang="ja-JP" altLang="en-US" dirty="0"/>
          </a:p>
        </p:txBody>
      </p:sp>
      <p:sp>
        <p:nvSpPr>
          <p:cNvPr id="4" name="スライド番号プレースホルダー 3"/>
          <p:cNvSpPr>
            <a:spLocks noGrp="1"/>
          </p:cNvSpPr>
          <p:nvPr>
            <p:ph type="sldNum" sz="quarter" idx="10"/>
          </p:nvPr>
        </p:nvSpPr>
        <p:spPr/>
        <p:txBody>
          <a:bodyPr/>
          <a:lstStyle/>
          <a:p>
            <a:fld id="{A152BB5F-21AB-4A45-A277-F86656AECBE9}" type="slidenum">
              <a:rPr kumimoji="1" lang="ja-JP" altLang="en-US" smtClean="0"/>
              <a:t>16</a:t>
            </a:fld>
            <a:endParaRPr kumimoji="1" lang="ja-JP" altLang="en-US"/>
          </a:p>
        </p:txBody>
      </p:sp>
    </p:spTree>
    <p:extLst>
      <p:ext uri="{BB962C8B-B14F-4D97-AF65-F5344CB8AC3E}">
        <p14:creationId xmlns:p14="http://schemas.microsoft.com/office/powerpoint/2010/main" val="18675319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rgbClr val="FFFFFF">
            <a:alpha val="0"/>
          </a:srgbClr>
        </a:solidFill>
        <a:effectLst/>
      </p:bgPr>
    </p:bg>
    <p:spTree>
      <p:nvGrpSpPr>
        <p:cNvPr id="1" name=""/>
        <p:cNvGrpSpPr/>
        <p:nvPr/>
      </p:nvGrpSpPr>
      <p:grpSpPr>
        <a:xfrm>
          <a:off x="0" y="0"/>
          <a:ext cx="0" cy="0"/>
          <a:chOff x="0" y="0"/>
          <a:chExt cx="0" cy="0"/>
        </a:xfrm>
      </p:grpSpPr>
      <p:sp>
        <p:nvSpPr>
          <p:cNvPr id="10" name="正方形/長方形 9"/>
          <p:cNvSpPr/>
          <p:nvPr userDrawn="1"/>
        </p:nvSpPr>
        <p:spPr>
          <a:xfrm>
            <a:off x="611560" y="3648363"/>
            <a:ext cx="7920880" cy="72008"/>
          </a:xfrm>
          <a:prstGeom prst="rect">
            <a:avLst/>
          </a:prstGeom>
          <a:gradFill flip="none" rotWithShape="1">
            <a:gsLst>
              <a:gs pos="72000">
                <a:srgbClr val="797979"/>
              </a:gs>
              <a:gs pos="0">
                <a:schemeClr val="tx1"/>
              </a:gs>
              <a:gs pos="100000">
                <a:schemeClr val="bg1">
                  <a:lumMod val="9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userDrawn="1"/>
        </p:nvSpPr>
        <p:spPr>
          <a:xfrm>
            <a:off x="0" y="0"/>
            <a:ext cx="9144000" cy="698400"/>
          </a:xfrm>
          <a:prstGeom prst="rect">
            <a:avLst/>
          </a:prstGeom>
          <a:gradFill flip="none" rotWithShape="1">
            <a:gsLst>
              <a:gs pos="77000">
                <a:schemeClr val="tx1"/>
              </a:gs>
              <a:gs pos="100000">
                <a:schemeClr val="bg1">
                  <a:lumMod val="9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2014/6/6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pic>
        <p:nvPicPr>
          <p:cNvPr id="8" name="図 7"/>
          <p:cNvPicPr>
            <a:picLocks/>
          </p:cNvPicPr>
          <p:nvPr userDrawn="1"/>
        </p:nvPicPr>
        <p:blipFill rotWithShape="1">
          <a:blip r:embed="rId2" cstate="print">
            <a:extLst>
              <a:ext uri="{28A0092B-C50C-407E-A947-70E740481C1C}">
                <a14:useLocalDpi xmlns:a14="http://schemas.microsoft.com/office/drawing/2010/main" val="0"/>
              </a:ext>
            </a:extLst>
          </a:blip>
          <a:srcRect r="1649"/>
          <a:stretch/>
        </p:blipFill>
        <p:spPr>
          <a:xfrm>
            <a:off x="5976000" y="0"/>
            <a:ext cx="3168000" cy="905183"/>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2014/6/6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2014/6/6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8" name="正方形/長方形 7"/>
          <p:cNvSpPr/>
          <p:nvPr userDrawn="1"/>
        </p:nvSpPr>
        <p:spPr>
          <a:xfrm>
            <a:off x="14463" y="6093295"/>
            <a:ext cx="9144001" cy="601200"/>
          </a:xfrm>
          <a:prstGeom prst="rect">
            <a:avLst/>
          </a:prstGeom>
          <a:gradFill>
            <a:gsLst>
              <a:gs pos="66000">
                <a:schemeClr val="tx1"/>
              </a:gs>
              <a:gs pos="100000">
                <a:schemeClr val="bg1">
                  <a:lumMod val="95000"/>
                </a:schemeClr>
              </a:gs>
              <a:gs pos="100000">
                <a:srgbClr val="FFFF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userDrawn="1"/>
        </p:nvSpPr>
        <p:spPr>
          <a:xfrm>
            <a:off x="0" y="0"/>
            <a:ext cx="9144001" cy="1412776"/>
          </a:xfrm>
          <a:prstGeom prst="rect">
            <a:avLst/>
          </a:prstGeom>
          <a:gradFill>
            <a:gsLst>
              <a:gs pos="0">
                <a:schemeClr val="tx1"/>
              </a:gs>
              <a:gs pos="0">
                <a:srgbClr val="808080"/>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コンテンツ プレースホルダ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2014/6/6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9" name="正方形/長方形 8"/>
          <p:cNvSpPr/>
          <p:nvPr userDrawn="1"/>
        </p:nvSpPr>
        <p:spPr>
          <a:xfrm>
            <a:off x="5868000" y="6109200"/>
            <a:ext cx="3312000" cy="764704"/>
          </a:xfrm>
          <a:prstGeom prst="rect">
            <a:avLst/>
          </a:prstGeom>
          <a:blipFill dpi="0" rotWithShape="1">
            <a:blip r:embed="rId2"/>
            <a:srcRect/>
            <a:stretch>
              <a:fillRect l="-8" r="-281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2014/6/6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2014/6/6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2014/6/6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2014/6/6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2014/6/6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2014/6/6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2014/6/6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2014/6/6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ep.sci.hokudai.ac.jp/~epnetfan/zagaku/2009/1023/pub/" TargetMode="External"/><Relationship Id="rId2" Type="http://schemas.openxmlformats.org/officeDocument/2006/relationships/hyperlink" Target="http://www.ep.sci.hokudai.ac.jp/~epnetfan/zagaku/2011/1125/pub/" TargetMode="External"/><Relationship Id="rId1" Type="http://schemas.openxmlformats.org/officeDocument/2006/relationships/slideLayout" Target="../slideLayouts/slideLayout2.xml"/><Relationship Id="rId5" Type="http://schemas.openxmlformats.org/officeDocument/2006/relationships/hyperlink" Target="http://www.ep.sci.hokudai.ac.jp/~epnetfan/zagaku/2013/0621/pub/" TargetMode="External"/><Relationship Id="rId4" Type="http://schemas.openxmlformats.org/officeDocument/2006/relationships/hyperlink" Target="http://www.ep.sci.hokudai.ac.jp/~epnetfan/zagaku/2012/1214/pub/"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ep.sci.hokudai.ac.jp/~epnetfan/zagaku/2011/0210/pub/" TargetMode="External"/><Relationship Id="rId2" Type="http://schemas.openxmlformats.org/officeDocument/2006/relationships/hyperlink" Target="http://www.ep.sci.hokudai.ac.jp/~epnetfan/zagaku/2012/1130/dns/pub/" TargetMode="External"/><Relationship Id="rId1" Type="http://schemas.openxmlformats.org/officeDocument/2006/relationships/slideLayout" Target="../slideLayouts/slideLayout2.xml"/><Relationship Id="rId5" Type="http://schemas.openxmlformats.org/officeDocument/2006/relationships/hyperlink" Target="http://www.ep.sci.hokudai.ac.jp/~epnetfan/zagaku/2013/0228/pub/" TargetMode="External"/><Relationship Id="rId4" Type="http://schemas.openxmlformats.org/officeDocument/2006/relationships/hyperlink" Target="http://www.ep.sci.hokudai.ac.jp/~epnetfan/zagaku/2012/0308/pub/"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err="1" smtClean="0"/>
              <a:t>ep</a:t>
            </a:r>
            <a:r>
              <a:rPr kumimoji="1" lang="en-US" altLang="ja-JP" dirty="0" smtClean="0"/>
              <a:t> </a:t>
            </a:r>
            <a:r>
              <a:rPr kumimoji="1" lang="ja-JP" altLang="en-US" dirty="0" smtClean="0"/>
              <a:t>サーバ群と存在意義</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北海道大学理学院宇宙理学専攻</a:t>
            </a:r>
            <a:endParaRPr kumimoji="1" lang="en-US" altLang="ja-JP" dirty="0" smtClean="0"/>
          </a:p>
          <a:p>
            <a:r>
              <a:rPr lang="ja-JP" altLang="en-US" dirty="0"/>
              <a:t>荻原弘</a:t>
            </a:r>
            <a:r>
              <a:rPr lang="ja-JP" altLang="en-US" dirty="0" smtClean="0"/>
              <a:t>尭</a:t>
            </a:r>
            <a:endParaRPr lang="en-US" altLang="ja-JP" dirty="0" smtClean="0"/>
          </a:p>
          <a:p>
            <a:r>
              <a:rPr kumimoji="1" lang="en-US" altLang="ja-JP" dirty="0" smtClean="0"/>
              <a:t>2014/06/06 (</a:t>
            </a:r>
            <a:r>
              <a:rPr kumimoji="1" lang="ja-JP" altLang="en-US" dirty="0" smtClean="0"/>
              <a:t>金</a:t>
            </a:r>
            <a:r>
              <a:rPr kumimoji="1" lang="en-US" altLang="ja-JP" dirty="0" smtClean="0"/>
              <a:t>)</a:t>
            </a:r>
            <a:endParaRPr kumimoji="1" lang="ja-JP" altLang="en-US" dirty="0"/>
          </a:p>
        </p:txBody>
      </p:sp>
    </p:spTree>
    <p:extLst>
      <p:ext uri="{BB962C8B-B14F-4D97-AF65-F5344CB8AC3E}">
        <p14:creationId xmlns:p14="http://schemas.microsoft.com/office/powerpoint/2010/main" val="1134974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a:t>
            </a:r>
            <a:r>
              <a:rPr lang="ja-JP" altLang="en-US" dirty="0" smtClean="0"/>
              <a:t>はなきサーバたち</a:t>
            </a:r>
            <a:r>
              <a:rPr lang="en-US" altLang="ja-JP" dirty="0" smtClean="0"/>
              <a:t>(</a:t>
            </a:r>
            <a:r>
              <a:rPr lang="en-US" altLang="ja-JP" dirty="0" err="1" smtClean="0"/>
              <a:t>epFTP</a:t>
            </a:r>
            <a:r>
              <a:rPr lang="en-US" altLang="ja-JP" dirty="0" smtClean="0"/>
              <a:t>)</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normAutofit/>
          </a:bodyPr>
          <a:lstStyle/>
          <a:p>
            <a:r>
              <a:rPr kumimoji="1" lang="ja-JP" altLang="en-US" dirty="0" smtClean="0"/>
              <a:t>ホスト名</a:t>
            </a:r>
            <a:r>
              <a:rPr kumimoji="1" lang="en-US" altLang="ja-JP" dirty="0" smtClean="0"/>
              <a:t>: green</a:t>
            </a:r>
          </a:p>
          <a:p>
            <a:r>
              <a:rPr lang="ja-JP" altLang="en-US" dirty="0"/>
              <a:t>提供サービス</a:t>
            </a:r>
            <a:endParaRPr kumimoji="1" lang="en-US" altLang="ja-JP" dirty="0" smtClean="0"/>
          </a:p>
          <a:p>
            <a:pPr lvl="1"/>
            <a:r>
              <a:rPr lang="ja-JP" altLang="en-US" dirty="0" smtClean="0"/>
              <a:t>ミラーリングサービス</a:t>
            </a:r>
            <a:endParaRPr lang="en-US" altLang="ja-JP" dirty="0" smtClean="0"/>
          </a:p>
          <a:p>
            <a:r>
              <a:rPr kumimoji="1" lang="ja-JP" altLang="en-US" dirty="0" smtClean="0"/>
              <a:t>閉店理由</a:t>
            </a:r>
            <a:endParaRPr kumimoji="1" lang="en-US" altLang="ja-JP" dirty="0" smtClean="0"/>
          </a:p>
          <a:p>
            <a:pPr lvl="1"/>
            <a:r>
              <a:rPr kumimoji="1" lang="ja-JP" altLang="en-US" dirty="0" smtClean="0"/>
              <a:t>使われ</a:t>
            </a:r>
            <a:r>
              <a:rPr lang="ja-JP" altLang="en-US" dirty="0"/>
              <a:t>なくなった</a:t>
            </a:r>
            <a:endParaRPr kumimoji="1" lang="en-US" altLang="ja-JP" dirty="0" smtClean="0"/>
          </a:p>
          <a:p>
            <a:pPr lvl="1"/>
            <a:r>
              <a:rPr lang="ja-JP" altLang="en-US" dirty="0" smtClean="0"/>
              <a:t>ミラーリング先が消えていった</a:t>
            </a:r>
            <a:endParaRPr kumimoji="1" lang="en-US" altLang="ja-JP" dirty="0" smtClean="0"/>
          </a:p>
          <a:p>
            <a:r>
              <a:rPr lang="en-US" altLang="ja-JP" dirty="0" smtClean="0"/>
              <a:t>2011</a:t>
            </a:r>
            <a:r>
              <a:rPr lang="ja-JP" altLang="en-US" dirty="0" smtClean="0"/>
              <a:t>年に</a:t>
            </a:r>
            <a:r>
              <a:rPr lang="en-US" altLang="ja-JP" dirty="0" err="1" smtClean="0"/>
              <a:t>ep</a:t>
            </a:r>
            <a:r>
              <a:rPr lang="en-US" altLang="ja-JP" dirty="0" smtClean="0"/>
              <a:t> </a:t>
            </a:r>
            <a:r>
              <a:rPr lang="ja-JP" altLang="en-US" dirty="0" smtClean="0"/>
              <a:t>サーバ群から除外されそのままフェードアウト</a:t>
            </a:r>
            <a:endParaRPr lang="en-US" altLang="ja-JP" dirty="0" smtClean="0"/>
          </a:p>
        </p:txBody>
      </p:sp>
    </p:spTree>
    <p:extLst>
      <p:ext uri="{BB962C8B-B14F-4D97-AF65-F5344CB8AC3E}">
        <p14:creationId xmlns:p14="http://schemas.microsoft.com/office/powerpoint/2010/main" val="2180622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a:t>
            </a:r>
            <a:r>
              <a:rPr lang="ja-JP" altLang="en-US" dirty="0" smtClean="0"/>
              <a:t>はなきサーバたち</a:t>
            </a:r>
            <a:r>
              <a:rPr lang="en-US" altLang="ja-JP" dirty="0" smtClean="0"/>
              <a:t>(REAL)</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lstStyle/>
          <a:p>
            <a:r>
              <a:rPr kumimoji="1" lang="ja-JP" altLang="en-US" dirty="0" smtClean="0"/>
              <a:t>ホスト名</a:t>
            </a:r>
            <a:r>
              <a:rPr kumimoji="1" lang="en-US" altLang="ja-JP" dirty="0" smtClean="0"/>
              <a:t>: </a:t>
            </a:r>
            <a:r>
              <a:rPr kumimoji="1" lang="en-US" altLang="ja-JP" dirty="0" err="1" smtClean="0"/>
              <a:t>moegi</a:t>
            </a:r>
            <a:endParaRPr kumimoji="1" lang="en-US" altLang="ja-JP" dirty="0" smtClean="0"/>
          </a:p>
          <a:p>
            <a:r>
              <a:rPr lang="ja-JP" altLang="en-US" dirty="0" smtClean="0"/>
              <a:t>提供サービス</a:t>
            </a:r>
            <a:endParaRPr kumimoji="1" lang="en-US" altLang="ja-JP" dirty="0" smtClean="0"/>
          </a:p>
          <a:p>
            <a:pPr lvl="1"/>
            <a:r>
              <a:rPr lang="en-US" altLang="ja-JP" dirty="0" err="1" smtClean="0"/>
              <a:t>mosir</a:t>
            </a:r>
            <a:r>
              <a:rPr lang="en-US" altLang="ja-JP" dirty="0" smtClean="0"/>
              <a:t> </a:t>
            </a:r>
            <a:r>
              <a:rPr lang="ja-JP" altLang="en-US" dirty="0" smtClean="0"/>
              <a:t>の撮影データなどを保管していた</a:t>
            </a:r>
            <a:endParaRPr lang="en-US" altLang="ja-JP" dirty="0" smtClean="0"/>
          </a:p>
          <a:p>
            <a:pPr lvl="1"/>
            <a:r>
              <a:rPr lang="ja-JP" altLang="en-US" dirty="0" smtClean="0"/>
              <a:t>ストリーミング配信</a:t>
            </a:r>
            <a:endParaRPr lang="en-US" altLang="ja-JP" dirty="0" smtClean="0"/>
          </a:p>
          <a:p>
            <a:r>
              <a:rPr lang="ja-JP" altLang="en-US" dirty="0"/>
              <a:t>閉店</a:t>
            </a:r>
            <a:r>
              <a:rPr lang="ja-JP" altLang="en-US" dirty="0" smtClean="0"/>
              <a:t>理由</a:t>
            </a:r>
            <a:endParaRPr lang="en-US" altLang="ja-JP" dirty="0" smtClean="0"/>
          </a:p>
          <a:p>
            <a:pPr lvl="1"/>
            <a:r>
              <a:rPr lang="en-US" altLang="ja-JP" dirty="0" smtClean="0"/>
              <a:t>CPS</a:t>
            </a:r>
            <a:r>
              <a:rPr lang="ja-JP" altLang="en-US" dirty="0"/>
              <a:t> </a:t>
            </a:r>
            <a:r>
              <a:rPr lang="ja-JP" altLang="en-US" dirty="0" smtClean="0"/>
              <a:t>サーバにその役割を統合した</a:t>
            </a:r>
            <a:endParaRPr lang="en-US" altLang="ja-JP" dirty="0" smtClean="0"/>
          </a:p>
          <a:p>
            <a:r>
              <a:rPr lang="en-US" altLang="ja-JP" dirty="0" smtClean="0"/>
              <a:t>2010 </a:t>
            </a:r>
            <a:r>
              <a:rPr lang="ja-JP" altLang="en-US" dirty="0" smtClean="0"/>
              <a:t>年閉店</a:t>
            </a:r>
            <a:endParaRPr lang="en-US" altLang="ja-JP" dirty="0" smtClean="0"/>
          </a:p>
          <a:p>
            <a:pPr lvl="1"/>
            <a:endParaRPr kumimoji="1" lang="ja-JP" altLang="en-US" dirty="0"/>
          </a:p>
        </p:txBody>
      </p:sp>
    </p:spTree>
    <p:extLst>
      <p:ext uri="{BB962C8B-B14F-4D97-AF65-F5344CB8AC3E}">
        <p14:creationId xmlns:p14="http://schemas.microsoft.com/office/powerpoint/2010/main" val="3300131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今はなきサーバたち</a:t>
            </a:r>
            <a:r>
              <a:rPr kumimoji="1" lang="en-US" altLang="ja-JP" dirty="0" smtClean="0"/>
              <a:t>(NEWS)</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lstStyle/>
          <a:p>
            <a:r>
              <a:rPr kumimoji="1" lang="ja-JP" altLang="en-US" dirty="0" smtClean="0"/>
              <a:t>ホスト名</a:t>
            </a:r>
            <a:r>
              <a:rPr kumimoji="1" lang="en-US" altLang="ja-JP" dirty="0" smtClean="0"/>
              <a:t>:white</a:t>
            </a:r>
          </a:p>
          <a:p>
            <a:r>
              <a:rPr lang="ja-JP" altLang="en-US" dirty="0"/>
              <a:t>提供</a:t>
            </a:r>
            <a:r>
              <a:rPr lang="ja-JP" altLang="en-US" dirty="0" smtClean="0"/>
              <a:t>サービス</a:t>
            </a:r>
            <a:endParaRPr lang="en-US" altLang="ja-JP" dirty="0"/>
          </a:p>
          <a:p>
            <a:pPr lvl="1"/>
            <a:r>
              <a:rPr kumimoji="1" lang="en-US" altLang="ja-JP" dirty="0" err="1" smtClean="0"/>
              <a:t>NetNews</a:t>
            </a:r>
            <a:endParaRPr kumimoji="1" lang="en-US" altLang="ja-JP" dirty="0" smtClean="0"/>
          </a:p>
          <a:p>
            <a:pPr lvl="2"/>
            <a:r>
              <a:rPr lang="ja-JP" altLang="en-US" dirty="0" smtClean="0"/>
              <a:t>インターネット普及前からあるテキストベース掲示板・メーリングリスト</a:t>
            </a:r>
            <a:endParaRPr lang="en-US" altLang="ja-JP" dirty="0" smtClean="0"/>
          </a:p>
          <a:p>
            <a:r>
              <a:rPr lang="ja-JP" altLang="en-US" dirty="0"/>
              <a:t>閉店</a:t>
            </a:r>
            <a:r>
              <a:rPr lang="ja-JP" altLang="en-US" dirty="0" smtClean="0"/>
              <a:t>理由</a:t>
            </a:r>
            <a:endParaRPr lang="en-US" altLang="ja-JP" dirty="0" smtClean="0"/>
          </a:p>
          <a:p>
            <a:pPr lvl="1"/>
            <a:r>
              <a:rPr lang="ja-JP" altLang="en-US" dirty="0" smtClean="0"/>
              <a:t>世の中で </a:t>
            </a:r>
            <a:r>
              <a:rPr lang="en-US" altLang="ja-JP" dirty="0" err="1" smtClean="0"/>
              <a:t>NetNews</a:t>
            </a:r>
            <a:r>
              <a:rPr lang="en-US" altLang="ja-JP" dirty="0" smtClean="0"/>
              <a:t> </a:t>
            </a:r>
            <a:r>
              <a:rPr lang="ja-JP" altLang="en-US" dirty="0"/>
              <a:t>が使われなく</a:t>
            </a:r>
            <a:r>
              <a:rPr lang="ja-JP" altLang="en-US" dirty="0" smtClean="0"/>
              <a:t>なった</a:t>
            </a:r>
            <a:endParaRPr lang="en-US" altLang="ja-JP" dirty="0" smtClean="0"/>
          </a:p>
          <a:p>
            <a:r>
              <a:rPr kumimoji="1" lang="en-US" altLang="ja-JP" dirty="0" smtClean="0"/>
              <a:t>2007</a:t>
            </a:r>
            <a:r>
              <a:rPr kumimoji="1" lang="ja-JP" altLang="en-US" dirty="0" smtClean="0"/>
              <a:t>年閉店</a:t>
            </a:r>
            <a:endParaRPr kumimoji="1" lang="ja-JP" altLang="en-US" dirty="0"/>
          </a:p>
        </p:txBody>
      </p:sp>
    </p:spTree>
    <p:extLst>
      <p:ext uri="{BB962C8B-B14F-4D97-AF65-F5344CB8AC3E}">
        <p14:creationId xmlns:p14="http://schemas.microsoft.com/office/powerpoint/2010/main" val="17392619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46040"/>
            <a:ext cx="8229600" cy="1143000"/>
          </a:xfrm>
        </p:spPr>
        <p:txBody>
          <a:bodyPr/>
          <a:lstStyle/>
          <a:p>
            <a:r>
              <a:rPr lang="en-US" altLang="ja-JP" dirty="0" err="1" smtClean="0"/>
              <a:t>ep</a:t>
            </a:r>
            <a:r>
              <a:rPr lang="en-US" altLang="ja-JP" dirty="0" smtClean="0"/>
              <a:t> </a:t>
            </a:r>
            <a:r>
              <a:rPr lang="ja-JP" altLang="en-US" dirty="0" smtClean="0"/>
              <a:t>サーバの存在意義</a:t>
            </a:r>
            <a:endParaRPr kumimoji="1" lang="ja-JP" altLang="en-US" dirty="0"/>
          </a:p>
        </p:txBody>
      </p:sp>
    </p:spTree>
    <p:extLst>
      <p:ext uri="{BB962C8B-B14F-4D97-AF65-F5344CB8AC3E}">
        <p14:creationId xmlns:p14="http://schemas.microsoft.com/office/powerpoint/2010/main" val="17839550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なぜ </a:t>
            </a:r>
            <a:r>
              <a:rPr kumimoji="1" lang="en-US" altLang="ja-JP" dirty="0" err="1" smtClean="0"/>
              <a:t>ep</a:t>
            </a:r>
            <a:r>
              <a:rPr kumimoji="1" lang="en-US" altLang="ja-JP" dirty="0" smtClean="0"/>
              <a:t> </a:t>
            </a:r>
            <a:r>
              <a:rPr kumimoji="1" lang="ja-JP" altLang="en-US" dirty="0" smtClean="0"/>
              <a:t>サーバを管理しているか</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normAutofit/>
          </a:bodyPr>
          <a:lstStyle/>
          <a:p>
            <a:r>
              <a:rPr lang="ja-JP" altLang="en-US" dirty="0" smtClean="0"/>
              <a:t>研究道具</a:t>
            </a:r>
            <a:r>
              <a:rPr lang="ja-JP" altLang="en-US" dirty="0"/>
              <a:t>の</a:t>
            </a:r>
            <a:r>
              <a:rPr lang="ja-JP" altLang="en-US" dirty="0" smtClean="0"/>
              <a:t>提供</a:t>
            </a:r>
            <a:endParaRPr lang="en-US" altLang="ja-JP" dirty="0" smtClean="0"/>
          </a:p>
          <a:p>
            <a:r>
              <a:rPr kumimoji="1" lang="ja-JP" altLang="en-US" dirty="0" smtClean="0"/>
              <a:t>自由性の確保</a:t>
            </a:r>
            <a:endParaRPr kumimoji="1" lang="en-US" altLang="ja-JP" dirty="0" smtClean="0"/>
          </a:p>
          <a:p>
            <a:pPr lvl="1"/>
            <a:r>
              <a:rPr lang="ja-JP" altLang="en-US" dirty="0" smtClean="0"/>
              <a:t>失敗・練習の場の確保</a:t>
            </a:r>
            <a:endParaRPr lang="en-US" altLang="ja-JP" dirty="0" smtClean="0"/>
          </a:p>
          <a:p>
            <a:r>
              <a:rPr lang="ja-JP" altLang="en-US" dirty="0"/>
              <a:t>無償のサービスの</a:t>
            </a:r>
            <a:r>
              <a:rPr lang="ja-JP" altLang="en-US" dirty="0" smtClean="0"/>
              <a:t>提供</a:t>
            </a:r>
            <a:endParaRPr lang="en-US" altLang="ja-JP" dirty="0" smtClean="0"/>
          </a:p>
          <a:p>
            <a:r>
              <a:rPr kumimoji="1" lang="ja-JP" altLang="en-US" dirty="0"/>
              <a:t>技術</a:t>
            </a:r>
            <a:r>
              <a:rPr kumimoji="1" lang="ja-JP" altLang="en-US" dirty="0" smtClean="0"/>
              <a:t>のブラックボックス化の防止</a:t>
            </a:r>
            <a:endParaRPr kumimoji="1" lang="en-US" altLang="ja-JP" dirty="0" smtClean="0"/>
          </a:p>
          <a:p>
            <a:r>
              <a:rPr lang="ja-JP" altLang="en-US" dirty="0" smtClean="0"/>
              <a:t>運営や管理の練習</a:t>
            </a:r>
            <a:endParaRPr kumimoji="1" lang="ja-JP" altLang="en-US" dirty="0"/>
          </a:p>
        </p:txBody>
      </p:sp>
    </p:spTree>
    <p:extLst>
      <p:ext uri="{BB962C8B-B14F-4D97-AF65-F5344CB8AC3E}">
        <p14:creationId xmlns:p14="http://schemas.microsoft.com/office/powerpoint/2010/main" val="39965244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研究の道具の提供</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lstStyle/>
          <a:p>
            <a:r>
              <a:rPr lang="ja-JP" altLang="en-US" dirty="0"/>
              <a:t>研究成果</a:t>
            </a:r>
            <a:r>
              <a:rPr lang="ja-JP" altLang="en-US" dirty="0" smtClean="0"/>
              <a:t>や活動内容の紹介</a:t>
            </a:r>
            <a:endParaRPr lang="en-US" altLang="ja-JP" dirty="0" smtClean="0"/>
          </a:p>
          <a:p>
            <a:pPr lvl="1"/>
            <a:r>
              <a:rPr kumimoji="1" lang="ja-JP" altLang="en-US" dirty="0" smtClean="0"/>
              <a:t>例</a:t>
            </a:r>
            <a:r>
              <a:rPr kumimoji="1" lang="en-US" altLang="ja-JP" dirty="0" smtClean="0"/>
              <a:t>: WWW </a:t>
            </a:r>
            <a:r>
              <a:rPr kumimoji="1" lang="ja-JP" altLang="en-US" dirty="0" smtClean="0"/>
              <a:t>サーバのホームページに計算結果のページを作る</a:t>
            </a:r>
            <a:endParaRPr kumimoji="1" lang="en-US" altLang="ja-JP" dirty="0" smtClean="0"/>
          </a:p>
          <a:p>
            <a:r>
              <a:rPr lang="ja-JP" altLang="en-US" dirty="0"/>
              <a:t>研究者同士の</a:t>
            </a:r>
            <a:r>
              <a:rPr lang="ja-JP" altLang="en-US" dirty="0" smtClean="0"/>
              <a:t>やり取り</a:t>
            </a:r>
            <a:endParaRPr lang="en-US" altLang="ja-JP" dirty="0" smtClean="0"/>
          </a:p>
          <a:p>
            <a:pPr lvl="1"/>
            <a:r>
              <a:rPr kumimoji="1" lang="ja-JP" altLang="en-US" dirty="0" smtClean="0"/>
              <a:t>例</a:t>
            </a:r>
            <a:r>
              <a:rPr kumimoji="1" lang="en-US" altLang="ja-JP" dirty="0" smtClean="0"/>
              <a:t>: MAIL </a:t>
            </a:r>
            <a:r>
              <a:rPr kumimoji="1" lang="ja-JP" altLang="en-US" dirty="0" smtClean="0"/>
              <a:t>サーバが提供しているメール</a:t>
            </a:r>
            <a:endParaRPr kumimoji="1" lang="en-US" altLang="ja-JP" dirty="0" smtClean="0"/>
          </a:p>
          <a:p>
            <a:r>
              <a:rPr lang="ja-JP" altLang="en-US" dirty="0" smtClean="0"/>
              <a:t>そもそも</a:t>
            </a:r>
            <a:r>
              <a:rPr lang="en-US" altLang="ja-JP" dirty="0"/>
              <a:t> </a:t>
            </a:r>
            <a:r>
              <a:rPr lang="en-US" altLang="ja-JP" dirty="0" err="1" smtClean="0"/>
              <a:t>ep</a:t>
            </a:r>
            <a:r>
              <a:rPr lang="ja-JP" altLang="en-US" dirty="0" smtClean="0"/>
              <a:t> ネットワークの提供</a:t>
            </a:r>
            <a:endParaRPr lang="en-US" altLang="ja-JP" dirty="0" smtClean="0"/>
          </a:p>
          <a:p>
            <a:pPr lvl="1"/>
            <a:r>
              <a:rPr lang="ja-JP" altLang="en-US" dirty="0" smtClean="0"/>
              <a:t>例</a:t>
            </a:r>
            <a:r>
              <a:rPr lang="en-US" altLang="ja-JP" dirty="0" smtClean="0"/>
              <a:t>: 8 </a:t>
            </a:r>
            <a:r>
              <a:rPr lang="ja-JP" altLang="en-US" dirty="0" smtClean="0"/>
              <a:t>号館内での </a:t>
            </a:r>
            <a:r>
              <a:rPr lang="en-US" altLang="ja-JP" dirty="0" smtClean="0"/>
              <a:t>DNS </a:t>
            </a:r>
            <a:r>
              <a:rPr lang="ja-JP" altLang="en-US" dirty="0" smtClean="0"/>
              <a:t>サーバ</a:t>
            </a:r>
            <a:r>
              <a:rPr lang="en-US" altLang="ja-JP" dirty="0" smtClean="0"/>
              <a:t>, DHCP </a:t>
            </a:r>
            <a:r>
              <a:rPr lang="ja-JP" altLang="en-US" dirty="0" smtClean="0"/>
              <a:t>サーバなどによるプライベート </a:t>
            </a:r>
            <a:r>
              <a:rPr lang="en-US" altLang="ja-JP" dirty="0" smtClean="0"/>
              <a:t>IP </a:t>
            </a:r>
            <a:r>
              <a:rPr lang="ja-JP" altLang="en-US" dirty="0" smtClean="0"/>
              <a:t>の使用</a:t>
            </a:r>
            <a:endParaRPr lang="en-US" altLang="ja-JP" dirty="0" smtClean="0"/>
          </a:p>
          <a:p>
            <a:pPr lvl="1"/>
            <a:endParaRPr kumimoji="1" lang="ja-JP" altLang="en-US" dirty="0"/>
          </a:p>
        </p:txBody>
      </p:sp>
    </p:spTree>
    <p:extLst>
      <p:ext uri="{BB962C8B-B14F-4D97-AF65-F5344CB8AC3E}">
        <p14:creationId xmlns:p14="http://schemas.microsoft.com/office/powerpoint/2010/main" val="2272583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自由</a:t>
            </a:r>
            <a:r>
              <a:rPr lang="ja-JP" altLang="en-US" dirty="0"/>
              <a:t>性</a:t>
            </a:r>
            <a:r>
              <a:rPr lang="ja-JP" altLang="en-US" dirty="0" smtClean="0"/>
              <a:t>の</a:t>
            </a:r>
            <a:r>
              <a:rPr lang="ja-JP" altLang="en-US" dirty="0"/>
              <a:t>確保</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normAutofit lnSpcReduction="10000"/>
          </a:bodyPr>
          <a:lstStyle/>
          <a:p>
            <a:r>
              <a:rPr kumimoji="1" lang="ja-JP" altLang="en-US" dirty="0" smtClean="0"/>
              <a:t>既存のサービスにないサービス</a:t>
            </a:r>
            <a:r>
              <a:rPr lang="ja-JP" altLang="en-US" dirty="0"/>
              <a:t>の</a:t>
            </a:r>
            <a:r>
              <a:rPr kumimoji="1" lang="ja-JP" altLang="en-US" dirty="0" smtClean="0"/>
              <a:t>追加</a:t>
            </a:r>
            <a:endParaRPr kumimoji="1" lang="en-US" altLang="ja-JP" dirty="0" smtClean="0"/>
          </a:p>
          <a:p>
            <a:pPr lvl="1"/>
            <a:r>
              <a:rPr kumimoji="1" lang="ja-JP" altLang="en-US" dirty="0" smtClean="0"/>
              <a:t>例</a:t>
            </a:r>
            <a:r>
              <a:rPr kumimoji="1" lang="en-US" altLang="ja-JP" dirty="0" smtClean="0"/>
              <a:t>: MAIL </a:t>
            </a:r>
            <a:r>
              <a:rPr kumimoji="1" lang="ja-JP" altLang="en-US" dirty="0" smtClean="0"/>
              <a:t>サーバの </a:t>
            </a:r>
            <a:r>
              <a:rPr kumimoji="1" lang="en-US" altLang="ja-JP" dirty="0" err="1" smtClean="0"/>
              <a:t>imap</a:t>
            </a:r>
            <a:r>
              <a:rPr kumimoji="1" lang="en-US" altLang="ja-JP" dirty="0" smtClean="0"/>
              <a:t> </a:t>
            </a:r>
            <a:r>
              <a:rPr kumimoji="1" lang="ja-JP" altLang="en-US" dirty="0" smtClean="0"/>
              <a:t>と </a:t>
            </a:r>
            <a:r>
              <a:rPr kumimoji="1" lang="en-US" altLang="ja-JP" dirty="0" smtClean="0"/>
              <a:t>pop </a:t>
            </a:r>
            <a:r>
              <a:rPr kumimoji="1" lang="ja-JP" altLang="en-US" dirty="0" smtClean="0"/>
              <a:t>両方のサービス提供など</a:t>
            </a:r>
            <a:endParaRPr kumimoji="1" lang="en-US" altLang="ja-JP" dirty="0" smtClean="0"/>
          </a:p>
          <a:p>
            <a:r>
              <a:rPr kumimoji="1" lang="ja-JP" altLang="en-US" dirty="0" smtClean="0"/>
              <a:t>失敗・練習が許される場の提供</a:t>
            </a:r>
            <a:endParaRPr kumimoji="1" lang="en-US" altLang="ja-JP" dirty="0" smtClean="0"/>
          </a:p>
          <a:p>
            <a:pPr lvl="1"/>
            <a:r>
              <a:rPr lang="ja-JP" altLang="en-US" dirty="0" smtClean="0"/>
              <a:t>例</a:t>
            </a:r>
            <a:r>
              <a:rPr lang="en-US" altLang="ja-JP" dirty="0" smtClean="0"/>
              <a:t>1: WWW </a:t>
            </a:r>
            <a:r>
              <a:rPr lang="ja-JP" altLang="en-US" dirty="0" smtClean="0"/>
              <a:t>サーバディスク事件</a:t>
            </a:r>
            <a:r>
              <a:rPr lang="en-US" altLang="ja-JP" dirty="0" smtClean="0"/>
              <a:t>(2009)</a:t>
            </a:r>
          </a:p>
          <a:p>
            <a:pPr lvl="2"/>
            <a:r>
              <a:rPr kumimoji="1" lang="en-US" altLang="ja-JP" dirty="0" smtClean="0"/>
              <a:t>home </a:t>
            </a:r>
            <a:r>
              <a:rPr kumimoji="1" lang="ja-JP" altLang="en-US" dirty="0" smtClean="0"/>
              <a:t>領域のディスクを</a:t>
            </a:r>
            <a:r>
              <a:rPr lang="ja-JP" altLang="en-US" dirty="0"/>
              <a:t>交換するときに</a:t>
            </a:r>
            <a:r>
              <a:rPr kumimoji="1" lang="ja-JP" altLang="en-US" dirty="0" smtClean="0"/>
              <a:t>新しいディスクと間違ってフォーマットを掛けてしまった</a:t>
            </a:r>
            <a:endParaRPr kumimoji="1" lang="en-US" altLang="ja-JP" dirty="0" smtClean="0"/>
          </a:p>
          <a:p>
            <a:pPr lvl="1"/>
            <a:r>
              <a:rPr lang="ja-JP" altLang="en-US" dirty="0" smtClean="0"/>
              <a:t>例</a:t>
            </a:r>
            <a:r>
              <a:rPr lang="en-US" altLang="ja-JP" dirty="0" smtClean="0"/>
              <a:t>2: MAIL </a:t>
            </a:r>
            <a:r>
              <a:rPr lang="ja-JP" altLang="en-US" dirty="0" smtClean="0"/>
              <a:t>サーバ </a:t>
            </a:r>
            <a:r>
              <a:rPr lang="en-US" altLang="ja-JP" dirty="0" err="1" smtClean="0"/>
              <a:t>ssmtp</a:t>
            </a:r>
            <a:r>
              <a:rPr lang="en-US" altLang="ja-JP" dirty="0" smtClean="0"/>
              <a:t> </a:t>
            </a:r>
            <a:r>
              <a:rPr lang="ja-JP" altLang="en-US" dirty="0" smtClean="0"/>
              <a:t>事件</a:t>
            </a:r>
            <a:r>
              <a:rPr lang="en-US" altLang="ja-JP" dirty="0" smtClean="0"/>
              <a:t>(2012)</a:t>
            </a:r>
          </a:p>
          <a:p>
            <a:pPr lvl="2"/>
            <a:r>
              <a:rPr kumimoji="1" lang="ja-JP" altLang="en-US" dirty="0" smtClean="0"/>
              <a:t>新しく導入し</a:t>
            </a:r>
            <a:r>
              <a:rPr lang="ja-JP" altLang="en-US" dirty="0"/>
              <a:t>ようとし</a:t>
            </a:r>
            <a:r>
              <a:rPr kumimoji="1" lang="ja-JP" altLang="en-US" dirty="0" smtClean="0"/>
              <a:t>た </a:t>
            </a:r>
            <a:r>
              <a:rPr kumimoji="1" lang="en-US" altLang="ja-JP" dirty="0" err="1" smtClean="0"/>
              <a:t>ssmtp</a:t>
            </a:r>
            <a:r>
              <a:rPr kumimoji="1" lang="en-US" altLang="ja-JP" dirty="0" smtClean="0"/>
              <a:t> </a:t>
            </a:r>
            <a:r>
              <a:rPr kumimoji="1" lang="ja-JP" altLang="en-US" dirty="0" smtClean="0"/>
              <a:t>で大学外から</a:t>
            </a:r>
            <a:r>
              <a:rPr kumimoji="1" lang="en-US" altLang="ja-JP" dirty="0" err="1" smtClean="0"/>
              <a:t>epMAIL</a:t>
            </a:r>
            <a:r>
              <a:rPr kumimoji="1" lang="ja-JP" altLang="en-US" dirty="0" smtClean="0"/>
              <a:t>経由で大学外へメールが送れてしまった</a:t>
            </a:r>
            <a:endParaRPr kumimoji="1" lang="ja-JP" altLang="en-US" dirty="0"/>
          </a:p>
        </p:txBody>
      </p:sp>
    </p:spTree>
    <p:extLst>
      <p:ext uri="{BB962C8B-B14F-4D97-AF65-F5344CB8AC3E}">
        <p14:creationId xmlns:p14="http://schemas.microsoft.com/office/powerpoint/2010/main" val="34041592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無償</a:t>
            </a:r>
            <a:r>
              <a:rPr lang="ja-JP" altLang="en-US" dirty="0"/>
              <a:t>の</a:t>
            </a:r>
            <a:r>
              <a:rPr lang="ja-JP" altLang="en-US" dirty="0" smtClean="0"/>
              <a:t>サービス</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lstStyle/>
          <a:p>
            <a:r>
              <a:rPr kumimoji="1" lang="ja-JP" altLang="en-US" dirty="0" smtClean="0"/>
              <a:t>提供するサービスは無償</a:t>
            </a:r>
            <a:endParaRPr kumimoji="1" lang="en-US" altLang="ja-JP" dirty="0" smtClean="0"/>
          </a:p>
          <a:p>
            <a:pPr lvl="1"/>
            <a:r>
              <a:rPr lang="ja-JP" altLang="en-US" dirty="0" smtClean="0"/>
              <a:t>外部企業等への委託ではなく有志</a:t>
            </a:r>
            <a:r>
              <a:rPr lang="ja-JP" altLang="en-US" dirty="0"/>
              <a:t>の</a:t>
            </a:r>
            <a:r>
              <a:rPr lang="ja-JP" altLang="en-US" dirty="0" smtClean="0"/>
              <a:t>メンバーのみで運営</a:t>
            </a:r>
            <a:endParaRPr lang="en-US" altLang="ja-JP" dirty="0" smtClean="0"/>
          </a:p>
          <a:p>
            <a:pPr lvl="2"/>
            <a:r>
              <a:rPr kumimoji="1" lang="ja-JP" altLang="en-US" dirty="0" smtClean="0"/>
              <a:t>費用は実質機材代のみ</a:t>
            </a:r>
            <a:endParaRPr kumimoji="1" lang="ja-JP" altLang="en-US" dirty="0"/>
          </a:p>
        </p:txBody>
      </p:sp>
    </p:spTree>
    <p:extLst>
      <p:ext uri="{BB962C8B-B14F-4D97-AF65-F5344CB8AC3E}">
        <p14:creationId xmlns:p14="http://schemas.microsoft.com/office/powerpoint/2010/main" val="36784931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技術のブラックボックス化の防止</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lstStyle/>
          <a:p>
            <a:r>
              <a:rPr lang="ja-JP" altLang="en-US" dirty="0"/>
              <a:t>サーバ開発者</a:t>
            </a:r>
            <a:r>
              <a:rPr lang="ja-JP" altLang="en-US" dirty="0" smtClean="0"/>
              <a:t>は </a:t>
            </a:r>
            <a:r>
              <a:rPr lang="en-US" altLang="ja-JP" dirty="0" err="1" smtClean="0"/>
              <a:t>epcore</a:t>
            </a:r>
            <a:endParaRPr lang="en-US" altLang="ja-JP" dirty="0" smtClean="0"/>
          </a:p>
          <a:p>
            <a:pPr lvl="1"/>
            <a:r>
              <a:rPr kumimoji="1" lang="ja-JP" altLang="en-US" dirty="0"/>
              <a:t>どんな技術</a:t>
            </a:r>
            <a:r>
              <a:rPr kumimoji="1" lang="ja-JP" altLang="en-US" dirty="0" smtClean="0"/>
              <a:t>で開発されたかがわかる</a:t>
            </a:r>
            <a:endParaRPr kumimoji="1" lang="en-US" altLang="ja-JP" dirty="0" smtClean="0"/>
          </a:p>
          <a:p>
            <a:r>
              <a:rPr lang="ja-JP" altLang="en-US" dirty="0"/>
              <a:t>毎年</a:t>
            </a:r>
            <a:r>
              <a:rPr lang="ja-JP" altLang="en-US" dirty="0" smtClean="0"/>
              <a:t>更新による技術継承</a:t>
            </a:r>
            <a:endParaRPr lang="en-US" altLang="ja-JP" dirty="0" smtClean="0"/>
          </a:p>
          <a:p>
            <a:pPr lvl="1"/>
            <a:r>
              <a:rPr lang="ja-JP" altLang="en-US" dirty="0"/>
              <a:t>管理者</a:t>
            </a:r>
            <a:r>
              <a:rPr kumimoji="1" lang="en-US" altLang="ja-JP" dirty="0" smtClean="0"/>
              <a:t>(</a:t>
            </a:r>
            <a:r>
              <a:rPr kumimoji="1" lang="ja-JP" altLang="en-US" dirty="0" smtClean="0"/>
              <a:t>開発者</a:t>
            </a:r>
            <a:r>
              <a:rPr kumimoji="1" lang="en-US" altLang="ja-JP" dirty="0" smtClean="0"/>
              <a:t>)</a:t>
            </a:r>
            <a:r>
              <a:rPr kumimoji="1" lang="ja-JP" altLang="en-US" dirty="0" smtClean="0"/>
              <a:t>更新によって年を重ねてもどんな技術が用いられているかが消失しない</a:t>
            </a:r>
            <a:endParaRPr kumimoji="1" lang="ja-JP" altLang="en-US" dirty="0"/>
          </a:p>
        </p:txBody>
      </p:sp>
    </p:spTree>
    <p:extLst>
      <p:ext uri="{BB962C8B-B14F-4D97-AF65-F5344CB8AC3E}">
        <p14:creationId xmlns:p14="http://schemas.microsoft.com/office/powerpoint/2010/main" val="41012746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運営や管理の練習</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lstStyle/>
          <a:p>
            <a:r>
              <a:rPr kumimoji="1" lang="ja-JP" altLang="en-US" dirty="0" smtClean="0"/>
              <a:t>サーバの運営というものを通じて「運営をする」ことを学ぶ</a:t>
            </a:r>
            <a:endParaRPr kumimoji="1" lang="en-US" altLang="ja-JP" dirty="0" smtClean="0"/>
          </a:p>
          <a:p>
            <a:pPr lvl="1"/>
            <a:r>
              <a:rPr lang="ja-JP" altLang="en-US" dirty="0" smtClean="0"/>
              <a:t>サーバをどう運用するか</a:t>
            </a:r>
            <a:r>
              <a:rPr lang="en-US" altLang="ja-JP" dirty="0" smtClean="0"/>
              <a:t>?</a:t>
            </a:r>
          </a:p>
          <a:p>
            <a:pPr lvl="1"/>
            <a:r>
              <a:rPr kumimoji="1" lang="ja-JP" altLang="en-US" dirty="0" smtClean="0"/>
              <a:t>議論の場の提供</a:t>
            </a:r>
            <a:endParaRPr kumimoji="1" lang="ja-JP" altLang="en-US" dirty="0"/>
          </a:p>
        </p:txBody>
      </p:sp>
    </p:spTree>
    <p:extLst>
      <p:ext uri="{BB962C8B-B14F-4D97-AF65-F5344CB8AC3E}">
        <p14:creationId xmlns:p14="http://schemas.microsoft.com/office/powerpoint/2010/main" val="3562049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目次</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smtClean="0"/>
              <a:t>ep</a:t>
            </a:r>
            <a:r>
              <a:rPr kumimoji="1" lang="en-US" altLang="ja-JP" dirty="0" smtClean="0"/>
              <a:t> </a:t>
            </a:r>
            <a:r>
              <a:rPr kumimoji="1" lang="ja-JP" altLang="en-US" dirty="0" smtClean="0"/>
              <a:t>サーバとは</a:t>
            </a:r>
            <a:endParaRPr kumimoji="1" lang="en-US" altLang="ja-JP" dirty="0" smtClean="0"/>
          </a:p>
          <a:p>
            <a:r>
              <a:rPr lang="en-US" altLang="ja-JP" dirty="0" err="1" smtClean="0"/>
              <a:t>ep</a:t>
            </a:r>
            <a:r>
              <a:rPr lang="en-US" altLang="ja-JP" dirty="0" smtClean="0"/>
              <a:t> </a:t>
            </a:r>
            <a:r>
              <a:rPr lang="ja-JP" altLang="en-US" dirty="0" smtClean="0"/>
              <a:t>サーバの存在意義</a:t>
            </a:r>
            <a:endParaRPr lang="en-US" altLang="ja-JP" dirty="0" smtClean="0"/>
          </a:p>
          <a:p>
            <a:r>
              <a:rPr kumimoji="1" lang="en-US" altLang="ja-JP" dirty="0" err="1" smtClean="0"/>
              <a:t>ep</a:t>
            </a:r>
            <a:r>
              <a:rPr kumimoji="1" lang="en-US" altLang="ja-JP" dirty="0" smtClean="0"/>
              <a:t> </a:t>
            </a:r>
            <a:r>
              <a:rPr kumimoji="1" lang="ja-JP" altLang="en-US" dirty="0" smtClean="0"/>
              <a:t>サーバの運営方針</a:t>
            </a:r>
            <a:endParaRPr kumimoji="1" lang="ja-JP" altLang="en-US" dirty="0"/>
          </a:p>
        </p:txBody>
      </p:sp>
    </p:spTree>
    <p:extLst>
      <p:ext uri="{BB962C8B-B14F-4D97-AF65-F5344CB8AC3E}">
        <p14:creationId xmlns:p14="http://schemas.microsoft.com/office/powerpoint/2010/main" val="1836018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80928"/>
            <a:ext cx="8229600" cy="1143000"/>
          </a:xfrm>
        </p:spPr>
        <p:txBody>
          <a:bodyPr/>
          <a:lstStyle/>
          <a:p>
            <a:r>
              <a:rPr kumimoji="1" lang="en-US" altLang="ja-JP" dirty="0" err="1" smtClean="0"/>
              <a:t>ep</a:t>
            </a:r>
            <a:r>
              <a:rPr kumimoji="1" lang="en-US" altLang="ja-JP" dirty="0" smtClean="0"/>
              <a:t> </a:t>
            </a:r>
            <a:r>
              <a:rPr kumimoji="1" lang="ja-JP" altLang="en-US" dirty="0" smtClean="0"/>
              <a:t>サーバの運営方針</a:t>
            </a:r>
            <a:endParaRPr kumimoji="1" lang="ja-JP" altLang="en-US" dirty="0"/>
          </a:p>
        </p:txBody>
      </p:sp>
    </p:spTree>
    <p:extLst>
      <p:ext uri="{BB962C8B-B14F-4D97-AF65-F5344CB8AC3E}">
        <p14:creationId xmlns:p14="http://schemas.microsoft.com/office/powerpoint/2010/main" val="32561269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サーバに求められるもの</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lstStyle/>
          <a:p>
            <a:r>
              <a:rPr kumimoji="1" lang="ja-JP" altLang="en-US" dirty="0" smtClean="0"/>
              <a:t>安定したサービス</a:t>
            </a:r>
            <a:endParaRPr kumimoji="1" lang="en-US" altLang="ja-JP" dirty="0" smtClean="0"/>
          </a:p>
          <a:p>
            <a:r>
              <a:rPr lang="ja-JP" altLang="en-US" dirty="0"/>
              <a:t>質の良い</a:t>
            </a:r>
            <a:r>
              <a:rPr lang="ja-JP" altLang="en-US" dirty="0" smtClean="0"/>
              <a:t>サービス</a:t>
            </a:r>
            <a:endParaRPr lang="en-US" altLang="ja-JP" dirty="0" smtClean="0"/>
          </a:p>
          <a:p>
            <a:r>
              <a:rPr kumimoji="1" lang="ja-JP" altLang="en-US" dirty="0"/>
              <a:t>安価なサービス</a:t>
            </a:r>
          </a:p>
        </p:txBody>
      </p:sp>
    </p:spTree>
    <p:extLst>
      <p:ext uri="{BB962C8B-B14F-4D97-AF65-F5344CB8AC3E}">
        <p14:creationId xmlns:p14="http://schemas.microsoft.com/office/powerpoint/2010/main" val="17574647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ep</a:t>
            </a:r>
            <a:r>
              <a:rPr kumimoji="1" lang="en-US" altLang="ja-JP" dirty="0" smtClean="0"/>
              <a:t> </a:t>
            </a:r>
            <a:r>
              <a:rPr kumimoji="1" lang="ja-JP" altLang="en-US" dirty="0" smtClean="0"/>
              <a:t>サーバ運営方針</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normAutofit fontScale="92500"/>
          </a:bodyPr>
          <a:lstStyle/>
          <a:p>
            <a:r>
              <a:rPr kumimoji="1" lang="ja-JP" altLang="en-US" dirty="0" smtClean="0"/>
              <a:t>安定したサービスを提供</a:t>
            </a:r>
            <a:r>
              <a:rPr lang="ja-JP" altLang="en-US" dirty="0"/>
              <a:t>する</a:t>
            </a:r>
            <a:r>
              <a:rPr lang="ja-JP" altLang="en-US" dirty="0">
                <a:solidFill>
                  <a:srgbClr val="FF0000"/>
                </a:solidFill>
              </a:rPr>
              <a:t>努力をする</a:t>
            </a:r>
            <a:endParaRPr kumimoji="1" lang="en-US" altLang="ja-JP" dirty="0" smtClean="0">
              <a:solidFill>
                <a:srgbClr val="FF0000"/>
              </a:solidFill>
            </a:endParaRPr>
          </a:p>
          <a:p>
            <a:pPr lvl="1"/>
            <a:r>
              <a:rPr lang="ja-JP" altLang="en-US" dirty="0" smtClean="0"/>
              <a:t>枯れて安定な技術・実績のある機材の導入</a:t>
            </a:r>
            <a:endParaRPr lang="en-US" altLang="ja-JP" dirty="0" smtClean="0"/>
          </a:p>
          <a:p>
            <a:pPr lvl="1"/>
            <a:r>
              <a:rPr lang="ja-JP" altLang="en-US" dirty="0" smtClean="0"/>
              <a:t>ただし</a:t>
            </a:r>
            <a:r>
              <a:rPr lang="en-US" altLang="ja-JP" dirty="0" smtClean="0"/>
              <a:t>, </a:t>
            </a:r>
            <a:r>
              <a:rPr lang="ja-JP" altLang="en-US" dirty="0" smtClean="0"/>
              <a:t>努力なだけで絶対ではない</a:t>
            </a:r>
            <a:r>
              <a:rPr lang="en-US" altLang="ja-JP" dirty="0" smtClean="0"/>
              <a:t>(</a:t>
            </a:r>
            <a:r>
              <a:rPr lang="ja-JP" altLang="en-US" dirty="0" smtClean="0">
                <a:solidFill>
                  <a:srgbClr val="FF0000"/>
                </a:solidFill>
              </a:rPr>
              <a:t>無保証</a:t>
            </a:r>
            <a:r>
              <a:rPr lang="en-US" altLang="ja-JP" dirty="0" smtClean="0"/>
              <a:t>)</a:t>
            </a:r>
          </a:p>
          <a:p>
            <a:r>
              <a:rPr kumimoji="1" lang="ja-JP" altLang="en-US" dirty="0"/>
              <a:t>質の良い</a:t>
            </a:r>
            <a:r>
              <a:rPr kumimoji="1" lang="ja-JP" altLang="en-US" dirty="0" smtClean="0"/>
              <a:t>サービスを提供することを目指す</a:t>
            </a:r>
            <a:endParaRPr kumimoji="1" lang="en-US" altLang="ja-JP" dirty="0" smtClean="0"/>
          </a:p>
          <a:p>
            <a:pPr lvl="1"/>
            <a:r>
              <a:rPr kumimoji="1" lang="en-US" altLang="ja-JP" dirty="0" err="1" smtClean="0">
                <a:solidFill>
                  <a:srgbClr val="FF0000"/>
                </a:solidFill>
              </a:rPr>
              <a:t>epnetfan</a:t>
            </a:r>
            <a:r>
              <a:rPr kumimoji="1" lang="en-US" altLang="ja-JP" dirty="0" smtClean="0"/>
              <a:t> </a:t>
            </a:r>
            <a:r>
              <a:rPr kumimoji="1" lang="ja-JP" altLang="en-US" dirty="0" smtClean="0"/>
              <a:t>等で新しい技術・機材の導入実験を行う</a:t>
            </a:r>
            <a:endParaRPr kumimoji="1" lang="en-US" altLang="ja-JP" dirty="0" smtClean="0"/>
          </a:p>
          <a:p>
            <a:pPr lvl="1"/>
            <a:r>
              <a:rPr lang="ja-JP" altLang="en-US" dirty="0"/>
              <a:t>十分な</a:t>
            </a:r>
            <a:r>
              <a:rPr lang="ja-JP" altLang="en-US" dirty="0" smtClean="0"/>
              <a:t>テスト</a:t>
            </a:r>
            <a:r>
              <a:rPr lang="ja-JP" altLang="en-US" dirty="0"/>
              <a:t>をした</a:t>
            </a:r>
            <a:r>
              <a:rPr lang="ja-JP" altLang="en-US" dirty="0" smtClean="0"/>
              <a:t>後 </a:t>
            </a:r>
            <a:r>
              <a:rPr lang="en-US" altLang="ja-JP" dirty="0" err="1" smtClean="0"/>
              <a:t>ep</a:t>
            </a:r>
            <a:r>
              <a:rPr lang="en-US" altLang="ja-JP" dirty="0" smtClean="0"/>
              <a:t> </a:t>
            </a:r>
            <a:r>
              <a:rPr lang="ja-JP" altLang="en-US" dirty="0" smtClean="0"/>
              <a:t>サーバへ導入</a:t>
            </a:r>
            <a:endParaRPr lang="en-US" altLang="ja-JP" dirty="0" smtClean="0"/>
          </a:p>
          <a:p>
            <a:r>
              <a:rPr lang="ja-JP" altLang="en-US" dirty="0" smtClean="0"/>
              <a:t>無償な</a:t>
            </a:r>
            <a:r>
              <a:rPr lang="ja-JP" altLang="en-US" dirty="0"/>
              <a:t>サービスを</a:t>
            </a:r>
            <a:r>
              <a:rPr lang="ja-JP" altLang="en-US" dirty="0" smtClean="0"/>
              <a:t>提供する</a:t>
            </a:r>
            <a:endParaRPr lang="en-US" altLang="ja-JP" dirty="0" smtClean="0"/>
          </a:p>
          <a:p>
            <a:pPr lvl="1"/>
            <a:r>
              <a:rPr lang="ja-JP" altLang="en-US" dirty="0" smtClean="0"/>
              <a:t>お金はとらない</a:t>
            </a:r>
            <a:endParaRPr kumimoji="1" lang="ja-JP" altLang="en-US" dirty="0"/>
          </a:p>
        </p:txBody>
      </p:sp>
    </p:spTree>
    <p:extLst>
      <p:ext uri="{BB962C8B-B14F-4D97-AF65-F5344CB8AC3E}">
        <p14:creationId xmlns:p14="http://schemas.microsoft.com/office/powerpoint/2010/main" val="9565826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まとめ</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normAutofit fontScale="92500" lnSpcReduction="20000"/>
          </a:bodyPr>
          <a:lstStyle/>
          <a:p>
            <a:r>
              <a:rPr kumimoji="1" lang="en-US" altLang="ja-JP" dirty="0" err="1" smtClean="0"/>
              <a:t>ep</a:t>
            </a:r>
            <a:r>
              <a:rPr kumimoji="1" lang="en-US" altLang="ja-JP" dirty="0" smtClean="0"/>
              <a:t> </a:t>
            </a:r>
            <a:r>
              <a:rPr kumimoji="1" lang="ja-JP" altLang="en-US" dirty="0" smtClean="0"/>
              <a:t>サーバの存在意義</a:t>
            </a:r>
            <a:endParaRPr kumimoji="1" lang="en-US" altLang="ja-JP" dirty="0" smtClean="0"/>
          </a:p>
          <a:p>
            <a:pPr lvl="1"/>
            <a:r>
              <a:rPr lang="ja-JP" altLang="en-US" dirty="0" smtClean="0"/>
              <a:t>研究道具</a:t>
            </a:r>
            <a:r>
              <a:rPr lang="ja-JP" altLang="en-US" dirty="0"/>
              <a:t>の</a:t>
            </a:r>
            <a:r>
              <a:rPr lang="ja-JP" altLang="en-US" dirty="0" smtClean="0"/>
              <a:t>提供</a:t>
            </a:r>
            <a:endParaRPr lang="en-US" altLang="ja-JP" dirty="0" smtClean="0"/>
          </a:p>
          <a:p>
            <a:pPr lvl="1"/>
            <a:r>
              <a:rPr kumimoji="1" lang="ja-JP" altLang="en-US" dirty="0" smtClean="0"/>
              <a:t>自由性の確保</a:t>
            </a:r>
            <a:endParaRPr kumimoji="1" lang="en-US" altLang="ja-JP" dirty="0" smtClean="0"/>
          </a:p>
          <a:p>
            <a:pPr lvl="2"/>
            <a:r>
              <a:rPr lang="ja-JP" altLang="en-US" dirty="0" smtClean="0"/>
              <a:t>失敗・練習の場</a:t>
            </a:r>
            <a:endParaRPr lang="en-US" altLang="ja-JP" dirty="0" smtClean="0"/>
          </a:p>
          <a:p>
            <a:pPr lvl="1"/>
            <a:r>
              <a:rPr lang="ja-JP" altLang="en-US" dirty="0" smtClean="0"/>
              <a:t>無償サービス</a:t>
            </a:r>
            <a:r>
              <a:rPr lang="ja-JP" altLang="en-US" dirty="0"/>
              <a:t>の</a:t>
            </a:r>
            <a:r>
              <a:rPr lang="ja-JP" altLang="en-US" dirty="0" smtClean="0"/>
              <a:t>提供</a:t>
            </a:r>
            <a:endParaRPr lang="en-US" altLang="ja-JP" dirty="0"/>
          </a:p>
          <a:p>
            <a:pPr lvl="1"/>
            <a:r>
              <a:rPr lang="ja-JP" altLang="en-US" dirty="0" smtClean="0"/>
              <a:t>技術のブラックボックス化の防止</a:t>
            </a:r>
            <a:endParaRPr lang="en-US" altLang="ja-JP" dirty="0" smtClean="0"/>
          </a:p>
          <a:p>
            <a:pPr lvl="1"/>
            <a:r>
              <a:rPr lang="ja-JP" altLang="en-US" dirty="0" smtClean="0"/>
              <a:t>運営と管理の練習</a:t>
            </a:r>
            <a:endParaRPr lang="en-US" altLang="ja-JP" dirty="0" smtClean="0"/>
          </a:p>
          <a:p>
            <a:r>
              <a:rPr kumimoji="1" lang="en-US" altLang="ja-JP" dirty="0" err="1" smtClean="0"/>
              <a:t>ep</a:t>
            </a:r>
            <a:r>
              <a:rPr kumimoji="1" lang="en-US" altLang="ja-JP" dirty="0" smtClean="0"/>
              <a:t> </a:t>
            </a:r>
            <a:r>
              <a:rPr kumimoji="1" lang="ja-JP" altLang="en-US" dirty="0" smtClean="0"/>
              <a:t>サーバの運営方針</a:t>
            </a:r>
            <a:endParaRPr kumimoji="1" lang="en-US" altLang="ja-JP" dirty="0" smtClean="0"/>
          </a:p>
          <a:p>
            <a:pPr lvl="1"/>
            <a:r>
              <a:rPr lang="ja-JP" altLang="en-US" dirty="0"/>
              <a:t>安定した</a:t>
            </a:r>
            <a:r>
              <a:rPr lang="ja-JP" altLang="en-US" dirty="0" smtClean="0"/>
              <a:t>サービスを提供する努力をする</a:t>
            </a:r>
            <a:endParaRPr lang="en-US" altLang="ja-JP" dirty="0" smtClean="0"/>
          </a:p>
          <a:p>
            <a:pPr lvl="2"/>
            <a:r>
              <a:rPr lang="ja-JP" altLang="en-US" dirty="0"/>
              <a:t>努力は</a:t>
            </a:r>
            <a:r>
              <a:rPr lang="ja-JP" altLang="en-US" dirty="0" smtClean="0"/>
              <a:t>するが絶対ではない</a:t>
            </a:r>
            <a:r>
              <a:rPr lang="en-US" altLang="ja-JP" dirty="0" smtClean="0"/>
              <a:t>(</a:t>
            </a:r>
            <a:r>
              <a:rPr lang="ja-JP" altLang="en-US" dirty="0" smtClean="0"/>
              <a:t>無保証</a:t>
            </a:r>
            <a:r>
              <a:rPr lang="en-US" altLang="ja-JP" dirty="0" smtClean="0"/>
              <a:t>)</a:t>
            </a:r>
          </a:p>
          <a:p>
            <a:pPr lvl="1"/>
            <a:r>
              <a:rPr kumimoji="1" lang="ja-JP" altLang="en-US" dirty="0" smtClean="0"/>
              <a:t>質の良いサービスを目指す</a:t>
            </a:r>
            <a:endParaRPr kumimoji="1" lang="en-US" altLang="ja-JP" dirty="0" smtClean="0"/>
          </a:p>
          <a:p>
            <a:pPr lvl="1"/>
            <a:endParaRPr kumimoji="1" lang="ja-JP" altLang="en-US" dirty="0"/>
          </a:p>
        </p:txBody>
      </p:sp>
    </p:spTree>
    <p:extLst>
      <p:ext uri="{BB962C8B-B14F-4D97-AF65-F5344CB8AC3E}">
        <p14:creationId xmlns:p14="http://schemas.microsoft.com/office/powerpoint/2010/main" val="17397305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a:t>
            </a:r>
            <a:r>
              <a:rPr lang="ja-JP" altLang="en-US" dirty="0" smtClean="0"/>
              <a:t>文献</a:t>
            </a:r>
            <a:r>
              <a:rPr lang="en-US" altLang="ja-JP" dirty="0" smtClean="0"/>
              <a:t>1</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normAutofit fontScale="70000" lnSpcReduction="20000"/>
          </a:bodyPr>
          <a:lstStyle/>
          <a:p>
            <a:r>
              <a:rPr lang="en-US" altLang="ja-JP" dirty="0" err="1" smtClean="0"/>
              <a:t>ep</a:t>
            </a:r>
            <a:r>
              <a:rPr lang="en-US" altLang="ja-JP" dirty="0" smtClean="0"/>
              <a:t> </a:t>
            </a:r>
            <a:r>
              <a:rPr lang="ja-JP" altLang="en-US" dirty="0" smtClean="0"/>
              <a:t>ネットワーク委員会 技術支援グループ</a:t>
            </a:r>
            <a:r>
              <a:rPr lang="en-US" altLang="ja-JP" dirty="0" smtClean="0"/>
              <a:t>(EPCORE), </a:t>
            </a:r>
            <a:r>
              <a:rPr lang="en-US" altLang="ja-JP" dirty="0"/>
              <a:t>2009</a:t>
            </a:r>
            <a:r>
              <a:rPr lang="en-US" altLang="ja-JP" dirty="0" smtClean="0"/>
              <a:t>: EPCORE</a:t>
            </a:r>
          </a:p>
          <a:p>
            <a:pPr lvl="1"/>
            <a:r>
              <a:rPr lang="en-US" altLang="ja-JP" dirty="0" smtClean="0"/>
              <a:t>http</a:t>
            </a:r>
            <a:r>
              <a:rPr lang="en-US" altLang="ja-JP" dirty="0"/>
              <a:t>://www.ep.sci.hokudai.ac.jp/~epcore/</a:t>
            </a:r>
          </a:p>
          <a:p>
            <a:r>
              <a:rPr lang="ja-JP" altLang="en-US" dirty="0" smtClean="0"/>
              <a:t>小高正嗣</a:t>
            </a:r>
            <a:r>
              <a:rPr lang="en-US" altLang="ja-JP" dirty="0" smtClean="0"/>
              <a:t>, 2011</a:t>
            </a:r>
            <a:r>
              <a:rPr lang="ja-JP" altLang="en-US" dirty="0" smtClean="0"/>
              <a:t>年座学資料</a:t>
            </a:r>
            <a:r>
              <a:rPr lang="en-US" altLang="ja-JP" dirty="0" smtClean="0"/>
              <a:t>: gate-</a:t>
            </a:r>
            <a:r>
              <a:rPr lang="en-US" altLang="ja-JP" dirty="0" err="1" smtClean="0"/>
              <a:t>toroku</a:t>
            </a:r>
            <a:r>
              <a:rPr lang="en-US" altLang="ja-JP" dirty="0" smtClean="0"/>
              <a:t>-system </a:t>
            </a:r>
            <a:r>
              <a:rPr lang="ja-JP" altLang="en-US" dirty="0" smtClean="0"/>
              <a:t>のしくみ</a:t>
            </a:r>
            <a:endParaRPr lang="en-US" altLang="ja-JP" dirty="0" smtClean="0"/>
          </a:p>
          <a:p>
            <a:pPr lvl="1"/>
            <a:r>
              <a:rPr lang="en-US" altLang="ja-JP" dirty="0">
                <a:hlinkClick r:id="rId2"/>
              </a:rPr>
              <a:t>http://www.ep.sci.hokudai.ac.jp/~epnetfan/zagaku/2011/1125/pub</a:t>
            </a:r>
            <a:r>
              <a:rPr lang="en-US" altLang="ja-JP" dirty="0" smtClean="0">
                <a:hlinkClick r:id="rId2"/>
              </a:rPr>
              <a:t>/</a:t>
            </a:r>
            <a:endParaRPr lang="en-US" altLang="ja-JP" dirty="0" smtClean="0"/>
          </a:p>
          <a:p>
            <a:r>
              <a:rPr lang="ja-JP" altLang="en-US" dirty="0"/>
              <a:t>堺正太郎</a:t>
            </a:r>
            <a:r>
              <a:rPr lang="en-US" altLang="ja-JP" dirty="0"/>
              <a:t>, 2009</a:t>
            </a:r>
            <a:r>
              <a:rPr lang="ja-JP" altLang="en-US" dirty="0"/>
              <a:t>年座学資料</a:t>
            </a:r>
            <a:r>
              <a:rPr lang="en-US" altLang="ja-JP" dirty="0"/>
              <a:t>:REAL Server Forever…</a:t>
            </a:r>
          </a:p>
          <a:p>
            <a:pPr lvl="1"/>
            <a:r>
              <a:rPr lang="en-US" altLang="ja-JP" dirty="0">
                <a:hlinkClick r:id="rId3"/>
              </a:rPr>
              <a:t>http://www.ep.sci.hokudai.ac.jp/~epnetfan/zagaku/2009/1023/pub</a:t>
            </a:r>
            <a:r>
              <a:rPr lang="en-US" altLang="ja-JP" dirty="0" smtClean="0">
                <a:hlinkClick r:id="rId3"/>
              </a:rPr>
              <a:t>/</a:t>
            </a:r>
            <a:endParaRPr lang="en-US" altLang="ja-JP" dirty="0"/>
          </a:p>
          <a:p>
            <a:r>
              <a:rPr lang="ja-JP" altLang="en-US" dirty="0"/>
              <a:t>堺正太郎</a:t>
            </a:r>
            <a:r>
              <a:rPr lang="en-US" altLang="ja-JP" dirty="0"/>
              <a:t>, 2012</a:t>
            </a:r>
            <a:r>
              <a:rPr lang="ja-JP" altLang="en-US" dirty="0"/>
              <a:t>年座学資料</a:t>
            </a:r>
            <a:r>
              <a:rPr lang="en-US" altLang="ja-JP" dirty="0"/>
              <a:t>:EP</a:t>
            </a:r>
            <a:r>
              <a:rPr lang="ja-JP" altLang="en-US" dirty="0"/>
              <a:t>ネットワークとルータ</a:t>
            </a:r>
            <a:endParaRPr lang="en-US" altLang="ja-JP" dirty="0"/>
          </a:p>
          <a:p>
            <a:pPr lvl="1"/>
            <a:r>
              <a:rPr lang="en-US" altLang="ja-JP" dirty="0">
                <a:hlinkClick r:id="rId4"/>
              </a:rPr>
              <a:t>http://www.ep.sci.hokudai.ac.jp/~epnetfan/zagaku/2012/1214/pub</a:t>
            </a:r>
            <a:r>
              <a:rPr lang="en-US" altLang="ja-JP" dirty="0" smtClean="0">
                <a:hlinkClick r:id="rId4"/>
              </a:rPr>
              <a:t>/</a:t>
            </a:r>
            <a:endParaRPr lang="en-US" altLang="ja-JP" dirty="0" smtClean="0"/>
          </a:p>
          <a:p>
            <a:r>
              <a:rPr lang="ja-JP" altLang="en-US" dirty="0" smtClean="0"/>
              <a:t>高橋康人</a:t>
            </a:r>
            <a:r>
              <a:rPr lang="en-US" altLang="ja-JP" dirty="0" smtClean="0"/>
              <a:t>, 2013</a:t>
            </a:r>
            <a:r>
              <a:rPr lang="ja-JP" altLang="en-US" dirty="0" smtClean="0"/>
              <a:t>年座学資料</a:t>
            </a:r>
            <a:r>
              <a:rPr lang="en-US" altLang="ja-JP" dirty="0" smtClean="0"/>
              <a:t>:</a:t>
            </a:r>
            <a:r>
              <a:rPr lang="ja-JP" altLang="en-US" dirty="0" smtClean="0"/>
              <a:t>汎用データサーバ構想</a:t>
            </a:r>
            <a:endParaRPr lang="en-US" altLang="ja-JP" dirty="0" smtClean="0"/>
          </a:p>
          <a:p>
            <a:pPr lvl="1"/>
            <a:r>
              <a:rPr lang="en-US" altLang="ja-JP" dirty="0">
                <a:hlinkClick r:id="rId5"/>
              </a:rPr>
              <a:t>http://www.ep.sci.hokudai.ac.jp/~epnetfan/zagaku/2013/0621/pub</a:t>
            </a:r>
            <a:r>
              <a:rPr lang="en-US" altLang="ja-JP" dirty="0" smtClean="0">
                <a:hlinkClick r:id="rId5"/>
              </a:rPr>
              <a:t>/</a:t>
            </a:r>
            <a:endParaRPr lang="en-US" altLang="ja-JP" dirty="0" smtClean="0"/>
          </a:p>
        </p:txBody>
      </p:sp>
    </p:spTree>
    <p:extLst>
      <p:ext uri="{BB962C8B-B14F-4D97-AF65-F5344CB8AC3E}">
        <p14:creationId xmlns:p14="http://schemas.microsoft.com/office/powerpoint/2010/main" val="1877992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r>
              <a:rPr kumimoji="1" lang="en-US" altLang="ja-JP" dirty="0" smtClean="0"/>
              <a:t>2</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normAutofit fontScale="62500" lnSpcReduction="20000"/>
          </a:bodyPr>
          <a:lstStyle/>
          <a:p>
            <a:r>
              <a:rPr lang="ja-JP" altLang="en-US" dirty="0"/>
              <a:t>古田裕規</a:t>
            </a:r>
            <a:r>
              <a:rPr lang="en-US" altLang="ja-JP" dirty="0"/>
              <a:t>, 2012</a:t>
            </a:r>
            <a:r>
              <a:rPr lang="ja-JP" altLang="en-US" dirty="0"/>
              <a:t>年座学資料</a:t>
            </a:r>
            <a:r>
              <a:rPr lang="en-US" altLang="ja-JP" dirty="0"/>
              <a:t>: EPDNS</a:t>
            </a:r>
            <a:r>
              <a:rPr lang="ja-JP" altLang="en-US" dirty="0"/>
              <a:t>サーバ</a:t>
            </a:r>
            <a:endParaRPr lang="en-US" altLang="ja-JP" dirty="0"/>
          </a:p>
          <a:p>
            <a:pPr lvl="1"/>
            <a:r>
              <a:rPr lang="en-US" altLang="ja-JP" dirty="0">
                <a:hlinkClick r:id="rId2"/>
              </a:rPr>
              <a:t>http://www.ep.sci.hokudai.ac.jp/~</a:t>
            </a:r>
            <a:r>
              <a:rPr lang="en-US" altLang="ja-JP" dirty="0" smtClean="0">
                <a:hlinkClick r:id="rId2"/>
              </a:rPr>
              <a:t>epnetfan/zagaku/2012/1130/dns/pub/</a:t>
            </a:r>
            <a:endParaRPr lang="en-US" altLang="ja-JP" dirty="0" smtClean="0"/>
          </a:p>
          <a:p>
            <a:r>
              <a:rPr lang="ja-JP" altLang="en-US" dirty="0" smtClean="0"/>
              <a:t>三上峻</a:t>
            </a:r>
            <a:r>
              <a:rPr lang="en-US" altLang="ja-JP" dirty="0" smtClean="0"/>
              <a:t>, 2012</a:t>
            </a:r>
            <a:r>
              <a:rPr lang="ja-JP" altLang="en-US" dirty="0" smtClean="0"/>
              <a:t>年座学資料</a:t>
            </a:r>
            <a:r>
              <a:rPr lang="en-US" altLang="ja-JP" dirty="0" smtClean="0"/>
              <a:t>:</a:t>
            </a:r>
            <a:r>
              <a:rPr lang="ja-JP" altLang="en-US" dirty="0" smtClean="0"/>
              <a:t>メール配送システムと </a:t>
            </a:r>
            <a:r>
              <a:rPr lang="en-US" altLang="ja-JP" dirty="0" smtClean="0"/>
              <a:t>2012 </a:t>
            </a:r>
            <a:r>
              <a:rPr lang="ja-JP" altLang="en-US" dirty="0" smtClean="0"/>
              <a:t>年度</a:t>
            </a:r>
            <a:r>
              <a:rPr lang="en-US" altLang="ja-JP" dirty="0" err="1" smtClean="0"/>
              <a:t>EPMail</a:t>
            </a:r>
            <a:r>
              <a:rPr lang="en-US" altLang="ja-JP" dirty="0" smtClean="0"/>
              <a:t> </a:t>
            </a:r>
            <a:r>
              <a:rPr lang="ja-JP" altLang="en-US" dirty="0" smtClean="0"/>
              <a:t>サーバの現状</a:t>
            </a:r>
            <a:endParaRPr lang="en-US" altLang="ja-JP" dirty="0" smtClean="0"/>
          </a:p>
          <a:p>
            <a:pPr lvl="1"/>
            <a:r>
              <a:rPr lang="en-US" altLang="ja-JP" dirty="0"/>
              <a:t>http://www.ep.sci.hokudai.ac.jp/~epnetfan/zagaku/2012/0208/pub/</a:t>
            </a:r>
            <a:endParaRPr lang="en-US" altLang="ja-JP" dirty="0" smtClean="0"/>
          </a:p>
          <a:p>
            <a:r>
              <a:rPr lang="ja-JP" altLang="en-US" dirty="0" smtClean="0"/>
              <a:t>山下</a:t>
            </a:r>
            <a:r>
              <a:rPr lang="ja-JP" altLang="en-US" dirty="0"/>
              <a:t>達也</a:t>
            </a:r>
            <a:r>
              <a:rPr lang="en-US" altLang="ja-JP" dirty="0"/>
              <a:t>, 2012</a:t>
            </a:r>
            <a:r>
              <a:rPr lang="ja-JP" altLang="en-US" dirty="0"/>
              <a:t>年座学資料</a:t>
            </a:r>
            <a:r>
              <a:rPr lang="en-US" altLang="ja-JP" dirty="0"/>
              <a:t>: </a:t>
            </a:r>
            <a:r>
              <a:rPr lang="en-US" altLang="ja-JP" dirty="0" err="1"/>
              <a:t>ep</a:t>
            </a:r>
            <a:r>
              <a:rPr lang="en-US" altLang="ja-JP" dirty="0"/>
              <a:t> </a:t>
            </a:r>
            <a:r>
              <a:rPr lang="ja-JP" altLang="en-US" dirty="0"/>
              <a:t>サーバ群 </a:t>
            </a:r>
            <a:r>
              <a:rPr lang="en-US" altLang="ja-JP" dirty="0"/>
              <a:t>--- </a:t>
            </a:r>
            <a:r>
              <a:rPr lang="ja-JP" altLang="en-US" dirty="0"/>
              <a:t>その存在意義と運営方針 </a:t>
            </a:r>
            <a:r>
              <a:rPr lang="en-US" altLang="ja-JP" dirty="0"/>
              <a:t>---</a:t>
            </a:r>
          </a:p>
          <a:p>
            <a:pPr lvl="1"/>
            <a:r>
              <a:rPr lang="en-US" altLang="ja-JP" dirty="0">
                <a:hlinkClick r:id="rId3"/>
              </a:rPr>
              <a:t>http://www.ep.sci.hokudai.ac.jp/~epnetfan/zagaku/2011/0210/pub/</a:t>
            </a:r>
            <a:endParaRPr lang="en-US" altLang="ja-JP" dirty="0"/>
          </a:p>
          <a:p>
            <a:r>
              <a:rPr lang="ja-JP" altLang="en-US" dirty="0"/>
              <a:t>山下達也</a:t>
            </a:r>
            <a:r>
              <a:rPr lang="en-US" altLang="ja-JP" dirty="0"/>
              <a:t>, 2012</a:t>
            </a:r>
            <a:r>
              <a:rPr lang="ja-JP" altLang="en-US" dirty="0"/>
              <a:t>年座学資料</a:t>
            </a:r>
            <a:r>
              <a:rPr lang="en-US" altLang="ja-JP" dirty="0"/>
              <a:t>:EP</a:t>
            </a:r>
            <a:r>
              <a:rPr lang="ja-JP" altLang="en-US" dirty="0"/>
              <a:t>ネットワークとルータその</a:t>
            </a:r>
            <a:r>
              <a:rPr lang="en-US" altLang="ja-JP" dirty="0"/>
              <a:t>2</a:t>
            </a:r>
          </a:p>
          <a:p>
            <a:pPr lvl="1"/>
            <a:r>
              <a:rPr lang="en-US" altLang="ja-JP" dirty="0">
                <a:hlinkClick r:id="rId4"/>
              </a:rPr>
              <a:t>http://www.ep.sci.hokudai.ac.jp/~epnetfan/zagaku/2012/0308/pub/</a:t>
            </a:r>
            <a:endParaRPr lang="en-US" altLang="ja-JP" dirty="0"/>
          </a:p>
          <a:p>
            <a:r>
              <a:rPr lang="ja-JP" altLang="en-US" dirty="0"/>
              <a:t>渡辺健介</a:t>
            </a:r>
            <a:r>
              <a:rPr lang="en-US" altLang="ja-JP" dirty="0"/>
              <a:t>, 2014</a:t>
            </a:r>
            <a:r>
              <a:rPr lang="ja-JP" altLang="en-US" dirty="0"/>
              <a:t>年座学資料</a:t>
            </a:r>
            <a:r>
              <a:rPr lang="en-US" altLang="ja-JP" dirty="0"/>
              <a:t>: EPWWW </a:t>
            </a:r>
            <a:r>
              <a:rPr lang="ja-JP" altLang="en-US" dirty="0"/>
              <a:t>サーバ </a:t>
            </a:r>
            <a:r>
              <a:rPr lang="en-US" altLang="ja-JP" dirty="0"/>
              <a:t>2013</a:t>
            </a:r>
          </a:p>
          <a:p>
            <a:pPr lvl="1"/>
            <a:r>
              <a:rPr lang="en-US" altLang="ja-JP" dirty="0">
                <a:hlinkClick r:id="rId5"/>
              </a:rPr>
              <a:t>http://www.ep.sci.hokudai.ac.jp/~epnetfan/zagaku/2013/0228/pub/</a:t>
            </a:r>
            <a:endParaRPr lang="en-US" altLang="ja-JP" dirty="0"/>
          </a:p>
          <a:p>
            <a:endParaRPr lang="en-US" altLang="ja-JP" dirty="0"/>
          </a:p>
          <a:p>
            <a:endParaRPr kumimoji="1" lang="ja-JP" altLang="en-US" dirty="0"/>
          </a:p>
        </p:txBody>
      </p:sp>
    </p:spTree>
    <p:extLst>
      <p:ext uri="{BB962C8B-B14F-4D97-AF65-F5344CB8AC3E}">
        <p14:creationId xmlns:p14="http://schemas.microsoft.com/office/powerpoint/2010/main" val="3409463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46040"/>
            <a:ext cx="8229600" cy="1143000"/>
          </a:xfrm>
        </p:spPr>
        <p:txBody>
          <a:bodyPr/>
          <a:lstStyle/>
          <a:p>
            <a:r>
              <a:rPr kumimoji="1" lang="en-US" altLang="ja-JP" dirty="0" err="1" smtClean="0"/>
              <a:t>ep</a:t>
            </a:r>
            <a:r>
              <a:rPr kumimoji="1" lang="en-US" altLang="ja-JP" dirty="0" smtClean="0"/>
              <a:t> </a:t>
            </a:r>
            <a:r>
              <a:rPr kumimoji="1" lang="ja-JP" altLang="en-US" dirty="0" smtClean="0"/>
              <a:t>サーバとは</a:t>
            </a:r>
            <a:endParaRPr kumimoji="1" lang="ja-JP" altLang="en-US" dirty="0"/>
          </a:p>
        </p:txBody>
      </p:sp>
    </p:spTree>
    <p:extLst>
      <p:ext uri="{BB962C8B-B14F-4D97-AF65-F5344CB8AC3E}">
        <p14:creationId xmlns:p14="http://schemas.microsoft.com/office/powerpoint/2010/main" val="2027263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ep</a:t>
            </a:r>
            <a:r>
              <a:rPr kumimoji="1" lang="en-US" altLang="ja-JP" dirty="0" smtClean="0"/>
              <a:t> </a:t>
            </a:r>
            <a:r>
              <a:rPr kumimoji="1" lang="ja-JP" altLang="en-US" dirty="0" smtClean="0"/>
              <a:t>サーバとは</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normAutofit fontScale="85000" lnSpcReduction="10000"/>
          </a:bodyPr>
          <a:lstStyle/>
          <a:p>
            <a:r>
              <a:rPr kumimoji="1" lang="en-US" altLang="ja-JP" dirty="0" err="1" smtClean="0"/>
              <a:t>ep</a:t>
            </a:r>
            <a:r>
              <a:rPr kumimoji="1" lang="en-US" altLang="ja-JP" dirty="0" smtClean="0"/>
              <a:t> </a:t>
            </a:r>
            <a:r>
              <a:rPr kumimoji="1" lang="ja-JP" altLang="en-US" dirty="0" smtClean="0"/>
              <a:t>ネットワーク</a:t>
            </a:r>
            <a:r>
              <a:rPr kumimoji="1" lang="en-US" altLang="ja-JP" dirty="0" smtClean="0"/>
              <a:t>(ep.sci.hokudai.ac.jp </a:t>
            </a:r>
            <a:r>
              <a:rPr kumimoji="1" lang="ja-JP" altLang="en-US" dirty="0" smtClean="0"/>
              <a:t>ドメインのネットワーク</a:t>
            </a:r>
            <a:r>
              <a:rPr kumimoji="1" lang="en-US" altLang="ja-JP" dirty="0" smtClean="0"/>
              <a:t>)</a:t>
            </a:r>
            <a:r>
              <a:rPr kumimoji="1" lang="ja-JP" altLang="en-US" dirty="0" smtClean="0"/>
              <a:t>のためのサーバ</a:t>
            </a:r>
            <a:endParaRPr kumimoji="1" lang="en-US" altLang="ja-JP" dirty="0" smtClean="0"/>
          </a:p>
          <a:p>
            <a:r>
              <a:rPr lang="ja-JP" altLang="en-US" dirty="0" smtClean="0"/>
              <a:t>複数の教員からなる </a:t>
            </a:r>
            <a:r>
              <a:rPr lang="en-US" altLang="ja-JP" dirty="0" err="1" smtClean="0"/>
              <a:t>ep</a:t>
            </a:r>
            <a:r>
              <a:rPr lang="en-US" altLang="ja-JP" dirty="0" smtClean="0"/>
              <a:t> </a:t>
            </a:r>
            <a:r>
              <a:rPr lang="ja-JP" altLang="en-US" dirty="0" smtClean="0"/>
              <a:t>ネットワーク委員会の支援</a:t>
            </a:r>
            <a:r>
              <a:rPr lang="ja-JP" altLang="en-US" dirty="0"/>
              <a:t>の</a:t>
            </a:r>
            <a:r>
              <a:rPr lang="ja-JP" altLang="en-US" dirty="0" smtClean="0"/>
              <a:t>下</a:t>
            </a:r>
            <a:r>
              <a:rPr lang="en-US" altLang="ja-JP" dirty="0" smtClean="0"/>
              <a:t>, </a:t>
            </a:r>
            <a:r>
              <a:rPr lang="ja-JP" altLang="en-US" dirty="0" smtClean="0"/>
              <a:t>有志の学生</a:t>
            </a:r>
            <a:r>
              <a:rPr lang="en-US" altLang="ja-JP" dirty="0" smtClean="0"/>
              <a:t>(</a:t>
            </a:r>
            <a:r>
              <a:rPr lang="en-US" altLang="ja-JP" dirty="0" err="1" smtClean="0"/>
              <a:t>epcore</a:t>
            </a:r>
            <a:r>
              <a:rPr lang="en-US" altLang="ja-JP" dirty="0" smtClean="0"/>
              <a:t>)</a:t>
            </a:r>
            <a:r>
              <a:rPr lang="ja-JP" altLang="en-US" dirty="0" smtClean="0"/>
              <a:t>によって自前で運営</a:t>
            </a:r>
            <a:endParaRPr lang="en-US" altLang="ja-JP" dirty="0" smtClean="0"/>
          </a:p>
          <a:p>
            <a:r>
              <a:rPr kumimoji="1" lang="ja-JP" altLang="en-US" dirty="0" smtClean="0"/>
              <a:t>構成</a:t>
            </a:r>
            <a:endParaRPr kumimoji="1" lang="en-US" altLang="ja-JP" dirty="0" smtClean="0"/>
          </a:p>
          <a:p>
            <a:pPr lvl="1"/>
            <a:r>
              <a:rPr lang="en-US" altLang="ja-JP" dirty="0" smtClean="0"/>
              <a:t>WWW </a:t>
            </a:r>
            <a:r>
              <a:rPr lang="ja-JP" altLang="en-US" dirty="0" smtClean="0"/>
              <a:t>サーバ</a:t>
            </a:r>
            <a:endParaRPr lang="en-US" altLang="ja-JP" dirty="0" smtClean="0"/>
          </a:p>
          <a:p>
            <a:pPr lvl="1"/>
            <a:r>
              <a:rPr kumimoji="1" lang="en-US" altLang="ja-JP" dirty="0" smtClean="0"/>
              <a:t>MAIL </a:t>
            </a:r>
            <a:r>
              <a:rPr kumimoji="1" lang="ja-JP" altLang="en-US" dirty="0" smtClean="0"/>
              <a:t>サーバ</a:t>
            </a:r>
            <a:endParaRPr kumimoji="1" lang="en-US" altLang="ja-JP" dirty="0" smtClean="0"/>
          </a:p>
          <a:p>
            <a:pPr lvl="1"/>
            <a:r>
              <a:rPr lang="en-US" altLang="ja-JP" dirty="0" smtClean="0"/>
              <a:t>DNS,DHCP </a:t>
            </a:r>
            <a:r>
              <a:rPr lang="ja-JP" altLang="en-US" dirty="0" smtClean="0"/>
              <a:t>サーバ</a:t>
            </a:r>
            <a:endParaRPr lang="en-US" altLang="ja-JP" dirty="0" smtClean="0"/>
          </a:p>
          <a:p>
            <a:pPr lvl="1"/>
            <a:r>
              <a:rPr lang="en-US" altLang="ja-JP" dirty="0" smtClean="0"/>
              <a:t>gate </a:t>
            </a:r>
            <a:r>
              <a:rPr lang="ja-JP" altLang="en-US" dirty="0" smtClean="0"/>
              <a:t>登録システム</a:t>
            </a:r>
            <a:r>
              <a:rPr lang="ja-JP" altLang="en-US" dirty="0"/>
              <a:t>テストサーバ</a:t>
            </a:r>
            <a:endParaRPr lang="en-US" altLang="ja-JP" dirty="0" smtClean="0"/>
          </a:p>
          <a:p>
            <a:pPr lvl="1"/>
            <a:r>
              <a:rPr lang="ja-JP" altLang="en-US" dirty="0" smtClean="0"/>
              <a:t>ルータ</a:t>
            </a:r>
            <a:r>
              <a:rPr lang="en-US" altLang="ja-JP" dirty="0" smtClean="0"/>
              <a:t>, NAT </a:t>
            </a:r>
            <a:r>
              <a:rPr lang="ja-JP" altLang="en-US" dirty="0" smtClean="0"/>
              <a:t>サーバ</a:t>
            </a:r>
            <a:endParaRPr lang="en-US" altLang="ja-JP" dirty="0" smtClean="0"/>
          </a:p>
          <a:p>
            <a:pPr lvl="1"/>
            <a:r>
              <a:rPr lang="en-US" altLang="ja-JP" dirty="0" smtClean="0"/>
              <a:t>(real </a:t>
            </a:r>
            <a:r>
              <a:rPr lang="ja-JP" altLang="en-US" dirty="0" smtClean="0"/>
              <a:t>サーバ</a:t>
            </a:r>
            <a:r>
              <a:rPr lang="en-US" altLang="ja-JP" dirty="0" smtClean="0"/>
              <a:t>, news </a:t>
            </a:r>
            <a:r>
              <a:rPr lang="ja-JP" altLang="en-US" dirty="0" smtClean="0"/>
              <a:t>サーバ</a:t>
            </a:r>
            <a:r>
              <a:rPr lang="en-US" altLang="ja-JP" dirty="0" smtClean="0"/>
              <a:t>, FTP </a:t>
            </a:r>
            <a:r>
              <a:rPr lang="ja-JP" altLang="en-US" dirty="0" smtClean="0"/>
              <a:t>サーバ</a:t>
            </a:r>
            <a:r>
              <a:rPr lang="en-US" altLang="ja-JP" dirty="0" smtClean="0"/>
              <a:t>)</a:t>
            </a:r>
          </a:p>
          <a:p>
            <a:pPr lvl="1"/>
            <a:endParaRPr kumimoji="1" lang="ja-JP" altLang="en-US" dirty="0"/>
          </a:p>
        </p:txBody>
      </p:sp>
    </p:spTree>
    <p:extLst>
      <p:ext uri="{BB962C8B-B14F-4D97-AF65-F5344CB8AC3E}">
        <p14:creationId xmlns:p14="http://schemas.microsoft.com/office/powerpoint/2010/main" val="2678204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簡易 </a:t>
            </a:r>
            <a:r>
              <a:rPr kumimoji="1" lang="en-US" altLang="ja-JP" dirty="0" err="1" smtClean="0"/>
              <a:t>ep</a:t>
            </a:r>
            <a:r>
              <a:rPr kumimoji="1" lang="en-US" altLang="ja-JP" dirty="0" smtClean="0"/>
              <a:t> </a:t>
            </a:r>
            <a:r>
              <a:rPr kumimoji="1" lang="ja-JP" altLang="en-US" dirty="0" smtClean="0"/>
              <a:t>サーバ紹介</a:t>
            </a:r>
            <a:r>
              <a:rPr kumimoji="1" lang="en-US" altLang="ja-JP" dirty="0" smtClean="0"/>
              <a:t>(</a:t>
            </a:r>
            <a:r>
              <a:rPr kumimoji="1" lang="en-US" altLang="ja-JP" dirty="0" err="1" smtClean="0"/>
              <a:t>epWWW</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normAutofit lnSpcReduction="10000"/>
          </a:bodyPr>
          <a:lstStyle/>
          <a:p>
            <a:r>
              <a:rPr kumimoji="1" lang="ja-JP" altLang="en-US" dirty="0" smtClean="0"/>
              <a:t>ホスト名</a:t>
            </a:r>
            <a:r>
              <a:rPr kumimoji="1" lang="en-US" altLang="ja-JP" dirty="0" smtClean="0"/>
              <a:t>: orange</a:t>
            </a:r>
          </a:p>
          <a:p>
            <a:r>
              <a:rPr lang="ja-JP" altLang="en-US" dirty="0"/>
              <a:t>提供サービス</a:t>
            </a:r>
            <a:endParaRPr kumimoji="1" lang="en-US" altLang="ja-JP" dirty="0" smtClean="0"/>
          </a:p>
          <a:p>
            <a:pPr lvl="1"/>
            <a:r>
              <a:rPr kumimoji="1" lang="en-US" altLang="ja-JP" dirty="0" smtClean="0"/>
              <a:t>Web </a:t>
            </a:r>
            <a:r>
              <a:rPr kumimoji="1" lang="ja-JP" altLang="en-US" dirty="0" smtClean="0"/>
              <a:t>サービス</a:t>
            </a:r>
            <a:endParaRPr kumimoji="1" lang="en-US" altLang="ja-JP" dirty="0" smtClean="0"/>
          </a:p>
          <a:p>
            <a:pPr lvl="1"/>
            <a:r>
              <a:rPr kumimoji="1" lang="ja-JP" altLang="en-US" dirty="0" smtClean="0"/>
              <a:t>セカンダリメール</a:t>
            </a:r>
            <a:endParaRPr kumimoji="1" lang="en-US" altLang="ja-JP" dirty="0" smtClean="0"/>
          </a:p>
          <a:p>
            <a:pPr lvl="1"/>
            <a:r>
              <a:rPr lang="en-US" altLang="ja-JP" dirty="0" smtClean="0"/>
              <a:t>gate</a:t>
            </a:r>
            <a:r>
              <a:rPr lang="ja-JP" altLang="en-US" dirty="0" smtClean="0"/>
              <a:t>登録システムを提供</a:t>
            </a:r>
            <a:endParaRPr lang="en-US" altLang="ja-JP" dirty="0" smtClean="0"/>
          </a:p>
          <a:p>
            <a:pPr lvl="2"/>
            <a:r>
              <a:rPr lang="ja-JP" altLang="en-US" dirty="0" smtClean="0"/>
              <a:t>ユーザ登録</a:t>
            </a:r>
            <a:r>
              <a:rPr lang="ja-JP" altLang="en-US" dirty="0"/>
              <a:t>・更新・</a:t>
            </a:r>
            <a:r>
              <a:rPr lang="ja-JP" altLang="en-US" dirty="0" smtClean="0"/>
              <a:t>抹消</a:t>
            </a:r>
            <a:r>
              <a:rPr lang="ja-JP" altLang="en-US" dirty="0"/>
              <a:t>システム</a:t>
            </a:r>
            <a:endParaRPr lang="en-US" altLang="ja-JP" dirty="0" smtClean="0"/>
          </a:p>
          <a:p>
            <a:r>
              <a:rPr kumimoji="1" lang="ja-JP" altLang="en-US" dirty="0" smtClean="0"/>
              <a:t>管理者</a:t>
            </a:r>
            <a:endParaRPr kumimoji="1" lang="en-US" altLang="ja-JP" dirty="0" smtClean="0"/>
          </a:p>
          <a:p>
            <a:pPr lvl="1"/>
            <a:r>
              <a:rPr lang="en-US" altLang="ja-JP" dirty="0" smtClean="0"/>
              <a:t>2014</a:t>
            </a:r>
            <a:r>
              <a:rPr lang="ja-JP" altLang="en-US" dirty="0" smtClean="0"/>
              <a:t>年度</a:t>
            </a:r>
            <a:r>
              <a:rPr lang="en-US" altLang="ja-JP" dirty="0" smtClean="0"/>
              <a:t>: </a:t>
            </a:r>
            <a:r>
              <a:rPr lang="ja-JP" altLang="en-US" dirty="0" smtClean="0"/>
              <a:t>川原</a:t>
            </a:r>
            <a:endParaRPr lang="en-US" altLang="ja-JP" dirty="0" smtClean="0"/>
          </a:p>
          <a:p>
            <a:pPr lvl="1"/>
            <a:r>
              <a:rPr kumimoji="1" lang="en-US" altLang="ja-JP" dirty="0" smtClean="0"/>
              <a:t>2013</a:t>
            </a:r>
            <a:r>
              <a:rPr kumimoji="1" lang="ja-JP" altLang="en-US" dirty="0" smtClean="0"/>
              <a:t>年度</a:t>
            </a:r>
            <a:r>
              <a:rPr kumimoji="1" lang="en-US" altLang="ja-JP" dirty="0" smtClean="0"/>
              <a:t>: </a:t>
            </a:r>
            <a:r>
              <a:rPr kumimoji="1" lang="ja-JP" altLang="en-US" dirty="0" smtClean="0"/>
              <a:t>渡辺</a:t>
            </a:r>
            <a:endParaRPr kumimoji="1" lang="ja-JP" altLang="en-US" dirty="0"/>
          </a:p>
        </p:txBody>
      </p:sp>
    </p:spTree>
    <p:extLst>
      <p:ext uri="{BB962C8B-B14F-4D97-AF65-F5344CB8AC3E}">
        <p14:creationId xmlns:p14="http://schemas.microsoft.com/office/powerpoint/2010/main" val="3233135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簡易 </a:t>
            </a:r>
            <a:r>
              <a:rPr kumimoji="1" lang="en-US" altLang="ja-JP" dirty="0" err="1" smtClean="0"/>
              <a:t>ep</a:t>
            </a:r>
            <a:r>
              <a:rPr kumimoji="1" lang="en-US" altLang="ja-JP" dirty="0" smtClean="0"/>
              <a:t> </a:t>
            </a:r>
            <a:r>
              <a:rPr kumimoji="1" lang="ja-JP" altLang="en-US" dirty="0" smtClean="0"/>
              <a:t>サーバ紹介</a:t>
            </a:r>
            <a:r>
              <a:rPr kumimoji="1" lang="en-US" altLang="ja-JP" dirty="0" smtClean="0"/>
              <a:t>(</a:t>
            </a:r>
            <a:r>
              <a:rPr kumimoji="1" lang="en-US" altLang="ja-JP" dirty="0" err="1" smtClean="0"/>
              <a:t>epMAIL</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lstStyle/>
          <a:p>
            <a:r>
              <a:rPr kumimoji="1" lang="ja-JP" altLang="en-US" dirty="0" smtClean="0"/>
              <a:t>ホスト名</a:t>
            </a:r>
            <a:r>
              <a:rPr kumimoji="1" lang="en-US" altLang="ja-JP" dirty="0" smtClean="0"/>
              <a:t>: grey</a:t>
            </a:r>
          </a:p>
          <a:p>
            <a:r>
              <a:rPr lang="ja-JP" altLang="en-US" dirty="0"/>
              <a:t>提供サービス</a:t>
            </a:r>
            <a:endParaRPr kumimoji="1" lang="en-US" altLang="ja-JP" dirty="0" smtClean="0"/>
          </a:p>
          <a:p>
            <a:pPr lvl="1"/>
            <a:r>
              <a:rPr kumimoji="1" lang="en-US" altLang="ja-JP" dirty="0" smtClean="0"/>
              <a:t>MAIL </a:t>
            </a:r>
            <a:r>
              <a:rPr kumimoji="1" lang="ja-JP" altLang="en-US" dirty="0" smtClean="0"/>
              <a:t>サービス</a:t>
            </a:r>
            <a:endParaRPr kumimoji="1" lang="en-US" altLang="ja-JP" dirty="0" smtClean="0"/>
          </a:p>
          <a:p>
            <a:r>
              <a:rPr lang="ja-JP" altLang="en-US" dirty="0" smtClean="0"/>
              <a:t>管理者</a:t>
            </a:r>
            <a:endParaRPr lang="en-US" altLang="ja-JP" dirty="0" smtClean="0"/>
          </a:p>
          <a:p>
            <a:pPr lvl="1"/>
            <a:r>
              <a:rPr kumimoji="1" lang="en-US" altLang="ja-JP" dirty="0" smtClean="0"/>
              <a:t>2014</a:t>
            </a:r>
            <a:r>
              <a:rPr kumimoji="1" lang="ja-JP" altLang="en-US" dirty="0" smtClean="0"/>
              <a:t>年度</a:t>
            </a:r>
            <a:r>
              <a:rPr kumimoji="1" lang="en-US" altLang="ja-JP" dirty="0" smtClean="0"/>
              <a:t>: </a:t>
            </a:r>
            <a:r>
              <a:rPr kumimoji="1" lang="ja-JP" altLang="en-US" dirty="0" smtClean="0"/>
              <a:t>多田</a:t>
            </a:r>
            <a:endParaRPr kumimoji="1" lang="en-US" altLang="ja-JP" dirty="0" smtClean="0"/>
          </a:p>
          <a:p>
            <a:pPr lvl="1"/>
            <a:r>
              <a:rPr lang="en-US" altLang="ja-JP" dirty="0" smtClean="0"/>
              <a:t>2013</a:t>
            </a:r>
            <a:r>
              <a:rPr lang="ja-JP" altLang="en-US" dirty="0" smtClean="0"/>
              <a:t>年度</a:t>
            </a:r>
            <a:r>
              <a:rPr lang="en-US" altLang="ja-JP" dirty="0" smtClean="0"/>
              <a:t>: </a:t>
            </a:r>
            <a:r>
              <a:rPr lang="ja-JP" altLang="en-US" dirty="0" smtClean="0"/>
              <a:t>仲本</a:t>
            </a:r>
            <a:r>
              <a:rPr lang="en-US" altLang="ja-JP" dirty="0" smtClean="0"/>
              <a:t>?</a:t>
            </a:r>
            <a:endParaRPr kumimoji="1" lang="en-US" altLang="ja-JP" dirty="0" smtClean="0"/>
          </a:p>
          <a:p>
            <a:endParaRPr kumimoji="1" lang="ja-JP" altLang="en-US" dirty="0"/>
          </a:p>
        </p:txBody>
      </p:sp>
    </p:spTree>
    <p:extLst>
      <p:ext uri="{BB962C8B-B14F-4D97-AF65-F5344CB8AC3E}">
        <p14:creationId xmlns:p14="http://schemas.microsoft.com/office/powerpoint/2010/main" val="1774669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686800" cy="1143000"/>
          </a:xfrm>
        </p:spPr>
        <p:txBody>
          <a:bodyPr>
            <a:normAutofit fontScale="90000"/>
          </a:bodyPr>
          <a:lstStyle/>
          <a:p>
            <a:r>
              <a:rPr kumimoji="1" lang="ja-JP" altLang="en-US" dirty="0" smtClean="0"/>
              <a:t>簡易 </a:t>
            </a:r>
            <a:r>
              <a:rPr kumimoji="1" lang="en-US" altLang="ja-JP" dirty="0" err="1" smtClean="0"/>
              <a:t>ep</a:t>
            </a:r>
            <a:r>
              <a:rPr kumimoji="1" lang="en-US" altLang="ja-JP" dirty="0" smtClean="0"/>
              <a:t> </a:t>
            </a:r>
            <a:r>
              <a:rPr kumimoji="1" lang="ja-JP" altLang="en-US" dirty="0" smtClean="0"/>
              <a:t>サーバ紹介</a:t>
            </a:r>
            <a:r>
              <a:rPr kumimoji="1" lang="en-US" altLang="ja-JP" dirty="0" smtClean="0"/>
              <a:t>(</a:t>
            </a:r>
            <a:r>
              <a:rPr kumimoji="1" lang="en-US" altLang="ja-JP" dirty="0" err="1" smtClean="0"/>
              <a:t>epDNS</a:t>
            </a:r>
            <a:r>
              <a:rPr kumimoji="1" lang="en-US" altLang="ja-JP" dirty="0" smtClean="0"/>
              <a:t>, DHCP)</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lstStyle/>
          <a:p>
            <a:r>
              <a:rPr kumimoji="1" lang="ja-JP" altLang="en-US" dirty="0" smtClean="0"/>
              <a:t>ホスト名</a:t>
            </a:r>
            <a:r>
              <a:rPr kumimoji="1" lang="en-US" altLang="ja-JP" dirty="0" smtClean="0"/>
              <a:t>: yellow, blue</a:t>
            </a:r>
          </a:p>
          <a:p>
            <a:r>
              <a:rPr lang="ja-JP" altLang="en-US" dirty="0"/>
              <a:t>提供サービス</a:t>
            </a:r>
            <a:endParaRPr kumimoji="1" lang="en-US" altLang="ja-JP" dirty="0" smtClean="0"/>
          </a:p>
          <a:p>
            <a:pPr lvl="1"/>
            <a:r>
              <a:rPr kumimoji="1" lang="en-US" altLang="ja-JP" dirty="0" smtClean="0"/>
              <a:t>DNS </a:t>
            </a:r>
            <a:r>
              <a:rPr kumimoji="1" lang="ja-JP" altLang="en-US" dirty="0" smtClean="0"/>
              <a:t>サービスを提供</a:t>
            </a:r>
            <a:endParaRPr lang="en-US" altLang="ja-JP" dirty="0"/>
          </a:p>
          <a:p>
            <a:pPr lvl="1"/>
            <a:r>
              <a:rPr lang="en-US" altLang="ja-JP" dirty="0" smtClean="0"/>
              <a:t>2nd </a:t>
            </a:r>
            <a:r>
              <a:rPr lang="ja-JP" altLang="en-US" dirty="0" smtClean="0"/>
              <a:t>サーバでは </a:t>
            </a:r>
            <a:r>
              <a:rPr lang="en-US" altLang="ja-JP" dirty="0" smtClean="0"/>
              <a:t>DHCP </a:t>
            </a:r>
            <a:r>
              <a:rPr lang="ja-JP" altLang="en-US" dirty="0" smtClean="0"/>
              <a:t>サービスも提供</a:t>
            </a:r>
            <a:endParaRPr lang="en-US" altLang="ja-JP" dirty="0" smtClean="0"/>
          </a:p>
          <a:p>
            <a:r>
              <a:rPr lang="ja-JP" altLang="en-US" dirty="0" smtClean="0"/>
              <a:t>管理者</a:t>
            </a:r>
            <a:endParaRPr lang="en-US" altLang="ja-JP" dirty="0" smtClean="0"/>
          </a:p>
          <a:p>
            <a:pPr lvl="1"/>
            <a:r>
              <a:rPr lang="en-US" altLang="ja-JP" dirty="0" smtClean="0"/>
              <a:t>2014</a:t>
            </a:r>
            <a:r>
              <a:rPr lang="ja-JP" altLang="en-US" dirty="0" smtClean="0"/>
              <a:t>年度</a:t>
            </a:r>
            <a:r>
              <a:rPr lang="en-US" altLang="ja-JP" dirty="0" smtClean="0"/>
              <a:t>: </a:t>
            </a:r>
            <a:r>
              <a:rPr lang="ja-JP" altLang="en-US" dirty="0" smtClean="0"/>
              <a:t>村橋</a:t>
            </a:r>
            <a:endParaRPr lang="en-US" altLang="ja-JP" dirty="0" smtClean="0"/>
          </a:p>
          <a:p>
            <a:pPr lvl="1"/>
            <a:r>
              <a:rPr kumimoji="1" lang="en-US" altLang="ja-JP" dirty="0" smtClean="0"/>
              <a:t>2013</a:t>
            </a:r>
            <a:r>
              <a:rPr kumimoji="1" lang="ja-JP" altLang="en-US" dirty="0" smtClean="0"/>
              <a:t>年度</a:t>
            </a:r>
            <a:r>
              <a:rPr kumimoji="1" lang="en-US" altLang="ja-JP" dirty="0" smtClean="0"/>
              <a:t>: </a:t>
            </a:r>
            <a:r>
              <a:rPr kumimoji="1" lang="ja-JP" altLang="en-US" dirty="0" smtClean="0"/>
              <a:t>増田</a:t>
            </a:r>
            <a:endParaRPr kumimoji="1" lang="en-US" altLang="ja-JP" dirty="0" smtClean="0"/>
          </a:p>
        </p:txBody>
      </p:sp>
    </p:spTree>
    <p:extLst>
      <p:ext uri="{BB962C8B-B14F-4D97-AF65-F5344CB8AC3E}">
        <p14:creationId xmlns:p14="http://schemas.microsoft.com/office/powerpoint/2010/main" val="26668862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簡易 </a:t>
            </a:r>
            <a:r>
              <a:rPr kumimoji="1" lang="en-US" altLang="ja-JP" dirty="0" err="1" smtClean="0"/>
              <a:t>ep</a:t>
            </a:r>
            <a:r>
              <a:rPr kumimoji="1" lang="en-US" altLang="ja-JP" dirty="0" smtClean="0"/>
              <a:t> </a:t>
            </a:r>
            <a:r>
              <a:rPr kumimoji="1" lang="ja-JP" altLang="en-US" dirty="0" smtClean="0"/>
              <a:t>サーバ紹介</a:t>
            </a:r>
            <a:r>
              <a:rPr kumimoji="1" lang="en-US" altLang="ja-JP" dirty="0" smtClean="0"/>
              <a:t>(gate </a:t>
            </a:r>
            <a:r>
              <a:rPr kumimoji="1" lang="ja-JP" altLang="en-US" dirty="0" smtClean="0"/>
              <a:t>登録システムテスト</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lstStyle/>
          <a:p>
            <a:r>
              <a:rPr lang="ja-JP" altLang="en-US" dirty="0" smtClean="0"/>
              <a:t>ホスト名</a:t>
            </a:r>
            <a:r>
              <a:rPr lang="en-US" altLang="ja-JP" dirty="0" smtClean="0"/>
              <a:t>: rainbow</a:t>
            </a:r>
          </a:p>
          <a:p>
            <a:r>
              <a:rPr lang="ja-JP" altLang="en-US" dirty="0"/>
              <a:t>提供</a:t>
            </a:r>
            <a:r>
              <a:rPr lang="ja-JP" altLang="en-US" dirty="0" smtClean="0"/>
              <a:t>サービス</a:t>
            </a:r>
            <a:endParaRPr lang="en-US" altLang="ja-JP" dirty="0" smtClean="0"/>
          </a:p>
          <a:p>
            <a:pPr lvl="1"/>
            <a:r>
              <a:rPr lang="en-US" altLang="ja-JP" dirty="0" smtClean="0"/>
              <a:t>gate </a:t>
            </a:r>
            <a:r>
              <a:rPr lang="ja-JP" altLang="en-US" dirty="0" smtClean="0"/>
              <a:t>登録システムのテストをする</a:t>
            </a:r>
            <a:endParaRPr lang="en-US" altLang="ja-JP" dirty="0" smtClean="0"/>
          </a:p>
          <a:p>
            <a:r>
              <a:rPr lang="ja-JP" altLang="en-US" dirty="0" smtClean="0"/>
              <a:t>管理者</a:t>
            </a:r>
            <a:endParaRPr lang="en-US" altLang="ja-JP" dirty="0" smtClean="0"/>
          </a:p>
          <a:p>
            <a:pPr lvl="1"/>
            <a:r>
              <a:rPr lang="ja-JP" altLang="en-US" dirty="0"/>
              <a:t>小高</a:t>
            </a:r>
            <a:endParaRPr lang="en-US" altLang="ja-JP" dirty="0" smtClean="0"/>
          </a:p>
          <a:p>
            <a:endParaRPr kumimoji="1" lang="ja-JP" altLang="en-US" dirty="0"/>
          </a:p>
        </p:txBody>
      </p:sp>
    </p:spTree>
    <p:extLst>
      <p:ext uri="{BB962C8B-B14F-4D97-AF65-F5344CB8AC3E}">
        <p14:creationId xmlns:p14="http://schemas.microsoft.com/office/powerpoint/2010/main" val="1368507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簡易 </a:t>
            </a:r>
            <a:r>
              <a:rPr kumimoji="1" lang="en-US" altLang="ja-JP" dirty="0" err="1" smtClean="0"/>
              <a:t>ep</a:t>
            </a:r>
            <a:r>
              <a:rPr kumimoji="1" lang="en-US" altLang="ja-JP" dirty="0" smtClean="0"/>
              <a:t> </a:t>
            </a:r>
            <a:r>
              <a:rPr kumimoji="1" lang="ja-JP" altLang="en-US" dirty="0" smtClean="0"/>
              <a:t>サーバ紹介</a:t>
            </a:r>
            <a:r>
              <a:rPr kumimoji="1" lang="en-US" altLang="ja-JP" dirty="0" smtClean="0"/>
              <a:t>(</a:t>
            </a:r>
            <a:r>
              <a:rPr kumimoji="1" lang="ja-JP" altLang="en-US" dirty="0" smtClean="0"/>
              <a:t>ルータ</a:t>
            </a:r>
            <a:r>
              <a:rPr kumimoji="1" lang="en-US" altLang="ja-JP" dirty="0" smtClean="0"/>
              <a:t>, NAT)</a:t>
            </a:r>
            <a:endParaRPr kumimoji="1" lang="ja-JP" altLang="en-US" dirty="0"/>
          </a:p>
        </p:txBody>
      </p:sp>
      <p:sp>
        <p:nvSpPr>
          <p:cNvPr id="3" name="コンテンツ プレースホルダー 2"/>
          <p:cNvSpPr>
            <a:spLocks noGrp="1"/>
          </p:cNvSpPr>
          <p:nvPr>
            <p:ph idx="1"/>
          </p:nvPr>
        </p:nvSpPr>
        <p:spPr>
          <a:xfrm>
            <a:off x="457200" y="1412776"/>
            <a:ext cx="8229600" cy="4713387"/>
          </a:xfrm>
        </p:spPr>
        <p:txBody>
          <a:bodyPr/>
          <a:lstStyle/>
          <a:p>
            <a:r>
              <a:rPr kumimoji="1" lang="ja-JP" altLang="en-US" dirty="0" smtClean="0"/>
              <a:t>ホスト名</a:t>
            </a:r>
            <a:r>
              <a:rPr kumimoji="1" lang="en-US" altLang="ja-JP" dirty="0" smtClean="0"/>
              <a:t>: </a:t>
            </a:r>
            <a:r>
              <a:rPr kumimoji="1" lang="en-US" altLang="ja-JP" dirty="0" err="1" smtClean="0"/>
              <a:t>ringo</a:t>
            </a:r>
            <a:r>
              <a:rPr kumimoji="1" lang="en-US" altLang="ja-JP" dirty="0" smtClean="0"/>
              <a:t>, lemon</a:t>
            </a:r>
          </a:p>
          <a:p>
            <a:r>
              <a:rPr lang="ja-JP" altLang="en-US"/>
              <a:t>提供</a:t>
            </a:r>
            <a:r>
              <a:rPr lang="ja-JP" altLang="en-US" smtClean="0"/>
              <a:t>サービ</a:t>
            </a:r>
            <a:r>
              <a:rPr lang="ja-JP" altLang="en-US"/>
              <a:t>ス</a:t>
            </a:r>
            <a:endParaRPr kumimoji="1" lang="en-US" altLang="ja-JP" dirty="0" smtClean="0"/>
          </a:p>
          <a:p>
            <a:pPr lvl="1"/>
            <a:r>
              <a:rPr lang="ja-JP" altLang="en-US" dirty="0" smtClean="0"/>
              <a:t>ネットワークの中継</a:t>
            </a:r>
            <a:endParaRPr lang="en-US" altLang="ja-JP" dirty="0"/>
          </a:p>
          <a:p>
            <a:pPr lvl="1"/>
            <a:r>
              <a:rPr lang="ja-JP" altLang="en-US" dirty="0" smtClean="0"/>
              <a:t>ルーティング</a:t>
            </a:r>
            <a:endParaRPr lang="en-US" altLang="ja-JP" dirty="0"/>
          </a:p>
          <a:p>
            <a:pPr lvl="1"/>
            <a:r>
              <a:rPr lang="ja-JP" altLang="en-US" dirty="0" smtClean="0"/>
              <a:t>プライベート </a:t>
            </a:r>
            <a:r>
              <a:rPr lang="en-US" altLang="ja-JP" dirty="0" smtClean="0"/>
              <a:t>IP</a:t>
            </a:r>
            <a:r>
              <a:rPr lang="ja-JP" altLang="en-US" dirty="0" smtClean="0"/>
              <a:t>の提供</a:t>
            </a:r>
            <a:endParaRPr lang="en-US" altLang="ja-JP" dirty="0" smtClean="0"/>
          </a:p>
          <a:p>
            <a:r>
              <a:rPr lang="ja-JP" altLang="en-US" dirty="0" smtClean="0"/>
              <a:t>管理者</a:t>
            </a:r>
            <a:endParaRPr lang="en-US" altLang="ja-JP" dirty="0" smtClean="0"/>
          </a:p>
          <a:p>
            <a:pPr lvl="1"/>
            <a:r>
              <a:rPr kumimoji="1" lang="en-US" altLang="ja-JP" dirty="0" err="1" smtClean="0"/>
              <a:t>ringo</a:t>
            </a:r>
            <a:r>
              <a:rPr kumimoji="1" lang="en-US" altLang="ja-JP" dirty="0" smtClean="0"/>
              <a:t>: </a:t>
            </a:r>
            <a:r>
              <a:rPr kumimoji="1" lang="ja-JP" altLang="en-US" dirty="0" smtClean="0"/>
              <a:t>高橋</a:t>
            </a:r>
            <a:endParaRPr kumimoji="1" lang="en-US" altLang="ja-JP" dirty="0" smtClean="0"/>
          </a:p>
          <a:p>
            <a:pPr lvl="1"/>
            <a:r>
              <a:rPr lang="en-US" altLang="ja-JP" dirty="0" smtClean="0"/>
              <a:t>lemon: </a:t>
            </a:r>
            <a:r>
              <a:rPr lang="ja-JP" altLang="en-US" dirty="0" smtClean="0"/>
              <a:t>三上</a:t>
            </a:r>
            <a:endParaRPr kumimoji="1" lang="en-US" altLang="ja-JP" dirty="0" smtClean="0"/>
          </a:p>
          <a:p>
            <a:endParaRPr kumimoji="1" lang="ja-JP" altLang="en-US" dirty="0"/>
          </a:p>
        </p:txBody>
      </p:sp>
    </p:spTree>
    <p:extLst>
      <p:ext uri="{BB962C8B-B14F-4D97-AF65-F5344CB8AC3E}">
        <p14:creationId xmlns:p14="http://schemas.microsoft.com/office/powerpoint/2010/main" val="1069249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epco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シック">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epcore</Template>
  <TotalTime>363</TotalTime>
  <Words>1200</Words>
  <Application>Microsoft Office PowerPoint</Application>
  <PresentationFormat>画面に合わせる (4:3)</PresentationFormat>
  <Paragraphs>181</Paragraphs>
  <Slides>25</Slides>
  <Notes>5</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epcore</vt:lpstr>
      <vt:lpstr>ep サーバ群と存在意義</vt:lpstr>
      <vt:lpstr>目次</vt:lpstr>
      <vt:lpstr>ep サーバとは</vt:lpstr>
      <vt:lpstr>ep サーバとは</vt:lpstr>
      <vt:lpstr>簡易 ep サーバ紹介(epWWW)</vt:lpstr>
      <vt:lpstr>簡易 ep サーバ紹介(epMAIL)</vt:lpstr>
      <vt:lpstr>簡易 ep サーバ紹介(epDNS, DHCP)</vt:lpstr>
      <vt:lpstr>簡易 ep サーバ紹介(gate 登録システムテスト)</vt:lpstr>
      <vt:lpstr>簡易 ep サーバ紹介(ルータ, NAT)</vt:lpstr>
      <vt:lpstr>今はなきサーバたち(epFTP)</vt:lpstr>
      <vt:lpstr>今はなきサーバたち(REAL)</vt:lpstr>
      <vt:lpstr>今はなきサーバたち(NEWS)</vt:lpstr>
      <vt:lpstr>ep サーバの存在意義</vt:lpstr>
      <vt:lpstr>なぜ ep サーバを管理しているか?</vt:lpstr>
      <vt:lpstr>研究の道具の提供</vt:lpstr>
      <vt:lpstr>自由性の確保</vt:lpstr>
      <vt:lpstr>無償のサービス</vt:lpstr>
      <vt:lpstr>技術のブラックボックス化の防止</vt:lpstr>
      <vt:lpstr>運営や管理の練習</vt:lpstr>
      <vt:lpstr>ep サーバの運営方針</vt:lpstr>
      <vt:lpstr>サーバに求められるもの</vt:lpstr>
      <vt:lpstr>ep サーバ運営方針</vt:lpstr>
      <vt:lpstr>まとめ</vt:lpstr>
      <vt:lpstr>参考文献1</vt:lpstr>
      <vt:lpstr>参考文献2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 サーバ群と存在意義</dc:title>
  <dc:creator>seigi</dc:creator>
  <cp:lastModifiedBy>seigi</cp:lastModifiedBy>
  <cp:revision>25</cp:revision>
  <dcterms:created xsi:type="dcterms:W3CDTF">2014-06-04T12:29:41Z</dcterms:created>
  <dcterms:modified xsi:type="dcterms:W3CDTF">2014-06-06T08:56:07Z</dcterms:modified>
</cp:coreProperties>
</file>