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75" r:id="rId4"/>
    <p:sldId id="278" r:id="rId5"/>
    <p:sldId id="277" r:id="rId6"/>
    <p:sldId id="258" r:id="rId7"/>
    <p:sldId id="324" r:id="rId8"/>
    <p:sldId id="326" r:id="rId9"/>
    <p:sldId id="327" r:id="rId10"/>
    <p:sldId id="329" r:id="rId11"/>
    <p:sldId id="328" r:id="rId12"/>
    <p:sldId id="325" r:id="rId13"/>
    <p:sldId id="341" r:id="rId14"/>
    <p:sldId id="281" r:id="rId15"/>
    <p:sldId id="342" r:id="rId16"/>
    <p:sldId id="343" r:id="rId17"/>
    <p:sldId id="330" r:id="rId18"/>
    <p:sldId id="331" r:id="rId19"/>
    <p:sldId id="279" r:id="rId20"/>
    <p:sldId id="284" r:id="rId21"/>
    <p:sldId id="285" r:id="rId22"/>
    <p:sldId id="345" r:id="rId23"/>
    <p:sldId id="292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288" r:id="rId33"/>
    <p:sldId id="280" r:id="rId34"/>
    <p:sldId id="291" r:id="rId35"/>
    <p:sldId id="347" r:id="rId36"/>
    <p:sldId id="290" r:id="rId37"/>
    <p:sldId id="293" r:id="rId38"/>
    <p:sldId id="294" r:id="rId39"/>
    <p:sldId id="295" r:id="rId40"/>
    <p:sldId id="297" r:id="rId41"/>
    <p:sldId id="298" r:id="rId42"/>
    <p:sldId id="296" r:id="rId43"/>
    <p:sldId id="302" r:id="rId44"/>
    <p:sldId id="346" r:id="rId45"/>
    <p:sldId id="320" r:id="rId46"/>
    <p:sldId id="321" r:id="rId47"/>
    <p:sldId id="311" r:id="rId48"/>
    <p:sldId id="283" r:id="rId49"/>
    <p:sldId id="358" r:id="rId5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848"/>
    <a:srgbClr val="E6E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32" autoAdjust="0"/>
  </p:normalViewPr>
  <p:slideViewPr>
    <p:cSldViewPr>
      <p:cViewPr>
        <p:scale>
          <a:sx n="50" d="100"/>
          <a:sy n="50" d="100"/>
        </p:scale>
        <p:origin x="-7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56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6EFD-54AD-498E-B1C6-98D5941E6B77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72FB-B4CD-4D6E-AC67-F88A68417E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95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688B5-6565-4159-90FD-B925F394B284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51E0E-C8B3-4201-A203-E383369036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27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1</a:t>
            </a:r>
            <a:r>
              <a:rPr lang="ja-JP" altLang="en-US" dirty="0" smtClean="0"/>
              <a:t> 代目の</a:t>
            </a:r>
            <a:r>
              <a:rPr lang="en-US" altLang="ja-JP" dirty="0" smtClean="0"/>
              <a:t>(</a:t>
            </a:r>
            <a:r>
              <a:rPr lang="ja-JP" altLang="en-US" dirty="0" smtClean="0"/>
              <a:t>元</a:t>
            </a:r>
            <a:r>
              <a:rPr lang="en-US" altLang="ja-JP" dirty="0" smtClean="0"/>
              <a:t>?)</a:t>
            </a:r>
            <a:r>
              <a:rPr lang="ja-JP" altLang="en-US" dirty="0" smtClean="0"/>
              <a:t>彼女が飼っている猫</a:t>
            </a:r>
            <a:r>
              <a:rPr lang="en-US" altLang="ja-JP" dirty="0" smtClean="0"/>
              <a:t>(</a:t>
            </a:r>
            <a:r>
              <a:rPr lang="ja-JP" altLang="en-US" dirty="0" smtClean="0"/>
              <a:t>メス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の名前</a:t>
            </a:r>
            <a:endParaRPr lang="en-US" altLang="ja-JP" dirty="0" smtClean="0"/>
          </a:p>
          <a:p>
            <a:r>
              <a:rPr lang="en-US" altLang="ja-JP" dirty="0" smtClean="0"/>
              <a:t>Rails: </a:t>
            </a:r>
            <a:r>
              <a:rPr lang="ja-JP" altLang="en-US" dirty="0" smtClean="0"/>
              <a:t>最新版は</a:t>
            </a:r>
            <a:r>
              <a:rPr lang="en-US" altLang="ja-JP" dirty="0" smtClean="0"/>
              <a:t>4.2.0</a:t>
            </a:r>
          </a:p>
          <a:p>
            <a:r>
              <a:rPr kumimoji="1" lang="en-US" altLang="ja-JP" dirty="0" smtClean="0"/>
              <a:t>Ruby</a:t>
            </a:r>
            <a:r>
              <a:rPr kumimoji="1" lang="ja-JP" altLang="en-US" dirty="0" smtClean="0"/>
              <a:t> の最新版は</a:t>
            </a:r>
            <a:r>
              <a:rPr kumimoji="1" lang="en-US" altLang="ja-JP" dirty="0" smtClean="0"/>
              <a:t>2.2.0</a:t>
            </a:r>
          </a:p>
          <a:p>
            <a:r>
              <a:rPr kumimoji="1" lang="en-US" altLang="ja-JP" dirty="0" err="1" smtClean="0"/>
              <a:t>suu</a:t>
            </a:r>
            <a:r>
              <a:rPr kumimoji="1" lang="ja-JP" altLang="en-US" dirty="0" smtClean="0"/>
              <a:t> で使われているのは</a:t>
            </a:r>
            <a:r>
              <a:rPr kumimoji="1" lang="en-US" altLang="ja-JP" dirty="0" smtClean="0"/>
              <a:t>1.9.3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916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ruby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–v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$ rails -v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$ rails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 test1</a:t>
            </a:r>
          </a:p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Gemfile</a:t>
            </a:r>
            <a:endParaRPr kumimoji="1" lang="en-US" altLang="ja-JP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dirty="0" smtClean="0"/>
              <a:t>gem 'libv8', '~&gt; 3.11.8‘</a:t>
            </a:r>
          </a:p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dirty="0" smtClean="0"/>
              <a:t>gem '</a:t>
            </a:r>
            <a:r>
              <a:rPr lang="en-US" altLang="ja-JP" dirty="0" err="1" smtClean="0"/>
              <a:t>execjs</a:t>
            </a:r>
            <a:r>
              <a:rPr lang="en-US" altLang="ja-JP" dirty="0" smtClean="0"/>
              <a:t>‘</a:t>
            </a:r>
          </a:p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dirty="0" smtClean="0"/>
              <a:t>gem '</a:t>
            </a:r>
            <a:r>
              <a:rPr lang="en-US" altLang="ja-JP" dirty="0" err="1" smtClean="0"/>
              <a:t>therubyracer</a:t>
            </a:r>
            <a:r>
              <a:rPr lang="en-US" altLang="ja-JP" dirty="0" smtClean="0"/>
              <a:t>‘</a:t>
            </a:r>
          </a:p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$ bundle install</a:t>
            </a:r>
          </a:p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$ rails generate scaffold book </a:t>
            </a:r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isbn:string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title:string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publish:string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published:date</a:t>
            </a:r>
            <a:endParaRPr kumimoji="1" lang="en-US" altLang="ja-JP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$ rake </a:t>
            </a:r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db:migrate</a:t>
            </a:r>
            <a:endParaRPr kumimoji="1" lang="en-US" altLang="ja-JP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$ rails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562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new </a:t>
            </a:r>
            <a:r>
              <a:rPr kumimoji="1" lang="ja-JP" altLang="en-US" dirty="0" smtClean="0"/>
              <a:t>はモデルの生成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[:user] 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 から送られてきた値やフォームで入力した値を</a:t>
            </a:r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</a:t>
            </a:r>
            <a:r>
              <a:rPr kumimoji="1" lang="ja-JP" altLang="en-US" dirty="0" smtClean="0"/>
              <a:t>パラメータ名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で取得する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new </a:t>
            </a:r>
            <a:r>
              <a:rPr kumimoji="1" lang="ja-JP" altLang="en-US" smtClean="0"/>
              <a:t>はモデルの生成</a:t>
            </a:r>
            <a:endParaRPr kumimoji="1" lang="en-US" altLang="ja-JP" smtClean="0"/>
          </a:p>
          <a:p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[:user] 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 から送られてきた値やフォームで入力した値を</a:t>
            </a:r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</a:t>
            </a:r>
            <a:r>
              <a:rPr kumimoji="1" lang="ja-JP" altLang="en-US" dirty="0" smtClean="0"/>
              <a:t>パラメータ名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で取得する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new </a:t>
            </a:r>
            <a:r>
              <a:rPr kumimoji="1" lang="ja-JP" altLang="en-US" smtClean="0"/>
              <a:t>はモデルの生成</a:t>
            </a:r>
            <a:endParaRPr kumimoji="1" lang="en-US" altLang="ja-JP" smtClean="0"/>
          </a:p>
          <a:p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[:user] 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 から送られてきた値やフォームで入力した値を</a:t>
            </a:r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</a:t>
            </a:r>
            <a:r>
              <a:rPr kumimoji="1" lang="ja-JP" altLang="en-US" dirty="0" smtClean="0"/>
              <a:t>パラメータ名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で取得する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new </a:t>
            </a:r>
            <a:r>
              <a:rPr kumimoji="1" lang="ja-JP" altLang="en-US" smtClean="0"/>
              <a:t>はモデルの生成</a:t>
            </a:r>
            <a:endParaRPr kumimoji="1" lang="en-US" altLang="ja-JP" smtClean="0"/>
          </a:p>
          <a:p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[:user] 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 から送られてきた値やフォームで入力した値を</a:t>
            </a:r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</a:t>
            </a:r>
            <a:r>
              <a:rPr kumimoji="1" lang="ja-JP" altLang="en-US" dirty="0" smtClean="0"/>
              <a:t>パラメータ名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で取得する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new </a:t>
            </a:r>
            <a:r>
              <a:rPr kumimoji="1" lang="ja-JP" altLang="en-US" smtClean="0"/>
              <a:t>はモデルの生成</a:t>
            </a:r>
            <a:endParaRPr kumimoji="1" lang="en-US" altLang="ja-JP" smtClean="0"/>
          </a:p>
          <a:p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[:user] 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 から送られてきた値やフォームで入力した値を</a:t>
            </a:r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</a:t>
            </a:r>
            <a:r>
              <a:rPr kumimoji="1" lang="ja-JP" altLang="en-US" dirty="0" smtClean="0"/>
              <a:t>パラメータ名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で取得する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new </a:t>
            </a:r>
            <a:r>
              <a:rPr kumimoji="1" lang="ja-JP" altLang="en-US" dirty="0" smtClean="0"/>
              <a:t>はモデルの生成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[:user] 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 から送られてきた値やフォームで入力した値を</a:t>
            </a:r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</a:t>
            </a:r>
            <a:r>
              <a:rPr kumimoji="1" lang="ja-JP" altLang="en-US" dirty="0" smtClean="0"/>
              <a:t>パラメータ名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で取得する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render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new </a:t>
            </a:r>
            <a:r>
              <a:rPr kumimoji="1" lang="ja-JP" altLang="en-US" smtClean="0"/>
              <a:t>はモデルの生成</a:t>
            </a:r>
            <a:endParaRPr kumimoji="1" lang="en-US" altLang="ja-JP" smtClean="0"/>
          </a:p>
          <a:p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[:user] 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 から送られてきた値やフォームで入力した値を</a:t>
            </a:r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</a:t>
            </a:r>
            <a:r>
              <a:rPr kumimoji="1" lang="ja-JP" altLang="en-US" dirty="0" smtClean="0"/>
              <a:t>パラメータ名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で取得する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new </a:t>
            </a:r>
            <a:r>
              <a:rPr kumimoji="1" lang="ja-JP" altLang="en-US" smtClean="0"/>
              <a:t>はモデルの生成</a:t>
            </a:r>
            <a:endParaRPr kumimoji="1" lang="en-US" altLang="ja-JP" smtClean="0"/>
          </a:p>
          <a:p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[:user] 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 から送られてきた値やフォームで入力した値を</a:t>
            </a:r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</a:t>
            </a:r>
            <a:r>
              <a:rPr kumimoji="1" lang="ja-JP" altLang="en-US" dirty="0" smtClean="0"/>
              <a:t>パラメータ名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で取得する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アカウント</a:t>
            </a:r>
            <a:endParaRPr kumimoji="1" lang="en-US" altLang="ja-JP" dirty="0" smtClean="0"/>
          </a:p>
          <a:p>
            <a:r>
              <a:rPr kumimoji="1" lang="en-US" altLang="ja-JP" dirty="0" smtClean="0"/>
              <a:t>2014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追加分は齊藤さんのみ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レポート課題数</a:t>
            </a:r>
            <a:r>
              <a:rPr kumimoji="1" lang="en-US" altLang="ja-JP" baseline="0" dirty="0" smtClean="0"/>
              <a:t> </a:t>
            </a:r>
          </a:p>
          <a:p>
            <a:r>
              <a:rPr kumimoji="1" lang="en-US" altLang="ja-JP" baseline="0" dirty="0" smtClean="0"/>
              <a:t>2013: 5</a:t>
            </a:r>
          </a:p>
          <a:p>
            <a:r>
              <a:rPr kumimoji="1" lang="en-US" altLang="ja-JP" baseline="0" dirty="0" smtClean="0"/>
              <a:t>2014: 5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52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* クラス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オブジェクトの型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文字列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String, </a:t>
            </a:r>
            <a:r>
              <a:rPr kumimoji="1" lang="ja-JP" altLang="en-US" dirty="0" smtClean="0"/>
              <a:t>配列</a:t>
            </a:r>
            <a:r>
              <a:rPr kumimoji="1" lang="en-US" altLang="ja-JP" dirty="0" smtClean="0"/>
              <a:t>: Array </a:t>
            </a:r>
            <a:r>
              <a:rPr kumimoji="1" lang="ja-JP" altLang="en-US" dirty="0" smtClean="0"/>
              <a:t>など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  * オブジェクト</a:t>
            </a:r>
            <a:r>
              <a:rPr kumimoji="1" lang="en-US" altLang="ja-JP" dirty="0" smtClean="0"/>
              <a:t>: Ruby</a:t>
            </a:r>
            <a:r>
              <a:rPr kumimoji="1" lang="ja-JP" altLang="en-US" baseline="0" dirty="0" smtClean="0"/>
              <a:t> におけるデータの基本単位</a:t>
            </a:r>
            <a:r>
              <a:rPr kumimoji="1" lang="en-US" altLang="ja-JP" baseline="0" dirty="0" smtClean="0"/>
              <a:t>(</a:t>
            </a:r>
            <a:r>
              <a:rPr kumimoji="1" lang="ja-JP" altLang="en-US" baseline="0" dirty="0" smtClean="0"/>
              <a:t>文字列</a:t>
            </a:r>
            <a:r>
              <a:rPr kumimoji="1" lang="en-US" altLang="ja-JP" baseline="0" dirty="0" smtClean="0"/>
              <a:t>, </a:t>
            </a:r>
            <a:r>
              <a:rPr kumimoji="1" lang="ja-JP" altLang="en-US" baseline="0" dirty="0" smtClean="0"/>
              <a:t>時刻</a:t>
            </a:r>
            <a:r>
              <a:rPr kumimoji="1" lang="en-US" altLang="ja-JP" baseline="0" dirty="0" smtClean="0"/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kumimoji="1" lang="ja-JP" altLang="en-US" baseline="0" dirty="0" smtClean="0"/>
              <a:t>ライブラリ</a:t>
            </a:r>
            <a:r>
              <a:rPr kumimoji="1" lang="en-US" altLang="ja-JP" baseline="0" dirty="0" smtClean="0"/>
              <a:t>: </a:t>
            </a:r>
            <a:r>
              <a:rPr kumimoji="1" lang="ja-JP" altLang="en-US" baseline="0" dirty="0" smtClean="0"/>
              <a:t>汎用性の高い複数のプログラム</a:t>
            </a:r>
            <a:endParaRPr kumimoji="1" lang="en-US" altLang="ja-JP" baseline="0" dirty="0" smtClean="0"/>
          </a:p>
          <a:p>
            <a:pPr marL="171450" indent="-171450">
              <a:buFont typeface="Arial" charset="0"/>
              <a:buChar char="•"/>
            </a:pPr>
            <a:r>
              <a:rPr kumimoji="1" lang="ja-JP" altLang="en-US" dirty="0" smtClean="0"/>
              <a:t>最近のスマートフォンアプリもこの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 アプリケーションフレームワークというのが用いられている</a:t>
            </a:r>
            <a:endParaRPr kumimoji="1" lang="en-US" altLang="ja-JP" dirty="0" smtClean="0"/>
          </a:p>
          <a:p>
            <a:pPr marL="628650" lvl="1" indent="-171450">
              <a:buFont typeface="Arial" charset="0"/>
              <a:buChar char="•"/>
            </a:pPr>
            <a:r>
              <a:rPr kumimoji="1" lang="en-US" altLang="ja-JP" dirty="0" err="1" smtClean="0"/>
              <a:t>Gunyasif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グニャシフ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=&gt;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FFRK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52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Ruby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23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26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アーキテクチャ：基本設計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449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erb</a:t>
            </a:r>
            <a:r>
              <a:rPr kumimoji="1" lang="en-US" altLang="ja-JP" dirty="0" smtClean="0"/>
              <a:t>:</a:t>
            </a:r>
            <a:r>
              <a:rPr kumimoji="1" lang="en-US" altLang="ja-JP" baseline="0" dirty="0" smtClean="0"/>
              <a:t> Embedded ruby</a:t>
            </a:r>
          </a:p>
          <a:p>
            <a:r>
              <a:rPr kumimoji="1" lang="en-US" altLang="ja-JP" baseline="0" dirty="0" smtClean="0"/>
              <a:t>    HTML</a:t>
            </a:r>
            <a:r>
              <a:rPr kumimoji="1" lang="ja-JP" altLang="en-US" baseline="0" dirty="0" smtClean="0"/>
              <a:t>や</a:t>
            </a:r>
            <a:r>
              <a:rPr kumimoji="1" lang="en-US" altLang="ja-JP" baseline="0" dirty="0" smtClean="0"/>
              <a:t>XML</a:t>
            </a:r>
            <a:r>
              <a:rPr kumimoji="1" lang="ja-JP" altLang="en-US" baseline="0" dirty="0" smtClean="0"/>
              <a:t> などに</a:t>
            </a:r>
            <a:r>
              <a:rPr kumimoji="1" lang="en-US" altLang="ja-JP" baseline="0" dirty="0" smtClean="0"/>
              <a:t>Ruby</a:t>
            </a:r>
            <a:r>
              <a:rPr kumimoji="1" lang="ja-JP" altLang="en-US" baseline="0" dirty="0" smtClean="0"/>
              <a:t>スクリプトを埋め込む仕組み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70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実際に見てみる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Github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926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[:user] 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 から送られてきた値やフォームで入力した値を</a:t>
            </a:r>
            <a:r>
              <a:rPr kumimoji="1" lang="en-US" altLang="ja-JP" dirty="0" err="1" smtClean="0"/>
              <a:t>params</a:t>
            </a:r>
            <a:r>
              <a:rPr kumimoji="1" lang="en-US" altLang="ja-JP" dirty="0" smtClean="0"/>
              <a:t>[:</a:t>
            </a:r>
            <a:r>
              <a:rPr kumimoji="1" lang="ja-JP" altLang="en-US" dirty="0" smtClean="0"/>
              <a:t>パラメータ名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で取得する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1E0E-C8B3-4201-A203-E38336903675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44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360000" tIns="45720" rIns="36000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3DA1-741F-48AA-A053-664ABB3E8AE0}" type="datetimeFigureOut">
              <a:rPr kumimoji="1" lang="ja-JP" altLang="en-US" smtClean="0"/>
              <a:pPr/>
              <a:t>2015/3/20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AACA-50F3-4F89-B93A-B969992A4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400" b="1" kern="1200" baseline="0">
          <a:solidFill>
            <a:schemeClr val="bg1"/>
          </a:solidFill>
          <a:latin typeface="Calibri" pitchFamily="34" charset="0"/>
          <a:ea typeface="メイリオ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l"/>
        <a:defRPr kumimoji="1" sz="3200" b="0" kern="1200">
          <a:solidFill>
            <a:schemeClr val="tx1">
              <a:lumMod val="65000"/>
              <a:lumOff val="3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>
              <a:lumMod val="65000"/>
              <a:lumOff val="3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65000"/>
              <a:lumOff val="3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>
              <a:lumMod val="65000"/>
              <a:lumOff val="3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>
              <a:lumMod val="65000"/>
              <a:lumOff val="3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784976" cy="1470025"/>
          </a:xfrm>
        </p:spPr>
        <p:txBody>
          <a:bodyPr/>
          <a:lstStyle/>
          <a:p>
            <a:r>
              <a:rPr lang="ja-JP" altLang="en-US" cap="none" dirty="0" smtClean="0"/>
              <a:t>レポート投稿システム</a:t>
            </a:r>
            <a:r>
              <a:rPr lang="en-US" altLang="ja-JP" cap="none" dirty="0" smtClean="0"/>
              <a:t/>
            </a:r>
            <a:br>
              <a:rPr lang="en-US" altLang="ja-JP" cap="none" dirty="0" smtClean="0"/>
            </a:br>
            <a:r>
              <a:rPr lang="ja-JP" altLang="en-US" cap="none" dirty="0" smtClean="0"/>
              <a:t>                            「</a:t>
            </a:r>
            <a:r>
              <a:rPr lang="en-US" altLang="ja-JP" cap="none" dirty="0" err="1" smtClean="0"/>
              <a:t>suu</a:t>
            </a:r>
            <a:r>
              <a:rPr lang="ja-JP" altLang="en-US" cap="none" dirty="0" smtClean="0"/>
              <a:t>」 について</a:t>
            </a:r>
            <a:endParaRPr kumimoji="1" lang="ja-JP" altLang="en-US" cap="none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北海道大学 理学院 宇宙理学専攻 </a:t>
            </a:r>
            <a:endParaRPr kumimoji="1" lang="en-US" altLang="ja-JP" dirty="0" smtClean="0"/>
          </a:p>
          <a:p>
            <a:r>
              <a:rPr lang="ja-JP" altLang="en-US" dirty="0" smtClean="0"/>
              <a:t>惑星宇宙グループ 博士</a:t>
            </a:r>
            <a:r>
              <a:rPr lang="en-US" altLang="ja-JP" dirty="0"/>
              <a:t>1</a:t>
            </a:r>
            <a:r>
              <a:rPr lang="ja-JP" altLang="en-US" dirty="0" smtClean="0"/>
              <a:t> 年</a:t>
            </a:r>
            <a:endParaRPr lang="en-US" altLang="ja-JP" dirty="0" smtClean="0"/>
          </a:p>
          <a:p>
            <a:r>
              <a:rPr kumimoji="1" lang="ja-JP" altLang="en-US" dirty="0" smtClean="0"/>
              <a:t>三上 峻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61248"/>
            <a:ext cx="2051720" cy="99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989" y="5680298"/>
            <a:ext cx="21812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id:tkymtk:20131216113852j:image:w100,le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6328"/>
            <a:ext cx="1263818" cy="15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2014-01-08_Ruby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01621"/>
            <a:ext cx="1191810" cy="13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2013-2014 </a:t>
            </a:r>
            <a:r>
              <a:rPr kumimoji="1" lang="ja-JP" altLang="en-US" dirty="0" smtClean="0"/>
              <a:t>年度のレポート課題一覧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32123"/>
            <a:ext cx="86582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0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suu</a:t>
            </a:r>
            <a:r>
              <a:rPr lang="ja-JP" altLang="en-US" dirty="0" smtClean="0"/>
              <a:t> の現状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アカウント数</a:t>
            </a:r>
            <a:r>
              <a:rPr kumimoji="1" lang="en-US" altLang="ja-JP" dirty="0" smtClean="0"/>
              <a:t>: 124(</a:t>
            </a:r>
            <a:r>
              <a:rPr kumimoji="1" lang="en-US" altLang="ja-JP" dirty="0" err="1" smtClean="0"/>
              <a:t>testuser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含め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2013</a:t>
            </a:r>
            <a:r>
              <a:rPr lang="ja-JP" altLang="en-US" dirty="0" smtClean="0"/>
              <a:t> 年度</a:t>
            </a:r>
            <a:r>
              <a:rPr lang="en-US" altLang="ja-JP" dirty="0" smtClean="0"/>
              <a:t>: 77 (</a:t>
            </a:r>
            <a:r>
              <a:rPr lang="ja-JP" altLang="en-US" dirty="0"/>
              <a:t>うち</a:t>
            </a:r>
            <a:r>
              <a:rPr lang="en-US" altLang="ja-JP" dirty="0" smtClean="0"/>
              <a:t>Staff</a:t>
            </a:r>
            <a:r>
              <a:rPr lang="ja-JP" altLang="en-US" dirty="0" smtClean="0"/>
              <a:t> </a:t>
            </a:r>
            <a:r>
              <a:rPr lang="en-US" altLang="ja-JP" dirty="0" smtClean="0"/>
              <a:t>21)</a:t>
            </a:r>
          </a:p>
          <a:p>
            <a:pPr lvl="1"/>
            <a:r>
              <a:rPr kumimoji="1" lang="en-US" altLang="ja-JP" dirty="0" smtClean="0"/>
              <a:t>2014 </a:t>
            </a:r>
            <a:r>
              <a:rPr kumimoji="1" lang="ja-JP" altLang="en-US" dirty="0" smtClean="0"/>
              <a:t>年度</a:t>
            </a:r>
            <a:r>
              <a:rPr kumimoji="1" lang="en-US" altLang="ja-JP" dirty="0" smtClean="0"/>
              <a:t>: 47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</a:t>
            </a:r>
            <a:r>
              <a:rPr lang="ja-JP" altLang="en-US" dirty="0" smtClean="0"/>
              <a:t>うち</a:t>
            </a:r>
            <a:r>
              <a:rPr lang="en-US" altLang="ja-JP" dirty="0" smtClean="0"/>
              <a:t>Staff</a:t>
            </a:r>
            <a:r>
              <a:rPr lang="ja-JP" altLang="en-US" dirty="0" smtClean="0"/>
              <a:t> </a:t>
            </a:r>
            <a:r>
              <a:rPr lang="en-US" altLang="ja-JP" dirty="0" smtClean="0"/>
              <a:t>1</a:t>
            </a:r>
            <a:r>
              <a:rPr kumimoji="1" lang="en-US" altLang="ja-JP" dirty="0" smtClean="0"/>
              <a:t>)</a:t>
            </a:r>
          </a:p>
          <a:p>
            <a:r>
              <a:rPr lang="ja-JP" altLang="en-US" dirty="0"/>
              <a:t>投稿</a:t>
            </a:r>
            <a:r>
              <a:rPr lang="ja-JP" altLang="en-US" dirty="0" smtClean="0"/>
              <a:t>レポート数</a:t>
            </a:r>
            <a:r>
              <a:rPr lang="en-US" altLang="ja-JP" dirty="0" smtClean="0"/>
              <a:t>: 836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テスト投稿含め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 年度</a:t>
            </a:r>
            <a:r>
              <a:rPr kumimoji="1" lang="en-US" altLang="ja-JP" dirty="0" smtClean="0"/>
              <a:t>: 427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2014 </a:t>
            </a:r>
            <a:r>
              <a:rPr lang="ja-JP" altLang="en-US" dirty="0" smtClean="0"/>
              <a:t>年度</a:t>
            </a:r>
            <a:r>
              <a:rPr lang="en-US" altLang="ja-JP" dirty="0" smtClean="0"/>
              <a:t>: 409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9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688" y="2996952"/>
            <a:ext cx="8686800" cy="838200"/>
          </a:xfrm>
        </p:spPr>
        <p:txBody>
          <a:bodyPr/>
          <a:lstStyle/>
          <a:p>
            <a:r>
              <a:rPr lang="en-US" altLang="ja-JP" dirty="0" smtClean="0"/>
              <a:t>Ruby on Rails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84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Ruby on Rails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Ruby</a:t>
            </a:r>
            <a:r>
              <a:rPr kumimoji="1" lang="ja-JP" altLang="en-US" dirty="0" smtClean="0"/>
              <a:t> 言語で記述され</a:t>
            </a:r>
            <a:r>
              <a:rPr kumimoji="1" lang="en-US" altLang="ja-JP" dirty="0" smtClean="0"/>
              <a:t>, Ruby </a:t>
            </a:r>
            <a:r>
              <a:rPr kumimoji="1" lang="ja-JP" altLang="en-US" dirty="0" smtClean="0"/>
              <a:t>環境で動作する</a:t>
            </a:r>
            <a:r>
              <a:rPr kumimoji="1" lang="en-US" altLang="ja-JP" dirty="0" smtClean="0">
                <a:solidFill>
                  <a:srgbClr val="FF0000"/>
                </a:solidFill>
              </a:rPr>
              <a:t>Web</a:t>
            </a:r>
            <a:r>
              <a:rPr kumimoji="1" lang="ja-JP" altLang="en-US" dirty="0" smtClean="0">
                <a:solidFill>
                  <a:srgbClr val="FF0000"/>
                </a:solidFill>
              </a:rPr>
              <a:t> アプリケーションフレームワーク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/>
              <a:t>開発者</a:t>
            </a:r>
            <a:endParaRPr lang="en-US" altLang="ja-JP" dirty="0"/>
          </a:p>
          <a:p>
            <a:pPr lvl="1"/>
            <a:r>
              <a:rPr lang="en-US" altLang="ja-JP" dirty="0"/>
              <a:t>David </a:t>
            </a:r>
            <a:r>
              <a:rPr lang="en-US" altLang="ja-JP" dirty="0" err="1"/>
              <a:t>Heinemeier</a:t>
            </a:r>
            <a:r>
              <a:rPr lang="ja-JP" altLang="en-US" dirty="0"/>
              <a:t> </a:t>
            </a:r>
            <a:r>
              <a:rPr lang="en-US" altLang="ja-JP" dirty="0"/>
              <a:t>Hansson</a:t>
            </a:r>
          </a:p>
          <a:p>
            <a:pPr lvl="2"/>
            <a:r>
              <a:rPr lang="ja-JP" altLang="en-US" dirty="0"/>
              <a:t>デンマークのプログラマ</a:t>
            </a:r>
            <a:endParaRPr lang="en-US" altLang="ja-JP" dirty="0"/>
          </a:p>
          <a:p>
            <a:r>
              <a:rPr lang="ja-JP" altLang="en-US" dirty="0"/>
              <a:t>開発年</a:t>
            </a:r>
            <a:endParaRPr lang="en-US" altLang="ja-JP" dirty="0"/>
          </a:p>
          <a:p>
            <a:pPr lvl="1"/>
            <a:r>
              <a:rPr lang="en-US" altLang="ja-JP" dirty="0"/>
              <a:t>2004</a:t>
            </a:r>
            <a:r>
              <a:rPr lang="ja-JP" altLang="en-US" dirty="0"/>
              <a:t> 年に最初のバージョンが公開</a:t>
            </a:r>
            <a:endParaRPr lang="en-US" altLang="ja-JP" dirty="0"/>
          </a:p>
          <a:p>
            <a:pPr lvl="2"/>
            <a:r>
              <a:rPr lang="ja-JP" altLang="en-US" dirty="0"/>
              <a:t>最新版</a:t>
            </a:r>
            <a:r>
              <a:rPr lang="en-US" altLang="ja-JP" dirty="0"/>
              <a:t>: Rails</a:t>
            </a:r>
            <a:r>
              <a:rPr lang="ja-JP" altLang="en-US" dirty="0"/>
              <a:t> </a:t>
            </a:r>
            <a:r>
              <a:rPr lang="en-US" altLang="ja-JP" dirty="0"/>
              <a:t>4.2</a:t>
            </a:r>
            <a:r>
              <a:rPr lang="ja-JP" altLang="en-US" dirty="0"/>
              <a:t> </a:t>
            </a:r>
            <a:r>
              <a:rPr lang="en-US" altLang="ja-JP" dirty="0"/>
              <a:t>(2014/12/19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25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+mj-ea"/>
              </a:rPr>
              <a:t>Web</a:t>
            </a:r>
            <a:r>
              <a:rPr kumimoji="1" lang="ja-JP" altLang="en-US" sz="3600" dirty="0" smtClean="0">
                <a:latin typeface="+mj-ea"/>
              </a:rPr>
              <a:t> アプリケーションフレームワーク</a:t>
            </a:r>
            <a:endParaRPr kumimoji="1" lang="ja-JP" altLang="en-US" sz="3600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ja-JP" altLang="en-US" dirty="0"/>
              <a:t>フレームワーク</a:t>
            </a:r>
            <a:r>
              <a:rPr lang="en-US" altLang="ja-JP" dirty="0"/>
              <a:t>(</a:t>
            </a:r>
            <a:r>
              <a:rPr lang="ja-JP" altLang="en-US" dirty="0"/>
              <a:t>枠組み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 smtClean="0"/>
              <a:t>「開発</a:t>
            </a:r>
            <a:r>
              <a:rPr lang="ja-JP" altLang="en-US" dirty="0"/>
              <a:t>・運用・意思決定を行う際</a:t>
            </a:r>
            <a:r>
              <a:rPr lang="ja-JP" altLang="en-US" dirty="0" smtClean="0"/>
              <a:t>に、その基礎</a:t>
            </a:r>
            <a:r>
              <a:rPr lang="ja-JP" altLang="en-US" dirty="0"/>
              <a:t>となる規則・</a:t>
            </a:r>
            <a:r>
              <a:rPr lang="ja-JP" altLang="en-US" dirty="0" smtClean="0"/>
              <a:t>構造・アイデア・思想など</a:t>
            </a:r>
            <a:r>
              <a:rPr lang="ja-JP" altLang="en-US" dirty="0"/>
              <a:t>の</a:t>
            </a:r>
            <a:r>
              <a:rPr lang="ja-JP" altLang="en-US" dirty="0" smtClean="0"/>
              <a:t>集合のこと。」</a:t>
            </a:r>
            <a:r>
              <a:rPr lang="en-US" altLang="ja-JP" dirty="0" smtClean="0"/>
              <a:t>(Wikipedia, </a:t>
            </a:r>
            <a:r>
              <a:rPr lang="ja-JP" altLang="en-US" dirty="0" smtClean="0"/>
              <a:t>フレームワーク</a:t>
            </a:r>
            <a:r>
              <a:rPr lang="en-US" altLang="ja-JP" dirty="0" smtClean="0"/>
              <a:t>, 2015/02/13)</a:t>
            </a:r>
            <a:endParaRPr lang="en-US" altLang="ja-JP" dirty="0"/>
          </a:p>
          <a:p>
            <a:r>
              <a:rPr lang="ja-JP" altLang="en-US" dirty="0"/>
              <a:t>アプリケーションフレームワーク</a:t>
            </a:r>
            <a:endParaRPr lang="en-US" altLang="ja-JP" dirty="0"/>
          </a:p>
          <a:p>
            <a:pPr lvl="1"/>
            <a:r>
              <a:rPr lang="ja-JP" altLang="en-US" dirty="0"/>
              <a:t>再利用可能なクラス・ライブラリの集合</a:t>
            </a:r>
            <a:endParaRPr lang="en-US" altLang="ja-JP" dirty="0"/>
          </a:p>
          <a:p>
            <a:pPr lvl="2"/>
            <a:r>
              <a:rPr lang="ja-JP" altLang="en-US" dirty="0"/>
              <a:t>アプリケーションを新規作成する際に，再利用可能なコードをまとめておくことで開発者の手間を省くことができる</a:t>
            </a:r>
            <a:endParaRPr lang="en-US" altLang="ja-JP" dirty="0"/>
          </a:p>
          <a:p>
            <a:r>
              <a:rPr lang="en-US" altLang="ja-JP" dirty="0" smtClean="0">
                <a:solidFill>
                  <a:srgbClr val="FF0000"/>
                </a:solidFill>
              </a:rPr>
              <a:t>Web</a:t>
            </a:r>
            <a:r>
              <a:rPr lang="ja-JP" altLang="en-US" dirty="0" smtClean="0">
                <a:solidFill>
                  <a:srgbClr val="FF0000"/>
                </a:solidFill>
              </a:rPr>
              <a:t> アプリケーションフレームワーク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Web</a:t>
            </a:r>
            <a:r>
              <a:rPr lang="ja-JP" altLang="en-US" dirty="0"/>
              <a:t> </a:t>
            </a:r>
            <a:r>
              <a:rPr lang="ja-JP" altLang="en-US" dirty="0" smtClean="0"/>
              <a:t>サイト等の開発をする際に用いられるアプリケーションフレームワーク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アプリケーションフレームワークのメリット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開発生産性の向上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コード開発に規約があるので品質均質化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比較的役割分担がしやすい</a:t>
            </a:r>
            <a:endParaRPr kumimoji="1" lang="en-US" altLang="ja-JP" dirty="0" smtClean="0"/>
          </a:p>
          <a:p>
            <a:r>
              <a:rPr lang="ja-JP" altLang="en-US" dirty="0" smtClean="0"/>
              <a:t>メンテナンス性に優れる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コードの一貫性による可読性の向上</a:t>
            </a:r>
            <a:endParaRPr lang="en-US" altLang="ja-JP" dirty="0" smtClean="0"/>
          </a:p>
          <a:p>
            <a:r>
              <a:rPr kumimoji="1" lang="ja-JP" altLang="en-US" dirty="0" smtClean="0"/>
              <a:t>先端の技術トレンドに対応しやすい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フレームワーク規模での対応が可能</a:t>
            </a:r>
            <a:endParaRPr lang="en-US" altLang="ja-JP" dirty="0"/>
          </a:p>
          <a:p>
            <a:pPr lvl="2"/>
            <a:r>
              <a:rPr kumimoji="1" lang="en-US" altLang="ja-JP" dirty="0" smtClean="0"/>
              <a:t>Ruby 2.0, HTML5</a:t>
            </a:r>
            <a:r>
              <a:rPr kumimoji="1" lang="ja-JP" altLang="en-US" dirty="0" smtClean="0"/>
              <a:t> など</a:t>
            </a:r>
            <a:endParaRPr kumimoji="1" lang="en-US" altLang="ja-JP" dirty="0" smtClean="0"/>
          </a:p>
          <a:p>
            <a:r>
              <a:rPr lang="ja-JP" altLang="en-US" dirty="0" smtClean="0"/>
              <a:t>一定以上の品質が期待できる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もともとある程度できているものから作るため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82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アプリケーション</a:t>
            </a:r>
            <a:r>
              <a:rPr kumimoji="1" lang="ja-JP" altLang="en-US" dirty="0" smtClean="0"/>
              <a:t>フレームワークのデメリット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制約が多いので慣れるのに時間がかかる</a:t>
            </a:r>
            <a:endParaRPr lang="en-US" altLang="ja-JP" dirty="0" smtClean="0"/>
          </a:p>
          <a:p>
            <a:r>
              <a:rPr lang="ja-JP" altLang="en-US" dirty="0" smtClean="0"/>
              <a:t>こんなアプリケーションはフレームワークを導入しないほうがいい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小規模</a:t>
            </a:r>
            <a:r>
              <a:rPr lang="ja-JP" altLang="en-US" dirty="0"/>
              <a:t>な</a:t>
            </a:r>
            <a:r>
              <a:rPr kumimoji="1" lang="ja-JP" altLang="en-US" dirty="0" smtClean="0"/>
              <a:t>アプリケーション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その場限りの</a:t>
            </a:r>
            <a:r>
              <a:rPr kumimoji="1" lang="ja-JP" altLang="en-US" dirty="0" smtClean="0"/>
              <a:t>アプリケーション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539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+mj-ea"/>
              </a:rPr>
              <a:t>Rails </a:t>
            </a:r>
            <a:r>
              <a:rPr lang="ja-JP" altLang="en-US" dirty="0" smtClean="0">
                <a:latin typeface="+mj-ea"/>
              </a:rPr>
              <a:t>プログラミングに必要な環境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Ruby</a:t>
            </a:r>
          </a:p>
          <a:p>
            <a:r>
              <a:rPr lang="en-US" altLang="ja-JP" dirty="0" smtClean="0"/>
              <a:t>HTTP</a:t>
            </a:r>
            <a:r>
              <a:rPr lang="ja-JP" altLang="en-US" dirty="0" smtClean="0"/>
              <a:t> サーバ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Apache, </a:t>
            </a:r>
            <a:r>
              <a:rPr lang="en-US" altLang="ja-JP" dirty="0" err="1" smtClean="0"/>
              <a:t>WEBrick</a:t>
            </a:r>
            <a:r>
              <a:rPr lang="en-US" altLang="ja-JP" dirty="0" smtClean="0"/>
              <a:t>…</a:t>
            </a:r>
          </a:p>
          <a:p>
            <a:r>
              <a:rPr lang="en-US" altLang="ja-JP" dirty="0" smtClean="0"/>
              <a:t>Database</a:t>
            </a:r>
          </a:p>
          <a:p>
            <a:pPr lvl="1"/>
            <a:r>
              <a:rPr lang="en-US" altLang="ja-JP" dirty="0" smtClean="0"/>
              <a:t>SQLite, MySQL…</a:t>
            </a:r>
          </a:p>
          <a:p>
            <a:r>
              <a:rPr lang="en-US" altLang="ja-JP" dirty="0"/>
              <a:t>Ruby </a:t>
            </a:r>
            <a:r>
              <a:rPr lang="en-US" altLang="ja-JP" dirty="0" smtClean="0"/>
              <a:t>on Rails</a:t>
            </a: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1716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Rails</a:t>
            </a:r>
            <a:r>
              <a:rPr lang="ja-JP" altLang="en-US" dirty="0"/>
              <a:t> </a:t>
            </a:r>
            <a:r>
              <a:rPr kumimoji="1" lang="ja-JP" altLang="en-US" dirty="0" smtClean="0"/>
              <a:t>プログラミングに必要な環境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195736" y="1606500"/>
            <a:ext cx="6588918" cy="4896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550565" y="1896840"/>
            <a:ext cx="2952328" cy="1003821"/>
            <a:chOff x="4932040" y="2780928"/>
            <a:chExt cx="2952328" cy="1003821"/>
          </a:xfrm>
        </p:grpSpPr>
        <p:sp>
          <p:nvSpPr>
            <p:cNvPr id="6" name="角丸四角形 5"/>
            <p:cNvSpPr/>
            <p:nvPr/>
          </p:nvSpPr>
          <p:spPr>
            <a:xfrm>
              <a:off x="4932040" y="2780928"/>
              <a:ext cx="2952328" cy="10038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122" name="Picture 2" descr="f:id:tkymtk:20131216113852j:image:w100,lef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753" y="2930078"/>
              <a:ext cx="615746" cy="73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5897691" y="3088952"/>
              <a:ext cx="1877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Ruby on Rails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569615" y="2905894"/>
            <a:ext cx="2952328" cy="1003821"/>
            <a:chOff x="5569615" y="2905894"/>
            <a:chExt cx="2952328" cy="1003821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5569615" y="2905894"/>
              <a:ext cx="2952328" cy="1003821"/>
              <a:chOff x="4932040" y="2780928"/>
              <a:chExt cx="2952328" cy="1003821"/>
            </a:xfrm>
          </p:grpSpPr>
          <p:sp>
            <p:nvSpPr>
              <p:cNvPr id="16" name="角丸四角形 15"/>
              <p:cNvSpPr/>
              <p:nvPr/>
            </p:nvSpPr>
            <p:spPr>
              <a:xfrm>
                <a:off x="4932040" y="2780928"/>
                <a:ext cx="2952328" cy="10038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5897691" y="3050852"/>
                <a:ext cx="1877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Ruby</a:t>
                </a:r>
              </a:p>
            </p:txBody>
          </p:sp>
        </p:grpSp>
        <p:pic>
          <p:nvPicPr>
            <p:cNvPr id="5124" name="Picture 4" descr="2014-01-08_Ruby-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279" y="3025439"/>
              <a:ext cx="615746" cy="71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グループ化 24"/>
          <p:cNvGrpSpPr/>
          <p:nvPr/>
        </p:nvGrpSpPr>
        <p:grpSpPr>
          <a:xfrm>
            <a:off x="35496" y="2554590"/>
            <a:ext cx="1877751" cy="2386578"/>
            <a:chOff x="359428" y="2437635"/>
            <a:chExt cx="1877751" cy="2386578"/>
          </a:xfrm>
        </p:grpSpPr>
        <p:pic>
          <p:nvPicPr>
            <p:cNvPr id="5" name="Picture 6" descr="新しい画像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880" y="2437635"/>
              <a:ext cx="1650848" cy="1444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359428" y="4054772"/>
              <a:ext cx="18777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 smtClean="0"/>
                <a:t>クライアント</a:t>
              </a:r>
              <a:endParaRPr lang="en-US" altLang="ja-JP" sz="2400" dirty="0" smtClean="0"/>
            </a:p>
            <a:p>
              <a:pPr algn="ctr"/>
              <a:r>
                <a:rPr kumimoji="1" lang="en-US" altLang="ja-JP" sz="2000" dirty="0" smtClean="0"/>
                <a:t>(Web</a:t>
              </a:r>
              <a:r>
                <a:rPr kumimoji="1" lang="ja-JP" altLang="en-US" sz="2000" dirty="0" smtClean="0"/>
                <a:t> ブラウザ</a:t>
              </a:r>
              <a:r>
                <a:rPr kumimoji="1" lang="en-US" altLang="ja-JP" sz="2000" dirty="0" smtClean="0"/>
                <a:t>)</a:t>
              </a:r>
              <a:endParaRPr kumimoji="1" lang="en-US" altLang="ja-JP" sz="2400" dirty="0" smtClean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868144" y="4725144"/>
            <a:ext cx="2267744" cy="1656184"/>
            <a:chOff x="5781279" y="4439492"/>
            <a:chExt cx="2267744" cy="1656184"/>
          </a:xfrm>
        </p:grpSpPr>
        <p:sp>
          <p:nvSpPr>
            <p:cNvPr id="22" name="円柱 21"/>
            <p:cNvSpPr/>
            <p:nvPr/>
          </p:nvSpPr>
          <p:spPr>
            <a:xfrm>
              <a:off x="5781279" y="4439492"/>
              <a:ext cx="2267744" cy="1656184"/>
            </a:xfrm>
            <a:prstGeom prst="can">
              <a:avLst/>
            </a:prstGeom>
            <a:solidFill>
              <a:srgbClr val="C8C8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74" y="4994126"/>
              <a:ext cx="1219153" cy="548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6228808" y="5513040"/>
              <a:ext cx="14107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/>
                <a:t>Database</a:t>
              </a:r>
              <a:endParaRPr kumimoji="1" lang="en-US" altLang="ja-JP" sz="2400" dirty="0" smtClean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2592288" y="3260782"/>
            <a:ext cx="2411760" cy="2904522"/>
            <a:chOff x="2710880" y="3134004"/>
            <a:chExt cx="2411760" cy="290452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9" name="角丸四角形 28"/>
            <p:cNvSpPr/>
            <p:nvPr/>
          </p:nvSpPr>
          <p:spPr>
            <a:xfrm>
              <a:off x="2710880" y="3134004"/>
              <a:ext cx="2411760" cy="290452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2882851" y="3374230"/>
              <a:ext cx="2023765" cy="2413670"/>
              <a:chOff x="2882851" y="3374230"/>
              <a:chExt cx="2023765" cy="2413670"/>
            </a:xfrm>
            <a:grpFill/>
          </p:grpSpPr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82851" y="3374230"/>
                <a:ext cx="2023765" cy="20237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テキスト ボックス 26"/>
              <p:cNvSpPr txBox="1"/>
              <p:nvPr/>
            </p:nvSpPr>
            <p:spPr>
              <a:xfrm>
                <a:off x="2982281" y="5326235"/>
                <a:ext cx="1877751" cy="4616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HTTP</a:t>
                </a:r>
                <a:r>
                  <a:rPr lang="ja-JP" altLang="en-US" sz="2400" dirty="0" smtClean="0"/>
                  <a:t> サーバ</a:t>
                </a:r>
                <a:endParaRPr lang="en-US" altLang="ja-JP" sz="2400" dirty="0" smtClean="0"/>
              </a:p>
            </p:txBody>
          </p:sp>
        </p:grpSp>
      </p:grpSp>
      <p:cxnSp>
        <p:nvCxnSpPr>
          <p:cNvPr id="34" name="直線矢印コネクタ 33"/>
          <p:cNvCxnSpPr/>
          <p:nvPr/>
        </p:nvCxnSpPr>
        <p:spPr>
          <a:xfrm>
            <a:off x="1907784" y="3501008"/>
            <a:ext cx="955905" cy="6707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6" idx="1"/>
          </p:cNvCxnSpPr>
          <p:nvPr/>
        </p:nvCxnSpPr>
        <p:spPr>
          <a:xfrm flipH="1" flipV="1">
            <a:off x="1763768" y="3861048"/>
            <a:ext cx="1000491" cy="6518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4644008" y="3499684"/>
            <a:ext cx="864096" cy="505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>
            <a:off x="4620176" y="3841998"/>
            <a:ext cx="849828" cy="4835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6937598" y="3997028"/>
            <a:ext cx="0" cy="584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H="1">
            <a:off x="7151869" y="4024016"/>
            <a:ext cx="1" cy="557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4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+mj-ea"/>
              </a:rPr>
              <a:t>Rails</a:t>
            </a:r>
            <a:r>
              <a:rPr lang="ja-JP" altLang="en-US" dirty="0" smtClean="0">
                <a:latin typeface="+mj-ea"/>
              </a:rPr>
              <a:t> 基本理念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DRY(Don’t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Repeat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Yourself)</a:t>
            </a:r>
          </a:p>
          <a:p>
            <a:pPr lvl="1"/>
            <a:r>
              <a:rPr lang="ja-JP" altLang="en-US" dirty="0"/>
              <a:t>同じこと</a:t>
            </a:r>
            <a:r>
              <a:rPr lang="ja-JP" altLang="en-US" dirty="0" smtClean="0"/>
              <a:t>を繰り返さない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定義など</a:t>
            </a:r>
            <a:r>
              <a:rPr kumimoji="1" lang="ja-JP" altLang="en-US" dirty="0" smtClean="0"/>
              <a:t>の作業は一回だけで済ませろ</a:t>
            </a:r>
            <a:endParaRPr kumimoji="1" lang="en-US" altLang="ja-JP" dirty="0" smtClean="0"/>
          </a:p>
          <a:p>
            <a:r>
              <a:rPr lang="en-US" altLang="ja-JP" dirty="0" err="1" smtClean="0"/>
              <a:t>CoC</a:t>
            </a:r>
            <a:r>
              <a:rPr lang="en-US" altLang="ja-JP" dirty="0" smtClean="0"/>
              <a:t>(Convention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over</a:t>
            </a:r>
            <a:r>
              <a:rPr lang="ja-JP" altLang="en-US" dirty="0" smtClean="0"/>
              <a:t> </a:t>
            </a:r>
            <a:r>
              <a:rPr lang="en-US" altLang="ja-JP" dirty="0" smtClean="0"/>
              <a:t>Configuration)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設定より規約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慎重に設計された規約に従うことにより，設定が不要</a:t>
            </a:r>
            <a:r>
              <a:rPr lang="en-US" altLang="ja-JP" dirty="0" smtClean="0"/>
              <a:t>(</a:t>
            </a:r>
            <a:r>
              <a:rPr lang="ja-JP" altLang="en-US" dirty="0" smtClean="0"/>
              <a:t>あるいは軽減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はじめに</a:t>
            </a:r>
            <a:endParaRPr kumimoji="1" lang="en-US" altLang="ja-JP" dirty="0" smtClean="0"/>
          </a:p>
          <a:p>
            <a:r>
              <a:rPr lang="en-US" altLang="ja-JP" dirty="0" err="1" smtClean="0"/>
              <a:t>suu</a:t>
            </a:r>
            <a:r>
              <a:rPr lang="ja-JP" altLang="en-US" dirty="0" smtClean="0"/>
              <a:t> 概要</a:t>
            </a:r>
            <a:endParaRPr lang="en-US" altLang="ja-JP" dirty="0" smtClean="0"/>
          </a:p>
          <a:p>
            <a:r>
              <a:rPr lang="en-US" altLang="ja-JP" dirty="0"/>
              <a:t>Ruby on </a:t>
            </a:r>
            <a:r>
              <a:rPr lang="en-US" altLang="ja-JP" dirty="0" smtClean="0"/>
              <a:t>Rails</a:t>
            </a:r>
          </a:p>
          <a:p>
            <a:r>
              <a:rPr lang="en-US" altLang="ja-JP" dirty="0" err="1" smtClean="0"/>
              <a:t>suu</a:t>
            </a:r>
            <a:r>
              <a:rPr lang="ja-JP" altLang="en-US" dirty="0" smtClean="0"/>
              <a:t> における</a:t>
            </a:r>
            <a:r>
              <a:rPr lang="en-US" altLang="ja-JP" dirty="0" smtClean="0"/>
              <a:t>MVC</a:t>
            </a:r>
          </a:p>
          <a:p>
            <a:r>
              <a:rPr lang="en-US" altLang="ja-JP" dirty="0" err="1" smtClean="0"/>
              <a:t>suu</a:t>
            </a:r>
            <a:r>
              <a:rPr lang="ja-JP" altLang="en-US" dirty="0" smtClean="0"/>
              <a:t> の課題</a:t>
            </a:r>
            <a:endParaRPr lang="en-US" altLang="ja-JP" dirty="0" smtClean="0"/>
          </a:p>
          <a:p>
            <a:r>
              <a:rPr lang="ja-JP" altLang="en-US" dirty="0"/>
              <a:t>最後に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</a:rPr>
              <a:t>ソフトウェアアーキテクチャ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MVC</a:t>
            </a:r>
            <a:r>
              <a:rPr lang="ja-JP" altLang="en-US" dirty="0" smtClean="0"/>
              <a:t> パターンを採用</a:t>
            </a:r>
            <a:endParaRPr lang="en-US" altLang="ja-JP" dirty="0" smtClean="0"/>
          </a:p>
          <a:p>
            <a:r>
              <a:rPr lang="en-US" altLang="ja-JP" dirty="0" smtClean="0"/>
              <a:t>Model</a:t>
            </a:r>
          </a:p>
          <a:p>
            <a:pPr lvl="1"/>
            <a:r>
              <a:rPr lang="ja-JP" altLang="en-US" dirty="0" smtClean="0"/>
              <a:t>データベースとのデータの</a:t>
            </a:r>
            <a:r>
              <a:rPr lang="ja-JP" altLang="en-US" dirty="0"/>
              <a:t>やりとり</a:t>
            </a:r>
            <a:endParaRPr lang="en-US" altLang="ja-JP" dirty="0" smtClean="0"/>
          </a:p>
          <a:p>
            <a:r>
              <a:rPr lang="en-US" altLang="ja-JP" dirty="0" smtClean="0"/>
              <a:t>View</a:t>
            </a:r>
          </a:p>
          <a:p>
            <a:pPr lvl="1"/>
            <a:r>
              <a:rPr lang="ja-JP" altLang="en-US" dirty="0" smtClean="0"/>
              <a:t>データを表示</a:t>
            </a:r>
            <a:endParaRPr lang="en-US" altLang="ja-JP" dirty="0" smtClean="0"/>
          </a:p>
          <a:p>
            <a:r>
              <a:rPr lang="en-US" altLang="ja-JP" dirty="0" smtClean="0"/>
              <a:t>Controller</a:t>
            </a:r>
          </a:p>
          <a:p>
            <a:pPr lvl="1"/>
            <a:r>
              <a:rPr lang="ja-JP" altLang="en-US" dirty="0" smtClean="0"/>
              <a:t>ユーザの入力に対し応答・処理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+mj-ea"/>
              </a:rPr>
              <a:t>MVC</a:t>
            </a:r>
            <a:r>
              <a:rPr lang="ja-JP" altLang="en-US" dirty="0" smtClean="0">
                <a:latin typeface="+mj-ea"/>
              </a:rPr>
              <a:t> の基本的なシナリオ</a:t>
            </a:r>
            <a:endParaRPr kumimoji="1" lang="ja-JP" altLang="en-US" dirty="0">
              <a:latin typeface="+mj-ea"/>
            </a:endParaRPr>
          </a:p>
        </p:txBody>
      </p:sp>
      <p:grpSp>
        <p:nvGrpSpPr>
          <p:cNvPr id="48" name="グループ化 19"/>
          <p:cNvGrpSpPr/>
          <p:nvPr/>
        </p:nvGrpSpPr>
        <p:grpSpPr>
          <a:xfrm>
            <a:off x="237118" y="2204864"/>
            <a:ext cx="8655362" cy="2097524"/>
            <a:chOff x="237118" y="2204864"/>
            <a:chExt cx="8655362" cy="2097524"/>
          </a:xfrm>
        </p:grpSpPr>
        <p:grpSp>
          <p:nvGrpSpPr>
            <p:cNvPr id="50" name="グループ化 17"/>
            <p:cNvGrpSpPr/>
            <p:nvPr/>
          </p:nvGrpSpPr>
          <p:grpSpPr>
            <a:xfrm>
              <a:off x="237118" y="2204864"/>
              <a:ext cx="2534682" cy="2097524"/>
              <a:chOff x="237118" y="2204864"/>
              <a:chExt cx="2534682" cy="2097524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7118" y="2204864"/>
                <a:ext cx="2534682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テキスト ボックス 54"/>
              <p:cNvSpPr txBox="1"/>
              <p:nvPr/>
            </p:nvSpPr>
            <p:spPr>
              <a:xfrm>
                <a:off x="683568" y="3933056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Web</a:t>
                </a:r>
                <a:r>
                  <a:rPr lang="ja-JP" altLang="en-US" dirty="0" smtClean="0"/>
                  <a:t> ブラウザ</a:t>
                </a:r>
                <a:endParaRPr kumimoji="1" lang="ja-JP" altLang="en-US" dirty="0"/>
              </a:p>
            </p:txBody>
          </p:sp>
        </p:grpSp>
        <p:grpSp>
          <p:nvGrpSpPr>
            <p:cNvPr id="51" name="グループ化 18"/>
            <p:cNvGrpSpPr/>
            <p:nvPr/>
          </p:nvGrpSpPr>
          <p:grpSpPr>
            <a:xfrm>
              <a:off x="6624736" y="2204864"/>
              <a:ext cx="2267744" cy="1656184"/>
              <a:chOff x="6624736" y="2204864"/>
              <a:chExt cx="2267744" cy="1656184"/>
            </a:xfrm>
          </p:grpSpPr>
          <p:sp>
            <p:nvSpPr>
              <p:cNvPr id="52" name="円柱 51"/>
              <p:cNvSpPr/>
              <p:nvPr/>
            </p:nvSpPr>
            <p:spPr>
              <a:xfrm>
                <a:off x="6624736" y="2204864"/>
                <a:ext cx="2267744" cy="1656184"/>
              </a:xfrm>
              <a:prstGeom prst="can">
                <a:avLst/>
              </a:prstGeom>
              <a:solidFill>
                <a:srgbClr val="C8C84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7270204" y="299695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Database</a:t>
                </a:r>
                <a:endParaRPr kumimoji="1" lang="ja-JP" altLang="en-US" dirty="0"/>
              </a:p>
            </p:txBody>
          </p:sp>
        </p:grpSp>
      </p:grpSp>
      <p:sp>
        <p:nvSpPr>
          <p:cNvPr id="19" name="円/楕円 18"/>
          <p:cNvSpPr/>
          <p:nvPr/>
        </p:nvSpPr>
        <p:spPr>
          <a:xfrm>
            <a:off x="1115616" y="5157192"/>
            <a:ext cx="2448272" cy="13681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156176" y="5123284"/>
            <a:ext cx="2448272" cy="13681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563888" y="2492896"/>
            <a:ext cx="2448272" cy="136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15716" y="56566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View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20272" y="55892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Model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11960" y="29969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Controller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+mj-ea"/>
              </a:rPr>
              <a:t>MVC</a:t>
            </a:r>
            <a:r>
              <a:rPr lang="ja-JP" altLang="en-US" dirty="0">
                <a:latin typeface="+mj-ea"/>
              </a:rPr>
              <a:t> </a:t>
            </a:r>
            <a:r>
              <a:rPr lang="ja-JP" altLang="en-US" dirty="0" smtClean="0">
                <a:latin typeface="+mj-ea"/>
              </a:rPr>
              <a:t>の基本的なシナリオ</a:t>
            </a:r>
            <a:endParaRPr kumimoji="1" lang="ja-JP" altLang="en-US" dirty="0">
              <a:latin typeface="+mj-ea"/>
            </a:endParaRPr>
          </a:p>
        </p:txBody>
      </p:sp>
      <p:grpSp>
        <p:nvGrpSpPr>
          <p:cNvPr id="7" name="グループ化 19"/>
          <p:cNvGrpSpPr/>
          <p:nvPr/>
        </p:nvGrpSpPr>
        <p:grpSpPr>
          <a:xfrm>
            <a:off x="237118" y="2204864"/>
            <a:ext cx="8655362" cy="4320480"/>
            <a:chOff x="237118" y="2204864"/>
            <a:chExt cx="8655362" cy="4320480"/>
          </a:xfrm>
        </p:grpSpPr>
        <p:grpSp>
          <p:nvGrpSpPr>
            <p:cNvPr id="8" name="グループ化 11"/>
            <p:cNvGrpSpPr/>
            <p:nvPr/>
          </p:nvGrpSpPr>
          <p:grpSpPr>
            <a:xfrm>
              <a:off x="1115616" y="2492896"/>
              <a:ext cx="7488832" cy="4032448"/>
              <a:chOff x="971600" y="1772816"/>
              <a:chExt cx="7488832" cy="4032448"/>
            </a:xfrm>
          </p:grpSpPr>
          <p:grpSp>
            <p:nvGrpSpPr>
              <p:cNvPr id="12" name="グループ化 7"/>
              <p:cNvGrpSpPr/>
              <p:nvPr/>
            </p:nvGrpSpPr>
            <p:grpSpPr>
              <a:xfrm>
                <a:off x="971600" y="1772816"/>
                <a:ext cx="7488832" cy="4032448"/>
                <a:chOff x="971600" y="1772816"/>
                <a:chExt cx="7488832" cy="4032448"/>
              </a:xfrm>
            </p:grpSpPr>
            <p:sp>
              <p:nvSpPr>
                <p:cNvPr id="4" name="円/楕円 3"/>
                <p:cNvSpPr/>
                <p:nvPr/>
              </p:nvSpPr>
              <p:spPr>
                <a:xfrm>
                  <a:off x="971600" y="4437112"/>
                  <a:ext cx="2448272" cy="136815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円/楕円 4"/>
                <p:cNvSpPr/>
                <p:nvPr/>
              </p:nvSpPr>
              <p:spPr>
                <a:xfrm>
                  <a:off x="6012160" y="4403204"/>
                  <a:ext cx="2448272" cy="136815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円/楕円 5"/>
                <p:cNvSpPr/>
                <p:nvPr/>
              </p:nvSpPr>
              <p:spPr>
                <a:xfrm>
                  <a:off x="3419872" y="1772816"/>
                  <a:ext cx="2448272" cy="136815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" name="テキスト ボックス 8"/>
              <p:cNvSpPr txBox="1"/>
              <p:nvPr/>
            </p:nvSpPr>
            <p:spPr>
              <a:xfrm>
                <a:off x="1871700" y="493652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View</a:t>
                </a:r>
                <a:endParaRPr kumimoji="1" lang="ja-JP" altLang="en-US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876256" y="486916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Model</a:t>
                </a:r>
                <a:endParaRPr kumimoji="1" lang="ja-JP" altLang="en-US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4067944" y="227687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Controller</a:t>
                </a:r>
                <a:endParaRPr kumimoji="1" lang="ja-JP" altLang="en-US" dirty="0"/>
              </a:p>
            </p:txBody>
          </p:sp>
        </p:grpSp>
        <p:grpSp>
          <p:nvGrpSpPr>
            <p:cNvPr id="13" name="グループ化 17"/>
            <p:cNvGrpSpPr/>
            <p:nvPr/>
          </p:nvGrpSpPr>
          <p:grpSpPr>
            <a:xfrm>
              <a:off x="237118" y="2204864"/>
              <a:ext cx="2534682" cy="2097524"/>
              <a:chOff x="237118" y="2204864"/>
              <a:chExt cx="2534682" cy="209752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7118" y="2204864"/>
                <a:ext cx="2534682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683568" y="3933056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Web</a:t>
                </a:r>
                <a:r>
                  <a:rPr lang="ja-JP" altLang="en-US" dirty="0" smtClean="0"/>
                  <a:t> ブラウザ</a:t>
                </a:r>
                <a:endParaRPr kumimoji="1" lang="ja-JP" altLang="en-US" dirty="0"/>
              </a:p>
            </p:txBody>
          </p:sp>
        </p:grpSp>
        <p:grpSp>
          <p:nvGrpSpPr>
            <p:cNvPr id="14" name="グループ化 18"/>
            <p:cNvGrpSpPr/>
            <p:nvPr/>
          </p:nvGrpSpPr>
          <p:grpSpPr>
            <a:xfrm>
              <a:off x="6624736" y="2204864"/>
              <a:ext cx="2267744" cy="1656184"/>
              <a:chOff x="6624736" y="2204864"/>
              <a:chExt cx="2267744" cy="1656184"/>
            </a:xfrm>
          </p:grpSpPr>
          <p:sp>
            <p:nvSpPr>
              <p:cNvPr id="16" name="円柱 15"/>
              <p:cNvSpPr/>
              <p:nvPr/>
            </p:nvSpPr>
            <p:spPr>
              <a:xfrm>
                <a:off x="6624736" y="2204864"/>
                <a:ext cx="2267744" cy="1656184"/>
              </a:xfrm>
              <a:prstGeom prst="can">
                <a:avLst/>
              </a:prstGeom>
              <a:solidFill>
                <a:srgbClr val="C8C84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7270204" y="299695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Database</a:t>
                </a:r>
                <a:endParaRPr kumimoji="1" lang="ja-JP" altLang="en-US" dirty="0"/>
              </a:p>
            </p:txBody>
          </p:sp>
        </p:grpSp>
      </p:grpSp>
      <p:cxnSp>
        <p:nvCxnSpPr>
          <p:cNvPr id="22" name="直線矢印コネクタ 21"/>
          <p:cNvCxnSpPr/>
          <p:nvPr/>
        </p:nvCxnSpPr>
        <p:spPr>
          <a:xfrm>
            <a:off x="1827876" y="4416053"/>
            <a:ext cx="0" cy="5953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6014875" y="4111904"/>
            <a:ext cx="720080" cy="9343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5652120" y="4221088"/>
            <a:ext cx="720080" cy="9580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668344" y="4077073"/>
            <a:ext cx="0" cy="9343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7956376" y="4077072"/>
            <a:ext cx="0" cy="9343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2125638" y="4416053"/>
            <a:ext cx="0" cy="5953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92646" y="4350246"/>
            <a:ext cx="167104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r>
              <a:rPr kumimoji="1" lang="en-US" altLang="ja-JP" sz="2400" dirty="0" smtClean="0"/>
              <a:t>UI</a:t>
            </a:r>
            <a:r>
              <a:rPr kumimoji="1" lang="ja-JP" altLang="en-US" dirty="0" smtClean="0"/>
              <a:t> を通して</a:t>
            </a:r>
            <a:r>
              <a:rPr kumimoji="1" lang="en-US" altLang="ja-JP" dirty="0" smtClean="0"/>
              <a:t>View</a:t>
            </a:r>
            <a:r>
              <a:rPr kumimoji="1" lang="ja-JP" altLang="en-US" dirty="0" smtClean="0"/>
              <a:t>に入力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779912" y="4478322"/>
            <a:ext cx="9394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</a:t>
            </a:r>
            <a:r>
              <a:rPr kumimoji="1" lang="en-US" altLang="ja-JP" dirty="0" smtClean="0"/>
              <a:t>View</a:t>
            </a:r>
            <a:r>
              <a:rPr kumimoji="1" lang="ja-JP" altLang="en-US" dirty="0" smtClean="0"/>
              <a:t>からの入力を処理</a:t>
            </a:r>
            <a:endParaRPr kumimoji="1" lang="ja-JP" altLang="en-US" dirty="0"/>
          </a:p>
        </p:txBody>
      </p:sp>
      <p:cxnSp>
        <p:nvCxnSpPr>
          <p:cNvPr id="41" name="直線矢印コネクタ 40"/>
          <p:cNvCxnSpPr/>
          <p:nvPr/>
        </p:nvCxnSpPr>
        <p:spPr>
          <a:xfrm flipH="1">
            <a:off x="3013350" y="4077072"/>
            <a:ext cx="76237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624958" y="4482986"/>
            <a:ext cx="154607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</a:t>
            </a:r>
            <a:r>
              <a:rPr kumimoji="1" lang="en-US" altLang="ja-JP" dirty="0" smtClean="0"/>
              <a:t>Controller</a:t>
            </a:r>
            <a:r>
              <a:rPr kumimoji="1" lang="ja-JP" altLang="en-US" dirty="0" smtClean="0"/>
              <a:t> がユーザの</a:t>
            </a:r>
            <a:r>
              <a:rPr lang="ja-JP" altLang="en-US" dirty="0" smtClean="0"/>
              <a:t>操作</a:t>
            </a:r>
            <a:r>
              <a:rPr kumimoji="1" lang="ja-JP" altLang="en-US" dirty="0" smtClean="0"/>
              <a:t>に応じたデータのやりとりを指示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028384" y="4221088"/>
            <a:ext cx="12241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④</a:t>
            </a:r>
            <a:r>
              <a:rPr lang="ja-JP" altLang="en-US" dirty="0" smtClean="0"/>
              <a:t>データ のやりとり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190084" y="3808090"/>
            <a:ext cx="15121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r>
              <a:rPr kumimoji="1" lang="en-US" altLang="ja-JP" dirty="0" smtClean="0"/>
              <a:t>Model</a:t>
            </a:r>
            <a:r>
              <a:rPr kumimoji="1" lang="ja-JP" altLang="en-US" dirty="0" smtClean="0"/>
              <a:t> からデータを取得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195736" y="4294837"/>
            <a:ext cx="13491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⑦ブラウザに出力</a:t>
            </a:r>
            <a:endParaRPr lang="en-US" altLang="ja-JP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401445" y="4117722"/>
            <a:ext cx="810515" cy="10614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2699792" y="3501008"/>
            <a:ext cx="14606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⑥</a:t>
            </a:r>
            <a:r>
              <a:rPr lang="ja-JP" altLang="en-US" dirty="0" smtClean="0"/>
              <a:t>結果を</a:t>
            </a:r>
            <a:r>
              <a:rPr lang="en-US" altLang="ja-JP" dirty="0" smtClean="0"/>
              <a:t>view </a:t>
            </a:r>
            <a:r>
              <a:rPr lang="ja-JP" altLang="en-US" dirty="0" smtClean="0"/>
              <a:t>に渡す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259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3" grpId="0"/>
      <p:bldP spid="45" grpId="0"/>
      <p:bldP spid="46" grpId="0"/>
      <p:bldP spid="47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</a:rPr>
              <a:t>ディレクトリ</a:t>
            </a:r>
            <a:r>
              <a:rPr lang="ja-JP" altLang="en-US" dirty="0">
                <a:latin typeface="+mj-ea"/>
              </a:rPr>
              <a:t>構造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ルートディレクトリ以下の構造は基本的に以下</a:t>
            </a:r>
            <a:r>
              <a:rPr lang="ja-JP" altLang="en-US" dirty="0"/>
              <a:t>のようになる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suu</a:t>
            </a:r>
            <a:r>
              <a:rPr lang="ja-JP" altLang="en-US" dirty="0" smtClean="0"/>
              <a:t> の場合ルートディレクトリは</a:t>
            </a:r>
            <a:r>
              <a:rPr lang="en-US" altLang="ja-JP" dirty="0" smtClean="0"/>
              <a:t>report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400" dirty="0" smtClean="0"/>
              <a:t>report/</a:t>
            </a:r>
          </a:p>
          <a:p>
            <a:pPr>
              <a:buNone/>
            </a:pPr>
            <a:r>
              <a:rPr lang="ja-JP" altLang="en-US" sz="2400" dirty="0" smtClean="0"/>
              <a:t>   </a:t>
            </a:r>
            <a:r>
              <a:rPr lang="en-US" altLang="ja-JP" sz="2400" dirty="0" smtClean="0"/>
              <a:t>|--app</a:t>
            </a:r>
          </a:p>
          <a:p>
            <a:pPr>
              <a:buNone/>
            </a:pPr>
            <a:r>
              <a:rPr lang="en-US" altLang="ja-JP" sz="2400" dirty="0" smtClean="0"/>
              <a:t>   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   |--models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-- *.</a:t>
            </a:r>
            <a:r>
              <a:rPr lang="en-US" altLang="ja-JP" sz="2400" dirty="0" err="1" smtClean="0"/>
              <a:t>rb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  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   |--controllers -- *_</a:t>
            </a:r>
            <a:r>
              <a:rPr lang="en-US" altLang="ja-JP" sz="2400" dirty="0" err="1" smtClean="0"/>
              <a:t>controllers.rb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  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   |--views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--</a:t>
            </a:r>
            <a:r>
              <a:rPr lang="ja-JP" altLang="en-US" sz="2400" dirty="0" smtClean="0"/>
              <a:t> 各クラス </a:t>
            </a:r>
            <a:r>
              <a:rPr lang="en-US" altLang="ja-JP" sz="2400" dirty="0" smtClean="0"/>
              <a:t>-- *.</a:t>
            </a:r>
            <a:r>
              <a:rPr lang="en-US" altLang="ja-JP" sz="2400" dirty="0" err="1" smtClean="0"/>
              <a:t>html.erb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  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   …</a:t>
            </a:r>
          </a:p>
          <a:p>
            <a:pPr>
              <a:buNone/>
            </a:pPr>
            <a:r>
              <a:rPr lang="ja-JP" altLang="en-US" sz="2400" dirty="0" smtClean="0"/>
              <a:t>   </a:t>
            </a:r>
            <a:r>
              <a:rPr lang="en-US" altLang="ja-JP" sz="2400" dirty="0" smtClean="0"/>
              <a:t>|--db</a:t>
            </a:r>
          </a:p>
          <a:p>
            <a:pPr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   |--migrate</a:t>
            </a:r>
          </a:p>
          <a:p>
            <a:pPr>
              <a:buNone/>
            </a:pPr>
            <a:r>
              <a:rPr lang="en-US" altLang="ja-JP" sz="2400" dirty="0" smtClean="0"/>
              <a:t> 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     </a:t>
            </a:r>
            <a:r>
              <a:rPr lang="en-US" altLang="ja-JP" sz="2400" dirty="0"/>
              <a:t>…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厳格なファイル名規則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2000" dirty="0"/>
              <a:t>report/</a:t>
            </a:r>
          </a:p>
          <a:p>
            <a:pPr>
              <a:buNone/>
            </a:pPr>
            <a:r>
              <a:rPr lang="ja-JP" altLang="en-US" sz="2000" dirty="0"/>
              <a:t>   </a:t>
            </a:r>
            <a:r>
              <a:rPr lang="en-US" altLang="ja-JP" sz="2000" dirty="0"/>
              <a:t>|--app</a:t>
            </a:r>
          </a:p>
          <a:p>
            <a:pPr>
              <a:buNone/>
            </a:pPr>
            <a:r>
              <a:rPr lang="en-US" altLang="ja-JP" sz="2000" dirty="0"/>
              <a:t>   </a:t>
            </a:r>
            <a:r>
              <a:rPr lang="ja-JP" altLang="en-US" sz="2000" dirty="0"/>
              <a:t>   </a:t>
            </a:r>
            <a:r>
              <a:rPr lang="en-US" altLang="ja-JP" sz="2000" dirty="0"/>
              <a:t>   </a:t>
            </a:r>
            <a:r>
              <a:rPr lang="en-US" altLang="ja-JP" sz="2000" dirty="0" smtClean="0"/>
              <a:t>|--model</a:t>
            </a:r>
            <a:r>
              <a:rPr lang="ja-JP" altLang="en-US" sz="2000" dirty="0" smtClean="0"/>
              <a:t> 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 </a:t>
            </a:r>
            <a:r>
              <a:rPr lang="en-US" altLang="ja-JP" sz="2000" dirty="0" smtClean="0"/>
              <a:t>			|--</a:t>
            </a:r>
            <a:r>
              <a:rPr lang="ja-JP" altLang="en-US" sz="2000" dirty="0" smtClean="0"/>
              <a:t> </a:t>
            </a:r>
            <a:r>
              <a:rPr lang="en-US" altLang="ja-JP" sz="2000" dirty="0" err="1" smtClean="0"/>
              <a:t>user.rb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/>
              <a:t> </a:t>
            </a:r>
            <a:r>
              <a:rPr lang="en-US" altLang="ja-JP" sz="2000" dirty="0"/>
              <a:t>			|--</a:t>
            </a:r>
            <a:r>
              <a:rPr lang="ja-JP" altLang="en-US" sz="2000" dirty="0"/>
              <a:t> </a:t>
            </a:r>
            <a:r>
              <a:rPr lang="en-US" altLang="ja-JP" sz="2000" dirty="0" err="1" smtClean="0"/>
              <a:t>repbody.rb</a:t>
            </a:r>
            <a:endParaRPr lang="en-US" altLang="ja-JP" sz="2000" dirty="0"/>
          </a:p>
          <a:p>
            <a:pPr>
              <a:buNone/>
            </a:pPr>
            <a:r>
              <a:rPr lang="en-US" altLang="ja-JP" sz="2000" dirty="0"/>
              <a:t>   </a:t>
            </a:r>
            <a:r>
              <a:rPr lang="ja-JP" altLang="en-US" sz="2000" dirty="0"/>
              <a:t>   </a:t>
            </a:r>
            <a:r>
              <a:rPr lang="en-US" altLang="ja-JP" sz="2000" dirty="0"/>
              <a:t>   |--controllers </a:t>
            </a:r>
          </a:p>
          <a:p>
            <a:pPr>
              <a:buNone/>
            </a:pPr>
            <a:r>
              <a:rPr lang="en-US" altLang="ja-JP" sz="2000" dirty="0" smtClean="0"/>
              <a:t>                  |-- </a:t>
            </a:r>
            <a:r>
              <a:rPr lang="en-US" altLang="ja-JP" sz="2000" dirty="0" err="1" smtClean="0"/>
              <a:t>users_controllers.rb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           |-- </a:t>
            </a:r>
            <a:r>
              <a:rPr lang="en-US" altLang="ja-JP" sz="2000" dirty="0" err="1" smtClean="0"/>
              <a:t>repbodies_controller.rb</a:t>
            </a:r>
            <a:endParaRPr lang="en-US" altLang="ja-JP" sz="2000" dirty="0"/>
          </a:p>
          <a:p>
            <a:pPr>
              <a:buNone/>
            </a:pPr>
            <a:r>
              <a:rPr lang="en-US" altLang="ja-JP" sz="2000" dirty="0"/>
              <a:t>   </a:t>
            </a:r>
            <a:r>
              <a:rPr lang="ja-JP" altLang="en-US" sz="2000" dirty="0"/>
              <a:t>   </a:t>
            </a:r>
            <a:r>
              <a:rPr lang="en-US" altLang="ja-JP" sz="2000" dirty="0"/>
              <a:t>   |--views 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           |--users</a:t>
            </a:r>
          </a:p>
          <a:p>
            <a:pPr>
              <a:buNone/>
            </a:pPr>
            <a:r>
              <a:rPr lang="en-US" altLang="ja-JP" sz="2000" dirty="0" smtClean="0"/>
              <a:t>		</a:t>
            </a:r>
            <a:r>
              <a:rPr lang="en-US" altLang="ja-JP" sz="2000" dirty="0"/>
              <a:t>	</a:t>
            </a:r>
            <a:r>
              <a:rPr lang="ja-JP" altLang="en-US" sz="2000" dirty="0" smtClean="0"/>
              <a:t>     </a:t>
            </a:r>
            <a:r>
              <a:rPr lang="en-US" altLang="ja-JP" sz="2000" dirty="0" smtClean="0"/>
              <a:t>|-- </a:t>
            </a:r>
            <a:r>
              <a:rPr lang="en-US" altLang="ja-JP" sz="2000" dirty="0" err="1" smtClean="0"/>
              <a:t>show.html.erb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/>
              <a:t>			</a:t>
            </a:r>
            <a:r>
              <a:rPr lang="ja-JP" altLang="en-US" sz="2000" dirty="0" smtClean="0"/>
              <a:t>     </a:t>
            </a:r>
            <a:r>
              <a:rPr lang="en-US" altLang="ja-JP" sz="2000" dirty="0" smtClean="0"/>
              <a:t>|-- </a:t>
            </a:r>
            <a:r>
              <a:rPr lang="en-US" altLang="ja-JP" sz="2000" dirty="0" err="1" smtClean="0"/>
              <a:t>new.html.erb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		       |-- </a:t>
            </a:r>
            <a:r>
              <a:rPr lang="en-US" altLang="ja-JP" sz="2000" dirty="0" err="1" smtClean="0"/>
              <a:t>repbodies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	</a:t>
            </a:r>
            <a:r>
              <a:rPr lang="ja-JP" altLang="en-US" sz="2000" dirty="0" smtClean="0"/>
              <a:t>     </a:t>
            </a:r>
            <a:r>
              <a:rPr lang="en-US" altLang="ja-JP" sz="2000" dirty="0" smtClean="0"/>
              <a:t>|-- </a:t>
            </a:r>
            <a:r>
              <a:rPr lang="en-US" altLang="ja-JP" sz="2000" dirty="0" err="1" smtClean="0"/>
              <a:t>index.html.erb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6710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user </a:t>
            </a:r>
            <a:r>
              <a:rPr kumimoji="1" lang="ja-JP" altLang="en-US" dirty="0" smtClean="0"/>
              <a:t>クラスの例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データベース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80840"/>
              </p:ext>
            </p:extLst>
          </p:nvPr>
        </p:nvGraphicFramePr>
        <p:xfrm>
          <a:off x="4287206" y="1668864"/>
          <a:ext cx="4605274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614"/>
                <a:gridCol w="324866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データ型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名前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String </a:t>
                      </a:r>
                      <a:r>
                        <a:rPr kumimoji="1" lang="ja-JP" altLang="en-US" dirty="0" smtClean="0"/>
                        <a:t>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smtClean="0"/>
                        <a:t>account(</a:t>
                      </a:r>
                      <a:r>
                        <a:rPr kumimoji="1" lang="ja-JP" altLang="en-US" dirty="0" smtClean="0"/>
                        <a:t>アカウント名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smtClean="0"/>
                        <a:t>username(</a:t>
                      </a:r>
                      <a:r>
                        <a:rPr kumimoji="1" lang="ja-JP" altLang="en-US" dirty="0" smtClean="0"/>
                        <a:t>フルネーム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err="1" smtClean="0"/>
                        <a:t>studentid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学籍番号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smtClean="0"/>
                        <a:t>email(</a:t>
                      </a:r>
                      <a:r>
                        <a:rPr kumimoji="1" lang="ja-JP" altLang="en-US" dirty="0" smtClean="0"/>
                        <a:t>メールアドレス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smtClean="0"/>
                        <a:t>grade(</a:t>
                      </a:r>
                      <a:r>
                        <a:rPr kumimoji="1" lang="ja-JP" altLang="en-US" dirty="0" smtClean="0"/>
                        <a:t>学年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err="1" smtClean="0"/>
                        <a:t>password_digest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パスワード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smtClean="0"/>
                        <a:t>machine(</a:t>
                      </a:r>
                      <a:r>
                        <a:rPr kumimoji="1" lang="ja-JP" altLang="en-US" dirty="0" smtClean="0"/>
                        <a:t>情報実験機番号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smtClean="0"/>
                        <a:t>year(</a:t>
                      </a:r>
                      <a:r>
                        <a:rPr kumimoji="1" lang="ja-JP" altLang="en-US" dirty="0" smtClean="0"/>
                        <a:t>受講年度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smtClean="0"/>
                        <a:t>owner(</a:t>
                      </a:r>
                      <a:r>
                        <a:rPr kumimoji="1" lang="ja-JP" altLang="en-US" dirty="0" smtClean="0"/>
                        <a:t>責任者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smtClean="0"/>
                        <a:t>furigana(</a:t>
                      </a:r>
                      <a:r>
                        <a:rPr kumimoji="1" lang="ja-JP" altLang="en-US" dirty="0" smtClean="0"/>
                        <a:t>名前の読み仮名</a:t>
                      </a:r>
                      <a:r>
                        <a:rPr kumimoji="1" lang="en-US" altLang="ja-JP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integer</a:t>
                      </a:r>
                      <a:r>
                        <a:rPr kumimoji="1" lang="ja-JP" altLang="en-US" dirty="0" smtClean="0"/>
                        <a:t> 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dirty="0" smtClean="0"/>
                        <a:t>id(</a:t>
                      </a:r>
                      <a:r>
                        <a:rPr kumimoji="1" lang="ja-JP" altLang="en-US" dirty="0" smtClean="0"/>
                        <a:t>主キー</a:t>
                      </a:r>
                      <a:r>
                        <a:rPr kumimoji="1" lang="en-US" altLang="ja-JP" dirty="0" smtClean="0"/>
                        <a:t>)</a:t>
                      </a:r>
                      <a:r>
                        <a:rPr kumimoji="1" lang="ja-JP" altLang="en-US" dirty="0" smtClean="0"/>
                        <a:t> </a:t>
                      </a:r>
                      <a:endParaRPr kumimoji="1" lang="en-US" altLang="ja-JP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dirty="0" err="1" smtClean="0"/>
                        <a:t>role_id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役職番号</a:t>
                      </a:r>
                      <a:r>
                        <a:rPr kumimoji="1" lang="en-US" altLang="ja-JP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datetime</a:t>
                      </a:r>
                      <a:r>
                        <a:rPr kumimoji="1" lang="ja-JP" altLang="en-US" dirty="0" smtClean="0"/>
                        <a:t> 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err="1" smtClean="0"/>
                        <a:t>created_at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作成日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dirty="0" err="1" smtClean="0"/>
                        <a:t>updated_at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アップデート</a:t>
                      </a:r>
                      <a:r>
                        <a:rPr kumimoji="1" lang="en-US" altLang="ja-JP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boolean</a:t>
                      </a:r>
                      <a:r>
                        <a:rPr kumimoji="1" lang="ja-JP" altLang="en-US" dirty="0" smtClean="0"/>
                        <a:t> 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dirty="0" err="1" smtClean="0"/>
                        <a:t>acception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アカウント認証</a:t>
                      </a:r>
                      <a:r>
                        <a:rPr kumimoji="1" lang="en-US" altLang="ja-JP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マイグレーションファイルにて作成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db</a:t>
            </a:r>
            <a:r>
              <a:rPr lang="en-US" altLang="ja-JP" dirty="0" smtClean="0"/>
              <a:t>/migrate/ </a:t>
            </a:r>
            <a:r>
              <a:rPr lang="ja-JP" altLang="en-US" dirty="0" smtClean="0"/>
              <a:t>以下に存在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詳細は割愛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338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user </a:t>
            </a:r>
            <a:r>
              <a:rPr lang="ja-JP" altLang="en-US" dirty="0"/>
              <a:t>クラスの</a:t>
            </a:r>
            <a:r>
              <a:rPr lang="ja-JP" altLang="en-US" dirty="0" smtClean="0"/>
              <a:t>例 </a:t>
            </a:r>
            <a:r>
              <a:rPr lang="en-US" altLang="ja-JP" dirty="0" smtClean="0"/>
              <a:t>(</a:t>
            </a:r>
            <a:r>
              <a:rPr lang="ja-JP" altLang="en-US" dirty="0" smtClean="0"/>
              <a:t>モデル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user.rb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79145" cy="54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1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user </a:t>
            </a:r>
            <a:r>
              <a:rPr lang="ja-JP" altLang="en-US" dirty="0"/>
              <a:t>クラスの例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users_controller.rb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6533677" cy="661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中かっこ 4"/>
          <p:cNvSpPr/>
          <p:nvPr/>
        </p:nvSpPr>
        <p:spPr>
          <a:xfrm>
            <a:off x="3779912" y="1556792"/>
            <a:ext cx="432048" cy="15121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/>
          <p:cNvSpPr/>
          <p:nvPr/>
        </p:nvSpPr>
        <p:spPr>
          <a:xfrm>
            <a:off x="3798962" y="3606924"/>
            <a:ext cx="432048" cy="15121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中かっこ 7"/>
          <p:cNvSpPr/>
          <p:nvPr/>
        </p:nvSpPr>
        <p:spPr>
          <a:xfrm>
            <a:off x="3798962" y="5138142"/>
            <a:ext cx="432048" cy="15121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7984" y="177281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show</a:t>
            </a:r>
            <a:r>
              <a:rPr kumimoji="1" lang="ja-JP" altLang="en-US" sz="2000" dirty="0" smtClean="0"/>
              <a:t> アクション</a:t>
            </a:r>
            <a:endParaRPr kumimoji="1" lang="en-US" altLang="ja-JP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find </a:t>
            </a:r>
            <a:r>
              <a:rPr lang="ja-JP" altLang="en-US" sz="2000" dirty="0" smtClean="0"/>
              <a:t>メソッドを使って変数を格納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7984" y="3850905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new</a:t>
            </a:r>
            <a:r>
              <a:rPr kumimoji="1" lang="ja-JP" altLang="en-US" sz="2000" dirty="0" smtClean="0"/>
              <a:t> アクション</a:t>
            </a:r>
            <a:endParaRPr kumimoji="1" lang="en-US" altLang="ja-JP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new </a:t>
            </a:r>
            <a:r>
              <a:rPr lang="ja-JP" altLang="en-US" sz="2000" dirty="0" smtClean="0"/>
              <a:t>メソッドを使ってデータの格納先変数を作成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80942" y="530120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newext</a:t>
            </a:r>
            <a:r>
              <a:rPr kumimoji="1" lang="ja-JP" altLang="en-US" sz="2000" dirty="0" smtClean="0"/>
              <a:t> アクション</a:t>
            </a:r>
            <a:endParaRPr kumimoji="1" lang="en-US" altLang="ja-JP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new </a:t>
            </a:r>
            <a:r>
              <a:rPr lang="ja-JP" altLang="en-US" sz="2000" dirty="0" smtClean="0"/>
              <a:t>メソッドを使ってデータの格納先変数を作成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63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user </a:t>
            </a:r>
            <a:r>
              <a:rPr kumimoji="1" lang="ja-JP" altLang="en-US" dirty="0" smtClean="0"/>
              <a:t>クラスの例 </a:t>
            </a:r>
            <a:r>
              <a:rPr kumimoji="1" lang="en-US" altLang="ja-JP" dirty="0" smtClean="0"/>
              <a:t>(users/</a:t>
            </a:r>
            <a:r>
              <a:rPr kumimoji="1" lang="en-US" altLang="ja-JP" dirty="0" err="1" smtClean="0"/>
              <a:t>show.html.erb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74118"/>
            <a:ext cx="5286375" cy="806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635896" y="406487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show</a:t>
            </a:r>
            <a:r>
              <a:rPr lang="ja-JP" altLang="en-US" sz="2000" dirty="0" smtClean="0"/>
              <a:t> アクションで格納した変数を表示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74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けっこう大変そう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規則覚えるのが大変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最初頑張れば後で楽できます</a:t>
            </a:r>
            <a:endParaRPr lang="en-US" altLang="ja-JP" dirty="0" smtClean="0"/>
          </a:p>
          <a:p>
            <a:r>
              <a:rPr lang="ja-JP" altLang="en-US" dirty="0" smtClean="0"/>
              <a:t>とはいっても一から全部作っていくのはなかなか厳しい</a:t>
            </a:r>
            <a:r>
              <a:rPr lang="en-US" altLang="ja-JP" dirty="0" smtClean="0"/>
              <a:t>…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そんな</a:t>
            </a:r>
            <a:r>
              <a:rPr lang="ja-JP" altLang="en-US" dirty="0"/>
              <a:t>あなた</a:t>
            </a:r>
            <a:r>
              <a:rPr lang="ja-JP" altLang="en-US" dirty="0" smtClean="0"/>
              <a:t>に</a:t>
            </a:r>
            <a:r>
              <a:rPr lang="en-US" altLang="ja-JP" dirty="0" smtClean="0"/>
              <a:t>…</a:t>
            </a:r>
          </a:p>
          <a:p>
            <a:pPr marL="457200" lvl="1" indent="0" algn="ctr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Scaffolding </a:t>
            </a:r>
            <a:r>
              <a:rPr kumimoji="1" lang="ja-JP" altLang="en-US" dirty="0" smtClean="0">
                <a:solidFill>
                  <a:srgbClr val="FF0000"/>
                </a:solidFill>
              </a:rPr>
              <a:t>機能</a:t>
            </a:r>
            <a:r>
              <a:rPr lang="ja-JP" altLang="en-US" dirty="0" smtClean="0"/>
              <a:t>をおすすめ！！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802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688" y="2996952"/>
            <a:ext cx="8686800" cy="838200"/>
          </a:xfrm>
        </p:spPr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Scaffolding</a:t>
            </a:r>
            <a:r>
              <a:rPr kumimoji="1" lang="ja-JP" altLang="en-US" dirty="0" smtClean="0"/>
              <a:t> 機能 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スキャフォールディング</a:t>
            </a:r>
            <a:r>
              <a:rPr kumimoji="1" lang="en-US" altLang="ja-JP" sz="2800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Scaffolding: </a:t>
            </a:r>
            <a:r>
              <a:rPr kumimoji="1" lang="ja-JP" altLang="en-US" dirty="0" smtClean="0"/>
              <a:t>足場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基本機能をあらかじめ実装したアプリケーションの骨格を作成する機能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実演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933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Scaffolding</a:t>
            </a:r>
            <a:r>
              <a:rPr kumimoji="1" lang="ja-JP" altLang="en-US" dirty="0" smtClean="0"/>
              <a:t> 機能による開発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test1</a:t>
            </a:r>
            <a:r>
              <a:rPr lang="ja-JP" altLang="en-US" dirty="0" smtClean="0"/>
              <a:t> ディレクトリの作成</a:t>
            </a:r>
            <a:r>
              <a:rPr lang="en-US" altLang="ja-JP" dirty="0" smtClean="0"/>
              <a:t>(test </a:t>
            </a:r>
            <a:r>
              <a:rPr lang="ja-JP" altLang="en-US" dirty="0" smtClean="0"/>
              <a:t>だと怒られる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rails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test1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 smtClean="0"/>
              <a:t>関連ファイルの作成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 rails generate scaffold book </a:t>
            </a:r>
            <a:r>
              <a:rPr kumimoji="1"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isbn:string</a:t>
            </a:r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title:string</a:t>
            </a:r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publish:string</a:t>
            </a:r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published:date</a:t>
            </a:r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ja-JP" altLang="en-US" dirty="0" smtClean="0"/>
              <a:t>マイグレーションファイルの実行によるテーブルの作成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 rake </a:t>
            </a:r>
            <a:r>
              <a:rPr kumimoji="1"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db:migrate</a:t>
            </a:r>
            <a:endParaRPr kumimoji="1"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 smtClean="0"/>
              <a:t>サーバ起動</a:t>
            </a:r>
            <a:r>
              <a:rPr lang="en-US" altLang="ja-JP" dirty="0" smtClean="0"/>
              <a:t>, </a:t>
            </a:r>
            <a:r>
              <a:rPr lang="ja-JP" altLang="en-US" dirty="0" smtClean="0"/>
              <a:t>ブラウザ確認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rails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0" indent="0">
              <a:buNone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ブラウザで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http://localhost:3000/books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にアクセス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質問タイム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688" y="2996952"/>
            <a:ext cx="8686800" cy="838200"/>
          </a:xfrm>
        </p:spPr>
        <p:txBody>
          <a:bodyPr/>
          <a:lstStyle/>
          <a:p>
            <a:r>
              <a:rPr lang="en-US" altLang="ja-JP" dirty="0" err="1" smtClean="0"/>
              <a:t>suu</a:t>
            </a:r>
            <a:r>
              <a:rPr lang="ja-JP" altLang="en-US" dirty="0" smtClean="0"/>
              <a:t> における</a:t>
            </a:r>
            <a:r>
              <a:rPr lang="en-US" altLang="ja-JP" dirty="0" smtClean="0"/>
              <a:t>MVC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+mj-ea"/>
              </a:rPr>
              <a:t>ここから</a:t>
            </a:r>
            <a:r>
              <a:rPr lang="ja-JP" altLang="en-US" dirty="0" smtClean="0">
                <a:latin typeface="+mj-ea"/>
              </a:rPr>
              <a:t>は</a:t>
            </a:r>
            <a:r>
              <a:rPr lang="en-US" altLang="ja-JP" dirty="0" smtClean="0">
                <a:latin typeface="+mj-ea"/>
              </a:rPr>
              <a:t>…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ja-JP" altLang="en-US" sz="2800" dirty="0" smtClean="0"/>
              <a:t>アカウント申請の際の</a:t>
            </a:r>
            <a:r>
              <a:rPr lang="en-US" altLang="ja-JP" sz="2800" dirty="0" smtClean="0"/>
              <a:t>MVC</a:t>
            </a:r>
            <a:r>
              <a:rPr lang="ja-JP" altLang="en-US" sz="2800" dirty="0" smtClean="0"/>
              <a:t>の動きを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ソースコードと併せて具体的に追っていきます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/>
          </a:p>
          <a:p>
            <a:r>
              <a:rPr lang="ja-JP" altLang="en-US" sz="2800" dirty="0" smtClean="0"/>
              <a:t>ソースコードは</a:t>
            </a:r>
            <a:r>
              <a:rPr lang="en-US" altLang="ja-JP" sz="2800" dirty="0" err="1" smtClean="0"/>
              <a:t>github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においてあります</a:t>
            </a:r>
            <a:endParaRPr lang="en-US" altLang="ja-JP" sz="2400" dirty="0" smtClean="0"/>
          </a:p>
          <a:p>
            <a:pPr lvl="1"/>
            <a:r>
              <a:rPr lang="en-US" altLang="ja-JP" sz="2400" dirty="0" err="1" smtClean="0"/>
              <a:t>mikataka@github</a:t>
            </a:r>
            <a:endParaRPr lang="en-US" altLang="ja-JP" sz="2400" dirty="0" smtClean="0"/>
          </a:p>
          <a:p>
            <a:pPr lvl="2"/>
            <a:r>
              <a:rPr lang="en-US" altLang="ja-JP" sz="2000" dirty="0"/>
              <a:t>https://</a:t>
            </a:r>
            <a:r>
              <a:rPr lang="en-US" altLang="ja-JP" sz="2000" dirty="0" smtClean="0"/>
              <a:t>github.com/mikataka/report</a:t>
            </a:r>
          </a:p>
          <a:p>
            <a:pPr lvl="1"/>
            <a:r>
              <a:rPr lang="en-US" altLang="ja-JP" sz="2400" dirty="0" smtClean="0"/>
              <a:t>branch 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>master 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work</a:t>
            </a:r>
            <a:r>
              <a:rPr lang="ja-JP" altLang="en-US" sz="2400" dirty="0" smtClean="0"/>
              <a:t> があるがどちらも同じ</a:t>
            </a:r>
            <a:endParaRPr lang="en-US" altLang="ja-JP" sz="2400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+mj-ea"/>
              </a:rPr>
              <a:t>MVC</a:t>
            </a:r>
            <a:r>
              <a:rPr lang="ja-JP" altLang="en-US" dirty="0">
                <a:latin typeface="+mj-ea"/>
              </a:rPr>
              <a:t> </a:t>
            </a:r>
            <a:r>
              <a:rPr lang="ja-JP" altLang="en-US" dirty="0" smtClean="0">
                <a:latin typeface="+mj-ea"/>
              </a:rPr>
              <a:t>の基本的なシナリオ</a:t>
            </a:r>
            <a:r>
              <a:rPr lang="en-US" altLang="ja-JP" dirty="0" smtClean="0">
                <a:latin typeface="+mj-ea"/>
              </a:rPr>
              <a:t>(</a:t>
            </a:r>
            <a:r>
              <a:rPr lang="ja-JP" altLang="en-US" dirty="0" smtClean="0">
                <a:latin typeface="+mj-ea"/>
              </a:rPr>
              <a:t>復習</a:t>
            </a:r>
            <a:r>
              <a:rPr lang="en-US" altLang="ja-JP" dirty="0" smtClean="0">
                <a:latin typeface="+mj-ea"/>
              </a:rPr>
              <a:t>)</a:t>
            </a:r>
            <a:endParaRPr kumimoji="1" lang="ja-JP" altLang="en-US" dirty="0">
              <a:latin typeface="+mj-ea"/>
            </a:endParaRPr>
          </a:p>
        </p:txBody>
      </p:sp>
      <p:grpSp>
        <p:nvGrpSpPr>
          <p:cNvPr id="7" name="グループ化 19"/>
          <p:cNvGrpSpPr/>
          <p:nvPr/>
        </p:nvGrpSpPr>
        <p:grpSpPr>
          <a:xfrm>
            <a:off x="237118" y="2204864"/>
            <a:ext cx="8655362" cy="4320480"/>
            <a:chOff x="237118" y="2204864"/>
            <a:chExt cx="8655362" cy="4320480"/>
          </a:xfrm>
        </p:grpSpPr>
        <p:grpSp>
          <p:nvGrpSpPr>
            <p:cNvPr id="8" name="グループ化 11"/>
            <p:cNvGrpSpPr/>
            <p:nvPr/>
          </p:nvGrpSpPr>
          <p:grpSpPr>
            <a:xfrm>
              <a:off x="1115616" y="2492896"/>
              <a:ext cx="7488832" cy="4032448"/>
              <a:chOff x="971600" y="1772816"/>
              <a:chExt cx="7488832" cy="4032448"/>
            </a:xfrm>
          </p:grpSpPr>
          <p:grpSp>
            <p:nvGrpSpPr>
              <p:cNvPr id="12" name="グループ化 7"/>
              <p:cNvGrpSpPr/>
              <p:nvPr/>
            </p:nvGrpSpPr>
            <p:grpSpPr>
              <a:xfrm>
                <a:off x="971600" y="1772816"/>
                <a:ext cx="7488832" cy="4032448"/>
                <a:chOff x="971600" y="1772816"/>
                <a:chExt cx="7488832" cy="4032448"/>
              </a:xfrm>
            </p:grpSpPr>
            <p:sp>
              <p:nvSpPr>
                <p:cNvPr id="4" name="円/楕円 3"/>
                <p:cNvSpPr/>
                <p:nvPr/>
              </p:nvSpPr>
              <p:spPr>
                <a:xfrm>
                  <a:off x="971600" y="4437112"/>
                  <a:ext cx="2448272" cy="136815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円/楕円 4"/>
                <p:cNvSpPr/>
                <p:nvPr/>
              </p:nvSpPr>
              <p:spPr>
                <a:xfrm>
                  <a:off x="6012160" y="4403204"/>
                  <a:ext cx="2448272" cy="136815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円/楕円 5"/>
                <p:cNvSpPr/>
                <p:nvPr/>
              </p:nvSpPr>
              <p:spPr>
                <a:xfrm>
                  <a:off x="3419872" y="1772816"/>
                  <a:ext cx="2448272" cy="1368152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" name="テキスト ボックス 8"/>
              <p:cNvSpPr txBox="1"/>
              <p:nvPr/>
            </p:nvSpPr>
            <p:spPr>
              <a:xfrm>
                <a:off x="1871700" y="493652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View</a:t>
                </a:r>
                <a:endParaRPr kumimoji="1" lang="ja-JP" altLang="en-US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876256" y="486916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Model</a:t>
                </a:r>
                <a:endParaRPr kumimoji="1" lang="ja-JP" altLang="en-US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4067944" y="227687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Controller</a:t>
                </a:r>
                <a:endParaRPr kumimoji="1" lang="ja-JP" altLang="en-US" dirty="0"/>
              </a:p>
            </p:txBody>
          </p:sp>
        </p:grpSp>
        <p:grpSp>
          <p:nvGrpSpPr>
            <p:cNvPr id="13" name="グループ化 17"/>
            <p:cNvGrpSpPr/>
            <p:nvPr/>
          </p:nvGrpSpPr>
          <p:grpSpPr>
            <a:xfrm>
              <a:off x="237118" y="2204864"/>
              <a:ext cx="2534682" cy="2097524"/>
              <a:chOff x="237118" y="2204864"/>
              <a:chExt cx="2534682" cy="209752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7118" y="2204864"/>
                <a:ext cx="2534682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683568" y="3933056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Web</a:t>
                </a:r>
                <a:r>
                  <a:rPr lang="ja-JP" altLang="en-US" dirty="0" smtClean="0"/>
                  <a:t> ブラウザ</a:t>
                </a:r>
                <a:endParaRPr kumimoji="1" lang="ja-JP" altLang="en-US" dirty="0"/>
              </a:p>
            </p:txBody>
          </p:sp>
        </p:grpSp>
        <p:grpSp>
          <p:nvGrpSpPr>
            <p:cNvPr id="14" name="グループ化 18"/>
            <p:cNvGrpSpPr/>
            <p:nvPr/>
          </p:nvGrpSpPr>
          <p:grpSpPr>
            <a:xfrm>
              <a:off x="6624736" y="2204864"/>
              <a:ext cx="2267744" cy="1656184"/>
              <a:chOff x="6624736" y="2204864"/>
              <a:chExt cx="2267744" cy="1656184"/>
            </a:xfrm>
          </p:grpSpPr>
          <p:sp>
            <p:nvSpPr>
              <p:cNvPr id="16" name="円柱 15"/>
              <p:cNvSpPr/>
              <p:nvPr/>
            </p:nvSpPr>
            <p:spPr>
              <a:xfrm>
                <a:off x="6624736" y="2204864"/>
                <a:ext cx="2267744" cy="1656184"/>
              </a:xfrm>
              <a:prstGeom prst="can">
                <a:avLst/>
              </a:prstGeom>
              <a:solidFill>
                <a:srgbClr val="C8C84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7270204" y="299695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Database</a:t>
                </a:r>
                <a:endParaRPr kumimoji="1" lang="ja-JP" altLang="en-US" dirty="0"/>
              </a:p>
            </p:txBody>
          </p:sp>
        </p:grpSp>
      </p:grpSp>
      <p:cxnSp>
        <p:nvCxnSpPr>
          <p:cNvPr id="22" name="直線矢印コネクタ 21"/>
          <p:cNvCxnSpPr/>
          <p:nvPr/>
        </p:nvCxnSpPr>
        <p:spPr>
          <a:xfrm>
            <a:off x="1827876" y="4416053"/>
            <a:ext cx="0" cy="5953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6012160" y="3933056"/>
            <a:ext cx="720080" cy="10783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5652120" y="4221088"/>
            <a:ext cx="720080" cy="9580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668344" y="4077073"/>
            <a:ext cx="0" cy="9343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7956376" y="4077072"/>
            <a:ext cx="0" cy="9343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2125638" y="4278504"/>
            <a:ext cx="5147" cy="73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92646" y="4350246"/>
            <a:ext cx="167104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r>
              <a:rPr kumimoji="1" lang="en-US" altLang="ja-JP" sz="2400" dirty="0" smtClean="0"/>
              <a:t>UI</a:t>
            </a:r>
            <a:r>
              <a:rPr kumimoji="1" lang="ja-JP" altLang="en-US" dirty="0" smtClean="0"/>
              <a:t> を通して</a:t>
            </a:r>
            <a:r>
              <a:rPr kumimoji="1" lang="en-US" altLang="ja-JP" dirty="0" smtClean="0"/>
              <a:t>View</a:t>
            </a:r>
            <a:r>
              <a:rPr kumimoji="1" lang="ja-JP" altLang="en-US" dirty="0" smtClean="0"/>
              <a:t>に入力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779912" y="4478322"/>
            <a:ext cx="9394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</a:t>
            </a:r>
            <a:r>
              <a:rPr kumimoji="1" lang="en-US" altLang="ja-JP" dirty="0" smtClean="0"/>
              <a:t>View</a:t>
            </a:r>
            <a:r>
              <a:rPr kumimoji="1" lang="ja-JP" altLang="en-US" dirty="0" smtClean="0"/>
              <a:t>からの入力を処理</a:t>
            </a:r>
            <a:endParaRPr kumimoji="1" lang="ja-JP" altLang="en-US" dirty="0"/>
          </a:p>
        </p:txBody>
      </p:sp>
      <p:cxnSp>
        <p:nvCxnSpPr>
          <p:cNvPr id="41" name="直線矢印コネクタ 40"/>
          <p:cNvCxnSpPr/>
          <p:nvPr/>
        </p:nvCxnSpPr>
        <p:spPr>
          <a:xfrm flipH="1">
            <a:off x="3013350" y="4077072"/>
            <a:ext cx="76237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624958" y="4482986"/>
            <a:ext cx="154607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</a:t>
            </a:r>
            <a:r>
              <a:rPr kumimoji="1" lang="en-US" altLang="ja-JP" dirty="0" smtClean="0"/>
              <a:t>Controller</a:t>
            </a:r>
            <a:r>
              <a:rPr kumimoji="1" lang="ja-JP" altLang="en-US" dirty="0" smtClean="0"/>
              <a:t> がユーザの</a:t>
            </a:r>
            <a:r>
              <a:rPr lang="ja-JP" altLang="en-US" dirty="0" smtClean="0"/>
              <a:t>操作</a:t>
            </a:r>
            <a:r>
              <a:rPr kumimoji="1" lang="ja-JP" altLang="en-US" dirty="0" smtClean="0"/>
              <a:t>に応じたデータのやり取りを指示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028384" y="4221088"/>
            <a:ext cx="12241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④</a:t>
            </a:r>
            <a:r>
              <a:rPr lang="ja-JP" altLang="en-US" dirty="0" smtClean="0"/>
              <a:t>データ のやりとり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190084" y="3808090"/>
            <a:ext cx="15121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r>
              <a:rPr kumimoji="1" lang="en-US" altLang="ja-JP" dirty="0" smtClean="0"/>
              <a:t>Model</a:t>
            </a:r>
            <a:r>
              <a:rPr kumimoji="1" lang="ja-JP" altLang="en-US" dirty="0" smtClean="0"/>
              <a:t> からデータを取得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195736" y="4294837"/>
            <a:ext cx="13491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⑦ブラウザに出力</a:t>
            </a:r>
            <a:endParaRPr lang="en-US" altLang="ja-JP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401445" y="4117722"/>
            <a:ext cx="810515" cy="10614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2699792" y="3501008"/>
            <a:ext cx="14606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⑥</a:t>
            </a:r>
            <a:r>
              <a:rPr lang="ja-JP" altLang="en-US" dirty="0" smtClean="0"/>
              <a:t>結果を</a:t>
            </a:r>
            <a:r>
              <a:rPr lang="en-US" altLang="ja-JP" dirty="0" smtClean="0"/>
              <a:t>view </a:t>
            </a:r>
            <a:r>
              <a:rPr lang="ja-JP" altLang="en-US" dirty="0" smtClean="0"/>
              <a:t>に渡す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23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</a:rPr>
              <a:t>①</a:t>
            </a:r>
            <a:r>
              <a:rPr lang="en-US" altLang="ja-JP" dirty="0" smtClean="0">
                <a:latin typeface="+mj-ea"/>
              </a:rPr>
              <a:t>UI</a:t>
            </a:r>
            <a:r>
              <a:rPr lang="ja-JP" altLang="en-US" dirty="0" smtClean="0">
                <a:latin typeface="+mj-ea"/>
              </a:rPr>
              <a:t> を通して</a:t>
            </a:r>
            <a:r>
              <a:rPr lang="en-US" altLang="ja-JP" dirty="0" smtClean="0">
                <a:latin typeface="+mj-ea"/>
              </a:rPr>
              <a:t>View</a:t>
            </a:r>
            <a:r>
              <a:rPr lang="ja-JP" altLang="en-US" dirty="0" smtClean="0">
                <a:latin typeface="+mj-ea"/>
              </a:rPr>
              <a:t>に入力 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65" y="1484784"/>
            <a:ext cx="5094007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654" y="4382418"/>
            <a:ext cx="5829866" cy="2430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1121" y="5493482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/app/views/user/</a:t>
            </a:r>
            <a:r>
              <a:rPr kumimoji="1" lang="en-US" altLang="ja-JP" dirty="0" err="1" smtClean="0"/>
              <a:t>newext.html.erb</a:t>
            </a:r>
            <a:endParaRPr kumimoji="1" lang="en-US" altLang="ja-JP" dirty="0" smtClean="0"/>
          </a:p>
          <a:p>
            <a:r>
              <a:rPr lang="ja-JP" altLang="en-US" dirty="0" smtClean="0"/>
              <a:t>ユーザ新規登録画面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曲折矢印 11"/>
          <p:cNvSpPr/>
          <p:nvPr/>
        </p:nvSpPr>
        <p:spPr>
          <a:xfrm rot="5400000">
            <a:off x="5508104" y="2924944"/>
            <a:ext cx="1296144" cy="11521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3059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ブラウザへの表示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2411760" y="1590700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51920" y="1918573"/>
            <a:ext cx="32403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user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Controller</a:t>
            </a:r>
            <a:r>
              <a:rPr kumimoji="1" lang="ja-JP" altLang="en-US" dirty="0" smtClean="0"/>
              <a:t> の</a:t>
            </a:r>
            <a:r>
              <a:rPr kumimoji="1" lang="en-US" altLang="ja-JP" dirty="0" err="1" smtClean="0"/>
              <a:t>createext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アクションに入力情報を引き渡し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1" animBg="1"/>
      <p:bldP spid="1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latin typeface="+mj-ea"/>
              </a:rPr>
              <a:t>②③④⑤</a:t>
            </a:r>
            <a:r>
              <a:rPr lang="en-US" altLang="ja-JP" dirty="0" smtClean="0">
                <a:latin typeface="+mj-ea"/>
              </a:rPr>
              <a:t>View</a:t>
            </a:r>
            <a:r>
              <a:rPr lang="ja-JP" altLang="en-US" dirty="0" smtClean="0">
                <a:latin typeface="+mj-ea"/>
              </a:rPr>
              <a:t> ⇒ </a:t>
            </a:r>
            <a:r>
              <a:rPr lang="en-US" altLang="ja-JP" dirty="0" smtClean="0">
                <a:latin typeface="+mj-ea"/>
              </a:rPr>
              <a:t>Controller</a:t>
            </a:r>
            <a:r>
              <a:rPr lang="ja-JP" altLang="en-US" dirty="0" smtClean="0">
                <a:latin typeface="+mj-ea"/>
              </a:rPr>
              <a:t> ⇔ </a:t>
            </a:r>
            <a:r>
              <a:rPr lang="en-US" altLang="ja-JP" dirty="0" smtClean="0">
                <a:latin typeface="+mj-ea"/>
              </a:rPr>
              <a:t>Model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73" y="1693887"/>
            <a:ext cx="8105775" cy="454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2195736" y="6211669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/app/controllers/</a:t>
            </a:r>
            <a:r>
              <a:rPr kumimoji="1" lang="en-US" altLang="ja-JP" dirty="0" err="1" smtClean="0"/>
              <a:t>users_controller.rb</a:t>
            </a:r>
            <a:r>
              <a:rPr lang="ja-JP" altLang="en-US" dirty="0" smtClean="0"/>
              <a:t> の一部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+mj-ea"/>
              </a:rPr>
              <a:t>②③④⑤</a:t>
            </a:r>
            <a:r>
              <a:rPr lang="en-US" altLang="ja-JP" dirty="0">
                <a:latin typeface="+mj-ea"/>
              </a:rPr>
              <a:t>View</a:t>
            </a:r>
            <a:r>
              <a:rPr lang="ja-JP" altLang="en-US" dirty="0">
                <a:latin typeface="+mj-ea"/>
              </a:rPr>
              <a:t> ⇒ </a:t>
            </a:r>
            <a:r>
              <a:rPr lang="en-US" altLang="ja-JP" dirty="0">
                <a:latin typeface="+mj-ea"/>
              </a:rPr>
              <a:t>Controller</a:t>
            </a:r>
            <a:r>
              <a:rPr lang="ja-JP" altLang="en-US" dirty="0">
                <a:latin typeface="+mj-ea"/>
              </a:rPr>
              <a:t> ⇔ </a:t>
            </a:r>
            <a:r>
              <a:rPr lang="en-US" altLang="ja-JP" dirty="0">
                <a:latin typeface="+mj-ea"/>
              </a:rPr>
              <a:t>Model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73" y="1693887"/>
            <a:ext cx="8105775" cy="454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2195736" y="6211669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/app/controllers/</a:t>
            </a:r>
            <a:r>
              <a:rPr kumimoji="1" lang="en-US" altLang="ja-JP" dirty="0" err="1" smtClean="0"/>
              <a:t>users_controller.rb</a:t>
            </a:r>
            <a:r>
              <a:rPr lang="ja-JP" altLang="en-US" dirty="0" smtClean="0"/>
              <a:t> の一部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683568" y="1988840"/>
            <a:ext cx="5688632" cy="115212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4208" y="1972072"/>
            <a:ext cx="252028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Model </a:t>
            </a:r>
            <a:r>
              <a:rPr lang="ja-JP" altLang="en-US" dirty="0" smtClean="0"/>
              <a:t>へリクエスト</a:t>
            </a:r>
            <a:endParaRPr lang="en-US" altLang="ja-JP" dirty="0" smtClean="0"/>
          </a:p>
          <a:p>
            <a:r>
              <a:rPr lang="ja-JP" altLang="en-US" dirty="0" smtClean="0"/>
              <a:t>・オブジェクト</a:t>
            </a:r>
            <a:r>
              <a:rPr kumimoji="1" lang="ja-JP" altLang="en-US" dirty="0" smtClean="0"/>
              <a:t>の生成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View</a:t>
            </a:r>
            <a:r>
              <a:rPr kumimoji="1" lang="ja-JP" altLang="en-US" dirty="0" smtClean="0"/>
              <a:t>からの入力を変数に格納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+mj-ea"/>
              </a:rPr>
              <a:t>②③④⑤</a:t>
            </a:r>
            <a:r>
              <a:rPr lang="en-US" altLang="ja-JP" dirty="0">
                <a:latin typeface="+mj-ea"/>
              </a:rPr>
              <a:t>View</a:t>
            </a:r>
            <a:r>
              <a:rPr lang="ja-JP" altLang="en-US" dirty="0">
                <a:latin typeface="+mj-ea"/>
              </a:rPr>
              <a:t> ⇒ </a:t>
            </a:r>
            <a:r>
              <a:rPr lang="en-US" altLang="ja-JP" dirty="0">
                <a:latin typeface="+mj-ea"/>
              </a:rPr>
              <a:t>Controller</a:t>
            </a:r>
            <a:r>
              <a:rPr lang="ja-JP" altLang="en-US" dirty="0">
                <a:latin typeface="+mj-ea"/>
              </a:rPr>
              <a:t> ⇔ </a:t>
            </a:r>
            <a:r>
              <a:rPr lang="en-US" altLang="ja-JP" dirty="0">
                <a:latin typeface="+mj-ea"/>
              </a:rPr>
              <a:t>Model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73" y="1693887"/>
            <a:ext cx="8105775" cy="454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2195736" y="6211669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/app/controllers/</a:t>
            </a:r>
            <a:r>
              <a:rPr kumimoji="1" lang="en-US" altLang="ja-JP" dirty="0" err="1" smtClean="0"/>
              <a:t>users_controller.rb</a:t>
            </a:r>
            <a:r>
              <a:rPr lang="ja-JP" altLang="en-US" dirty="0" smtClean="0"/>
              <a:t> の一部</a:t>
            </a:r>
            <a:endParaRPr lang="en-US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83568" y="3429000"/>
            <a:ext cx="7704856" cy="9361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35688" y="2289646"/>
            <a:ext cx="255679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モデルがデータベース</a:t>
            </a:r>
            <a:r>
              <a:rPr lang="ja-JP" altLang="en-US" dirty="0" smtClean="0"/>
              <a:t>とデータのやりとり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メールを送信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諸注意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556792"/>
            <a:ext cx="7920880" cy="4608512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Rails</a:t>
            </a:r>
            <a:r>
              <a:rPr lang="ja-JP" altLang="en-US" dirty="0" smtClean="0"/>
              <a:t> の細かいところに関しては若干危ういところがあります</a:t>
            </a:r>
            <a:endParaRPr lang="en-US" altLang="ja-JP" dirty="0" smtClean="0"/>
          </a:p>
          <a:p>
            <a:r>
              <a:rPr lang="ja-JP" altLang="en-US" dirty="0" smtClean="0"/>
              <a:t>興味のある人は各自勉強してください</a:t>
            </a:r>
            <a:endParaRPr lang="en-US" altLang="ja-JP" dirty="0" smtClean="0"/>
          </a:p>
          <a:p>
            <a:pPr lvl="1"/>
            <a:r>
              <a:rPr lang="ja-JP" altLang="en-US" sz="2400" dirty="0" err="1"/>
              <a:t>習う</a:t>
            </a:r>
            <a:r>
              <a:rPr lang="ja-JP" altLang="en-US" sz="2400" dirty="0" err="1" smtClean="0"/>
              <a:t>より慣れろ</a:t>
            </a:r>
            <a:endParaRPr lang="en-US" altLang="ja-JP" sz="2400" dirty="0" smtClean="0"/>
          </a:p>
          <a:p>
            <a:r>
              <a:rPr lang="ja-JP" altLang="en-US" dirty="0" smtClean="0"/>
              <a:t>質問・コメントたくさんして盛り上がって</a:t>
            </a:r>
            <a:r>
              <a:rPr lang="ja-JP" altLang="en-US" dirty="0"/>
              <a:t>くれると</a:t>
            </a:r>
            <a:r>
              <a:rPr lang="ja-JP" altLang="en-US" dirty="0" smtClean="0"/>
              <a:t>うれしい</a:t>
            </a:r>
            <a:endParaRPr lang="en-US" altLang="ja-JP" dirty="0" smtClean="0"/>
          </a:p>
          <a:p>
            <a:pPr lvl="1"/>
            <a:r>
              <a:rPr lang="ja-JP" altLang="en-US" dirty="0"/>
              <a:t>かと</a:t>
            </a:r>
            <a:r>
              <a:rPr lang="ja-JP" altLang="en-US" dirty="0" smtClean="0"/>
              <a:t>いってすべて答えられるとは限りませんのでご容赦ください</a:t>
            </a:r>
            <a:endParaRPr lang="en-US" altLang="ja-JP" dirty="0" smtClean="0"/>
          </a:p>
          <a:p>
            <a:r>
              <a:rPr lang="en-US" altLang="ja-JP" dirty="0" err="1" smtClean="0"/>
              <a:t>suu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のソースコードは</a:t>
            </a:r>
            <a:r>
              <a:rPr lang="en-US" altLang="ja-JP" dirty="0" err="1" smtClean="0"/>
              <a:t>github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にあります</a:t>
            </a:r>
            <a:endParaRPr lang="en-US" altLang="ja-JP" dirty="0" smtClean="0"/>
          </a:p>
          <a:p>
            <a:pPr lvl="1"/>
            <a:r>
              <a:rPr lang="en-US" altLang="ja-JP" sz="2400" dirty="0" err="1"/>
              <a:t>mikataka@github</a:t>
            </a:r>
            <a:endParaRPr lang="en-US" altLang="ja-JP" sz="2400" dirty="0"/>
          </a:p>
          <a:p>
            <a:pPr lvl="2"/>
            <a:r>
              <a:rPr lang="en-US" altLang="ja-JP" sz="2000" dirty="0"/>
              <a:t>https://github.com/mikataka/report</a:t>
            </a:r>
          </a:p>
          <a:p>
            <a:pPr lvl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5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latin typeface="+mj-ea"/>
              </a:rPr>
              <a:t>⑥⑦</a:t>
            </a:r>
            <a:r>
              <a:rPr lang="en-US" altLang="ja-JP" dirty="0">
                <a:latin typeface="+mj-ea"/>
              </a:rPr>
              <a:t>Controller</a:t>
            </a:r>
            <a:r>
              <a:rPr lang="ja-JP" altLang="en-US" dirty="0" smtClean="0">
                <a:latin typeface="+mj-ea"/>
              </a:rPr>
              <a:t> ⇒</a:t>
            </a:r>
            <a:r>
              <a:rPr lang="ja-JP" altLang="en-US" dirty="0" smtClean="0">
                <a:latin typeface="+mj-ea"/>
                <a:sym typeface="Wingdings" pitchFamily="2" charset="2"/>
              </a:rPr>
              <a:t> </a:t>
            </a:r>
            <a:r>
              <a:rPr lang="en-US" altLang="ja-JP" dirty="0" smtClean="0">
                <a:latin typeface="+mj-ea"/>
                <a:sym typeface="Wingdings" pitchFamily="2" charset="2"/>
              </a:rPr>
              <a:t>View</a:t>
            </a:r>
            <a:r>
              <a:rPr lang="ja-JP" altLang="en-US" dirty="0" smtClean="0">
                <a:latin typeface="+mj-ea"/>
                <a:sym typeface="Wingdings" pitchFamily="2" charset="2"/>
              </a:rPr>
              <a:t> </a:t>
            </a:r>
            <a:r>
              <a:rPr lang="ja-JP" altLang="en-US" dirty="0" smtClean="0">
                <a:latin typeface="+mj-ea"/>
              </a:rPr>
              <a:t>⇒ ブラウザ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73" y="1693887"/>
            <a:ext cx="8105775" cy="454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2195736" y="6211669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/app/controllers/</a:t>
            </a:r>
            <a:r>
              <a:rPr kumimoji="1" lang="en-US" altLang="ja-JP" dirty="0" err="1" smtClean="0"/>
              <a:t>users_controller.rb</a:t>
            </a:r>
            <a:r>
              <a:rPr lang="ja-JP" altLang="en-US" dirty="0" smtClean="0"/>
              <a:t> の一部</a:t>
            </a:r>
            <a:endParaRPr lang="en-US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83568" y="4320392"/>
            <a:ext cx="7704856" cy="2160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63680" y="3212976"/>
            <a:ext cx="25567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Model</a:t>
            </a:r>
            <a:r>
              <a:rPr kumimoji="1" lang="ja-JP" altLang="en-US" dirty="0" smtClean="0"/>
              <a:t> が</a:t>
            </a:r>
            <a:r>
              <a:rPr kumimoji="1" lang="en-US" altLang="ja-JP" dirty="0" smtClean="0"/>
              <a:t>View</a:t>
            </a:r>
            <a:r>
              <a:rPr kumimoji="1" lang="ja-JP" altLang="en-US" dirty="0" smtClean="0"/>
              <a:t> にデータを送り，ブラウザに表示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</a:rPr>
              <a:t>⑥⑦</a:t>
            </a:r>
            <a:r>
              <a:rPr lang="en-US" altLang="ja-JP" dirty="0" smtClean="0">
                <a:latin typeface="+mj-ea"/>
              </a:rPr>
              <a:t>Model</a:t>
            </a:r>
            <a:r>
              <a:rPr lang="ja-JP" altLang="en-US" dirty="0" smtClean="0">
                <a:latin typeface="+mj-ea"/>
              </a:rPr>
              <a:t> ⇒</a:t>
            </a:r>
            <a:r>
              <a:rPr lang="ja-JP" altLang="en-US" dirty="0" smtClean="0">
                <a:latin typeface="+mj-ea"/>
                <a:sym typeface="Wingdings" pitchFamily="2" charset="2"/>
              </a:rPr>
              <a:t> </a:t>
            </a:r>
            <a:r>
              <a:rPr lang="en-US" altLang="ja-JP" dirty="0" smtClean="0">
                <a:latin typeface="+mj-ea"/>
                <a:sym typeface="Wingdings" pitchFamily="2" charset="2"/>
              </a:rPr>
              <a:t>View</a:t>
            </a:r>
            <a:r>
              <a:rPr lang="ja-JP" altLang="en-US" dirty="0" smtClean="0">
                <a:latin typeface="+mj-ea"/>
                <a:sym typeface="Wingdings" pitchFamily="2" charset="2"/>
              </a:rPr>
              <a:t> </a:t>
            </a:r>
            <a:r>
              <a:rPr lang="ja-JP" altLang="en-US" dirty="0" smtClean="0">
                <a:latin typeface="+mj-ea"/>
              </a:rPr>
              <a:t>⇒ ブラウザ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5010217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79512" y="4543952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/app/controllers/</a:t>
            </a:r>
            <a:r>
              <a:rPr kumimoji="1" lang="en-US" altLang="ja-JP" dirty="0" err="1" smtClean="0"/>
              <a:t>users_controller.rb</a:t>
            </a:r>
            <a:r>
              <a:rPr lang="ja-JP" altLang="en-US" dirty="0" smtClean="0"/>
              <a:t> の一部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</a:rPr>
              <a:t>⑥⑦</a:t>
            </a:r>
            <a:r>
              <a:rPr lang="en-US" altLang="ja-JP" dirty="0" smtClean="0">
                <a:latin typeface="+mj-ea"/>
              </a:rPr>
              <a:t>Model</a:t>
            </a:r>
            <a:r>
              <a:rPr lang="ja-JP" altLang="en-US" dirty="0" smtClean="0">
                <a:latin typeface="+mj-ea"/>
              </a:rPr>
              <a:t> ⇒</a:t>
            </a:r>
            <a:r>
              <a:rPr lang="ja-JP" altLang="en-US" dirty="0" smtClean="0">
                <a:latin typeface="+mj-ea"/>
                <a:sym typeface="Wingdings" pitchFamily="2" charset="2"/>
              </a:rPr>
              <a:t> </a:t>
            </a:r>
            <a:r>
              <a:rPr lang="en-US" altLang="ja-JP" dirty="0" smtClean="0">
                <a:latin typeface="+mj-ea"/>
                <a:sym typeface="Wingdings" pitchFamily="2" charset="2"/>
              </a:rPr>
              <a:t>View</a:t>
            </a:r>
            <a:r>
              <a:rPr lang="ja-JP" altLang="en-US" dirty="0" smtClean="0">
                <a:latin typeface="+mj-ea"/>
                <a:sym typeface="Wingdings" pitchFamily="2" charset="2"/>
              </a:rPr>
              <a:t> </a:t>
            </a:r>
            <a:r>
              <a:rPr lang="ja-JP" altLang="en-US" dirty="0" smtClean="0">
                <a:latin typeface="+mj-ea"/>
              </a:rPr>
              <a:t>⇒ ブラウザ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5010217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79512" y="4543952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/app/controllers/</a:t>
            </a:r>
            <a:r>
              <a:rPr kumimoji="1" lang="en-US" altLang="ja-JP" dirty="0" err="1" smtClean="0"/>
              <a:t>users_controller.rb</a:t>
            </a:r>
            <a:r>
              <a:rPr lang="ja-JP" altLang="en-US" dirty="0" smtClean="0"/>
              <a:t> の一部</a:t>
            </a:r>
            <a:endParaRPr lang="en-US" altLang="ja-JP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160" y="5157192"/>
            <a:ext cx="4968552" cy="965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179512" y="6165304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/app/views/users/</a:t>
            </a:r>
            <a:r>
              <a:rPr kumimoji="1" lang="en-US" altLang="ja-JP" dirty="0" err="1" smtClean="0"/>
              <a:t>accept.html.erb</a:t>
            </a:r>
            <a:r>
              <a:rPr lang="ja-JP" altLang="en-US" dirty="0" smtClean="0"/>
              <a:t> </a:t>
            </a:r>
            <a:endParaRPr lang="en-US" altLang="ja-JP" dirty="0" smtClean="0"/>
          </a:p>
        </p:txBody>
      </p:sp>
      <p:sp>
        <p:nvSpPr>
          <p:cNvPr id="14" name="円/楕円 13"/>
          <p:cNvSpPr/>
          <p:nvPr/>
        </p:nvSpPr>
        <p:spPr>
          <a:xfrm>
            <a:off x="525904" y="3185680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4860032" y="5301208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7025" y="5157192"/>
            <a:ext cx="2991439" cy="1007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1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質問タイム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688" y="2996952"/>
            <a:ext cx="8686800" cy="838200"/>
          </a:xfrm>
        </p:spPr>
        <p:txBody>
          <a:bodyPr/>
          <a:lstStyle/>
          <a:p>
            <a:r>
              <a:rPr lang="en-US" altLang="ja-JP" dirty="0" err="1" smtClean="0"/>
              <a:t>suu</a:t>
            </a:r>
            <a:r>
              <a:rPr lang="ja-JP" altLang="en-US" dirty="0" smtClean="0"/>
              <a:t> の課題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8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>
                <a:latin typeface="+mj-ea"/>
              </a:rPr>
              <a:t>suu</a:t>
            </a:r>
            <a:r>
              <a:rPr kumimoji="1" lang="ja-JP" altLang="en-US" dirty="0" smtClean="0">
                <a:latin typeface="+mj-ea"/>
              </a:rPr>
              <a:t> で</a:t>
            </a:r>
            <a:r>
              <a:rPr lang="ja-JP" altLang="en-US" dirty="0" smtClean="0">
                <a:latin typeface="+mj-ea"/>
              </a:rPr>
              <a:t>出来ること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レポート投稿・修正・削除</a:t>
            </a:r>
            <a:endParaRPr lang="en-US" altLang="ja-JP" dirty="0" smtClean="0"/>
          </a:p>
          <a:p>
            <a:r>
              <a:rPr lang="ja-JP" altLang="en-US" dirty="0" smtClean="0"/>
              <a:t>コメント付加</a:t>
            </a:r>
            <a:endParaRPr lang="en-US" altLang="ja-JP" dirty="0" smtClean="0"/>
          </a:p>
          <a:p>
            <a:r>
              <a:rPr lang="ja-JP" altLang="en-US" dirty="0" smtClean="0"/>
              <a:t>アカウント機能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アカウント作成・情報更新</a:t>
            </a:r>
            <a:r>
              <a:rPr lang="ja-JP" altLang="en-US" dirty="0"/>
              <a:t> </a:t>
            </a:r>
            <a:r>
              <a:rPr lang="ja-JP" altLang="en-US" dirty="0" smtClean="0"/>
              <a:t>等</a:t>
            </a:r>
            <a:endParaRPr lang="en-US" altLang="ja-JP" dirty="0" smtClean="0"/>
          </a:p>
          <a:p>
            <a:r>
              <a:rPr lang="ja-JP" altLang="en-US" dirty="0" smtClean="0"/>
              <a:t>ファイルアップロード</a:t>
            </a:r>
            <a:endParaRPr lang="en-US" altLang="ja-JP" dirty="0" smtClean="0"/>
          </a:p>
          <a:p>
            <a:r>
              <a:rPr lang="ja-JP" altLang="en-US" dirty="0" smtClean="0"/>
              <a:t>参考</a:t>
            </a:r>
            <a:r>
              <a:rPr lang="en-US" altLang="ja-JP" dirty="0" smtClean="0"/>
              <a:t>URL</a:t>
            </a:r>
            <a:r>
              <a:rPr lang="ja-JP" altLang="en-US" dirty="0" smtClean="0"/>
              <a:t> 貼り付け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>
                <a:latin typeface="+mj-ea"/>
              </a:rPr>
              <a:t>suu</a:t>
            </a:r>
            <a:r>
              <a:rPr kumimoji="1" lang="ja-JP" altLang="en-US" dirty="0" smtClean="0">
                <a:latin typeface="+mj-ea"/>
              </a:rPr>
              <a:t> の課題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Rails4</a:t>
            </a:r>
            <a:r>
              <a:rPr lang="ja-JP" altLang="en-US" dirty="0"/>
              <a:t> </a:t>
            </a:r>
            <a:r>
              <a:rPr lang="ja-JP" altLang="en-US" dirty="0" smtClean="0"/>
              <a:t>へのアップデート</a:t>
            </a:r>
            <a:endParaRPr lang="en-US" altLang="ja-JP" dirty="0" smtClean="0"/>
          </a:p>
          <a:p>
            <a:r>
              <a:rPr lang="ja-JP" altLang="en-US" dirty="0" smtClean="0"/>
              <a:t>レポート中の画像貼り付け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画像の</a:t>
            </a:r>
            <a:r>
              <a:rPr lang="en-US" altLang="ja-JP" dirty="0" smtClean="0"/>
              <a:t>URL</a:t>
            </a:r>
            <a:r>
              <a:rPr lang="ja-JP" altLang="en-US" dirty="0" smtClean="0"/>
              <a:t> だけ貼ればレポート閲覧画面でも画像を見れるようにしたい</a:t>
            </a:r>
            <a:endParaRPr lang="en-US" altLang="ja-JP" dirty="0" smtClean="0"/>
          </a:p>
          <a:p>
            <a:r>
              <a:rPr lang="ja-JP" altLang="en-US" dirty="0"/>
              <a:t>パスワードクラック</a:t>
            </a:r>
            <a:endParaRPr lang="en-US" altLang="ja-JP" dirty="0"/>
          </a:p>
          <a:p>
            <a:pPr lvl="1"/>
            <a:r>
              <a:rPr lang="en-US" altLang="ja-JP" dirty="0" err="1" smtClean="0"/>
              <a:t>Bcrypt</a:t>
            </a:r>
            <a:r>
              <a:rPr lang="en-US" altLang="ja-JP" dirty="0" smtClean="0"/>
              <a:t>-ruby </a:t>
            </a:r>
            <a:r>
              <a:rPr lang="ja-JP" altLang="en-US" dirty="0" smtClean="0"/>
              <a:t>で暗号化していることがわかったが，中身がよくわからない</a:t>
            </a:r>
            <a:endParaRPr lang="en-US" altLang="ja-JP" dirty="0"/>
          </a:p>
          <a:p>
            <a:r>
              <a:rPr lang="ja-JP" altLang="en-US" dirty="0"/>
              <a:t>受講生のコメント返し</a:t>
            </a:r>
            <a:endParaRPr lang="en-US" altLang="ja-JP" dirty="0"/>
          </a:p>
          <a:p>
            <a:pPr lvl="1"/>
            <a:r>
              <a:rPr lang="ja-JP" altLang="en-US" dirty="0" smtClean="0"/>
              <a:t>昨年度</a:t>
            </a:r>
            <a:r>
              <a:rPr lang="ja-JP" altLang="en-US" dirty="0"/>
              <a:t>の受講生からの</a:t>
            </a:r>
            <a:r>
              <a:rPr lang="ja-JP" altLang="en-US" dirty="0" smtClean="0"/>
              <a:t>リクエスト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suu</a:t>
            </a:r>
            <a:r>
              <a:rPr kumimoji="1" lang="ja-JP" altLang="en-US" dirty="0" smtClean="0"/>
              <a:t> とは</a:t>
            </a:r>
            <a:r>
              <a:rPr kumimoji="1" lang="en-US" altLang="ja-JP" dirty="0" err="1" smtClean="0"/>
              <a:t>RoR</a:t>
            </a:r>
            <a:r>
              <a:rPr kumimoji="1" lang="ja-JP" altLang="en-US" dirty="0" smtClean="0"/>
              <a:t> を使って作った新しい</a:t>
            </a:r>
            <a:r>
              <a:rPr kumimoji="1" lang="en-US" altLang="ja-JP" dirty="0" smtClean="0"/>
              <a:t>INEX</a:t>
            </a:r>
            <a:r>
              <a:rPr kumimoji="1" lang="ja-JP" altLang="en-US" dirty="0" smtClean="0"/>
              <a:t>レポート投稿システムである</a:t>
            </a:r>
            <a:endParaRPr kumimoji="1" lang="en-US" altLang="ja-JP" dirty="0" smtClean="0"/>
          </a:p>
          <a:p>
            <a:r>
              <a:rPr lang="en-US" altLang="ja-JP" dirty="0" err="1" smtClean="0"/>
              <a:t>RoR</a:t>
            </a:r>
            <a:r>
              <a:rPr lang="ja-JP" altLang="en-US" dirty="0" smtClean="0"/>
              <a:t> は</a:t>
            </a:r>
            <a:r>
              <a:rPr lang="ja-JP" altLang="en-US" dirty="0"/>
              <a:t>設定</a:t>
            </a:r>
            <a:r>
              <a:rPr lang="ja-JP" altLang="en-US" dirty="0" smtClean="0"/>
              <a:t>より規約を大事にし，同じ記述を繰り返さないことを基本理念とする</a:t>
            </a:r>
            <a:endParaRPr lang="en-US" altLang="ja-JP" dirty="0" smtClean="0"/>
          </a:p>
          <a:p>
            <a:r>
              <a:rPr lang="en-US" altLang="ja-JP" dirty="0" err="1" smtClean="0"/>
              <a:t>RoR</a:t>
            </a:r>
            <a:r>
              <a:rPr lang="ja-JP" altLang="en-US" dirty="0" smtClean="0"/>
              <a:t> のソフトウェアアーキテクチャは</a:t>
            </a:r>
            <a:r>
              <a:rPr lang="en-US" altLang="ja-JP" dirty="0" smtClean="0"/>
              <a:t>MVC</a:t>
            </a:r>
            <a:r>
              <a:rPr lang="ja-JP" altLang="en-US" dirty="0" smtClean="0"/>
              <a:t>である</a:t>
            </a:r>
            <a:endParaRPr lang="en-US" altLang="ja-JP" dirty="0" smtClean="0"/>
          </a:p>
          <a:p>
            <a:r>
              <a:rPr lang="ja-JP" altLang="en-US" dirty="0" smtClean="0"/>
              <a:t>とりあえずは受講生のコメント返しとレポート中への画像</a:t>
            </a:r>
            <a:r>
              <a:rPr lang="ja-JP" altLang="en-US" dirty="0"/>
              <a:t>貼り付け</a:t>
            </a:r>
            <a:r>
              <a:rPr lang="ja-JP" altLang="en-US" dirty="0" smtClean="0"/>
              <a:t>をできるようにしたい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+mj-ea"/>
              </a:rPr>
              <a:t>参考文献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/>
              <a:t>Ruby on Rails - </a:t>
            </a:r>
            <a:r>
              <a:rPr lang="ja-JP" altLang="en-US" dirty="0"/>
              <a:t>ウィキペディア </a:t>
            </a:r>
            <a:r>
              <a:rPr lang="en-US" altLang="ja-JP" dirty="0" smtClean="0"/>
              <a:t>– Wikipedia</a:t>
            </a:r>
          </a:p>
          <a:p>
            <a:r>
              <a:rPr lang="en-US" altLang="ja-JP" dirty="0" smtClean="0"/>
              <a:t>Rails </a:t>
            </a:r>
            <a:r>
              <a:rPr lang="en-US" altLang="ja-JP" dirty="0"/>
              <a:t>4 </a:t>
            </a:r>
            <a:r>
              <a:rPr lang="ja-JP" altLang="en-US" dirty="0"/>
              <a:t>パート</a:t>
            </a:r>
            <a:r>
              <a:rPr lang="en-US" altLang="ja-JP" dirty="0"/>
              <a:t>1</a:t>
            </a:r>
            <a:r>
              <a:rPr lang="ja-JP" altLang="en-US" dirty="0"/>
              <a:t>：</a:t>
            </a:r>
            <a:r>
              <a:rPr lang="en-US" altLang="ja-JP" dirty="0"/>
              <a:t>Rails 4</a:t>
            </a:r>
            <a:r>
              <a:rPr lang="ja-JP" altLang="en-US" dirty="0"/>
              <a:t>の最新情報 </a:t>
            </a:r>
            <a:r>
              <a:rPr lang="en-US" altLang="ja-JP" dirty="0"/>
              <a:t>(</a:t>
            </a:r>
            <a:r>
              <a:rPr lang="ja-JP" altLang="en-US" dirty="0"/>
              <a:t>翻訳版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http://www.engineyard.co.jp/blog/2013/rails-4-changes/</a:t>
            </a:r>
          </a:p>
          <a:p>
            <a:r>
              <a:rPr lang="en-US" altLang="ja-JP" dirty="0" smtClean="0"/>
              <a:t>Web </a:t>
            </a:r>
            <a:r>
              <a:rPr lang="ja-JP" altLang="en-US" dirty="0" smtClean="0"/>
              <a:t>アプリケーションフレームワーク</a:t>
            </a:r>
            <a:r>
              <a:rPr lang="en-US" altLang="ja-JP" dirty="0" smtClean="0"/>
              <a:t> - </a:t>
            </a:r>
            <a:r>
              <a:rPr lang="ja-JP" altLang="en-US" dirty="0" smtClean="0"/>
              <a:t>ウィキペディア </a:t>
            </a:r>
            <a:r>
              <a:rPr lang="en-US" altLang="ja-JP" dirty="0" smtClean="0"/>
              <a:t>– Wikipedia</a:t>
            </a:r>
          </a:p>
          <a:p>
            <a:r>
              <a:rPr lang="ja-JP" altLang="en-US" dirty="0" smtClean="0"/>
              <a:t>新しい</a:t>
            </a:r>
            <a:r>
              <a:rPr lang="en-US" altLang="ja-JP" dirty="0" err="1" smtClean="0"/>
              <a:t>inex</a:t>
            </a:r>
            <a:r>
              <a:rPr lang="en-US" altLang="ja-JP" dirty="0" smtClean="0"/>
              <a:t> </a:t>
            </a:r>
            <a:r>
              <a:rPr lang="ja-JP" altLang="en-US" dirty="0" smtClean="0"/>
              <a:t>レポート投稿システム開発の現状と</a:t>
            </a:r>
            <a:r>
              <a:rPr lang="ja-JP" altLang="en-US" dirty="0" smtClean="0"/>
              <a:t>これから</a:t>
            </a:r>
            <a:r>
              <a:rPr lang="en-US" altLang="ja-JP" dirty="0" smtClean="0"/>
              <a:t>, </a:t>
            </a:r>
            <a:r>
              <a:rPr lang="ja-JP" altLang="en-US" dirty="0" smtClean="0"/>
              <a:t>川畑拓也</a:t>
            </a:r>
            <a:r>
              <a:rPr lang="en-US" altLang="ja-JP" dirty="0" smtClean="0"/>
              <a:t>, 2012/02/15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http://www.ep.sci.hokudai.ac.jp/~epnetfan/zagaku/2012/0215/pub/</a:t>
            </a:r>
          </a:p>
          <a:p>
            <a:r>
              <a:rPr lang="en-US" altLang="ja-JP" dirty="0"/>
              <a:t>Model View Controller</a:t>
            </a:r>
            <a:r>
              <a:rPr lang="en-US" altLang="ja-JP" dirty="0" smtClean="0"/>
              <a:t> - </a:t>
            </a:r>
            <a:r>
              <a:rPr lang="ja-JP" altLang="en-US" dirty="0" smtClean="0"/>
              <a:t>ウィキペディア </a:t>
            </a:r>
            <a:r>
              <a:rPr lang="en-US" altLang="ja-JP" dirty="0" smtClean="0"/>
              <a:t>– Wikipedia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+mj-ea"/>
              </a:rPr>
              <a:t>参考文献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Ruby on Rails 3</a:t>
            </a:r>
            <a:r>
              <a:rPr lang="ja-JP" altLang="en-US" sz="2400" dirty="0" smtClean="0"/>
              <a:t> アプリケーションプログラミング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山田祥寛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ISBN-13: </a:t>
            </a:r>
            <a:r>
              <a:rPr lang="en-US" altLang="ja-JP" sz="2400" dirty="0" smtClean="0"/>
              <a:t>978-4774146638</a:t>
            </a:r>
            <a:endParaRPr lang="en-US" altLang="ja-JP" sz="2400" dirty="0" smtClean="0"/>
          </a:p>
          <a:p>
            <a:r>
              <a:rPr lang="en-US" altLang="ja-JP" sz="2400" dirty="0"/>
              <a:t>Ruby on Rails 4</a:t>
            </a:r>
            <a:r>
              <a:rPr lang="ja-JP" altLang="en-US" sz="2400" dirty="0"/>
              <a:t> アプリケーションプログラミング</a:t>
            </a:r>
            <a:r>
              <a:rPr lang="en-US" altLang="ja-JP" sz="2400" dirty="0"/>
              <a:t>, </a:t>
            </a:r>
            <a:r>
              <a:rPr lang="ja-JP" altLang="en-US" sz="2400" dirty="0" smtClean="0"/>
              <a:t>山田</a:t>
            </a:r>
            <a:r>
              <a:rPr lang="ja-JP" altLang="en-US" sz="2400" dirty="0"/>
              <a:t>祥</a:t>
            </a:r>
            <a:r>
              <a:rPr lang="ja-JP" altLang="en-US" sz="2400" dirty="0" smtClean="0"/>
              <a:t>寛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ISBN-13: 978-4774164106</a:t>
            </a:r>
          </a:p>
          <a:p>
            <a:endParaRPr lang="en-US" altLang="ja-JP" sz="2400" dirty="0"/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88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688" y="2996952"/>
            <a:ext cx="8686800" cy="838200"/>
          </a:xfrm>
        </p:spPr>
        <p:txBody>
          <a:bodyPr/>
          <a:lstStyle/>
          <a:p>
            <a:r>
              <a:rPr lang="en-US" altLang="ja-JP" dirty="0" err="1" smtClean="0"/>
              <a:t>suu</a:t>
            </a:r>
            <a:r>
              <a:rPr lang="ja-JP" altLang="en-US" dirty="0" smtClean="0"/>
              <a:t> 概要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suu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2" cy="511256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INEX</a:t>
            </a:r>
            <a:r>
              <a:rPr lang="ja-JP" altLang="en-US" dirty="0" smtClean="0"/>
              <a:t>課題提出用レポート投稿システム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2013/04/01- </a:t>
            </a:r>
            <a:r>
              <a:rPr lang="ja-JP" altLang="en-US" dirty="0" smtClean="0"/>
              <a:t>稼働</a:t>
            </a:r>
            <a:r>
              <a:rPr lang="ja-JP" altLang="en-US" dirty="0"/>
              <a:t>開始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Ruby on Rails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RoR</a:t>
            </a:r>
            <a:r>
              <a:rPr lang="en-US" altLang="ja-JP" dirty="0" smtClean="0"/>
              <a:t>, Rails)</a:t>
            </a:r>
            <a:r>
              <a:rPr lang="ja-JP" altLang="en-US" dirty="0" smtClean="0"/>
              <a:t> で作成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Rails 3.2.3 </a:t>
            </a:r>
            <a:r>
              <a:rPr lang="ja-JP" altLang="en-US" dirty="0" smtClean="0"/>
              <a:t>で構築</a:t>
            </a:r>
            <a:endParaRPr lang="en-US" altLang="ja-JP" dirty="0" smtClean="0"/>
          </a:p>
          <a:p>
            <a:r>
              <a:rPr lang="ja-JP" altLang="en-US" dirty="0" smtClean="0"/>
              <a:t>管理者：三上 </a:t>
            </a:r>
            <a:r>
              <a:rPr lang="en-US" altLang="ja-JP" dirty="0" smtClean="0"/>
              <a:t>(2 </a:t>
            </a:r>
            <a:r>
              <a:rPr lang="ja-JP" altLang="en-US" dirty="0" smtClean="0"/>
              <a:t>代目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名前の由来：猫</a:t>
            </a:r>
            <a:r>
              <a:rPr lang="en-US" altLang="ja-JP" dirty="0"/>
              <a:t>(</a:t>
            </a:r>
            <a:r>
              <a:rPr lang="ja-JP" altLang="en-US" dirty="0"/>
              <a:t>メス</a:t>
            </a:r>
            <a:r>
              <a:rPr lang="en-US" altLang="ja-JP" dirty="0"/>
              <a:t>)</a:t>
            </a:r>
            <a:r>
              <a:rPr lang="ja-JP" altLang="en-US" dirty="0" smtClean="0"/>
              <a:t>の名前</a:t>
            </a:r>
            <a:endParaRPr lang="en-US" altLang="ja-JP" dirty="0" smtClean="0"/>
          </a:p>
          <a:p>
            <a:r>
              <a:rPr lang="en-US" altLang="ja-JP" dirty="0" smtClean="0"/>
              <a:t>Jet </a:t>
            </a:r>
            <a:r>
              <a:rPr lang="ja-JP" altLang="en-US" dirty="0" smtClean="0"/>
              <a:t>サーバで稼働中</a:t>
            </a:r>
            <a:r>
              <a:rPr lang="en-US" altLang="ja-JP" dirty="0"/>
              <a:t>(https://jet.ep.sci.hokudai.ac.jp/)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Jet: Rails </a:t>
            </a:r>
            <a:r>
              <a:rPr lang="ja-JP" altLang="en-US" dirty="0" smtClean="0"/>
              <a:t>サービス提供サーバ</a:t>
            </a:r>
            <a:endParaRPr lang="en-US" altLang="ja-JP" dirty="0" smtClean="0"/>
          </a:p>
          <a:p>
            <a:pPr lvl="2"/>
            <a:r>
              <a:rPr lang="en-US" altLang="ja-JP" dirty="0" err="1"/>
              <a:t>r</a:t>
            </a:r>
            <a:r>
              <a:rPr lang="en-US" altLang="ja-JP" dirty="0" err="1" smtClean="0"/>
              <a:t>edmine</a:t>
            </a:r>
            <a:r>
              <a:rPr lang="en-US" altLang="ja-JP" dirty="0" smtClean="0"/>
              <a:t> (</a:t>
            </a:r>
            <a:r>
              <a:rPr lang="ja-JP" altLang="en-US" dirty="0" smtClean="0"/>
              <a:t>プロジェクト管理システム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 smtClean="0"/>
              <a:t>Radius (</a:t>
            </a:r>
            <a:r>
              <a:rPr lang="ja-JP" altLang="en-US" dirty="0" smtClean="0"/>
              <a:t>無線</a:t>
            </a:r>
            <a:r>
              <a:rPr lang="en-US" altLang="ja-JP" dirty="0" smtClean="0"/>
              <a:t>LAN</a:t>
            </a:r>
            <a:r>
              <a:rPr lang="ja-JP" altLang="en-US" dirty="0"/>
              <a:t> </a:t>
            </a:r>
            <a:r>
              <a:rPr lang="ja-JP" altLang="en-US" dirty="0" smtClean="0"/>
              <a:t>利用認証システム</a:t>
            </a:r>
            <a:r>
              <a:rPr lang="en-US" altLang="ja-JP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25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Jet TOP</a:t>
            </a:r>
            <a:r>
              <a:rPr kumimoji="1" lang="ja-JP" altLang="en-US" dirty="0" smtClean="0"/>
              <a:t> ページ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https://jet.ep.sci.hokudai.ac.jp/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" y="1500550"/>
            <a:ext cx="9095624" cy="528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0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suu</a:t>
            </a:r>
            <a:r>
              <a:rPr kumimoji="1" lang="ja-JP" altLang="en-US" dirty="0" smtClean="0"/>
              <a:t> ログインページ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000" dirty="0"/>
              <a:t>https://jet.ep.sci.hokudai.ac.jp/report/login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827" y="1601057"/>
            <a:ext cx="11005705" cy="499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5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suu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 ページ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519936"/>
            <a:ext cx="11023023" cy="522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1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11643</TotalTime>
  <Words>1833</Words>
  <Application>Microsoft Office PowerPoint</Application>
  <PresentationFormat>画面に合わせる (4:3)</PresentationFormat>
  <Paragraphs>355</Paragraphs>
  <Slides>49</Slides>
  <Notes>18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0" baseType="lpstr">
      <vt:lpstr>Office テーマ</vt:lpstr>
      <vt:lpstr>レポート投稿システム                             「suu」 について</vt:lpstr>
      <vt:lpstr>目次</vt:lpstr>
      <vt:lpstr>はじめに</vt:lpstr>
      <vt:lpstr>諸注意</vt:lpstr>
      <vt:lpstr>suu 概要</vt:lpstr>
      <vt:lpstr>suu </vt:lpstr>
      <vt:lpstr>Jet TOP ページ https://jet.ep.sci.hokudai.ac.jp/</vt:lpstr>
      <vt:lpstr>suu ログインページ https://jet.ep.sci.hokudai.ac.jp/report/login</vt:lpstr>
      <vt:lpstr>suu TOP ページ</vt:lpstr>
      <vt:lpstr>2013-2014 年度のレポート課題一覧</vt:lpstr>
      <vt:lpstr>suu の現状</vt:lpstr>
      <vt:lpstr>Ruby on Rails</vt:lpstr>
      <vt:lpstr>Ruby on Rails </vt:lpstr>
      <vt:lpstr>Web アプリケーションフレームワーク</vt:lpstr>
      <vt:lpstr>アプリケーションフレームワークのメリット</vt:lpstr>
      <vt:lpstr>アプリケーションフレームワークのデメリット</vt:lpstr>
      <vt:lpstr>Rails プログラミングに必要な環境</vt:lpstr>
      <vt:lpstr>Rails プログラミングに必要な環境</vt:lpstr>
      <vt:lpstr>Rails 基本理念</vt:lpstr>
      <vt:lpstr>ソフトウェアアーキテクチャ</vt:lpstr>
      <vt:lpstr>MVC の基本的なシナリオ</vt:lpstr>
      <vt:lpstr>MVC の基本的なシナリオ</vt:lpstr>
      <vt:lpstr>ディレクトリ構造</vt:lpstr>
      <vt:lpstr>厳格なファイル名規則 </vt:lpstr>
      <vt:lpstr>user クラスの例 (データベース)</vt:lpstr>
      <vt:lpstr>user クラスの例 (モデル, user.rb)</vt:lpstr>
      <vt:lpstr>user クラスの例 (users_controller.rb)</vt:lpstr>
      <vt:lpstr>user クラスの例 (users/show.html.erb)</vt:lpstr>
      <vt:lpstr>けっこう大変そう…</vt:lpstr>
      <vt:lpstr>Scaffolding 機能 (スキャフォールディング)</vt:lpstr>
      <vt:lpstr>Scaffolding 機能による開発</vt:lpstr>
      <vt:lpstr>質問タイム</vt:lpstr>
      <vt:lpstr>suu におけるMVC</vt:lpstr>
      <vt:lpstr>ここからは…</vt:lpstr>
      <vt:lpstr>MVC の基本的なシナリオ(復習)</vt:lpstr>
      <vt:lpstr>①UI を通してViewに入力 </vt:lpstr>
      <vt:lpstr>②③④⑤View ⇒ Controller ⇔ Model</vt:lpstr>
      <vt:lpstr>②③④⑤View ⇒ Controller ⇔ Model</vt:lpstr>
      <vt:lpstr>②③④⑤View ⇒ Controller ⇔ Model</vt:lpstr>
      <vt:lpstr>⑥⑦Controller ⇒ View ⇒ ブラウザ</vt:lpstr>
      <vt:lpstr>⑥⑦Model ⇒ View ⇒ ブラウザ</vt:lpstr>
      <vt:lpstr>⑥⑦Model ⇒ View ⇒ ブラウザ</vt:lpstr>
      <vt:lpstr>質問タイム</vt:lpstr>
      <vt:lpstr>suu の課題</vt:lpstr>
      <vt:lpstr>suu で出来ること</vt:lpstr>
      <vt:lpstr>suu の課題</vt:lpstr>
      <vt:lpstr>まとめ</vt:lpstr>
      <vt:lpstr>参考文献</vt:lpstr>
      <vt:lpstr>参考文献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レポート投稿システム「suu」について</dc:title>
  <dc:creator>mikataka</dc:creator>
  <cp:lastModifiedBy>mikataka</cp:lastModifiedBy>
  <cp:revision>231</cp:revision>
  <dcterms:created xsi:type="dcterms:W3CDTF">2013-04-05T03:20:41Z</dcterms:created>
  <dcterms:modified xsi:type="dcterms:W3CDTF">2015-03-20T07:45:49Z</dcterms:modified>
</cp:coreProperties>
</file>