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57" r:id="rId3"/>
    <p:sldId id="294" r:id="rId4"/>
    <p:sldId id="288" r:id="rId5"/>
    <p:sldId id="289" r:id="rId6"/>
    <p:sldId id="290" r:id="rId7"/>
    <p:sldId id="282" r:id="rId8"/>
    <p:sldId id="267" r:id="rId9"/>
    <p:sldId id="287" r:id="rId10"/>
    <p:sldId id="285" r:id="rId11"/>
    <p:sldId id="284" r:id="rId12"/>
    <p:sldId id="266" r:id="rId13"/>
    <p:sldId id="292" r:id="rId14"/>
    <p:sldId id="291" r:id="rId15"/>
    <p:sldId id="293"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38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C8573FA9-8ACD-4DBB-9513-0002C30954F0}" type="datetimeFigureOut">
              <a:rPr kumimoji="1" lang="ja-JP" altLang="en-US" smtClean="0"/>
              <a:pPr/>
              <a:t>2016/7/28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62FFBD5-4BAC-48AD-B1AD-7A4A1BCDE9F6}"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8573FA9-8ACD-4DBB-9513-0002C30954F0}" type="datetimeFigureOut">
              <a:rPr kumimoji="1" lang="ja-JP" altLang="en-US" smtClean="0"/>
              <a:pPr/>
              <a:t>2016/7/28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62FFBD5-4BAC-48AD-B1AD-7A4A1BCDE9F6}"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8573FA9-8ACD-4DBB-9513-0002C30954F0}" type="datetimeFigureOut">
              <a:rPr kumimoji="1" lang="ja-JP" altLang="en-US" smtClean="0"/>
              <a:pPr/>
              <a:t>2016/7/28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62FFBD5-4BAC-48AD-B1AD-7A4A1BCDE9F6}"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8573FA9-8ACD-4DBB-9513-0002C30954F0}" type="datetimeFigureOut">
              <a:rPr kumimoji="1" lang="ja-JP" altLang="en-US" smtClean="0"/>
              <a:pPr/>
              <a:t>2016/7/28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62FFBD5-4BAC-48AD-B1AD-7A4A1BCDE9F6}"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C8573FA9-8ACD-4DBB-9513-0002C30954F0}" type="datetimeFigureOut">
              <a:rPr kumimoji="1" lang="ja-JP" altLang="en-US" smtClean="0"/>
              <a:pPr/>
              <a:t>2016/7/28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62FFBD5-4BAC-48AD-B1AD-7A4A1BCDE9F6}"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8573FA9-8ACD-4DBB-9513-0002C30954F0}" type="datetimeFigureOut">
              <a:rPr kumimoji="1" lang="ja-JP" altLang="en-US" smtClean="0"/>
              <a:pPr/>
              <a:t>2016/7/28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62FFBD5-4BAC-48AD-B1AD-7A4A1BCDE9F6}"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C8573FA9-8ACD-4DBB-9513-0002C30954F0}" type="datetimeFigureOut">
              <a:rPr kumimoji="1" lang="ja-JP" altLang="en-US" smtClean="0"/>
              <a:pPr/>
              <a:t>2016/7/28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62FFBD5-4BAC-48AD-B1AD-7A4A1BCDE9F6}"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8573FA9-8ACD-4DBB-9513-0002C30954F0}" type="datetimeFigureOut">
              <a:rPr kumimoji="1" lang="ja-JP" altLang="en-US" smtClean="0"/>
              <a:pPr/>
              <a:t>2016/7/28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62FFBD5-4BAC-48AD-B1AD-7A4A1BCDE9F6}"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8573FA9-8ACD-4DBB-9513-0002C30954F0}" type="datetimeFigureOut">
              <a:rPr kumimoji="1" lang="ja-JP" altLang="en-US" smtClean="0"/>
              <a:pPr/>
              <a:t>2016/7/28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62FFBD5-4BAC-48AD-B1AD-7A4A1BCDE9F6}"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8573FA9-8ACD-4DBB-9513-0002C30954F0}" type="datetimeFigureOut">
              <a:rPr kumimoji="1" lang="ja-JP" altLang="en-US" smtClean="0"/>
              <a:pPr/>
              <a:t>2016/7/28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62FFBD5-4BAC-48AD-B1AD-7A4A1BCDE9F6}"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8573FA9-8ACD-4DBB-9513-0002C30954F0}" type="datetimeFigureOut">
              <a:rPr kumimoji="1" lang="ja-JP" altLang="en-US" smtClean="0"/>
              <a:pPr/>
              <a:t>2016/7/28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62FFBD5-4BAC-48AD-B1AD-7A4A1BCDE9F6}"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573FA9-8ACD-4DBB-9513-0002C30954F0}" type="datetimeFigureOut">
              <a:rPr kumimoji="1" lang="ja-JP" altLang="en-US" smtClean="0"/>
              <a:pPr/>
              <a:t>2016/7/28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2FFBD5-4BAC-48AD-B1AD-7A4A1BCDE9F6}"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nano-editor.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en-US" altLang="ja-JP" sz="1600" dirty="0" smtClean="0"/>
              <a:t> </a:t>
            </a:r>
            <a:r>
              <a:rPr kumimoji="1" lang="en-US" altLang="ja-JP" sz="1600" dirty="0" err="1" smtClean="0"/>
              <a:t>nano</a:t>
            </a:r>
            <a:r>
              <a:rPr kumimoji="1" lang="ja-JP" altLang="en-US" sz="1600" dirty="0" err="1" smtClean="0"/>
              <a:t>って</a:t>
            </a:r>
            <a:r>
              <a:rPr kumimoji="1" lang="ja-JP" altLang="en-US" sz="1600" dirty="0" smtClean="0"/>
              <a:t>なんなの</a:t>
            </a:r>
            <a:endParaRPr kumimoji="1" lang="ja-JP" altLang="en-US" sz="1600" dirty="0"/>
          </a:p>
        </p:txBody>
      </p:sp>
      <p:sp>
        <p:nvSpPr>
          <p:cNvPr id="3" name="サブタイトル 2"/>
          <p:cNvSpPr>
            <a:spLocks noGrp="1"/>
          </p:cNvSpPr>
          <p:nvPr>
            <p:ph type="subTitle" idx="1"/>
          </p:nvPr>
        </p:nvSpPr>
        <p:spPr/>
        <p:txBody>
          <a:bodyPr/>
          <a:lstStyle/>
          <a:p>
            <a:r>
              <a:rPr lang="ja-JP" altLang="en-US" dirty="0" smtClean="0"/>
              <a:t>北大理学院</a:t>
            </a:r>
            <a:endParaRPr lang="en-US" altLang="ja-JP" dirty="0" smtClean="0"/>
          </a:p>
          <a:p>
            <a:r>
              <a:rPr lang="ja-JP" altLang="en-US" dirty="0"/>
              <a:t>高橋康人</a:t>
            </a:r>
            <a:endParaRPr lang="en-US" altLang="ja-JP"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 </a:t>
            </a:r>
            <a:r>
              <a:rPr lang="en-US" altLang="ja-JP" dirty="0" err="1" smtClean="0"/>
              <a:t>nano</a:t>
            </a:r>
            <a:r>
              <a:rPr lang="en-US" altLang="ja-JP" dirty="0" smtClean="0"/>
              <a:t> tips (</a:t>
            </a:r>
            <a:r>
              <a:rPr lang="ja-JP" altLang="en-US" dirty="0" smtClean="0"/>
              <a:t>オプション編</a:t>
            </a:r>
            <a:r>
              <a:rPr lang="en-US" altLang="ja-JP" dirty="0" smtClean="0"/>
              <a:t>)</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-S</a:t>
            </a:r>
          </a:p>
          <a:p>
            <a:pPr lvl="1"/>
            <a:r>
              <a:rPr kumimoji="1" lang="ja-JP" altLang="en-US" dirty="0" smtClean="0"/>
              <a:t>スクロールのスムージング</a:t>
            </a:r>
            <a:endParaRPr kumimoji="1" lang="en-US" altLang="ja-JP" dirty="0" smtClean="0"/>
          </a:p>
          <a:p>
            <a:r>
              <a:rPr lang="en-US" altLang="ja-JP" dirty="0" smtClean="0"/>
              <a:t>-w</a:t>
            </a:r>
          </a:p>
          <a:p>
            <a:pPr lvl="1"/>
            <a:r>
              <a:rPr lang="ja-JP" altLang="en-US" dirty="0" smtClean="0"/>
              <a:t>行末自動折り返しを無効にする</a:t>
            </a:r>
            <a:endParaRPr lang="en-US" altLang="ja-JP" dirty="0" smtClean="0"/>
          </a:p>
          <a:p>
            <a:r>
              <a:rPr kumimoji="1" lang="en-US" altLang="ja-JP" dirty="0" smtClean="0"/>
              <a:t>-k</a:t>
            </a:r>
          </a:p>
          <a:p>
            <a:pPr lvl="1"/>
            <a:r>
              <a:rPr kumimoji="1" lang="en-US" altLang="ja-JP" dirty="0" smtClean="0"/>
              <a:t>^k </a:t>
            </a:r>
            <a:r>
              <a:rPr lang="ja-JP" altLang="en-US" dirty="0" smtClean="0"/>
              <a:t>をカーソル位置を起点とする</a:t>
            </a: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 </a:t>
            </a:r>
            <a:r>
              <a:rPr lang="en-US" altLang="ja-JP" dirty="0" err="1" smtClean="0"/>
              <a:t>nano</a:t>
            </a:r>
            <a:r>
              <a:rPr lang="en-US" altLang="ja-JP" dirty="0" smtClean="0"/>
              <a:t> tips (</a:t>
            </a:r>
            <a:r>
              <a:rPr lang="ja-JP" altLang="en-US" dirty="0" smtClean="0"/>
              <a:t>コマンド編</a:t>
            </a:r>
            <a:r>
              <a:rPr lang="en-US" altLang="ja-JP" dirty="0" smtClean="0"/>
              <a:t>)</a:t>
            </a:r>
            <a:endParaRPr kumimoji="1" lang="ja-JP" altLang="en-US" dirty="0"/>
          </a:p>
        </p:txBody>
      </p:sp>
      <p:sp>
        <p:nvSpPr>
          <p:cNvPr id="3" name="コンテンツ プレースホルダ 2"/>
          <p:cNvSpPr>
            <a:spLocks noGrp="1"/>
          </p:cNvSpPr>
          <p:nvPr>
            <p:ph idx="1"/>
          </p:nvPr>
        </p:nvSpPr>
        <p:spPr>
          <a:xfrm>
            <a:off x="611560" y="1600200"/>
            <a:ext cx="8532440" cy="4525963"/>
          </a:xfrm>
        </p:spPr>
        <p:txBody>
          <a:bodyPr numCol="2">
            <a:normAutofit fontScale="92500" lnSpcReduction="10000"/>
          </a:bodyPr>
          <a:lstStyle/>
          <a:p>
            <a:r>
              <a:rPr lang="ja-JP" altLang="en-US" dirty="0" smtClean="0"/>
              <a:t>保存</a:t>
            </a:r>
            <a:r>
              <a:rPr lang="en-US" altLang="ja-JP" dirty="0" smtClean="0"/>
              <a:t>, </a:t>
            </a:r>
            <a:r>
              <a:rPr lang="ja-JP" altLang="en-US" dirty="0" smtClean="0"/>
              <a:t>終了</a:t>
            </a:r>
            <a:endParaRPr lang="en-US" altLang="ja-JP" dirty="0" smtClean="0"/>
          </a:p>
          <a:p>
            <a:pPr lvl="1"/>
            <a:r>
              <a:rPr lang="en-US" altLang="ja-JP" dirty="0" smtClean="0"/>
              <a:t>^O, ^X</a:t>
            </a:r>
          </a:p>
          <a:p>
            <a:r>
              <a:rPr lang="ja-JP" altLang="en-US" dirty="0" smtClean="0"/>
              <a:t>ページ送り</a:t>
            </a:r>
            <a:endParaRPr lang="en-US" altLang="ja-JP" dirty="0" smtClean="0"/>
          </a:p>
          <a:p>
            <a:pPr lvl="1"/>
            <a:r>
              <a:rPr lang="en-US" altLang="ja-JP" dirty="0" smtClean="0"/>
              <a:t>^Y, ^V</a:t>
            </a:r>
            <a:endParaRPr lang="en-US" altLang="ja-JP" dirty="0"/>
          </a:p>
          <a:p>
            <a:r>
              <a:rPr kumimoji="1" lang="ja-JP" altLang="en-US" dirty="0" smtClean="0"/>
              <a:t>一行カット</a:t>
            </a:r>
            <a:r>
              <a:rPr kumimoji="1" lang="en-US" altLang="ja-JP" dirty="0" smtClean="0"/>
              <a:t>, </a:t>
            </a:r>
            <a:r>
              <a:rPr kumimoji="1" lang="ja-JP" altLang="en-US" dirty="0" smtClean="0"/>
              <a:t>ペースト</a:t>
            </a:r>
            <a:endParaRPr kumimoji="1" lang="en-US" altLang="ja-JP" dirty="0" smtClean="0"/>
          </a:p>
          <a:p>
            <a:pPr lvl="1"/>
            <a:r>
              <a:rPr lang="en-US" altLang="ja-JP" dirty="0" smtClean="0"/>
              <a:t>^K, ^U</a:t>
            </a:r>
            <a:endParaRPr lang="en-US" altLang="ja-JP" dirty="0"/>
          </a:p>
          <a:p>
            <a:r>
              <a:rPr kumimoji="1" lang="ja-JP" altLang="en-US" dirty="0" smtClean="0"/>
              <a:t>選択開始</a:t>
            </a:r>
            <a:r>
              <a:rPr kumimoji="1" lang="en-US" altLang="ja-JP" dirty="0" smtClean="0"/>
              <a:t>, </a:t>
            </a:r>
            <a:r>
              <a:rPr kumimoji="1" lang="ja-JP" altLang="en-US" dirty="0" smtClean="0"/>
              <a:t>取り止め</a:t>
            </a:r>
            <a:endParaRPr kumimoji="1" lang="en-US" altLang="ja-JP" dirty="0" smtClean="0"/>
          </a:p>
          <a:p>
            <a:pPr lvl="1"/>
            <a:r>
              <a:rPr lang="en-US" altLang="ja-JP" dirty="0"/>
              <a:t>^^</a:t>
            </a:r>
          </a:p>
          <a:p>
            <a:endParaRPr lang="en-US" altLang="ja-JP" dirty="0" smtClean="0"/>
          </a:p>
          <a:p>
            <a:r>
              <a:rPr lang="ja-JP" altLang="en-US" dirty="0" smtClean="0"/>
              <a:t>検索</a:t>
            </a:r>
            <a:r>
              <a:rPr lang="en-US" altLang="ja-JP" dirty="0" smtClean="0"/>
              <a:t>, </a:t>
            </a:r>
            <a:r>
              <a:rPr lang="ja-JP" altLang="en-US" dirty="0" smtClean="0"/>
              <a:t>置換</a:t>
            </a:r>
            <a:endParaRPr lang="en-US" altLang="ja-JP" dirty="0" smtClean="0"/>
          </a:p>
          <a:p>
            <a:pPr lvl="1"/>
            <a:r>
              <a:rPr lang="en-US" altLang="ja-JP" dirty="0" smtClean="0"/>
              <a:t>^W, ^R</a:t>
            </a:r>
            <a:endParaRPr lang="en-US" altLang="ja-JP" dirty="0"/>
          </a:p>
          <a:p>
            <a:r>
              <a:rPr lang="ja-JP" altLang="en-US" dirty="0" smtClean="0"/>
              <a:t>ファイル読み込み</a:t>
            </a:r>
            <a:endParaRPr lang="en-US" altLang="ja-JP" dirty="0"/>
          </a:p>
          <a:p>
            <a:pPr lvl="1"/>
            <a:r>
              <a:rPr lang="en-US" altLang="ja-JP" dirty="0" smtClean="0"/>
              <a:t>^R</a:t>
            </a:r>
          </a:p>
          <a:p>
            <a:r>
              <a:rPr lang="ja-JP" altLang="en-US" dirty="0" smtClean="0"/>
              <a:t>バッファ移動</a:t>
            </a:r>
            <a:endParaRPr lang="en-US" altLang="ja-JP" dirty="0" smtClean="0"/>
          </a:p>
          <a:p>
            <a:pPr lvl="1"/>
            <a:r>
              <a:rPr lang="en-US" altLang="ja-JP" dirty="0" smtClean="0"/>
              <a:t>M-&lt;, M-&gt;</a:t>
            </a:r>
          </a:p>
          <a:p>
            <a:r>
              <a:rPr lang="ja-JP" altLang="en-US" dirty="0" smtClean="0"/>
              <a:t>ヘルプ</a:t>
            </a:r>
            <a:endParaRPr lang="en-US" altLang="ja-JP" dirty="0" smtClean="0"/>
          </a:p>
          <a:p>
            <a:pPr lvl="1"/>
            <a:r>
              <a:rPr lang="en-US" altLang="ja-JP" dirty="0" smtClean="0"/>
              <a:t>^G</a:t>
            </a:r>
            <a:endParaRPr lang="en-US" altLang="ja-JP" dirty="0"/>
          </a:p>
          <a:p>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 </a:t>
            </a:r>
            <a:r>
              <a:rPr kumimoji="1" lang="en-US" altLang="ja-JP" dirty="0" err="1" smtClean="0"/>
              <a:t>nano</a:t>
            </a:r>
            <a:r>
              <a:rPr kumimoji="1" lang="en-US" altLang="ja-JP" dirty="0" smtClean="0"/>
              <a:t> </a:t>
            </a:r>
            <a:r>
              <a:rPr kumimoji="1" lang="ja-JP" altLang="en-US" dirty="0" smtClean="0"/>
              <a:t>の限界</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できないこと</a:t>
            </a:r>
            <a:endParaRPr kumimoji="1" lang="en-US" altLang="ja-JP" dirty="0" smtClean="0"/>
          </a:p>
          <a:p>
            <a:pPr lvl="1"/>
            <a:r>
              <a:rPr kumimoji="1" lang="ja-JP" altLang="en-US" dirty="0" smtClean="0"/>
              <a:t>複数の窓を開く</a:t>
            </a:r>
            <a:endParaRPr kumimoji="1" lang="en-US" altLang="ja-JP" dirty="0" smtClean="0"/>
          </a:p>
          <a:p>
            <a:pPr lvl="2"/>
            <a:r>
              <a:rPr lang="ja-JP" altLang="en-US" dirty="0" smtClean="0"/>
              <a:t>マルチバッファ・別ターミナルの活用！</a:t>
            </a:r>
            <a:endParaRPr kumimoji="1" lang="en-US" altLang="ja-JP" dirty="0" smtClean="0"/>
          </a:p>
          <a:p>
            <a:pPr lvl="1"/>
            <a:r>
              <a:rPr lang="ja-JP" altLang="en-US" dirty="0"/>
              <a:t>複雑</a:t>
            </a:r>
            <a:r>
              <a:rPr lang="ja-JP" altLang="en-US" dirty="0" smtClean="0"/>
              <a:t>な置換など</a:t>
            </a:r>
            <a:endParaRPr lang="en-US" altLang="ja-JP" dirty="0" smtClean="0"/>
          </a:p>
          <a:p>
            <a:pPr lvl="2"/>
            <a:r>
              <a:rPr kumimoji="1" lang="en-US" altLang="ja-JP" dirty="0" smtClean="0"/>
              <a:t> </a:t>
            </a:r>
            <a:r>
              <a:rPr kumimoji="1" lang="en-US" altLang="ja-JP" dirty="0" err="1" smtClean="0"/>
              <a:t>sed</a:t>
            </a:r>
            <a:r>
              <a:rPr kumimoji="1" lang="en-US" altLang="ja-JP" dirty="0" smtClean="0"/>
              <a:t> </a:t>
            </a:r>
            <a:r>
              <a:rPr kumimoji="1" lang="ja-JP" altLang="en-US" dirty="0" smtClean="0"/>
              <a:t>とか活用！</a:t>
            </a:r>
            <a:endParaRPr kumimoji="1" lang="en-US" altLang="ja-JP" dirty="0" smtClean="0"/>
          </a:p>
          <a:p>
            <a:pPr lvl="1"/>
            <a:r>
              <a:rPr lang="ja-JP" altLang="en-US" dirty="0" smtClean="0"/>
              <a:t>コンパイルなど</a:t>
            </a:r>
            <a:endParaRPr lang="en-US" altLang="ja-JP" dirty="0" smtClean="0"/>
          </a:p>
          <a:p>
            <a:pPr lvl="2"/>
            <a:r>
              <a:rPr kumimoji="1" lang="ja-JP" altLang="en-US" dirty="0"/>
              <a:t>別</a:t>
            </a:r>
            <a:r>
              <a:rPr kumimoji="1" lang="ja-JP" altLang="en-US" dirty="0" smtClean="0"/>
              <a:t>ターミナルの活用！</a:t>
            </a:r>
            <a:endParaRPr kumimoji="1" lang="en-US" altLang="ja-JP" dirty="0" smtClean="0"/>
          </a:p>
          <a:p>
            <a:r>
              <a:rPr lang="ja-JP" altLang="en-US" dirty="0"/>
              <a:t>そもそもの</a:t>
            </a:r>
            <a:r>
              <a:rPr kumimoji="1" lang="ja-JP" altLang="en-US" dirty="0" smtClean="0"/>
              <a:t>基本理念</a:t>
            </a:r>
            <a:endParaRPr kumimoji="1" lang="en-US" altLang="ja-JP" dirty="0" smtClean="0"/>
          </a:p>
          <a:p>
            <a:pPr lvl="1"/>
            <a:r>
              <a:rPr lang="ja-JP" altLang="en-US" dirty="0" smtClean="0"/>
              <a:t>あまり使わない機能のために重く複雑になるよりも、よく使う機能をシンプルにまとめたエディタ</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まとめ</a:t>
            </a:r>
            <a:endParaRPr kumimoji="1" lang="ja-JP" altLang="en-US" dirty="0"/>
          </a:p>
        </p:txBody>
      </p:sp>
      <p:sp>
        <p:nvSpPr>
          <p:cNvPr id="3" name="コンテンツ プレースホルダ 2"/>
          <p:cNvSpPr>
            <a:spLocks noGrp="1"/>
          </p:cNvSpPr>
          <p:nvPr>
            <p:ph idx="1"/>
          </p:nvPr>
        </p:nvSpPr>
        <p:spPr>
          <a:xfrm>
            <a:off x="457200" y="1268760"/>
            <a:ext cx="8686800" cy="5589240"/>
          </a:xfrm>
        </p:spPr>
        <p:txBody>
          <a:bodyPr>
            <a:normAutofit fontScale="85000" lnSpcReduction="10000"/>
          </a:bodyPr>
          <a:lstStyle/>
          <a:p>
            <a:r>
              <a:rPr kumimoji="1" lang="ja-JP" altLang="en-US" dirty="0" smtClean="0"/>
              <a:t>テキストエディタ「</a:t>
            </a:r>
            <a:r>
              <a:rPr kumimoji="1" lang="en-US" altLang="ja-JP" dirty="0" smtClean="0"/>
              <a:t> </a:t>
            </a:r>
            <a:r>
              <a:rPr kumimoji="1" lang="en-US" altLang="ja-JP" dirty="0" err="1" smtClean="0"/>
              <a:t>nano</a:t>
            </a:r>
            <a:r>
              <a:rPr kumimoji="1" lang="en-US" altLang="ja-JP" dirty="0" smtClean="0"/>
              <a:t> </a:t>
            </a:r>
            <a:r>
              <a:rPr kumimoji="1" lang="ja-JP" altLang="en-US" dirty="0" smtClean="0"/>
              <a:t>」</a:t>
            </a:r>
            <a:endParaRPr kumimoji="1" lang="en-US" altLang="ja-JP" dirty="0" smtClean="0"/>
          </a:p>
          <a:p>
            <a:pPr lvl="1"/>
            <a:r>
              <a:rPr lang="en-US" altLang="ja-JP" dirty="0" smtClean="0"/>
              <a:t> vi </a:t>
            </a:r>
            <a:r>
              <a:rPr lang="ja-JP" altLang="en-US" dirty="0" smtClean="0"/>
              <a:t>や </a:t>
            </a:r>
            <a:r>
              <a:rPr lang="en-US" altLang="ja-JP" dirty="0" err="1" smtClean="0"/>
              <a:t>emacs</a:t>
            </a:r>
            <a:r>
              <a:rPr lang="en-US" altLang="ja-JP" dirty="0" smtClean="0"/>
              <a:t> </a:t>
            </a:r>
            <a:r>
              <a:rPr lang="ja-JP" altLang="en-US" dirty="0" err="1" smtClean="0"/>
              <a:t>のような</a:t>
            </a:r>
            <a:r>
              <a:rPr lang="ja-JP" altLang="en-US" dirty="0" smtClean="0"/>
              <a:t>多機能化ではなく、シンプルさを売りにしたエディタ</a:t>
            </a:r>
            <a:endParaRPr lang="en-US" altLang="ja-JP" dirty="0" smtClean="0"/>
          </a:p>
          <a:p>
            <a:pPr lvl="1"/>
            <a:r>
              <a:rPr lang="ja-JP" altLang="en-US" dirty="0" smtClean="0"/>
              <a:t>軽量・簡単・低機能の三拍子が揃っている</a:t>
            </a:r>
            <a:endParaRPr lang="en-US" altLang="ja-JP" dirty="0" smtClean="0"/>
          </a:p>
          <a:p>
            <a:r>
              <a:rPr kumimoji="1" lang="ja-JP" altLang="en-US" dirty="0"/>
              <a:t>できる</a:t>
            </a:r>
            <a:r>
              <a:rPr kumimoji="1" lang="ja-JP" altLang="en-US" dirty="0" smtClean="0"/>
              <a:t>こと</a:t>
            </a:r>
            <a:endParaRPr kumimoji="1" lang="en-US" altLang="ja-JP" dirty="0" smtClean="0"/>
          </a:p>
          <a:p>
            <a:pPr lvl="1"/>
            <a:r>
              <a:rPr lang="ja-JP" altLang="en-US" dirty="0" smtClean="0"/>
              <a:t>基本的なテキスト編集</a:t>
            </a:r>
            <a:endParaRPr lang="en-US" altLang="ja-JP" dirty="0" smtClean="0"/>
          </a:p>
          <a:p>
            <a:r>
              <a:rPr lang="ja-JP" altLang="en-US" dirty="0" smtClean="0"/>
              <a:t>できないこと</a:t>
            </a:r>
            <a:endParaRPr lang="en-US" altLang="ja-JP" dirty="0" smtClean="0"/>
          </a:p>
          <a:p>
            <a:pPr lvl="1"/>
            <a:r>
              <a:rPr lang="ja-JP" altLang="en-US" dirty="0"/>
              <a:t>高度なテキスト</a:t>
            </a:r>
            <a:r>
              <a:rPr lang="ja-JP" altLang="en-US" dirty="0" smtClean="0"/>
              <a:t>編集</a:t>
            </a:r>
            <a:r>
              <a:rPr lang="en-US" altLang="ja-JP" dirty="0" smtClean="0"/>
              <a:t>+α</a:t>
            </a:r>
            <a:endParaRPr lang="en-US" altLang="ja-JP" dirty="0"/>
          </a:p>
          <a:p>
            <a:r>
              <a:rPr kumimoji="1" lang="ja-JP" altLang="en-US" dirty="0" smtClean="0"/>
              <a:t>こんなときやこんな人に</a:t>
            </a:r>
            <a:r>
              <a:rPr lang="ja-JP" altLang="en-US" dirty="0"/>
              <a:t>オススメ</a:t>
            </a:r>
            <a:endParaRPr kumimoji="1" lang="en-US" altLang="ja-JP" dirty="0" smtClean="0"/>
          </a:p>
          <a:p>
            <a:pPr lvl="1"/>
            <a:r>
              <a:rPr kumimoji="1" lang="ja-JP" altLang="en-US" dirty="0" smtClean="0"/>
              <a:t>設定ファイルを</a:t>
            </a:r>
            <a:r>
              <a:rPr kumimoji="1" lang="ja-JP" altLang="en-US" dirty="0" err="1" smtClean="0"/>
              <a:t>ちょこっと</a:t>
            </a:r>
            <a:r>
              <a:rPr kumimoji="1" lang="ja-JP" altLang="en-US" dirty="0" smtClean="0"/>
              <a:t>弄る</a:t>
            </a:r>
            <a:endParaRPr kumimoji="1" lang="en-US" altLang="ja-JP" dirty="0" smtClean="0"/>
          </a:p>
          <a:p>
            <a:pPr lvl="1"/>
            <a:r>
              <a:rPr lang="ja-JP" altLang="en-US" dirty="0" smtClean="0"/>
              <a:t>うっかりカーソルを使ってしまう</a:t>
            </a:r>
            <a:endParaRPr lang="en-US" altLang="ja-JP" dirty="0" smtClean="0"/>
          </a:p>
          <a:p>
            <a:pPr lvl="1"/>
            <a:r>
              <a:rPr kumimoji="1" lang="ja-JP" altLang="en-US" dirty="0" smtClean="0"/>
              <a:t>他人のパソコンでコマンドがわかんなくなってイライラする</a:t>
            </a:r>
            <a:endParaRPr kumimoji="1" lang="en-US" altLang="ja-JP" dirty="0" smtClean="0"/>
          </a:p>
          <a:p>
            <a:pPr lvl="1"/>
            <a:r>
              <a:rPr lang="ja-JP" altLang="en-US" dirty="0"/>
              <a:t>小さいものが好き</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おしまい</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参考文献</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The </a:t>
            </a:r>
            <a:r>
              <a:rPr lang="en-US" altLang="ja-JP" dirty="0" err="1" smtClean="0"/>
              <a:t>nano</a:t>
            </a:r>
            <a:r>
              <a:rPr lang="en-US" altLang="ja-JP" dirty="0" smtClean="0"/>
              <a:t> homepage</a:t>
            </a:r>
          </a:p>
          <a:p>
            <a:pPr lvl="1"/>
            <a:r>
              <a:rPr lang="en-US" altLang="ja-JP" dirty="0" smtClean="0">
                <a:hlinkClick r:id="rId2"/>
              </a:rPr>
              <a:t>https://www.nano-editor.org/</a:t>
            </a: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 </a:t>
            </a:r>
            <a:r>
              <a:rPr lang="en-US" altLang="ja-JP" dirty="0" err="1" smtClean="0"/>
              <a:t>nano</a:t>
            </a:r>
            <a:r>
              <a:rPr lang="en-US" altLang="ja-JP" dirty="0" smtClean="0"/>
              <a:t> </a:t>
            </a:r>
            <a:r>
              <a:rPr lang="ja-JP" altLang="en-US" dirty="0" err="1" smtClean="0"/>
              <a:t>って</a:t>
            </a:r>
            <a:r>
              <a:rPr lang="ja-JP" altLang="en-US" dirty="0" smtClean="0"/>
              <a:t>こんなの</a:t>
            </a:r>
            <a:endParaRPr kumimoji="1" lang="ja-JP" altLang="en-US" dirty="0"/>
          </a:p>
        </p:txBody>
      </p:sp>
      <p:sp>
        <p:nvSpPr>
          <p:cNvPr id="3" name="コンテンツ プレースホルダ 2"/>
          <p:cNvSpPr>
            <a:spLocks noGrp="1"/>
          </p:cNvSpPr>
          <p:nvPr>
            <p:ph idx="1"/>
          </p:nvPr>
        </p:nvSpPr>
        <p:spPr>
          <a:xfrm>
            <a:off x="457200" y="1600200"/>
            <a:ext cx="8686800" cy="5257800"/>
          </a:xfrm>
        </p:spPr>
        <p:txBody>
          <a:bodyPr>
            <a:normAutofit/>
          </a:bodyPr>
          <a:lstStyle/>
          <a:p>
            <a:r>
              <a:rPr kumimoji="1" lang="ja-JP" altLang="en-US" dirty="0" smtClean="0"/>
              <a:t>テキストエディタの一つ</a:t>
            </a:r>
            <a:endParaRPr kumimoji="1" lang="en-US" altLang="ja-JP" dirty="0" smtClean="0"/>
          </a:p>
          <a:p>
            <a:pPr lvl="1"/>
            <a:r>
              <a:rPr lang="en-US" altLang="ja-JP" dirty="0" smtClean="0"/>
              <a:t> </a:t>
            </a:r>
            <a:r>
              <a:rPr lang="en-US" altLang="ja-JP" dirty="0" err="1" smtClean="0"/>
              <a:t>visudo</a:t>
            </a:r>
            <a:r>
              <a:rPr lang="en-US" altLang="ja-JP" dirty="0" smtClean="0"/>
              <a:t> </a:t>
            </a:r>
            <a:r>
              <a:rPr lang="ja-JP" altLang="en-US" dirty="0" smtClean="0"/>
              <a:t>のときの「アレ」</a:t>
            </a:r>
            <a:endParaRPr lang="en-US" altLang="ja-JP" dirty="0" smtClean="0"/>
          </a:p>
          <a:p>
            <a:pPr lvl="1"/>
            <a:r>
              <a:rPr lang="en-US" altLang="ja-JP" dirty="0" smtClean="0"/>
              <a:t> </a:t>
            </a:r>
            <a:r>
              <a:rPr lang="en-US" altLang="ja-JP" dirty="0"/>
              <a:t>vi, </a:t>
            </a:r>
            <a:r>
              <a:rPr lang="en-US" altLang="ja-JP" dirty="0" err="1"/>
              <a:t>emacs</a:t>
            </a:r>
            <a:r>
              <a:rPr lang="en-US" altLang="ja-JP" dirty="0"/>
              <a:t> </a:t>
            </a:r>
            <a:r>
              <a:rPr lang="ja-JP" altLang="en-US" dirty="0"/>
              <a:t>に続く第三</a:t>
            </a:r>
            <a:r>
              <a:rPr lang="ja-JP" altLang="en-US" dirty="0" smtClean="0"/>
              <a:t>勢力</a:t>
            </a:r>
            <a:endParaRPr lang="en-US" altLang="ja-JP" dirty="0" smtClean="0"/>
          </a:p>
          <a:p>
            <a:pPr lvl="2"/>
            <a:r>
              <a:rPr lang="ja-JP" altLang="en-US" dirty="0" smtClean="0"/>
              <a:t>「</a:t>
            </a:r>
            <a:r>
              <a:rPr lang="en-US" altLang="ja-JP" dirty="0" err="1" smtClean="0"/>
              <a:t>linux</a:t>
            </a:r>
            <a:r>
              <a:rPr lang="en-US" altLang="ja-JP" dirty="0" smtClean="0"/>
              <a:t> editor</a:t>
            </a:r>
            <a:r>
              <a:rPr lang="ja-JP" altLang="en-US" dirty="0" smtClean="0"/>
              <a:t>」でググ</a:t>
            </a:r>
            <a:r>
              <a:rPr lang="ja-JP" altLang="en-US" dirty="0" err="1" smtClean="0"/>
              <a:t>ろう</a:t>
            </a:r>
            <a:r>
              <a:rPr lang="ja-JP" altLang="en-US" dirty="0" smtClean="0"/>
              <a:t>とすると</a:t>
            </a:r>
            <a:r>
              <a:rPr lang="en-US" altLang="ja-JP" dirty="0" smtClean="0"/>
              <a:t>…</a:t>
            </a:r>
          </a:p>
          <a:p>
            <a:pPr lvl="1"/>
            <a:r>
              <a:rPr lang="ja-JP" altLang="en-US" dirty="0" smtClean="0"/>
              <a:t>某りんご栽培業者が販売中の音楽再生デバイスとは何の因果関係も無い</a:t>
            </a:r>
            <a:r>
              <a:rPr lang="en-US" altLang="ja-JP" dirty="0" smtClean="0"/>
              <a:t>(</a:t>
            </a:r>
            <a:r>
              <a:rPr lang="ja-JP" altLang="en-US" dirty="0" smtClean="0"/>
              <a:t>はず</a:t>
            </a:r>
            <a:r>
              <a:rPr lang="en-US" altLang="ja-JP" dirty="0" smtClean="0"/>
              <a:t>)</a:t>
            </a:r>
          </a:p>
          <a:p>
            <a:r>
              <a:rPr lang="ja-JP" altLang="en-US" dirty="0" smtClean="0"/>
              <a:t>スクリーンエディタ</a:t>
            </a:r>
            <a:endParaRPr lang="en-US" altLang="ja-JP" dirty="0" smtClean="0"/>
          </a:p>
          <a:p>
            <a:pPr lvl="1"/>
            <a:r>
              <a:rPr lang="en-US" altLang="ja-JP" dirty="0" smtClean="0"/>
              <a:t>CUI </a:t>
            </a:r>
            <a:r>
              <a:rPr lang="ja-JP" altLang="en-US" dirty="0" smtClean="0"/>
              <a:t>を用いながらも簡易な操作で </a:t>
            </a:r>
            <a:r>
              <a:rPr lang="en-US" altLang="ja-JP" dirty="0" smtClean="0"/>
              <a:t>WYSIWYG </a:t>
            </a:r>
            <a:r>
              <a:rPr lang="ja-JP" altLang="en-US" dirty="0" smtClean="0"/>
              <a:t>を実現</a:t>
            </a:r>
            <a:endParaRPr lang="en-US" altLang="ja-JP" dirty="0" smtClean="0"/>
          </a:p>
          <a:p>
            <a:pPr lvl="2"/>
            <a:r>
              <a:rPr lang="en-US" altLang="ja-JP" dirty="0"/>
              <a:t>WYSIWIG = </a:t>
            </a:r>
            <a:r>
              <a:rPr lang="en-US" altLang="ja-JP" dirty="0" smtClean="0"/>
              <a:t>What You See Is What You Get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heckerboard(across)">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checkerboard(across)">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 </a:t>
            </a:r>
            <a:r>
              <a:rPr lang="en-US" altLang="ja-JP" dirty="0" err="1" smtClean="0"/>
              <a:t>nano</a:t>
            </a:r>
            <a:r>
              <a:rPr lang="en-US" altLang="ja-JP" dirty="0" smtClean="0"/>
              <a:t> </a:t>
            </a:r>
            <a:r>
              <a:rPr lang="ja-JP" altLang="en-US" dirty="0" err="1" smtClean="0"/>
              <a:t>って</a:t>
            </a:r>
            <a:r>
              <a:rPr lang="ja-JP" altLang="en-US" dirty="0" smtClean="0"/>
              <a:t>こんなの</a:t>
            </a:r>
            <a:endParaRPr kumimoji="1" lang="ja-JP" altLang="en-US" dirty="0"/>
          </a:p>
        </p:txBody>
      </p:sp>
      <p:sp>
        <p:nvSpPr>
          <p:cNvPr id="3" name="コンテンツ プレースホルダ 2"/>
          <p:cNvSpPr>
            <a:spLocks noGrp="1"/>
          </p:cNvSpPr>
          <p:nvPr>
            <p:ph idx="1"/>
          </p:nvPr>
        </p:nvSpPr>
        <p:spPr>
          <a:xfrm>
            <a:off x="457200" y="1600200"/>
            <a:ext cx="8686800" cy="5257800"/>
          </a:xfrm>
        </p:spPr>
        <p:txBody>
          <a:bodyPr>
            <a:normAutofit/>
          </a:bodyPr>
          <a:lstStyle/>
          <a:p>
            <a:r>
              <a:rPr kumimoji="1" lang="ja-JP" altLang="en-US" dirty="0" smtClean="0"/>
              <a:t>テキストエディタの一つ</a:t>
            </a:r>
            <a:endParaRPr kumimoji="1" lang="en-US" altLang="ja-JP" dirty="0" smtClean="0"/>
          </a:p>
          <a:p>
            <a:pPr lvl="1"/>
            <a:r>
              <a:rPr lang="en-US" altLang="ja-JP" dirty="0" smtClean="0"/>
              <a:t> </a:t>
            </a:r>
            <a:r>
              <a:rPr lang="en-US" altLang="ja-JP" dirty="0" err="1" smtClean="0"/>
              <a:t>visudo</a:t>
            </a:r>
            <a:r>
              <a:rPr lang="en-US" altLang="ja-JP" dirty="0" smtClean="0"/>
              <a:t> </a:t>
            </a:r>
            <a:r>
              <a:rPr lang="ja-JP" altLang="en-US" dirty="0" smtClean="0"/>
              <a:t>のときの「アレ」</a:t>
            </a:r>
            <a:endParaRPr lang="en-US" altLang="ja-JP" dirty="0" smtClean="0"/>
          </a:p>
          <a:p>
            <a:pPr lvl="1"/>
            <a:r>
              <a:rPr lang="en-US" altLang="ja-JP" dirty="0" smtClean="0"/>
              <a:t> </a:t>
            </a:r>
            <a:r>
              <a:rPr lang="en-US" altLang="ja-JP" dirty="0"/>
              <a:t>vi, </a:t>
            </a:r>
            <a:r>
              <a:rPr lang="en-US" altLang="ja-JP" dirty="0" err="1"/>
              <a:t>emacs</a:t>
            </a:r>
            <a:r>
              <a:rPr lang="en-US" altLang="ja-JP" dirty="0"/>
              <a:t> </a:t>
            </a:r>
            <a:r>
              <a:rPr lang="ja-JP" altLang="en-US" dirty="0"/>
              <a:t>に続く第三</a:t>
            </a:r>
            <a:r>
              <a:rPr lang="ja-JP" altLang="en-US" dirty="0" smtClean="0"/>
              <a:t>勢力</a:t>
            </a:r>
            <a:endParaRPr lang="en-US" altLang="ja-JP" dirty="0" smtClean="0"/>
          </a:p>
          <a:p>
            <a:pPr lvl="2"/>
            <a:r>
              <a:rPr lang="ja-JP" altLang="en-US" dirty="0" smtClean="0"/>
              <a:t>「</a:t>
            </a:r>
            <a:r>
              <a:rPr lang="en-US" altLang="ja-JP" dirty="0" err="1" smtClean="0"/>
              <a:t>linux</a:t>
            </a:r>
            <a:r>
              <a:rPr lang="en-US" altLang="ja-JP" dirty="0" smtClean="0"/>
              <a:t> editor</a:t>
            </a:r>
            <a:r>
              <a:rPr lang="ja-JP" altLang="en-US" dirty="0" smtClean="0"/>
              <a:t>」でググ</a:t>
            </a:r>
            <a:r>
              <a:rPr lang="ja-JP" altLang="en-US" dirty="0" err="1" smtClean="0"/>
              <a:t>ろう</a:t>
            </a:r>
            <a:r>
              <a:rPr lang="ja-JP" altLang="en-US" dirty="0" smtClean="0"/>
              <a:t>とすると</a:t>
            </a:r>
            <a:r>
              <a:rPr lang="en-US" altLang="ja-JP" dirty="0" smtClean="0"/>
              <a:t>…</a:t>
            </a:r>
          </a:p>
          <a:p>
            <a:pPr lvl="1"/>
            <a:r>
              <a:rPr lang="ja-JP" altLang="en-US" dirty="0" smtClean="0"/>
              <a:t>某りんご栽培業者が販売中の音楽再生デバイスとは何の因果関係も無い</a:t>
            </a:r>
            <a:r>
              <a:rPr lang="en-US" altLang="ja-JP" dirty="0" smtClean="0"/>
              <a:t>(</a:t>
            </a:r>
            <a:r>
              <a:rPr lang="ja-JP" altLang="en-US" dirty="0" smtClean="0"/>
              <a:t>はず</a:t>
            </a:r>
            <a:r>
              <a:rPr lang="en-US" altLang="ja-JP" dirty="0" smtClean="0"/>
              <a:t>)</a:t>
            </a:r>
          </a:p>
          <a:p>
            <a:r>
              <a:rPr lang="ja-JP" altLang="en-US" dirty="0" smtClean="0"/>
              <a:t>スクリーンエディタ</a:t>
            </a:r>
            <a:endParaRPr lang="en-US" altLang="ja-JP" dirty="0" smtClean="0"/>
          </a:p>
          <a:p>
            <a:pPr lvl="1"/>
            <a:r>
              <a:rPr lang="en-US" altLang="ja-JP" dirty="0" smtClean="0"/>
              <a:t>CUI </a:t>
            </a:r>
            <a:r>
              <a:rPr lang="ja-JP" altLang="en-US" dirty="0" smtClean="0"/>
              <a:t>を用いながらも簡易な操作で </a:t>
            </a:r>
            <a:r>
              <a:rPr lang="en-US" altLang="ja-JP" dirty="0" smtClean="0"/>
              <a:t>WYSIWYG </a:t>
            </a:r>
            <a:r>
              <a:rPr lang="ja-JP" altLang="en-US" dirty="0" smtClean="0"/>
              <a:t>を実現</a:t>
            </a:r>
            <a:endParaRPr lang="en-US" altLang="ja-JP" dirty="0" smtClean="0"/>
          </a:p>
          <a:p>
            <a:pPr lvl="2"/>
            <a:r>
              <a:rPr lang="en-US" altLang="ja-JP" dirty="0"/>
              <a:t>WYSIWIG = </a:t>
            </a:r>
            <a:r>
              <a:rPr lang="en-US" altLang="ja-JP" dirty="0" smtClean="0"/>
              <a:t>What You See Is What You Get</a:t>
            </a:r>
          </a:p>
        </p:txBody>
      </p:sp>
      <p:pic>
        <p:nvPicPr>
          <p:cNvPr id="1029" name="Picture 5"/>
          <p:cNvPicPr>
            <a:picLocks noChangeAspect="1" noChangeArrowheads="1"/>
          </p:cNvPicPr>
          <p:nvPr/>
        </p:nvPicPr>
        <p:blipFill>
          <a:blip r:embed="rId2" cstate="print"/>
          <a:srcRect l="19836" t="31520" r="14180" b="14721"/>
          <a:stretch>
            <a:fillRect/>
          </a:stretch>
        </p:blipFill>
        <p:spPr bwMode="auto">
          <a:xfrm>
            <a:off x="2195736" y="1628800"/>
            <a:ext cx="5040560" cy="460851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heckerboard(across)">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029"/>
                                        </p:tgtEl>
                                        <p:attrNameLst>
                                          <p:attrName>style.visibility</p:attrName>
                                        </p:attrNameLst>
                                      </p:cBhvr>
                                      <p:to>
                                        <p:strVal val="visible"/>
                                      </p:to>
                                    </p:set>
                                    <p:animEffect transition="in" filter="checkerboard(across)">
                                      <p:cBhvr>
                                        <p:cTn id="12" dur="500"/>
                                        <p:tgtEl>
                                          <p:spTgt spid="102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par>
                                <p:cTn id="18" presetID="5" presetClass="exit" presetSubtype="10" fill="hold" nodeType="withEffect">
                                  <p:stCondLst>
                                    <p:cond delay="0"/>
                                  </p:stCondLst>
                                  <p:childTnLst>
                                    <p:animEffect transition="out" filter="checkerboard(across)">
                                      <p:cBhvr>
                                        <p:cTn id="19" dur="500"/>
                                        <p:tgtEl>
                                          <p:spTgt spid="1029"/>
                                        </p:tgtEl>
                                      </p:cBhvr>
                                    </p:animEffect>
                                    <p:set>
                                      <p:cBhvr>
                                        <p:cTn id="20" dur="1" fill="hold">
                                          <p:stCondLst>
                                            <p:cond delay="499"/>
                                          </p:stCondLst>
                                        </p:cTn>
                                        <p:tgtEl>
                                          <p:spTgt spid="10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 </a:t>
            </a:r>
            <a:r>
              <a:rPr lang="en-US" altLang="ja-JP" dirty="0" err="1" smtClean="0"/>
              <a:t>nano</a:t>
            </a:r>
            <a:r>
              <a:rPr lang="en-US" altLang="ja-JP" dirty="0" smtClean="0"/>
              <a:t> </a:t>
            </a:r>
            <a:r>
              <a:rPr lang="ja-JP" altLang="en-US" dirty="0" smtClean="0"/>
              <a:t>の生い立ち</a:t>
            </a:r>
            <a:endParaRPr kumimoji="1" lang="ja-JP" altLang="en-US" dirty="0"/>
          </a:p>
        </p:txBody>
      </p:sp>
      <p:sp>
        <p:nvSpPr>
          <p:cNvPr id="3" name="コンテンツ プレースホルダ 2"/>
          <p:cNvSpPr>
            <a:spLocks noGrp="1"/>
          </p:cNvSpPr>
          <p:nvPr>
            <p:ph idx="1"/>
          </p:nvPr>
        </p:nvSpPr>
        <p:spPr>
          <a:xfrm>
            <a:off x="457200" y="1484784"/>
            <a:ext cx="8229600" cy="4104456"/>
          </a:xfrm>
        </p:spPr>
        <p:txBody>
          <a:bodyPr>
            <a:normAutofit fontScale="85000" lnSpcReduction="10000"/>
          </a:bodyPr>
          <a:lstStyle/>
          <a:p>
            <a:r>
              <a:rPr lang="ja-JP" altLang="en-US" dirty="0" smtClean="0"/>
              <a:t>ご先祖様 </a:t>
            </a:r>
            <a:r>
              <a:rPr lang="en-US" altLang="ja-JP" dirty="0" smtClean="0"/>
              <a:t>: </a:t>
            </a:r>
            <a:r>
              <a:rPr lang="en-US" altLang="ja-JP" dirty="0" err="1" smtClean="0"/>
              <a:t>pico</a:t>
            </a:r>
            <a:endParaRPr kumimoji="1" lang="en-US" altLang="ja-JP" dirty="0" smtClean="0"/>
          </a:p>
          <a:p>
            <a:pPr lvl="1"/>
            <a:r>
              <a:rPr lang="ja-JP" altLang="en-US" dirty="0"/>
              <a:t>電子</a:t>
            </a:r>
            <a:r>
              <a:rPr lang="ja-JP" altLang="en-US" dirty="0" smtClean="0"/>
              <a:t>メールシステム創成期の </a:t>
            </a:r>
            <a:r>
              <a:rPr lang="en-US" altLang="ja-JP" dirty="0" smtClean="0"/>
              <a:t>MTA</a:t>
            </a:r>
            <a:r>
              <a:rPr lang="ja-JP" altLang="en-US" dirty="0" smtClean="0"/>
              <a:t>のひとつである </a:t>
            </a:r>
            <a:r>
              <a:rPr lang="en-US" altLang="ja-JP" dirty="0" smtClean="0"/>
              <a:t>Pine </a:t>
            </a:r>
            <a:r>
              <a:rPr lang="ja-JP" altLang="en-US" dirty="0" smtClean="0"/>
              <a:t>の付属パッケージとしてワシントン大学にて開発される</a:t>
            </a:r>
            <a:endParaRPr lang="en-US" altLang="ja-JP" dirty="0" smtClean="0"/>
          </a:p>
          <a:p>
            <a:pPr lvl="1">
              <a:buFont typeface="Wingdings" pitchFamily="2" charset="2"/>
              <a:buChar char="Ø"/>
            </a:pPr>
            <a:r>
              <a:rPr kumimoji="1" lang="ja-JP" altLang="en-US" dirty="0" smtClean="0"/>
              <a:t> </a:t>
            </a:r>
            <a:r>
              <a:rPr kumimoji="1" lang="en-US" altLang="ja-JP" dirty="0" smtClean="0"/>
              <a:t>vi </a:t>
            </a:r>
            <a:r>
              <a:rPr kumimoji="1" lang="ja-JP" altLang="en-US" dirty="0" smtClean="0"/>
              <a:t>や </a:t>
            </a:r>
            <a:r>
              <a:rPr kumimoji="1" lang="en-US" altLang="ja-JP" dirty="0" err="1" smtClean="0"/>
              <a:t>emacs</a:t>
            </a:r>
            <a:r>
              <a:rPr kumimoji="1" lang="en-US" altLang="ja-JP" dirty="0" smtClean="0"/>
              <a:t> </a:t>
            </a:r>
            <a:r>
              <a:rPr kumimoji="1" lang="ja-JP" altLang="en-US" dirty="0" err="1" smtClean="0"/>
              <a:t>のような</a:t>
            </a:r>
            <a:r>
              <a:rPr kumimoji="1" lang="ja-JP" altLang="en-US" b="1" u="sng" dirty="0" smtClean="0"/>
              <a:t>コーディング</a:t>
            </a:r>
            <a:r>
              <a:rPr kumimoji="1" lang="ja-JP" altLang="en-US" dirty="0" smtClean="0"/>
              <a:t>向けエディタではなく、</a:t>
            </a:r>
            <a:r>
              <a:rPr kumimoji="1" lang="ja-JP" altLang="en-US" b="1" u="sng" dirty="0" smtClean="0"/>
              <a:t>お手紙を書く</a:t>
            </a:r>
            <a:r>
              <a:rPr lang="ja-JP" altLang="en-US" dirty="0"/>
              <a:t>ため</a:t>
            </a:r>
            <a:r>
              <a:rPr lang="ja-JP" altLang="en-US" dirty="0" smtClean="0"/>
              <a:t>の手軽なエディタ</a:t>
            </a:r>
            <a:endParaRPr lang="en-US" altLang="ja-JP" dirty="0" smtClean="0"/>
          </a:p>
          <a:p>
            <a:pPr lvl="1"/>
            <a:r>
              <a:rPr kumimoji="1" lang="ja-JP" altLang="en-US" dirty="0" smtClean="0"/>
              <a:t>開発自体は現在も継続中</a:t>
            </a:r>
            <a:r>
              <a:rPr kumimoji="1" lang="en-US" altLang="ja-JP" dirty="0" smtClean="0"/>
              <a:t>=</a:t>
            </a:r>
            <a:r>
              <a:rPr kumimoji="1" lang="ja-JP" altLang="en-US" dirty="0" smtClean="0"/>
              <a:t>ワシントン大学がライセンスを保持したまま</a:t>
            </a:r>
            <a:endParaRPr kumimoji="1" lang="en-US" altLang="ja-JP" dirty="0" smtClean="0"/>
          </a:p>
          <a:p>
            <a:r>
              <a:rPr lang="en-US" altLang="ja-JP" dirty="0"/>
              <a:t> </a:t>
            </a:r>
            <a:r>
              <a:rPr lang="en-US" altLang="ja-JP" dirty="0" err="1" smtClean="0"/>
              <a:t>nano</a:t>
            </a:r>
            <a:r>
              <a:rPr lang="en-US" altLang="ja-JP" dirty="0" smtClean="0"/>
              <a:t> </a:t>
            </a:r>
          </a:p>
          <a:p>
            <a:pPr lvl="1"/>
            <a:r>
              <a:rPr lang="en-US" altLang="ja-JP" dirty="0" smtClean="0"/>
              <a:t>GNU </a:t>
            </a:r>
            <a:r>
              <a:rPr lang="ja-JP" altLang="en-US" dirty="0" smtClean="0"/>
              <a:t>による </a:t>
            </a:r>
            <a:r>
              <a:rPr lang="en-US" altLang="ja-JP" dirty="0" err="1" smtClean="0"/>
              <a:t>pico</a:t>
            </a:r>
            <a:r>
              <a:rPr lang="en-US" altLang="ja-JP" dirty="0" smtClean="0"/>
              <a:t> </a:t>
            </a:r>
            <a:r>
              <a:rPr lang="ja-JP" altLang="en-US" dirty="0" smtClean="0"/>
              <a:t>のクローン</a:t>
            </a:r>
            <a:endParaRPr lang="en-US" altLang="ja-JP" dirty="0" smtClean="0"/>
          </a:p>
          <a:p>
            <a:pPr lvl="1"/>
            <a:r>
              <a:rPr kumimoji="1" lang="en-US" altLang="ja-JP" dirty="0"/>
              <a:t>GNU </a:t>
            </a:r>
            <a:r>
              <a:rPr lang="ja-JP" altLang="en-US" dirty="0" smtClean="0"/>
              <a:t>的な意味でのフリーウェア</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heckerboard(across)">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 </a:t>
            </a:r>
            <a:r>
              <a:rPr kumimoji="1" lang="en-US" altLang="ja-JP" dirty="0" err="1" smtClean="0"/>
              <a:t>nano</a:t>
            </a:r>
            <a:r>
              <a:rPr kumimoji="1" lang="en-US" altLang="ja-JP" dirty="0" smtClean="0"/>
              <a:t> </a:t>
            </a:r>
            <a:r>
              <a:rPr kumimoji="1" lang="ja-JP" altLang="en-US" dirty="0" smtClean="0"/>
              <a:t>と </a:t>
            </a:r>
            <a:r>
              <a:rPr kumimoji="1" lang="en-US" altLang="ja-JP" dirty="0" err="1" smtClean="0"/>
              <a:t>debian</a:t>
            </a:r>
            <a:endParaRPr kumimoji="1" lang="ja-JP" altLang="en-US" dirty="0"/>
          </a:p>
        </p:txBody>
      </p:sp>
      <p:sp>
        <p:nvSpPr>
          <p:cNvPr id="3" name="コンテンツ プレースホルダ 2"/>
          <p:cNvSpPr>
            <a:spLocks noGrp="1"/>
          </p:cNvSpPr>
          <p:nvPr>
            <p:ph idx="1"/>
          </p:nvPr>
        </p:nvSpPr>
        <p:spPr/>
        <p:txBody>
          <a:bodyPr>
            <a:normAutofit/>
          </a:bodyPr>
          <a:lstStyle/>
          <a:p>
            <a:r>
              <a:rPr lang="en-US" altLang="ja-JP" dirty="0" smtClean="0"/>
              <a:t> </a:t>
            </a:r>
            <a:r>
              <a:rPr lang="en-US" altLang="ja-JP" dirty="0" err="1" smtClean="0"/>
              <a:t>nano</a:t>
            </a:r>
            <a:r>
              <a:rPr lang="en-US" altLang="ja-JP" dirty="0" smtClean="0"/>
              <a:t> </a:t>
            </a:r>
            <a:r>
              <a:rPr lang="ja-JP" altLang="en-US" dirty="0" smtClean="0"/>
              <a:t>は </a:t>
            </a:r>
            <a:r>
              <a:rPr lang="en-US" altLang="ja-JP" dirty="0" err="1" smtClean="0"/>
              <a:t>debian</a:t>
            </a:r>
            <a:r>
              <a:rPr lang="en-US" altLang="ja-JP" dirty="0" smtClean="0"/>
              <a:t> </a:t>
            </a:r>
            <a:r>
              <a:rPr lang="ja-JP" altLang="en-US" dirty="0" smtClean="0"/>
              <a:t>のデフォルトエディタ</a:t>
            </a:r>
            <a:endParaRPr lang="en-US" altLang="ja-JP" dirty="0" smtClean="0"/>
          </a:p>
          <a:p>
            <a:pPr lvl="1"/>
            <a:r>
              <a:rPr kumimoji="1" lang="ja-JP" altLang="en-US" dirty="0" smtClean="0"/>
              <a:t>それ以外のディストリビューションでも標準装備</a:t>
            </a:r>
            <a:endParaRPr kumimoji="1" lang="en-US" altLang="ja-JP" dirty="0" smtClean="0"/>
          </a:p>
          <a:p>
            <a:r>
              <a:rPr lang="en-US" altLang="ja-JP" dirty="0"/>
              <a:t> </a:t>
            </a:r>
            <a:r>
              <a:rPr lang="ja-JP" altLang="en-US" dirty="0" smtClean="0"/>
              <a:t>管理ソフトウェアとしての </a:t>
            </a:r>
            <a:r>
              <a:rPr lang="en-US" altLang="ja-JP" dirty="0" err="1" smtClean="0"/>
              <a:t>nano</a:t>
            </a:r>
            <a:endParaRPr lang="en-US" altLang="ja-JP" dirty="0" smtClean="0"/>
          </a:p>
          <a:p>
            <a:pPr lvl="1"/>
            <a:r>
              <a:rPr kumimoji="1" lang="en-US" altLang="ja-JP" dirty="0" smtClean="0"/>
              <a:t> </a:t>
            </a:r>
            <a:r>
              <a:rPr kumimoji="1" lang="en-US" altLang="ja-JP" dirty="0" err="1" smtClean="0"/>
              <a:t>debian</a:t>
            </a:r>
            <a:r>
              <a:rPr kumimoji="1" lang="en-US" altLang="ja-JP" dirty="0" smtClean="0"/>
              <a:t> </a:t>
            </a:r>
            <a:r>
              <a:rPr kumimoji="1" lang="ja-JP" altLang="en-US" dirty="0" smtClean="0"/>
              <a:t>では </a:t>
            </a:r>
            <a:r>
              <a:rPr kumimoji="1" lang="en-US" altLang="ja-JP" dirty="0" smtClean="0"/>
              <a:t>vi </a:t>
            </a:r>
            <a:r>
              <a:rPr kumimoji="1" lang="ja-JP" altLang="en-US" dirty="0" smtClean="0"/>
              <a:t>や </a:t>
            </a:r>
            <a:r>
              <a:rPr kumimoji="1" lang="en-US" altLang="ja-JP" dirty="0" err="1" smtClean="0"/>
              <a:t>emacs</a:t>
            </a:r>
            <a:r>
              <a:rPr kumimoji="1" lang="en-US" altLang="ja-JP" dirty="0" smtClean="0"/>
              <a:t> </a:t>
            </a:r>
            <a:r>
              <a:rPr kumimoji="1" lang="ja-JP" altLang="en-US" dirty="0" smtClean="0"/>
              <a:t>とパスが異なる</a:t>
            </a:r>
            <a:endParaRPr kumimoji="1" lang="en-US" altLang="ja-JP" dirty="0" smtClean="0"/>
          </a:p>
          <a:p>
            <a:pPr lvl="2"/>
            <a:r>
              <a:rPr lang="en-US" altLang="ja-JP" dirty="0" smtClean="0"/>
              <a:t> vi = /</a:t>
            </a:r>
            <a:r>
              <a:rPr lang="en-US" altLang="ja-JP" dirty="0" err="1" smtClean="0"/>
              <a:t>usr</a:t>
            </a:r>
            <a:r>
              <a:rPr lang="en-US" altLang="ja-JP" dirty="0" smtClean="0"/>
              <a:t>/bin/…</a:t>
            </a:r>
          </a:p>
          <a:p>
            <a:pPr lvl="2"/>
            <a:r>
              <a:rPr lang="en-US" altLang="ja-JP" dirty="0" smtClean="0"/>
              <a:t> </a:t>
            </a:r>
            <a:r>
              <a:rPr lang="en-US" altLang="ja-JP" dirty="0" err="1" smtClean="0"/>
              <a:t>emacs</a:t>
            </a:r>
            <a:r>
              <a:rPr lang="en-US" altLang="ja-JP" dirty="0" smtClean="0"/>
              <a:t> = /</a:t>
            </a:r>
            <a:r>
              <a:rPr lang="en-US" altLang="ja-JP" dirty="0" err="1" smtClean="0"/>
              <a:t>usr</a:t>
            </a:r>
            <a:r>
              <a:rPr lang="en-US" altLang="ja-JP" dirty="0" smtClean="0"/>
              <a:t>/bin/…</a:t>
            </a:r>
          </a:p>
          <a:p>
            <a:pPr lvl="2"/>
            <a:r>
              <a:rPr kumimoji="1" lang="en-US" altLang="ja-JP" dirty="0"/>
              <a:t> </a:t>
            </a:r>
            <a:r>
              <a:rPr kumimoji="1" lang="en-US" altLang="ja-JP" dirty="0" err="1" smtClean="0"/>
              <a:t>nano</a:t>
            </a:r>
            <a:r>
              <a:rPr kumimoji="1" lang="en-US" altLang="ja-JP" dirty="0" smtClean="0"/>
              <a:t> = /bin/</a:t>
            </a:r>
            <a:r>
              <a:rPr kumimoji="1" lang="en-US" altLang="ja-JP" dirty="0" err="1" smtClean="0"/>
              <a:t>nano</a:t>
            </a:r>
            <a:r>
              <a:rPr kumimoji="1" lang="en-US" altLang="ja-JP" dirty="0" smtClean="0"/>
              <a:t>/</a:t>
            </a:r>
          </a:p>
          <a:p>
            <a:pPr lvl="1">
              <a:buFont typeface="Wingdings" pitchFamily="2" charset="2"/>
              <a:buChar char="Ø"/>
            </a:pPr>
            <a:r>
              <a:rPr lang="ja-JP" altLang="en-US" dirty="0"/>
              <a:t>もし</a:t>
            </a:r>
            <a:r>
              <a:rPr lang="ja-JP" altLang="en-US" dirty="0" smtClean="0"/>
              <a:t>ものときに動いてくれる可能性が</a:t>
            </a:r>
            <a:r>
              <a:rPr lang="en-US" altLang="ja-JP" dirty="0" smtClean="0"/>
              <a:t>(</a:t>
            </a:r>
            <a:r>
              <a:rPr lang="ja-JP" altLang="en-US" dirty="0" smtClean="0"/>
              <a:t>ちょっとだけ</a:t>
            </a:r>
            <a:r>
              <a:rPr lang="en-US" altLang="ja-JP" dirty="0" smtClean="0"/>
              <a:t>)</a:t>
            </a:r>
            <a:r>
              <a:rPr lang="ja-JP" altLang="en-US" dirty="0" smtClean="0"/>
              <a:t>高い</a:t>
            </a:r>
            <a:r>
              <a:rPr lang="en-US" altLang="ja-JP" dirty="0" smtClean="0"/>
              <a:t>(</a:t>
            </a:r>
            <a:r>
              <a:rPr lang="ja-JP" altLang="en-US" dirty="0" smtClean="0"/>
              <a:t>気がする</a:t>
            </a:r>
            <a:r>
              <a:rPr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 </a:t>
            </a:r>
            <a:r>
              <a:rPr kumimoji="1" lang="en-US" altLang="ja-JP" dirty="0" err="1" smtClean="0"/>
              <a:t>nano</a:t>
            </a:r>
            <a:r>
              <a:rPr kumimoji="1" lang="en-US" altLang="ja-JP" dirty="0" smtClean="0"/>
              <a:t> </a:t>
            </a:r>
            <a:r>
              <a:rPr kumimoji="1" lang="ja-JP" altLang="en-US" dirty="0" err="1" smtClean="0"/>
              <a:t>って</a:t>
            </a:r>
            <a:r>
              <a:rPr kumimoji="1" lang="ja-JP" altLang="en-US" dirty="0" smtClean="0"/>
              <a:t>どうなの</a:t>
            </a:r>
            <a:r>
              <a:rPr kumimoji="1" lang="en-US" altLang="ja-JP" dirty="0" smtClean="0"/>
              <a:t>?</a:t>
            </a:r>
            <a:endParaRPr kumimoji="1" lang="ja-JP" altLang="en-US" dirty="0"/>
          </a:p>
        </p:txBody>
      </p:sp>
      <p:sp>
        <p:nvSpPr>
          <p:cNvPr id="3" name="コンテンツ プレースホルダ 2"/>
          <p:cNvSpPr>
            <a:spLocks noGrp="1"/>
          </p:cNvSpPr>
          <p:nvPr>
            <p:ph idx="1"/>
          </p:nvPr>
        </p:nvSpPr>
        <p:spPr>
          <a:xfrm>
            <a:off x="457200" y="1600200"/>
            <a:ext cx="8686800" cy="4421088"/>
          </a:xfrm>
        </p:spPr>
        <p:txBody>
          <a:bodyPr>
            <a:normAutofit fontScale="92500" lnSpcReduction="10000"/>
          </a:bodyPr>
          <a:lstStyle/>
          <a:p>
            <a:r>
              <a:rPr kumimoji="1" lang="ja-JP" altLang="en-US" dirty="0" smtClean="0"/>
              <a:t>軽い</a:t>
            </a:r>
            <a:endParaRPr kumimoji="1" lang="en-US" altLang="ja-JP" dirty="0" smtClean="0"/>
          </a:p>
          <a:p>
            <a:pPr lvl="1"/>
            <a:r>
              <a:rPr lang="en-US" altLang="ja-JP" dirty="0" smtClean="0"/>
              <a:t> vim </a:t>
            </a:r>
            <a:r>
              <a:rPr lang="ja-JP" altLang="en-US" dirty="0" smtClean="0"/>
              <a:t>を凌ぐ瞬間起動</a:t>
            </a:r>
            <a:endParaRPr lang="en-US" altLang="ja-JP" dirty="0" smtClean="0"/>
          </a:p>
          <a:p>
            <a:pPr lvl="2"/>
            <a:r>
              <a:rPr lang="ja-JP" altLang="en-US" dirty="0" smtClean="0"/>
              <a:t>ただしファイル読み込みは遅いので重いファイルは苦手</a:t>
            </a:r>
            <a:endParaRPr lang="en-US" altLang="ja-JP" dirty="0" smtClean="0"/>
          </a:p>
          <a:p>
            <a:pPr lvl="2"/>
            <a:r>
              <a:rPr lang="ja-JP" altLang="en-US" dirty="0" smtClean="0"/>
              <a:t>そもそも数</a:t>
            </a:r>
            <a:r>
              <a:rPr lang="en-US" altLang="ja-JP" dirty="0" smtClean="0"/>
              <a:t>MB</a:t>
            </a:r>
            <a:r>
              <a:rPr lang="ja-JP" altLang="en-US" dirty="0" smtClean="0"/>
              <a:t>のファイルをエディタで開くなんて・・・</a:t>
            </a:r>
            <a:r>
              <a:rPr lang="en-US" altLang="ja-JP" dirty="0" smtClean="0"/>
              <a:t>?</a:t>
            </a:r>
          </a:p>
          <a:p>
            <a:r>
              <a:rPr kumimoji="1" lang="ja-JP" altLang="en-US" dirty="0" smtClean="0"/>
              <a:t>簡単</a:t>
            </a:r>
            <a:endParaRPr kumimoji="1" lang="en-US" altLang="ja-JP" dirty="0" smtClean="0"/>
          </a:p>
          <a:p>
            <a:pPr lvl="1"/>
            <a:r>
              <a:rPr lang="ja-JP" altLang="en-US" dirty="0" smtClean="0"/>
              <a:t>デフォルトで画面下にリファレンスがあるので初心者</a:t>
            </a:r>
            <a:r>
              <a:rPr lang="en-US" altLang="ja-JP" dirty="0" smtClean="0"/>
              <a:t/>
            </a:r>
            <a:br>
              <a:rPr lang="en-US" altLang="ja-JP" dirty="0" smtClean="0"/>
            </a:br>
            <a:r>
              <a:rPr lang="en-US" altLang="ja-JP" dirty="0" smtClean="0"/>
              <a:t>(</a:t>
            </a:r>
            <a:r>
              <a:rPr lang="ja-JP" altLang="en-US" dirty="0" smtClean="0"/>
              <a:t>物忘れの激しい人</a:t>
            </a:r>
            <a:r>
              <a:rPr lang="en-US" altLang="ja-JP" dirty="0" smtClean="0"/>
              <a:t>)</a:t>
            </a:r>
            <a:r>
              <a:rPr lang="ja-JP" altLang="en-US" dirty="0" smtClean="0"/>
              <a:t>に優しい</a:t>
            </a:r>
            <a:endParaRPr lang="en-US" altLang="ja-JP" dirty="0" smtClean="0"/>
          </a:p>
          <a:p>
            <a:r>
              <a:rPr lang="ja-JP" altLang="en-US" dirty="0" smtClean="0"/>
              <a:t>低機能</a:t>
            </a:r>
            <a:endParaRPr lang="en-US" altLang="ja-JP" dirty="0" smtClean="0"/>
          </a:p>
          <a:p>
            <a:pPr lvl="1"/>
            <a:r>
              <a:rPr lang="ja-JP" altLang="en-US" dirty="0"/>
              <a:t>複雑</a:t>
            </a:r>
            <a:r>
              <a:rPr lang="ja-JP" altLang="en-US" dirty="0" smtClean="0"/>
              <a:t>な編集機能は持たない⇔簡単</a:t>
            </a:r>
            <a:r>
              <a:rPr lang="ja-JP" altLang="en-US" dirty="0"/>
              <a:t>であること</a:t>
            </a:r>
            <a:r>
              <a:rPr lang="ja-JP" altLang="en-US" dirty="0" smtClean="0"/>
              <a:t>の代償</a:t>
            </a:r>
            <a:endParaRPr lang="en-US" altLang="ja-JP" dirty="0" smtClean="0"/>
          </a:p>
          <a:p>
            <a:pPr lvl="2"/>
            <a:r>
              <a:rPr kumimoji="1" lang="ja-JP" altLang="en-US" dirty="0" smtClean="0"/>
              <a:t>そもそもそんなに高機能が必要なのか・・・</a:t>
            </a:r>
            <a:r>
              <a:rPr kumimoji="1" lang="en-US" altLang="ja-JP" dirty="0" smtClean="0"/>
              <a:t>?</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heckerboard(across)">
                                      <p:cBhvr>
                                        <p:cTn id="10" dur="500"/>
                                        <p:tgtEl>
                                          <p:spTgt spid="3">
                                            <p:txEl>
                                              <p:pRg st="2" end="2"/>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checkerboard(across)">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checkerboard(across)">
                                      <p:cBhvr>
                                        <p:cTn id="18" dur="500"/>
                                        <p:tgtEl>
                                          <p:spTgt spid="3">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checkerboard(across)">
                                      <p:cBhvr>
                                        <p:cTn id="23" dur="500"/>
                                        <p:tgtEl>
                                          <p:spTgt spid="3">
                                            <p:txEl>
                                              <p:pRg st="7" end="7"/>
                                            </p:txEl>
                                          </p:spTgt>
                                        </p:tgtEl>
                                      </p:cBhvr>
                                    </p:animEffect>
                                  </p:childTnLst>
                                </p:cTn>
                              </p:par>
                              <p:par>
                                <p:cTn id="24" presetID="5" presetClass="entr" presetSubtype="10" fill="hold" nodeType="with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checkerboard(across)">
                                      <p:cBhvr>
                                        <p:cTn id="2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 </a:t>
            </a:r>
            <a:r>
              <a:rPr lang="en-US" altLang="ja-JP" dirty="0" err="1" smtClean="0"/>
              <a:t>nano</a:t>
            </a:r>
            <a:r>
              <a:rPr lang="en-US" altLang="ja-JP" dirty="0" smtClean="0"/>
              <a:t> </a:t>
            </a:r>
            <a:r>
              <a:rPr lang="ja-JP" altLang="en-US" dirty="0" smtClean="0"/>
              <a:t>画面</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pic>
        <p:nvPicPr>
          <p:cNvPr id="2050" name="Picture 2"/>
          <p:cNvPicPr>
            <a:picLocks noChangeAspect="1" noChangeArrowheads="1"/>
          </p:cNvPicPr>
          <p:nvPr/>
        </p:nvPicPr>
        <p:blipFill>
          <a:blip r:embed="rId2" cstate="print"/>
          <a:srcRect/>
          <a:stretch>
            <a:fillRect/>
          </a:stretch>
        </p:blipFill>
        <p:spPr bwMode="auto">
          <a:xfrm>
            <a:off x="1547664" y="1700808"/>
            <a:ext cx="6448425" cy="4714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 </a:t>
            </a:r>
            <a:r>
              <a:rPr kumimoji="1" lang="en-US" altLang="ja-JP" dirty="0" err="1" smtClean="0"/>
              <a:t>nano</a:t>
            </a:r>
            <a:r>
              <a:rPr kumimoji="1" lang="en-US" altLang="ja-JP" dirty="0" smtClean="0"/>
              <a:t> </a:t>
            </a:r>
            <a:r>
              <a:rPr kumimoji="1" lang="ja-JP" altLang="en-US" dirty="0" err="1" smtClean="0"/>
              <a:t>が簡</a:t>
            </a:r>
            <a:r>
              <a:rPr kumimoji="1" lang="ja-JP" altLang="en-US" dirty="0" smtClean="0"/>
              <a:t>単といわれる所以</a:t>
            </a:r>
            <a:endParaRPr kumimoji="1" lang="ja-JP" altLang="en-US" dirty="0"/>
          </a:p>
        </p:txBody>
      </p:sp>
      <p:sp>
        <p:nvSpPr>
          <p:cNvPr id="3" name="コンテンツ プレースホルダ 2"/>
          <p:cNvSpPr>
            <a:spLocks noGrp="1"/>
          </p:cNvSpPr>
          <p:nvPr>
            <p:ph idx="1"/>
          </p:nvPr>
        </p:nvSpPr>
        <p:spPr>
          <a:xfrm>
            <a:off x="457200" y="1600200"/>
            <a:ext cx="8686800" cy="4525963"/>
          </a:xfrm>
        </p:spPr>
        <p:txBody>
          <a:bodyPr/>
          <a:lstStyle/>
          <a:p>
            <a:r>
              <a:rPr kumimoji="1" lang="ja-JP" altLang="en-US" dirty="0" smtClean="0"/>
              <a:t>モード無し</a:t>
            </a:r>
            <a:endParaRPr kumimoji="1" lang="en-US" altLang="ja-JP" dirty="0" smtClean="0"/>
          </a:p>
          <a:p>
            <a:pPr lvl="1"/>
            <a:r>
              <a:rPr lang="ja-JP" altLang="en-US" dirty="0" smtClean="0"/>
              <a:t>起動 </a:t>
            </a:r>
            <a:r>
              <a:rPr lang="en-US" altLang="ja-JP" dirty="0" smtClean="0"/>
              <a:t>&gt; </a:t>
            </a:r>
            <a:r>
              <a:rPr lang="ja-JP" altLang="en-US" dirty="0" smtClean="0"/>
              <a:t>入力 </a:t>
            </a:r>
            <a:r>
              <a:rPr lang="en-US" altLang="ja-JP" dirty="0" smtClean="0"/>
              <a:t>&gt; </a:t>
            </a:r>
            <a:r>
              <a:rPr lang="ja-JP" altLang="en-US" dirty="0" smtClean="0"/>
              <a:t>終了をシームレスに</a:t>
            </a:r>
            <a:endParaRPr lang="en-US" altLang="ja-JP" dirty="0" smtClean="0"/>
          </a:p>
          <a:p>
            <a:pPr lvl="2"/>
            <a:r>
              <a:rPr lang="ja-JP" altLang="en-US" dirty="0" smtClean="0"/>
              <a:t>某エディタのようなコマンド・挿入モードなんて厄介なものは無い</a:t>
            </a:r>
            <a:endParaRPr kumimoji="1" lang="en-US" altLang="ja-JP" dirty="0" smtClean="0"/>
          </a:p>
          <a:p>
            <a:r>
              <a:rPr lang="ja-JP" altLang="en-US" dirty="0"/>
              <a:t>コマンドが</a:t>
            </a:r>
            <a:r>
              <a:rPr lang="ja-JP" altLang="en-US" dirty="0" smtClean="0"/>
              <a:t>単純</a:t>
            </a:r>
            <a:endParaRPr lang="en-US" altLang="ja-JP" dirty="0" smtClean="0"/>
          </a:p>
          <a:p>
            <a:pPr lvl="1"/>
            <a:r>
              <a:rPr kumimoji="1" lang="en-US" altLang="ja-JP" dirty="0" smtClean="0"/>
              <a:t> ^X = ctrl + X</a:t>
            </a:r>
          </a:p>
          <a:p>
            <a:pPr lvl="1"/>
            <a:r>
              <a:rPr lang="en-US" altLang="ja-JP" dirty="0"/>
              <a:t> </a:t>
            </a:r>
            <a:r>
              <a:rPr lang="en-US" altLang="ja-JP" dirty="0" smtClean="0"/>
              <a:t>M-X = Esc + X</a:t>
            </a:r>
          </a:p>
          <a:p>
            <a:pPr lvl="2"/>
            <a:r>
              <a:rPr lang="ja-JP" altLang="en-US" dirty="0" smtClean="0"/>
              <a:t>某エディタのように複数</a:t>
            </a:r>
            <a:r>
              <a:rPr lang="ja-JP" altLang="en-US" dirty="0"/>
              <a:t>キー</a:t>
            </a:r>
            <a:r>
              <a:rPr lang="ja-JP" altLang="en-US" dirty="0" smtClean="0"/>
              <a:t>の組み合わせなんて面倒なものは覚えなくてよい</a:t>
            </a:r>
            <a:endParaRPr lang="en-US" altLang="ja-JP"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checkerboard(across)">
                                      <p:cBhvr>
                                        <p:cTn id="1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 </a:t>
            </a:r>
            <a:r>
              <a:rPr lang="en-US" altLang="ja-JP" dirty="0" err="1" smtClean="0"/>
              <a:t>nano</a:t>
            </a:r>
            <a:r>
              <a:rPr lang="en-US" altLang="ja-JP" dirty="0" smtClean="0"/>
              <a:t> tips (</a:t>
            </a:r>
            <a:r>
              <a:rPr lang="ja-JP" altLang="en-US" dirty="0" smtClean="0"/>
              <a:t>設定ファイル編</a:t>
            </a:r>
            <a:r>
              <a:rPr lang="en-US" altLang="ja-JP" dirty="0" smtClean="0"/>
              <a:t>)</a:t>
            </a:r>
            <a:endParaRPr kumimoji="1" lang="ja-JP" altLang="en-US" dirty="0"/>
          </a:p>
        </p:txBody>
      </p:sp>
      <p:sp>
        <p:nvSpPr>
          <p:cNvPr id="3" name="コンテンツ プレースホルダ 2"/>
          <p:cNvSpPr>
            <a:spLocks noGrp="1"/>
          </p:cNvSpPr>
          <p:nvPr>
            <p:ph idx="1"/>
          </p:nvPr>
        </p:nvSpPr>
        <p:spPr>
          <a:xfrm>
            <a:off x="457200" y="1340768"/>
            <a:ext cx="8229600" cy="4752528"/>
          </a:xfrm>
        </p:spPr>
        <p:txBody>
          <a:bodyPr>
            <a:normAutofit fontScale="92500" lnSpcReduction="20000"/>
          </a:bodyPr>
          <a:lstStyle/>
          <a:p>
            <a:r>
              <a:rPr kumimoji="1" lang="en-US" altLang="ja-JP" dirty="0" smtClean="0"/>
              <a:t>.</a:t>
            </a:r>
            <a:r>
              <a:rPr kumimoji="1" lang="en-US" altLang="ja-JP" dirty="0" err="1" smtClean="0"/>
              <a:t>nanorc</a:t>
            </a:r>
            <a:endParaRPr lang="en-US" altLang="ja-JP" dirty="0" smtClean="0"/>
          </a:p>
          <a:p>
            <a:pPr lvl="1"/>
            <a:r>
              <a:rPr kumimoji="1" lang="en-US" altLang="ja-JP" dirty="0" smtClean="0"/>
              <a:t> </a:t>
            </a:r>
            <a:r>
              <a:rPr kumimoji="1" lang="en-US" altLang="ja-JP" dirty="0" err="1" smtClean="0"/>
              <a:t>nano</a:t>
            </a:r>
            <a:r>
              <a:rPr kumimoji="1" lang="en-US" altLang="ja-JP" dirty="0" smtClean="0"/>
              <a:t> </a:t>
            </a:r>
            <a:r>
              <a:rPr kumimoji="1" lang="ja-JP" altLang="en-US" dirty="0" smtClean="0"/>
              <a:t>の個人用設定ファイル</a:t>
            </a:r>
            <a:endParaRPr kumimoji="1" lang="en-US" altLang="ja-JP" dirty="0" smtClean="0"/>
          </a:p>
          <a:p>
            <a:r>
              <a:rPr lang="ja-JP" altLang="en-US" dirty="0"/>
              <a:t>見た目</a:t>
            </a:r>
            <a:r>
              <a:rPr lang="ja-JP" altLang="en-US" dirty="0" smtClean="0"/>
              <a:t>のみ改行</a:t>
            </a:r>
            <a:endParaRPr lang="en-US" altLang="ja-JP" dirty="0" smtClean="0"/>
          </a:p>
          <a:p>
            <a:pPr lvl="1"/>
            <a:r>
              <a:rPr kumimoji="1" lang="en-US" altLang="ja-JP" dirty="0"/>
              <a:t> </a:t>
            </a:r>
            <a:r>
              <a:rPr kumimoji="1" lang="en-US" altLang="ja-JP" dirty="0" smtClean="0"/>
              <a:t>set </a:t>
            </a:r>
            <a:r>
              <a:rPr kumimoji="1" lang="en-US" altLang="ja-JP" dirty="0" err="1" smtClean="0"/>
              <a:t>softwrap</a:t>
            </a:r>
            <a:endParaRPr kumimoji="1" lang="en-US" altLang="ja-JP" dirty="0" smtClean="0"/>
          </a:p>
          <a:p>
            <a:r>
              <a:rPr lang="ja-JP" altLang="en-US" dirty="0" smtClean="0"/>
              <a:t>マルチバッファ有効</a:t>
            </a:r>
            <a:endParaRPr lang="en-US" altLang="ja-JP" dirty="0" smtClean="0"/>
          </a:p>
          <a:p>
            <a:pPr lvl="1"/>
            <a:r>
              <a:rPr lang="en-US" altLang="ja-JP" dirty="0"/>
              <a:t> </a:t>
            </a:r>
            <a:r>
              <a:rPr lang="en-US" altLang="ja-JP" dirty="0" smtClean="0"/>
              <a:t>set </a:t>
            </a:r>
            <a:r>
              <a:rPr lang="en-US" altLang="ja-JP" dirty="0" err="1" smtClean="0"/>
              <a:t>multibuffer</a:t>
            </a:r>
            <a:endParaRPr lang="en-US" altLang="ja-JP" dirty="0" smtClean="0"/>
          </a:p>
          <a:p>
            <a:r>
              <a:rPr kumimoji="1" lang="ja-JP" altLang="en-US" dirty="0" smtClean="0"/>
              <a:t>画面下ヘルプを消す</a:t>
            </a:r>
            <a:endParaRPr kumimoji="1" lang="en-US" altLang="ja-JP" dirty="0" smtClean="0"/>
          </a:p>
          <a:p>
            <a:pPr lvl="1"/>
            <a:r>
              <a:rPr lang="en-US" altLang="ja-JP" dirty="0"/>
              <a:t> </a:t>
            </a:r>
            <a:r>
              <a:rPr lang="en-US" altLang="ja-JP" dirty="0" smtClean="0"/>
              <a:t>set </a:t>
            </a:r>
            <a:r>
              <a:rPr lang="en-US" altLang="ja-JP" dirty="0" err="1" smtClean="0"/>
              <a:t>nohelp</a:t>
            </a:r>
            <a:endParaRPr lang="en-US" altLang="ja-JP" dirty="0" smtClean="0"/>
          </a:p>
          <a:p>
            <a:r>
              <a:rPr kumimoji="1" lang="ja-JP" altLang="en-US" dirty="0" smtClean="0"/>
              <a:t>各種シンタックス・カラーリング導入</a:t>
            </a:r>
            <a:endParaRPr kumimoji="1" lang="en-US" altLang="ja-JP" dirty="0" smtClean="0"/>
          </a:p>
          <a:p>
            <a:pPr lvl="1"/>
            <a:r>
              <a:rPr lang="en-US" altLang="ja-JP" dirty="0" smtClean="0"/>
              <a:t>Include “</a:t>
            </a:r>
            <a:r>
              <a:rPr lang="en-US" altLang="ja-JP" dirty="0" err="1" smtClean="0"/>
              <a:t>fortran.nanorc</a:t>
            </a:r>
            <a:r>
              <a:rPr lang="en-US" altLang="ja-JP" dirty="0" smtClean="0"/>
              <a:t>”</a:t>
            </a:r>
          </a:p>
          <a:p>
            <a:pPr lvl="2"/>
            <a:r>
              <a:rPr kumimoji="1" lang="ja-JP" altLang="en-US" dirty="0" smtClean="0"/>
              <a:t>カラーリング設定ファイルはググ</a:t>
            </a:r>
            <a:r>
              <a:rPr kumimoji="1" lang="ja-JP" altLang="en-US" dirty="0" err="1" smtClean="0"/>
              <a:t>れば</a:t>
            </a:r>
            <a:r>
              <a:rPr kumimoji="1" lang="ja-JP" altLang="en-US" dirty="0" smtClean="0"/>
              <a:t>見つかります</a:t>
            </a:r>
            <a:endParaRPr kumimoji="1" lang="en-US" altLang="ja-JP"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3783</TotalTime>
  <Words>711</Words>
  <Application>Microsoft Office PowerPoint</Application>
  <PresentationFormat>画面に合わせる (4:3)</PresentationFormat>
  <Paragraphs>121</Paragraphs>
  <Slides>15</Slides>
  <Notes>0</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Office テーマ</vt:lpstr>
      <vt:lpstr> nanoってなんなの</vt:lpstr>
      <vt:lpstr> nano ってこんなの</vt:lpstr>
      <vt:lpstr> nano ってこんなの</vt:lpstr>
      <vt:lpstr> nano の生い立ち</vt:lpstr>
      <vt:lpstr> nano と debian</vt:lpstr>
      <vt:lpstr> nano ってどうなの?</vt:lpstr>
      <vt:lpstr> nano 画面</vt:lpstr>
      <vt:lpstr> nano が簡単といわれる所以</vt:lpstr>
      <vt:lpstr> nano tips (設定ファイル編)</vt:lpstr>
      <vt:lpstr> nano tips (オプション編)</vt:lpstr>
      <vt:lpstr> nano tips (コマンド編)</vt:lpstr>
      <vt:lpstr> nano の限界</vt:lpstr>
      <vt:lpstr>まとめ</vt:lpstr>
      <vt:lpstr>おしまい</vt:lpstr>
      <vt:lpstr>参考文献</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nano</dc:title>
  <dc:creator>yasuto</dc:creator>
  <cp:lastModifiedBy>takayasu</cp:lastModifiedBy>
  <cp:revision>55</cp:revision>
  <dcterms:created xsi:type="dcterms:W3CDTF">2013-12-18T09:30:44Z</dcterms:created>
  <dcterms:modified xsi:type="dcterms:W3CDTF">2016-07-28T07:20:33Z</dcterms:modified>
</cp:coreProperties>
</file>