
<file path=[Content_Types].xml><?xml version="1.0" encoding="utf-8"?>
<Types xmlns="http://schemas.openxmlformats.org/package/2006/content-types">
  <Override PartName="/ppt/slides/slide45.xml" ContentType="application/vnd.openxmlformats-officedocument.presentationml.slide+xml"/>
  <Override PartName="/ppt/slides/slide53.xml" ContentType="application/vnd.openxmlformats-officedocument.presentationml.slide+xml"/>
  <Override PartName="/ppt/slides/slide18.xml" ContentType="application/vnd.openxmlformats-officedocument.presentationml.slide+xml"/>
  <Override PartName="/ppt/slides/slide9.xml" ContentType="application/vnd.openxmlformats-officedocument.presentationml.slide+xml"/>
  <Override PartName="/ppt/slides/slide41.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Default Extension="rels" ContentType="application/vnd.openxmlformats-package.relationships+xml"/>
  <Override PartName="/ppt/slides/slide10.xml" ContentType="application/vnd.openxmlformats-officedocument.presentationml.slide+xml"/>
  <Default Extension="jpeg" ContentType="image/jpeg"/>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ppt/slideLayouts/slideLayout5.xml" ContentType="application/vnd.openxmlformats-officedocument.presentationml.slideLayout+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Override PartName="/ppt/slides/slide30.xml" ContentType="application/vnd.openxmlformats-officedocument.presentationml.slide+xml"/>
  <Override PartName="/ppt/slides/slide46.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42.xml" ContentType="application/vnd.openxmlformats-officedocument.presentationml.slide+xml"/>
  <Override PartName="/ppt/slides/slide50.xml" ContentType="application/vnd.openxmlformats-officedocument.presentationml.slide+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ppt/slides/slide39.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47.xml" ContentType="application/vnd.openxmlformats-officedocument.presentationml.slide+xml"/>
  <Override PartName="/ppt/slides/slide43.xml" ContentType="application/vnd.openxmlformats-officedocument.presentationml.slide+xml"/>
  <Override PartName="/ppt/slides/slide51.xml" ContentType="application/vnd.openxmlformats-officedocument.presentationml.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48.xml" ContentType="application/vnd.openxmlformats-officedocument.presentationml.slide+xml"/>
  <Override PartName="/ppt/slides/slide20.xml" ContentType="application/vnd.openxmlformats-officedocument.presentationml.slide+xml"/>
  <Override PartName="/ppt/slides/slide44.xml" ContentType="application/vnd.openxmlformats-officedocument.presentationml.slide+xml"/>
  <Override PartName="/ppt/slides/slide52.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slides/slide49.xml" ContentType="application/vnd.openxmlformats-officedocument.presentationml.slide+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792" r:id="rId1"/>
  </p:sldMasterIdLst>
  <p:notesMasterIdLst>
    <p:notesMasterId r:id="rId55"/>
  </p:notesMasterIdLst>
  <p:sldIdLst>
    <p:sldId id="256" r:id="rId2"/>
    <p:sldId id="257" r:id="rId3"/>
    <p:sldId id="343" r:id="rId4"/>
    <p:sldId id="279" r:id="rId5"/>
    <p:sldId id="316" r:id="rId6"/>
    <p:sldId id="280" r:id="rId7"/>
    <p:sldId id="309" r:id="rId8"/>
    <p:sldId id="344" r:id="rId9"/>
    <p:sldId id="281" r:id="rId10"/>
    <p:sldId id="314" r:id="rId11"/>
    <p:sldId id="311" r:id="rId12"/>
    <p:sldId id="345" r:id="rId13"/>
    <p:sldId id="318" r:id="rId14"/>
    <p:sldId id="319" r:id="rId15"/>
    <p:sldId id="321" r:id="rId16"/>
    <p:sldId id="320" r:id="rId17"/>
    <p:sldId id="322" r:id="rId18"/>
    <p:sldId id="325" r:id="rId19"/>
    <p:sldId id="326" r:id="rId20"/>
    <p:sldId id="327" r:id="rId21"/>
    <p:sldId id="323" r:id="rId22"/>
    <p:sldId id="328" r:id="rId23"/>
    <p:sldId id="332" r:id="rId24"/>
    <p:sldId id="346" r:id="rId25"/>
    <p:sldId id="334" r:id="rId26"/>
    <p:sldId id="335" r:id="rId27"/>
    <p:sldId id="336" r:id="rId28"/>
    <p:sldId id="337" r:id="rId29"/>
    <p:sldId id="347" r:id="rId30"/>
    <p:sldId id="348" r:id="rId31"/>
    <p:sldId id="340" r:id="rId32"/>
    <p:sldId id="349" r:id="rId33"/>
    <p:sldId id="350" r:id="rId34"/>
    <p:sldId id="269" r:id="rId35"/>
    <p:sldId id="259" r:id="rId36"/>
    <p:sldId id="351" r:id="rId37"/>
    <p:sldId id="283" r:id="rId38"/>
    <p:sldId id="352" r:id="rId39"/>
    <p:sldId id="353" r:id="rId40"/>
    <p:sldId id="354" r:id="rId41"/>
    <p:sldId id="289" r:id="rId42"/>
    <p:sldId id="290" r:id="rId43"/>
    <p:sldId id="260" r:id="rId44"/>
    <p:sldId id="262" r:id="rId45"/>
    <p:sldId id="265" r:id="rId46"/>
    <p:sldId id="324" r:id="rId47"/>
    <p:sldId id="266" r:id="rId48"/>
    <p:sldId id="264" r:id="rId49"/>
    <p:sldId id="263" r:id="rId50"/>
    <p:sldId id="267" r:id="rId51"/>
    <p:sldId id="268" r:id="rId52"/>
    <p:sldId id="307" r:id="rId53"/>
    <p:sldId id="310" r:id="rId5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C70001"/>
    <a:srgbClr val="AB0A52"/>
    <a:srgbClr val="75E824"/>
    <a:srgbClr val="E8241C"/>
    <a:srgbClr val="FF8585"/>
    <a:srgbClr val="00FF99"/>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8733" autoAdjust="0"/>
    <p:restoredTop sz="94660"/>
  </p:normalViewPr>
  <p:slideViewPr>
    <p:cSldViewPr>
      <p:cViewPr varScale="1">
        <p:scale>
          <a:sx n="136" d="100"/>
          <a:sy n="136" d="100"/>
        </p:scale>
        <p:origin x="-112" y="-1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notesMaster" Target="notesMasters/notesMaster1.xml"/><Relationship Id="rId56" Type="http://schemas.openxmlformats.org/officeDocument/2006/relationships/printerSettings" Target="printerSettings/printerSettings1.bin"/><Relationship Id="rId57" Type="http://schemas.openxmlformats.org/officeDocument/2006/relationships/presProps" Target="presProps.xml"/><Relationship Id="rId58" Type="http://schemas.openxmlformats.org/officeDocument/2006/relationships/viewProps" Target="viewProps.xml"/><Relationship Id="rId59" Type="http://schemas.openxmlformats.org/officeDocument/2006/relationships/theme" Target="theme/theme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D5CF95-ABDE-3444-AE6B-473C791F6F8B}" type="datetimeFigureOut">
              <a:rPr lang="ja-JP" altLang="en-US" smtClean="0"/>
              <a:t>12.12.13</a:t>
            </a:fld>
            <a:endParaRPr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EB94AF-FAD1-9F49-930B-3B7DB6E733B3}" type="slidenum">
              <a:rPr lang="ja-JP" altLang="en-US" smtClean="0"/>
              <a:t>‹#›</a:t>
            </a:fld>
            <a:endParaRPr lang="ja-JP" alt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C6EB94AF-FAD1-9F49-930B-3B7DB6E733B3}" type="slidenum">
              <a:rPr lang="ja-JP" altLang="en-US" smtClean="0"/>
              <a:t>1</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ja-JP" altLang="en-US" dirty="0" smtClean="0"/>
              <a:t>パケットフィルタリング</a:t>
            </a:r>
            <a:r>
              <a:rPr lang="en-US" altLang="ja-JP" dirty="0" smtClean="0"/>
              <a:t>: </a:t>
            </a:r>
            <a:r>
              <a:rPr lang="ja-JP" altLang="en-US" dirty="0" smtClean="0"/>
              <a:t>ルータやファイアウォールが持っている機能の一つで、送られてきたパケットを検査して通過させるかどうか判断する機能。パケットのヘッダにはプロトコルや送信元アドレス、送信先アドレスやポート番号などの情報が含まれており、これを参照して通過するかどうかが決定される。通過できなかったパケットは送信元に通知されたり、破棄されたりする。</a:t>
            </a:r>
            <a:endParaRPr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ja-JP" altLang="en-US" dirty="0" smtClean="0"/>
              <a:t>ルーティング</a:t>
            </a:r>
            <a:r>
              <a:rPr lang="en-US" altLang="ja-JP" dirty="0" smtClean="0"/>
              <a:t>: </a:t>
            </a:r>
            <a:r>
              <a:rPr lang="en-US" altLang="ja-JP" dirty="0" smtClean="0"/>
              <a:t>TCP/IP</a:t>
            </a:r>
            <a:r>
              <a:rPr lang="ja-JP" altLang="en-US" dirty="0" smtClean="0"/>
              <a:t>ネットワークにおいて、目的のホストまでパケットを送信するとき、最適な経路を選択して送信すること。</a:t>
            </a:r>
            <a:endParaRPr lang="ja-JP" altLang="en-US" dirty="0"/>
          </a:p>
        </p:txBody>
      </p:sp>
      <p:sp>
        <p:nvSpPr>
          <p:cNvPr id="4" name="スライド番号プレースホルダ 3"/>
          <p:cNvSpPr>
            <a:spLocks noGrp="1"/>
          </p:cNvSpPr>
          <p:nvPr>
            <p:ph type="sldNum" sz="quarter" idx="10"/>
          </p:nvPr>
        </p:nvSpPr>
        <p:spPr/>
        <p:txBody>
          <a:bodyPr/>
          <a:lstStyle/>
          <a:p>
            <a:fld id="{C6EB94AF-FAD1-9F49-930B-3B7DB6E733B3}" type="slidenum">
              <a:rPr lang="ja-JP" altLang="en-US" smtClean="0"/>
              <a:t>5</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タイトル スライド">
    <p:spTree>
      <p:nvGrpSpPr>
        <p:cNvPr id="1" name=""/>
        <p:cNvGrpSpPr/>
        <p:nvPr/>
      </p:nvGrpSpPr>
      <p:grpSpPr>
        <a:xfrm>
          <a:off x="0" y="0"/>
          <a:ext cx="0" cy="0"/>
          <a:chOff x="0" y="0"/>
          <a:chExt cx="0" cy="0"/>
        </a:xfrm>
      </p:grpSpPr>
      <p:sp>
        <p:nvSpPr>
          <p:cNvPr id="23" name="正方形/長方形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正方形/長方形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正方形/長方形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正方形/長方形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正方形/長方形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角丸四角形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角丸四角形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正方形/長方形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タイトル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a:xfrm>
            <a:off x="6705600" y="4206240"/>
            <a:ext cx="960120" cy="457200"/>
          </a:xfrm>
        </p:spPr>
        <p:txBody>
          <a:bodyPr/>
          <a:lstStyle/>
          <a:p>
            <a:fld id="{FC9A475F-A134-4FF6-A44B-13E8D0E1080C}" type="datetimeFigureOut">
              <a:rPr kumimoji="1" lang="ja-JP" altLang="en-US" smtClean="0"/>
              <a:pPr/>
              <a:t>12.12.13</a:t>
            </a:fld>
            <a:endParaRPr kumimoji="1" lang="ja-JP" altLang="en-US"/>
          </a:p>
        </p:txBody>
      </p:sp>
      <p:sp>
        <p:nvSpPr>
          <p:cNvPr id="17" name="フッター プレースホルダ 16"/>
          <p:cNvSpPr>
            <a:spLocks noGrp="1"/>
          </p:cNvSpPr>
          <p:nvPr>
            <p:ph type="ftr" sz="quarter" idx="11"/>
          </p:nvPr>
        </p:nvSpPr>
        <p:spPr>
          <a:xfrm>
            <a:off x="5410200" y="4205288"/>
            <a:ext cx="1295400" cy="457200"/>
          </a:xfrm>
        </p:spPr>
        <p:txBody>
          <a:bodyPr/>
          <a:lstStyle/>
          <a:p>
            <a:endParaRPr kumimoji="1" lang="ja-JP" altLang="en-US" dirty="0"/>
          </a:p>
        </p:txBody>
      </p:sp>
      <p:sp>
        <p:nvSpPr>
          <p:cNvPr id="20" name="スライド番号プレースホルダ 22"/>
          <p:cNvSpPr>
            <a:spLocks noGrp="1"/>
          </p:cNvSpPr>
          <p:nvPr>
            <p:ph type="sldNum" sz="quarter" idx="4"/>
          </p:nvPr>
        </p:nvSpPr>
        <p:spPr>
          <a:xfrm>
            <a:off x="5160264" y="2272"/>
            <a:ext cx="3983736" cy="365760"/>
          </a:xfrm>
          <a:prstGeom prst="rect">
            <a:avLst/>
          </a:prstGeom>
        </p:spPr>
        <p:txBody>
          <a:bodyPr vert="horz" anchor="b"/>
          <a:lstStyle>
            <a:lvl1pPr algn="r" eaLnBrk="1" latinLnBrk="0" hangingPunct="1">
              <a:defRPr kumimoji="0" sz="1800">
                <a:solidFill>
                  <a:srgbClr val="FFFFFF"/>
                </a:solidFill>
                <a:latin typeface="Arial"/>
                <a:ea typeface="ヒラギノ角ゴ ProN W3"/>
                <a:cs typeface="Arial"/>
              </a:defRPr>
            </a:lvl1pPr>
          </a:lstStyle>
          <a:p>
            <a:r>
              <a:rPr kumimoji="1" lang="en-US" altLang="ja-JP" dirty="0" err="1" smtClean="0"/>
              <a:t>EPnetFaN</a:t>
            </a:r>
            <a:r>
              <a:rPr kumimoji="1" lang="en-US" altLang="ja-JP" dirty="0" smtClean="0"/>
              <a:t> </a:t>
            </a:r>
            <a:r>
              <a:rPr kumimoji="1" lang="ja-JP" altLang="en-US" dirty="0" smtClean="0"/>
              <a:t>座学編</a:t>
            </a:r>
            <a:r>
              <a:rPr kumimoji="1" lang="en-US" altLang="ja-JP" dirty="0" smtClean="0"/>
              <a:t>, 2012</a:t>
            </a:r>
            <a:r>
              <a:rPr kumimoji="1" lang="ja-JP" altLang="en-US" dirty="0" smtClean="0"/>
              <a:t>年</a:t>
            </a:r>
            <a:r>
              <a:rPr kumimoji="1" lang="en-US" altLang="ja-JP" dirty="0" smtClean="0"/>
              <a:t>12</a:t>
            </a:r>
            <a:r>
              <a:rPr kumimoji="1" lang="ja-JP" altLang="en-US" dirty="0" smtClean="0"/>
              <a:t>月</a:t>
            </a:r>
            <a:r>
              <a:rPr kumimoji="1" lang="en-US" altLang="ja-JP" dirty="0" smtClean="0"/>
              <a:t>14</a:t>
            </a:r>
            <a:r>
              <a:rPr kumimoji="1" lang="ja-JP" altLang="en-US" dirty="0" smtClean="0"/>
              <a:t>日</a:t>
            </a:r>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FC9A475F-A134-4FF6-A44B-13E8D0E1080C}" type="datetimeFigureOut">
              <a:rPr kumimoji="1" lang="ja-JP" altLang="en-US" smtClean="0"/>
              <a:pPr/>
              <a:t>12.12.13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68EEDC-219C-4DF2-A070-09DB41FB649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81800" y="1143000"/>
            <a:ext cx="1905000" cy="5486400"/>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1143000"/>
            <a:ext cx="6248400" cy="5486400"/>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FC9A475F-A134-4FF6-A44B-13E8D0E1080C}" type="datetimeFigureOut">
              <a:rPr kumimoji="1" lang="ja-JP" altLang="en-US" smtClean="0"/>
              <a:pPr/>
              <a:t>12.12.13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68EEDC-219C-4DF2-A070-09DB41FB6490}"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FC9A475F-A134-4FF6-A44B-13E8D0E1080C}" type="datetimeFigureOut">
              <a:rPr kumimoji="1" lang="ja-JP" altLang="en-US" smtClean="0"/>
              <a:pPr/>
              <a:t>12.12.13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68EEDC-219C-4DF2-A070-09DB41FB6490}"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FC9A475F-A134-4FF6-A44B-13E8D0E1080C}" type="datetimeFigureOut">
              <a:rPr kumimoji="1" lang="ja-JP" altLang="en-US" smtClean="0"/>
              <a:pPr/>
              <a:t>12.12.13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68EEDC-219C-4DF2-A070-09DB41FB6490}"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FC9A475F-A134-4FF6-A44B-13E8D0E1080C}" type="datetimeFigureOut">
              <a:rPr kumimoji="1" lang="ja-JP" altLang="en-US" smtClean="0"/>
              <a:pPr/>
              <a:t>12.12.13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068EEDC-219C-4DF2-A070-09DB41FB6490}"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81000" y="1143000"/>
            <a:ext cx="8382000" cy="1069848"/>
          </a:xfrm>
        </p:spPr>
        <p:txBody>
          <a:bodyPr anchor="ctr"/>
          <a:lstStyle>
            <a:lvl1pPr>
              <a:defRPr sz="4000" b="0" i="0" cap="none"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6" name="日付プレースホルダ 25"/>
          <p:cNvSpPr>
            <a:spLocks noGrp="1"/>
          </p:cNvSpPr>
          <p:nvPr>
            <p:ph type="dt" sz="half" idx="10"/>
          </p:nvPr>
        </p:nvSpPr>
        <p:spPr/>
        <p:txBody>
          <a:bodyPr rtlCol="0"/>
          <a:lstStyle/>
          <a:p>
            <a:fld id="{FC9A475F-A134-4FF6-A44B-13E8D0E1080C}" type="datetimeFigureOut">
              <a:rPr kumimoji="1" lang="ja-JP" altLang="en-US" smtClean="0"/>
              <a:pPr/>
              <a:t>12.12.13</a:t>
            </a:fld>
            <a:endParaRPr kumimoji="1" lang="ja-JP" altLang="en-US"/>
          </a:p>
        </p:txBody>
      </p:sp>
      <p:sp>
        <p:nvSpPr>
          <p:cNvPr id="27" name="スライド番号プレースホルダ 26"/>
          <p:cNvSpPr>
            <a:spLocks noGrp="1"/>
          </p:cNvSpPr>
          <p:nvPr>
            <p:ph type="sldNum" sz="quarter" idx="11"/>
          </p:nvPr>
        </p:nvSpPr>
        <p:spPr/>
        <p:txBody>
          <a:bodyPr rtlCol="0"/>
          <a:lstStyle/>
          <a:p>
            <a:fld id="{5068EEDC-219C-4DF2-A070-09DB41FB6490}" type="slidenum">
              <a:rPr kumimoji="1" lang="ja-JP" altLang="en-US" smtClean="0"/>
              <a:pPr/>
              <a:t>‹#›</a:t>
            </a:fld>
            <a:endParaRPr kumimoji="1" lang="ja-JP" altLang="en-US"/>
          </a:p>
        </p:txBody>
      </p:sp>
      <p:sp>
        <p:nvSpPr>
          <p:cNvPr id="28" name="フッター プレースホルダ 2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a:xfrm>
            <a:off x="6583680" y="612648"/>
            <a:ext cx="957264" cy="457200"/>
          </a:xfrm>
        </p:spPr>
        <p:txBody>
          <a:bodyPr/>
          <a:lstStyle/>
          <a:p>
            <a:fld id="{FC9A475F-A134-4FF6-A44B-13E8D0E1080C}" type="datetimeFigureOut">
              <a:rPr kumimoji="1" lang="ja-JP" altLang="en-US" smtClean="0"/>
              <a:pPr/>
              <a:t>12.12.13</a:t>
            </a:fld>
            <a:endParaRPr kumimoji="1" lang="ja-JP" altLang="en-US"/>
          </a:p>
        </p:txBody>
      </p:sp>
      <p:sp>
        <p:nvSpPr>
          <p:cNvPr id="4" name="フッター プレースホルダ 3"/>
          <p:cNvSpPr>
            <a:spLocks noGrp="1"/>
          </p:cNvSpPr>
          <p:nvPr>
            <p:ph type="ftr" sz="quarter" idx="11"/>
          </p:nvPr>
        </p:nvSpPr>
        <p:spPr>
          <a:xfrm>
            <a:off x="5257800" y="612648"/>
            <a:ext cx="1325880" cy="457200"/>
          </a:xfrm>
        </p:spPr>
        <p:txBody>
          <a:bodyPr/>
          <a:lstStyle/>
          <a:p>
            <a:endParaRPr kumimoji="1" lang="ja-JP" altLang="en-US"/>
          </a:p>
        </p:txBody>
      </p:sp>
      <p:sp>
        <p:nvSpPr>
          <p:cNvPr id="5" name="スライド番号プレースホルダ 4"/>
          <p:cNvSpPr>
            <a:spLocks noGrp="1"/>
          </p:cNvSpPr>
          <p:nvPr>
            <p:ph type="sldNum" sz="quarter" idx="12"/>
          </p:nvPr>
        </p:nvSpPr>
        <p:spPr>
          <a:xfrm>
            <a:off x="8174736" y="2272"/>
            <a:ext cx="762000" cy="365760"/>
          </a:xfrm>
        </p:spPr>
        <p:txBody>
          <a:bodyPr/>
          <a:lstStyle/>
          <a:p>
            <a:fld id="{5068EEDC-219C-4DF2-A070-09DB41FB6490}"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FC9A475F-A134-4FF6-A44B-13E8D0E1080C}" type="datetimeFigureOut">
              <a:rPr kumimoji="1" lang="ja-JP" altLang="en-US" smtClean="0"/>
              <a:pPr/>
              <a:t>12.12.13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068EEDC-219C-4DF2-A070-09DB41FB649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53496" y="1101970"/>
            <a:ext cx="3383280" cy="877824"/>
          </a:xfrm>
        </p:spPr>
        <p:txBody>
          <a:bodyPr anchor="b"/>
          <a:lstStyle>
            <a:lvl1pPr algn="l">
              <a:buNone/>
              <a:defRPr sz="1800" b="1"/>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FC9A475F-A134-4FF6-A44B-13E8D0E1080C}" type="datetimeFigureOut">
              <a:rPr kumimoji="1" lang="ja-JP" altLang="en-US" smtClean="0"/>
              <a:pPr/>
              <a:t>12.12.13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068EEDC-219C-4DF2-A070-09DB41FB6490}"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FC9A475F-A134-4FF6-A44B-13E8D0E1080C}" type="datetimeFigureOut">
              <a:rPr kumimoji="1" lang="ja-JP" altLang="en-US" smtClean="0"/>
              <a:pPr/>
              <a:t>12.12.13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068EEDC-219C-4DF2-A070-09DB41FB6490}"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8" name="正方形/長方形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正方形/長方形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正方形/長方形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正方形/長方形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角丸四角形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角丸四角形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正方形/長方形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正方形/長方形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正方形/長方形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正方形/長方形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正方形/長方形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正方形/長方形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タイトル プレースホルダ 21"/>
          <p:cNvSpPr>
            <a:spLocks noGrp="1"/>
          </p:cNvSpPr>
          <p:nvPr>
            <p:ph type="title"/>
          </p:nvPr>
        </p:nvSpPr>
        <p:spPr>
          <a:xfrm>
            <a:off x="457200" y="1143000"/>
            <a:ext cx="8229600" cy="1066800"/>
          </a:xfrm>
          <a:prstGeom prst="rect">
            <a:avLst/>
          </a:prstGeom>
        </p:spPr>
        <p:txBody>
          <a:bodyPr vert="horz" anchor="ctr">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ja-JP" altLang="en-US" dirty="0" smtClean="0"/>
              <a:t>マスタ テキストの書式設定</a:t>
            </a:r>
          </a:p>
          <a:p>
            <a:pPr lvl="1" eaLnBrk="1" latinLnBrk="0" hangingPunct="1"/>
            <a:r>
              <a:rPr kumimoji="0" lang="ja-JP" altLang="en-US" dirty="0" smtClean="0"/>
              <a:t>第 </a:t>
            </a:r>
            <a:r>
              <a:rPr kumimoji="0" lang="en-US" altLang="ja-JP" dirty="0" smtClean="0"/>
              <a:t>2 </a:t>
            </a:r>
            <a:r>
              <a:rPr kumimoji="0" lang="ja-JP" altLang="en-US" dirty="0" smtClean="0"/>
              <a:t>レベル</a:t>
            </a:r>
          </a:p>
          <a:p>
            <a:pPr lvl="2" eaLnBrk="1" latinLnBrk="0" hangingPunct="1"/>
            <a:r>
              <a:rPr kumimoji="0" lang="ja-JP" altLang="en-US" dirty="0" smtClean="0"/>
              <a:t>第 </a:t>
            </a:r>
            <a:r>
              <a:rPr kumimoji="0" lang="en-US" altLang="ja-JP" dirty="0" smtClean="0"/>
              <a:t>3 </a:t>
            </a:r>
            <a:r>
              <a:rPr kumimoji="0" lang="ja-JP" altLang="en-US" dirty="0" smtClean="0"/>
              <a:t>レベル</a:t>
            </a:r>
          </a:p>
          <a:p>
            <a:pPr lvl="3" eaLnBrk="1" latinLnBrk="0" hangingPunct="1"/>
            <a:r>
              <a:rPr kumimoji="0" lang="ja-JP" altLang="en-US" dirty="0" smtClean="0"/>
              <a:t>第 </a:t>
            </a:r>
            <a:r>
              <a:rPr kumimoji="0" lang="en-US" altLang="ja-JP" dirty="0" smtClean="0"/>
              <a:t>4 </a:t>
            </a:r>
            <a:r>
              <a:rPr kumimoji="0" lang="ja-JP" altLang="en-US" dirty="0" smtClean="0"/>
              <a:t>レベル</a:t>
            </a:r>
          </a:p>
          <a:p>
            <a:pPr lvl="4" eaLnBrk="1" latinLnBrk="0" hangingPunct="1"/>
            <a:r>
              <a:rPr kumimoji="0" lang="ja-JP" altLang="en-US" dirty="0" smtClean="0"/>
              <a:t>第 </a:t>
            </a:r>
            <a:r>
              <a:rPr kumimoji="0" lang="en-US" altLang="ja-JP" dirty="0" smtClean="0"/>
              <a:t>5 </a:t>
            </a:r>
            <a:r>
              <a:rPr kumimoji="0" lang="ja-JP" altLang="en-US" dirty="0" smtClean="0"/>
              <a:t>レベル</a:t>
            </a:r>
            <a:endParaRPr kumimoji="0" lang="en-US" dirty="0"/>
          </a:p>
        </p:txBody>
      </p:sp>
      <p:sp>
        <p:nvSpPr>
          <p:cNvPr id="14" name="日付プレースホルダ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C9A475F-A134-4FF6-A44B-13E8D0E1080C}" type="datetimeFigureOut">
              <a:rPr kumimoji="1" lang="ja-JP" altLang="en-US" smtClean="0"/>
              <a:pPr/>
              <a:t>12.12.13</a:t>
            </a:fld>
            <a:endParaRPr kumimoji="1" lang="ja-JP" altLang="en-US"/>
          </a:p>
        </p:txBody>
      </p:sp>
      <p:sp>
        <p:nvSpPr>
          <p:cNvPr id="3" name="フッター プレースホルダ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kumimoji="1" lang="ja-JP" altLang="en-US"/>
          </a:p>
        </p:txBody>
      </p:sp>
      <p:sp>
        <p:nvSpPr>
          <p:cNvPr id="23" name="スライド番号プレースホルダ 22"/>
          <p:cNvSpPr>
            <a:spLocks noGrp="1"/>
          </p:cNvSpPr>
          <p:nvPr>
            <p:ph type="sldNum" sz="quarter" idx="4"/>
          </p:nvPr>
        </p:nvSpPr>
        <p:spPr>
          <a:xfrm>
            <a:off x="4953000" y="2272"/>
            <a:ext cx="3983736" cy="365760"/>
          </a:xfrm>
          <a:prstGeom prst="rect">
            <a:avLst/>
          </a:prstGeom>
        </p:spPr>
        <p:txBody>
          <a:bodyPr vert="horz" anchor="b"/>
          <a:lstStyle>
            <a:lvl1pPr algn="r" eaLnBrk="1" latinLnBrk="0" hangingPunct="1">
              <a:defRPr kumimoji="0" sz="1800">
                <a:solidFill>
                  <a:srgbClr val="FFFFFF"/>
                </a:solidFill>
                <a:latin typeface="Arial"/>
                <a:ea typeface="ヒラギノ角ゴ ProN W3"/>
                <a:cs typeface="Arial"/>
              </a:defRPr>
            </a:lvl1pPr>
          </a:lstStyle>
          <a:p>
            <a:r>
              <a:rPr kumimoji="1" lang="en-US" altLang="ja-JP" dirty="0" err="1" smtClean="0"/>
              <a:t>EPnetFaN</a:t>
            </a:r>
            <a:r>
              <a:rPr kumimoji="1" lang="en-US" altLang="ja-JP" dirty="0" smtClean="0"/>
              <a:t> </a:t>
            </a:r>
            <a:r>
              <a:rPr kumimoji="1" lang="ja-JP" altLang="en-US" dirty="0" smtClean="0"/>
              <a:t>座学編</a:t>
            </a:r>
            <a:r>
              <a:rPr kumimoji="1" lang="en-US" altLang="ja-JP" dirty="0" smtClean="0"/>
              <a:t>, 2012</a:t>
            </a:r>
            <a:r>
              <a:rPr kumimoji="1" lang="ja-JP" altLang="en-US" dirty="0" smtClean="0"/>
              <a:t>年</a:t>
            </a:r>
            <a:r>
              <a:rPr kumimoji="1" lang="en-US" altLang="ja-JP" dirty="0" smtClean="0"/>
              <a:t>12</a:t>
            </a:r>
            <a:r>
              <a:rPr kumimoji="1" lang="ja-JP" altLang="en-US" dirty="0" smtClean="0"/>
              <a:t>月</a:t>
            </a:r>
            <a:r>
              <a:rPr kumimoji="1" lang="en-US" altLang="ja-JP" dirty="0" smtClean="0"/>
              <a:t>14</a:t>
            </a:r>
            <a:r>
              <a:rPr kumimoji="1" lang="ja-JP" altLang="en-US" dirty="0" smtClean="0"/>
              <a:t>日</a:t>
            </a:r>
            <a:endParaRPr kumimoji="1" lang="ja-JP" altLang="en-US"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1"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1"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1" sz="2600" kern="1200">
          <a:solidFill>
            <a:srgbClr val="000000"/>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1" sz="2400" kern="1200">
          <a:solidFill>
            <a:srgbClr val="000000"/>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1" sz="2200" kern="1200">
          <a:solidFill>
            <a:srgbClr val="000000"/>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1" sz="2000" kern="1200">
          <a:solidFill>
            <a:srgbClr val="000000"/>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1"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1"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1"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1" sz="1400" kern="1200" baseline="0">
          <a:solidFill>
            <a:schemeClr val="accent3"/>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 Id="rId3" Type="http://schemas.openxmlformats.org/officeDocument/2006/relationships/image" Target="../media/image4.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 Id="rId3"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 Id="rId3" Type="http://schemas.openxmlformats.org/officeDocument/2006/relationships/image" Target="../media/image3.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www.ep.sci.hokudai.ac.jp/~inex/y2010/0514/lecture/pub/" TargetMode="External"/><Relationship Id="rId4" Type="http://schemas.openxmlformats.org/officeDocument/2006/relationships/hyperlink" Target="http://bb.watch.impress.co.jp/cda/bbword/6476.html" TargetMode="External"/><Relationship Id="rId5" Type="http://schemas.openxmlformats.org/officeDocument/2006/relationships/hyperlink" Target="http://e-words.jp/w/E383ABE383BCE382BF.html" TargetMode="External"/><Relationship Id="rId1" Type="http://schemas.openxmlformats.org/officeDocument/2006/relationships/slideLayout" Target="../slideLayouts/slideLayout2.xml"/><Relationship Id="rId2" Type="http://schemas.openxmlformats.org/officeDocument/2006/relationships/hyperlink" Target="http://www.ep.sci.hokudai.ac.jp/~epnetfan/zagaku/2010/0903/pub/"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57200" y="2057400"/>
            <a:ext cx="8458200" cy="1470025"/>
          </a:xfrm>
        </p:spPr>
        <p:txBody>
          <a:bodyPr>
            <a:normAutofit fontScale="90000"/>
          </a:bodyPr>
          <a:lstStyle/>
          <a:p>
            <a:r>
              <a:rPr lang="en-US" altLang="ja-JP" sz="6000" dirty="0" smtClean="0">
                <a:latin typeface="Arial"/>
                <a:ea typeface="ヒラギノ角ゴ ProN W3"/>
                <a:cs typeface="Arial"/>
              </a:rPr>
              <a:t>EP</a:t>
            </a:r>
            <a:r>
              <a:rPr lang="ja-JP" altLang="en-US" sz="6000" dirty="0" smtClean="0">
                <a:latin typeface="ヒラギノ角ゴ ProN W3"/>
                <a:ea typeface="ヒラギノ角ゴ ProN W3"/>
                <a:cs typeface="ヒラギノ角ゴ ProN W3"/>
              </a:rPr>
              <a:t>ネットワークと</a:t>
            </a:r>
            <a:r>
              <a:rPr lang="ja-JP" altLang="en-US" sz="6000" dirty="0" smtClean="0">
                <a:latin typeface="ヒラギノ角ゴ ProN W3"/>
                <a:ea typeface="ヒラギノ角ゴ ProN W3"/>
                <a:cs typeface="ヒラギノ角ゴ ProN W3"/>
              </a:rPr>
              <a:t>ルータ</a:t>
            </a:r>
            <a:endParaRPr kumimoji="1" lang="ja-JP" altLang="en-US" sz="6000" dirty="0">
              <a:latin typeface="ヒラギノ角ゴ ProN W3"/>
              <a:ea typeface="ヒラギノ角ゴ ProN W3"/>
              <a:cs typeface="ヒラギノ角ゴ ProN W3"/>
            </a:endParaRPr>
          </a:p>
        </p:txBody>
      </p:sp>
      <p:sp>
        <p:nvSpPr>
          <p:cNvPr id="3" name="サブタイトル 2"/>
          <p:cNvSpPr>
            <a:spLocks noGrp="1"/>
          </p:cNvSpPr>
          <p:nvPr>
            <p:ph type="subTitle" idx="1"/>
          </p:nvPr>
        </p:nvSpPr>
        <p:spPr>
          <a:xfrm>
            <a:off x="1143000" y="4246240"/>
            <a:ext cx="6400800" cy="630560"/>
          </a:xfrm>
        </p:spPr>
        <p:txBody>
          <a:bodyPr>
            <a:noAutofit/>
          </a:bodyPr>
          <a:lstStyle/>
          <a:p>
            <a:r>
              <a:rPr lang="en-US" altLang="ja-JP" dirty="0" smtClean="0">
                <a:solidFill>
                  <a:schemeClr val="tx1"/>
                </a:solidFill>
                <a:latin typeface="Arial"/>
                <a:cs typeface="Arial"/>
              </a:rPr>
              <a:t>l</a:t>
            </a:r>
            <a:r>
              <a:rPr kumimoji="1" lang="en-US" altLang="ja-JP" dirty="0" smtClean="0">
                <a:solidFill>
                  <a:schemeClr val="tx1"/>
                </a:solidFill>
                <a:latin typeface="Arial"/>
                <a:cs typeface="Arial"/>
              </a:rPr>
              <a:t>emon </a:t>
            </a:r>
            <a:r>
              <a:rPr kumimoji="1" lang="ja-JP" altLang="en-US" dirty="0" smtClean="0">
                <a:solidFill>
                  <a:schemeClr val="tx1"/>
                </a:solidFill>
                <a:latin typeface="Arial"/>
                <a:ea typeface="ヒラギノ角ゴ ProN W3"/>
                <a:cs typeface="Arial"/>
              </a:rPr>
              <a:t>管理者</a:t>
            </a:r>
            <a:r>
              <a:rPr kumimoji="1" lang="ja-JP" altLang="en-US" dirty="0" smtClean="0">
                <a:solidFill>
                  <a:schemeClr val="tx1"/>
                </a:solidFill>
                <a:latin typeface="Arial"/>
                <a:ea typeface="ヒラギノ角ゴ ProN W3"/>
                <a:cs typeface="Arial"/>
              </a:rPr>
              <a:t> </a:t>
            </a:r>
            <a:r>
              <a:rPr kumimoji="1" lang="ja-JP" altLang="en-US" dirty="0" smtClean="0">
                <a:solidFill>
                  <a:schemeClr val="tx1"/>
                </a:solidFill>
                <a:latin typeface="Arial"/>
                <a:ea typeface="ヒラギノ角ゴ ProN W3"/>
                <a:cs typeface="Arial"/>
              </a:rPr>
              <a:t>堺</a:t>
            </a:r>
            <a:r>
              <a:rPr lang="en-US" altLang="ja-JP" dirty="0" smtClean="0">
                <a:solidFill>
                  <a:schemeClr val="tx1"/>
                </a:solidFill>
                <a:latin typeface="Arial"/>
                <a:ea typeface="ヒラギノ角ゴ ProN W3"/>
                <a:cs typeface="Arial"/>
              </a:rPr>
              <a:t> </a:t>
            </a:r>
            <a:r>
              <a:rPr kumimoji="1" lang="ja-JP" altLang="en-US" dirty="0" smtClean="0">
                <a:solidFill>
                  <a:schemeClr val="tx1"/>
                </a:solidFill>
                <a:latin typeface="Arial"/>
                <a:ea typeface="ヒラギノ角ゴ ProN W3"/>
                <a:cs typeface="Arial"/>
              </a:rPr>
              <a:t>正太朗</a:t>
            </a:r>
            <a:endParaRPr kumimoji="1" lang="en-US" altLang="ja-JP" dirty="0" smtClean="0">
              <a:solidFill>
                <a:schemeClr val="tx1"/>
              </a:solidFill>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 name="円柱 68"/>
          <p:cNvSpPr/>
          <p:nvPr/>
        </p:nvSpPr>
        <p:spPr>
          <a:xfrm rot="5400000">
            <a:off x="1943100" y="4152900"/>
            <a:ext cx="304800" cy="381000"/>
          </a:xfrm>
          <a:prstGeom prst="can">
            <a:avLst/>
          </a:prstGeom>
          <a:solidFill>
            <a:srgbClr val="43808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65" name="円柱 64"/>
          <p:cNvSpPr/>
          <p:nvPr/>
        </p:nvSpPr>
        <p:spPr>
          <a:xfrm rot="16200000">
            <a:off x="3848100" y="2781300"/>
            <a:ext cx="304800" cy="381000"/>
          </a:xfrm>
          <a:prstGeom prst="can">
            <a:avLst/>
          </a:prstGeom>
          <a:solidFill>
            <a:srgbClr val="43808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55" name="円柱 54"/>
          <p:cNvSpPr/>
          <p:nvPr/>
        </p:nvSpPr>
        <p:spPr>
          <a:xfrm rot="5400000">
            <a:off x="5295900" y="3924300"/>
            <a:ext cx="304800" cy="381000"/>
          </a:xfrm>
          <a:prstGeom prst="can">
            <a:avLst/>
          </a:prstGeom>
          <a:solidFill>
            <a:srgbClr val="43808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49" name="円柱 48"/>
          <p:cNvSpPr/>
          <p:nvPr/>
        </p:nvSpPr>
        <p:spPr>
          <a:xfrm rot="16200000">
            <a:off x="7277100" y="2705100"/>
            <a:ext cx="304800" cy="381000"/>
          </a:xfrm>
          <a:prstGeom prst="can">
            <a:avLst/>
          </a:prstGeom>
          <a:solidFill>
            <a:srgbClr val="43808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26"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NAT (network address translation)</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grpSp>
        <p:nvGrpSpPr>
          <p:cNvPr id="48" name="図形グループ 47"/>
          <p:cNvGrpSpPr/>
          <p:nvPr/>
        </p:nvGrpSpPr>
        <p:grpSpPr>
          <a:xfrm>
            <a:off x="4038600" y="2743200"/>
            <a:ext cx="1371600" cy="1676400"/>
            <a:chOff x="3810000" y="2743200"/>
            <a:chExt cx="1371600" cy="1676400"/>
          </a:xfrm>
        </p:grpSpPr>
        <p:sp>
          <p:nvSpPr>
            <p:cNvPr id="45" name="角丸四角形 44"/>
            <p:cNvSpPr/>
            <p:nvPr/>
          </p:nvSpPr>
          <p:spPr>
            <a:xfrm>
              <a:off x="3810000" y="2743200"/>
              <a:ext cx="1371600" cy="16764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grpSp>
          <p:nvGrpSpPr>
            <p:cNvPr id="33" name="Group 9"/>
            <p:cNvGrpSpPr>
              <a:grpSpLocks/>
            </p:cNvGrpSpPr>
            <p:nvPr/>
          </p:nvGrpSpPr>
          <p:grpSpPr bwMode="auto">
            <a:xfrm>
              <a:off x="3962400" y="3276600"/>
              <a:ext cx="1050925" cy="481012"/>
              <a:chOff x="2353" y="1857"/>
              <a:chExt cx="1053" cy="606"/>
            </a:xfrm>
          </p:grpSpPr>
          <p:pic>
            <p:nvPicPr>
              <p:cNvPr id="34" name="Picture 10" descr="cfs16"/>
              <p:cNvPicPr>
                <a:picLocks noChangeAspect="1" noChangeArrowheads="1"/>
              </p:cNvPicPr>
              <p:nvPr/>
            </p:nvPicPr>
            <p:blipFill>
              <a:blip r:embed="rId2" cstate="print"/>
              <a:srcRect/>
              <a:stretch>
                <a:fillRect/>
              </a:stretch>
            </p:blipFill>
            <p:spPr bwMode="auto">
              <a:xfrm>
                <a:off x="2353" y="1857"/>
                <a:ext cx="1053" cy="606"/>
              </a:xfrm>
              <a:prstGeom prst="rect">
                <a:avLst/>
              </a:prstGeom>
              <a:noFill/>
              <a:ln w="9525">
                <a:noFill/>
                <a:miter lim="800000"/>
                <a:headEnd/>
                <a:tailEnd/>
              </a:ln>
            </p:spPr>
          </p:pic>
          <p:sp>
            <p:nvSpPr>
              <p:cNvPr id="38" name="Rectangle 11"/>
              <p:cNvSpPr>
                <a:spLocks noChangeArrowheads="1"/>
              </p:cNvSpPr>
              <p:nvPr/>
            </p:nvSpPr>
            <p:spPr bwMode="auto">
              <a:xfrm>
                <a:off x="2426" y="2160"/>
                <a:ext cx="181" cy="91"/>
              </a:xfrm>
              <a:prstGeom prst="rect">
                <a:avLst/>
              </a:prstGeom>
              <a:solidFill>
                <a:schemeClr val="accent1"/>
              </a:solidFill>
              <a:ln w="9525">
                <a:noFill/>
                <a:miter lim="800000"/>
                <a:headEnd/>
                <a:tailEnd/>
              </a:ln>
            </p:spPr>
            <p:txBody>
              <a:bodyPr wrap="none" anchor="ctr"/>
              <a:lstStyle/>
              <a:p>
                <a:endParaRPr lang="ja-JP" altLang="en-US"/>
              </a:p>
            </p:txBody>
          </p:sp>
        </p:grpSp>
      </p:grpSp>
      <p:grpSp>
        <p:nvGrpSpPr>
          <p:cNvPr id="44" name="図形グループ 43"/>
          <p:cNvGrpSpPr/>
          <p:nvPr/>
        </p:nvGrpSpPr>
        <p:grpSpPr>
          <a:xfrm>
            <a:off x="7467600" y="2590800"/>
            <a:ext cx="1371600" cy="1752600"/>
            <a:chOff x="7123952" y="2304678"/>
            <a:chExt cx="1371600" cy="1752600"/>
          </a:xfrm>
        </p:grpSpPr>
        <p:sp>
          <p:nvSpPr>
            <p:cNvPr id="31" name="角丸四角形 30"/>
            <p:cNvSpPr/>
            <p:nvPr/>
          </p:nvSpPr>
          <p:spPr>
            <a:xfrm>
              <a:off x="7123952" y="2304678"/>
              <a:ext cx="1371600" cy="17526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pic>
          <p:nvPicPr>
            <p:cNvPr id="40" name="Picture 6" descr="新しい画像"/>
            <p:cNvPicPr>
              <a:picLocks noChangeAspect="1" noChangeArrowheads="1"/>
            </p:cNvPicPr>
            <p:nvPr/>
          </p:nvPicPr>
          <p:blipFill>
            <a:blip r:embed="rId3" cstate="print"/>
            <a:srcRect/>
            <a:stretch>
              <a:fillRect/>
            </a:stretch>
          </p:blipFill>
          <p:spPr bwMode="auto">
            <a:xfrm>
              <a:off x="7162800" y="2590800"/>
              <a:ext cx="1296987" cy="1135063"/>
            </a:xfrm>
            <a:prstGeom prst="rect">
              <a:avLst/>
            </a:prstGeom>
            <a:noFill/>
            <a:ln w="9525">
              <a:noFill/>
              <a:miter lim="800000"/>
              <a:headEnd/>
              <a:tailEnd/>
            </a:ln>
          </p:spPr>
        </p:pic>
      </p:grpSp>
      <p:grpSp>
        <p:nvGrpSpPr>
          <p:cNvPr id="47" name="図形グループ 46"/>
          <p:cNvGrpSpPr/>
          <p:nvPr/>
        </p:nvGrpSpPr>
        <p:grpSpPr>
          <a:xfrm>
            <a:off x="6350" y="2133600"/>
            <a:ext cx="2051050" cy="2590800"/>
            <a:chOff x="-48186" y="2133600"/>
            <a:chExt cx="2051050" cy="2590800"/>
          </a:xfrm>
        </p:grpSpPr>
        <p:sp>
          <p:nvSpPr>
            <p:cNvPr id="46" name="角丸四角形 45"/>
            <p:cNvSpPr/>
            <p:nvPr/>
          </p:nvSpPr>
          <p:spPr>
            <a:xfrm>
              <a:off x="0" y="2133600"/>
              <a:ext cx="1981200" cy="25908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pic>
          <p:nvPicPr>
            <p:cNvPr id="42" name="Picture 5" descr="新しい画像 (2)"/>
            <p:cNvPicPr>
              <a:picLocks noChangeAspect="1" noChangeArrowheads="1"/>
            </p:cNvPicPr>
            <p:nvPr/>
          </p:nvPicPr>
          <p:blipFill>
            <a:blip r:embed="rId4" cstate="print"/>
            <a:srcRect/>
            <a:stretch>
              <a:fillRect/>
            </a:stretch>
          </p:blipFill>
          <p:spPr bwMode="auto">
            <a:xfrm>
              <a:off x="-48186" y="2362200"/>
              <a:ext cx="2051050" cy="2051050"/>
            </a:xfrm>
            <a:prstGeom prst="rect">
              <a:avLst/>
            </a:prstGeom>
            <a:noFill/>
            <a:ln w="9525">
              <a:noFill/>
              <a:miter lim="800000"/>
              <a:headEnd/>
              <a:tailEnd/>
            </a:ln>
          </p:spPr>
        </p:pic>
      </p:grpSp>
      <p:sp>
        <p:nvSpPr>
          <p:cNvPr id="75" name="左矢印 74"/>
          <p:cNvSpPr/>
          <p:nvPr/>
        </p:nvSpPr>
        <p:spPr>
          <a:xfrm>
            <a:off x="5943600" y="4038600"/>
            <a:ext cx="1219200" cy="381000"/>
          </a:xfrm>
          <a:prstGeom prst="lef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77" name="左矢印 76"/>
          <p:cNvSpPr/>
          <p:nvPr/>
        </p:nvSpPr>
        <p:spPr>
          <a:xfrm>
            <a:off x="2514600" y="4191000"/>
            <a:ext cx="1219200" cy="381000"/>
          </a:xfrm>
          <a:prstGeom prst="lef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79" name="左矢印 78"/>
          <p:cNvSpPr/>
          <p:nvPr/>
        </p:nvSpPr>
        <p:spPr>
          <a:xfrm rot="10800000">
            <a:off x="2286000" y="2743200"/>
            <a:ext cx="1219200" cy="381000"/>
          </a:xfrm>
          <a:prstGeom prst="leftArrow">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81" name="左矢印 80"/>
          <p:cNvSpPr/>
          <p:nvPr/>
        </p:nvSpPr>
        <p:spPr>
          <a:xfrm rot="10800000">
            <a:off x="5791200" y="2667000"/>
            <a:ext cx="1219200" cy="381000"/>
          </a:xfrm>
          <a:prstGeom prst="leftArrow">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82" name="テキスト ボックス 81"/>
          <p:cNvSpPr txBox="1"/>
          <p:nvPr/>
        </p:nvSpPr>
        <p:spPr>
          <a:xfrm>
            <a:off x="7220324" y="1999878"/>
            <a:ext cx="1828800" cy="584776"/>
          </a:xfrm>
          <a:prstGeom prst="rect">
            <a:avLst/>
          </a:prstGeom>
          <a:noFill/>
        </p:spPr>
        <p:txBody>
          <a:bodyPr wrap="square" rtlCol="0">
            <a:spAutoFit/>
          </a:bodyPr>
          <a:lstStyle/>
          <a:p>
            <a:pPr algn="ctr"/>
            <a:r>
              <a:rPr kumimoji="1" lang="en-US" altLang="ja-JP" sz="1600" dirty="0" smtClean="0">
                <a:latin typeface="Arial"/>
                <a:cs typeface="Arial"/>
              </a:rPr>
              <a:t>PC1</a:t>
            </a:r>
          </a:p>
          <a:p>
            <a:pPr algn="ctr"/>
            <a:r>
              <a:rPr lang="en-US" altLang="ja-JP" sz="1600" dirty="0" smtClean="0">
                <a:latin typeface="Arial"/>
                <a:cs typeface="Arial"/>
              </a:rPr>
              <a:t>192.168.16.123</a:t>
            </a:r>
            <a:endParaRPr kumimoji="1" lang="ja-JP" altLang="en-US" sz="1600" dirty="0">
              <a:latin typeface="Arial"/>
              <a:cs typeface="Arial"/>
            </a:endParaRPr>
          </a:p>
        </p:txBody>
      </p:sp>
      <p:sp>
        <p:nvSpPr>
          <p:cNvPr id="84" name="テキスト ボックス 83"/>
          <p:cNvSpPr txBox="1"/>
          <p:nvPr/>
        </p:nvSpPr>
        <p:spPr>
          <a:xfrm>
            <a:off x="3715124" y="1896070"/>
            <a:ext cx="2304676" cy="861774"/>
          </a:xfrm>
          <a:prstGeom prst="rect">
            <a:avLst/>
          </a:prstGeom>
          <a:noFill/>
        </p:spPr>
        <p:txBody>
          <a:bodyPr wrap="square" rtlCol="0">
            <a:spAutoFit/>
          </a:bodyPr>
          <a:lstStyle/>
          <a:p>
            <a:pPr algn="ctr"/>
            <a:r>
              <a:rPr lang="ja-JP" altLang="en-US" sz="1600" dirty="0" smtClean="0">
                <a:latin typeface="ヒラギノ角ゴ ProN W3"/>
                <a:ea typeface="ヒラギノ角ゴ ProN W3"/>
                <a:cs typeface="ヒラギノ角ゴ ProN W3"/>
              </a:rPr>
              <a:t>ルータ</a:t>
            </a:r>
            <a:endParaRPr lang="en-US" altLang="ja-JP" sz="1600" dirty="0" smtClean="0">
              <a:latin typeface="ヒラギノ角ゴ ProN W3"/>
              <a:ea typeface="ヒラギノ角ゴ ProN W3"/>
              <a:cs typeface="ヒラギノ角ゴ ProN W3"/>
            </a:endParaRPr>
          </a:p>
          <a:p>
            <a:pPr algn="just"/>
            <a:r>
              <a:rPr lang="en-US" altLang="ja-JP" sz="1600" dirty="0" smtClean="0">
                <a:latin typeface="Arial"/>
                <a:ea typeface="ヒラギノ角ゴ ProN W3"/>
                <a:cs typeface="Arial"/>
              </a:rPr>
              <a:t>GIP: 133.87.45.154</a:t>
            </a:r>
          </a:p>
          <a:p>
            <a:pPr algn="just"/>
            <a:r>
              <a:rPr kumimoji="1" lang="en-US" altLang="ja-JP" sz="1600" dirty="0" smtClean="0">
                <a:latin typeface="Arial"/>
                <a:ea typeface="ヒラギノ角ゴ ProN W3"/>
                <a:cs typeface="Arial"/>
              </a:rPr>
              <a:t>PIP: 192.168.16.1</a:t>
            </a:r>
            <a:endParaRPr kumimoji="1" lang="ja-JP" altLang="en-US" sz="1600" dirty="0">
              <a:latin typeface="Arial"/>
              <a:ea typeface="ヒラギノ角ゴ ProN W3"/>
              <a:cs typeface="Arial"/>
            </a:endParaRPr>
          </a:p>
        </p:txBody>
      </p:sp>
      <p:sp>
        <p:nvSpPr>
          <p:cNvPr id="86" name="テキスト ボックス 85"/>
          <p:cNvSpPr txBox="1"/>
          <p:nvPr/>
        </p:nvSpPr>
        <p:spPr>
          <a:xfrm>
            <a:off x="0" y="1524000"/>
            <a:ext cx="2057400" cy="584776"/>
          </a:xfrm>
          <a:prstGeom prst="rect">
            <a:avLst/>
          </a:prstGeom>
          <a:noFill/>
        </p:spPr>
        <p:txBody>
          <a:bodyPr wrap="square" rtlCol="0">
            <a:spAutoFit/>
          </a:bodyPr>
          <a:lstStyle/>
          <a:p>
            <a:pPr algn="ctr"/>
            <a:r>
              <a:rPr lang="ja-JP" altLang="en-US" sz="1600" dirty="0" smtClean="0">
                <a:latin typeface="ヒラギノ角ゴ ProN W3"/>
                <a:ea typeface="ヒラギノ角ゴ ProN W3"/>
                <a:cs typeface="ヒラギノ角ゴ ProN W3"/>
              </a:rPr>
              <a:t>サーバー</a:t>
            </a:r>
            <a:endParaRPr lang="en-US" altLang="ja-JP" sz="1600" dirty="0" smtClean="0">
              <a:latin typeface="ヒラギノ角ゴ ProN W3"/>
              <a:ea typeface="ヒラギノ角ゴ ProN W3"/>
              <a:cs typeface="ヒラギノ角ゴ ProN W3"/>
            </a:endParaRPr>
          </a:p>
          <a:p>
            <a:pPr algn="ctr"/>
            <a:r>
              <a:rPr kumimoji="1" lang="en-US" altLang="ja-JP" sz="1600" dirty="0" smtClean="0">
                <a:latin typeface="Arial"/>
                <a:ea typeface="ヒラギノ角ゴ ProN W3"/>
                <a:cs typeface="Arial"/>
              </a:rPr>
              <a:t>173.194.38.88</a:t>
            </a:r>
            <a:endParaRPr kumimoji="1" lang="ja-JP" altLang="en-US" sz="1600" dirty="0">
              <a:latin typeface="Arial"/>
              <a:ea typeface="ヒラギノ角ゴ ProN W3"/>
              <a:cs typeface="Arial"/>
            </a:endParaRPr>
          </a:p>
        </p:txBody>
      </p:sp>
      <p:sp>
        <p:nvSpPr>
          <p:cNvPr id="87" name="テキスト ボックス 86"/>
          <p:cNvSpPr txBox="1"/>
          <p:nvPr/>
        </p:nvSpPr>
        <p:spPr>
          <a:xfrm>
            <a:off x="5943600" y="4343400"/>
            <a:ext cx="1295400" cy="338554"/>
          </a:xfrm>
          <a:prstGeom prst="rect">
            <a:avLst/>
          </a:prstGeom>
          <a:noFill/>
        </p:spPr>
        <p:txBody>
          <a:bodyPr wrap="square" rtlCol="0">
            <a:spAutoFit/>
          </a:bodyPr>
          <a:lstStyle/>
          <a:p>
            <a:pPr algn="ctr"/>
            <a:r>
              <a:rPr kumimoji="1" lang="ja-JP" altLang="en-US" sz="1600" dirty="0" smtClean="0">
                <a:latin typeface="ヒラギノ角ゴ ProN W3"/>
                <a:ea typeface="ヒラギノ角ゴ ProN W3"/>
                <a:cs typeface="ヒラギノ角ゴ ProN W3"/>
              </a:rPr>
              <a:t>要求</a:t>
            </a:r>
            <a:endParaRPr kumimoji="1" lang="en-US" altLang="ja-JP" sz="1600" dirty="0" smtClean="0">
              <a:latin typeface="ヒラギノ角ゴ ProN W3"/>
              <a:ea typeface="ヒラギノ角ゴ ProN W3"/>
              <a:cs typeface="ヒラギノ角ゴ ProN W3"/>
            </a:endParaRPr>
          </a:p>
        </p:txBody>
      </p:sp>
      <p:grpSp>
        <p:nvGrpSpPr>
          <p:cNvPr id="109" name="図形グループ 108"/>
          <p:cNvGrpSpPr/>
          <p:nvPr/>
        </p:nvGrpSpPr>
        <p:grpSpPr>
          <a:xfrm>
            <a:off x="381000" y="5105400"/>
            <a:ext cx="2514600" cy="609600"/>
            <a:chOff x="533400" y="5715000"/>
            <a:chExt cx="2514600" cy="609600"/>
          </a:xfrm>
        </p:grpSpPr>
        <p:sp>
          <p:nvSpPr>
            <p:cNvPr id="108" name="角丸四角形吹き出し 107"/>
            <p:cNvSpPr/>
            <p:nvPr/>
          </p:nvSpPr>
          <p:spPr>
            <a:xfrm>
              <a:off x="590924" y="5715000"/>
              <a:ext cx="2133600" cy="609600"/>
            </a:xfrm>
            <a:prstGeom prst="wedgeRoundRectCallout">
              <a:avLst>
                <a:gd name="adj1" fmla="val 65384"/>
                <a:gd name="adj2" fmla="val -116734"/>
                <a:gd name="adj3" fmla="val 16667"/>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88" name="テキスト ボックス 87"/>
            <p:cNvSpPr txBox="1"/>
            <p:nvPr/>
          </p:nvSpPr>
          <p:spPr>
            <a:xfrm>
              <a:off x="533400" y="5715000"/>
              <a:ext cx="2514600" cy="584776"/>
            </a:xfrm>
            <a:prstGeom prst="rect">
              <a:avLst/>
            </a:prstGeom>
            <a:noFill/>
          </p:spPr>
          <p:txBody>
            <a:bodyPr wrap="square" rtlCol="0">
              <a:spAutoFit/>
            </a:bodyPr>
            <a:lstStyle/>
            <a:p>
              <a:pPr algn="just"/>
              <a:r>
                <a:rPr lang="ja-JP" altLang="en-US" sz="1600" dirty="0" smtClean="0">
                  <a:latin typeface="ヒラギノ角ゴ ProN W3"/>
                  <a:ea typeface="ヒラギノ角ゴ ProN W3"/>
                  <a:cs typeface="ヒラギノ角ゴ ProN W3"/>
                </a:rPr>
                <a:t>宛先</a:t>
              </a:r>
              <a:r>
                <a:rPr lang="en-US" altLang="ja-JP" sz="1600" dirty="0" smtClean="0">
                  <a:latin typeface="ヒラギノ角ゴ ProN W3"/>
                  <a:ea typeface="ヒラギノ角ゴ ProN W3"/>
                  <a:cs typeface="ヒラギノ角ゴ ProN W3"/>
                </a:rPr>
                <a:t>   :</a:t>
              </a:r>
              <a:r>
                <a:rPr lang="en-US" altLang="ja-JP" sz="1600" dirty="0" smtClean="0">
                  <a:latin typeface="Arial"/>
                  <a:ea typeface="ヒラギノ角ゴ ProN W3"/>
                  <a:cs typeface="Arial"/>
                </a:rPr>
                <a:t> 173.194.38.88</a:t>
              </a:r>
            </a:p>
            <a:p>
              <a:pPr algn="just"/>
              <a:r>
                <a:rPr kumimoji="1" lang="ja-JP" altLang="en-US" sz="1600" dirty="0" smtClean="0">
                  <a:latin typeface="Arial"/>
                  <a:ea typeface="ヒラギノ角ゴ ProN W3"/>
                  <a:cs typeface="Arial"/>
                </a:rPr>
                <a:t>返信先</a:t>
              </a:r>
              <a:r>
                <a:rPr kumimoji="1" lang="en-US" altLang="ja-JP" sz="1600" dirty="0" smtClean="0">
                  <a:latin typeface="Arial"/>
                  <a:ea typeface="ヒラギノ角ゴ ProN W3"/>
                  <a:cs typeface="Arial"/>
                </a:rPr>
                <a:t>: 133.87.45.154</a:t>
              </a:r>
              <a:endParaRPr kumimoji="1" lang="ja-JP" altLang="en-US" sz="1600" dirty="0">
                <a:latin typeface="Arial"/>
                <a:ea typeface="ヒラギノ角ゴ ProN W3"/>
                <a:cs typeface="Arial"/>
              </a:endParaRPr>
            </a:p>
          </p:txBody>
        </p:sp>
      </p:grpSp>
      <p:sp>
        <p:nvSpPr>
          <p:cNvPr id="89" name="テキスト ボックス 88"/>
          <p:cNvSpPr txBox="1"/>
          <p:nvPr/>
        </p:nvSpPr>
        <p:spPr>
          <a:xfrm>
            <a:off x="2438400" y="2438400"/>
            <a:ext cx="914400" cy="338554"/>
          </a:xfrm>
          <a:prstGeom prst="rect">
            <a:avLst/>
          </a:prstGeom>
          <a:noFill/>
        </p:spPr>
        <p:txBody>
          <a:bodyPr wrap="square" rtlCol="0">
            <a:spAutoFit/>
          </a:bodyPr>
          <a:lstStyle/>
          <a:p>
            <a:pPr algn="ctr"/>
            <a:r>
              <a:rPr lang="ja-JP" altLang="en-US" sz="1600" dirty="0" smtClean="0">
                <a:latin typeface="ヒラギノ角ゴ ProN W3"/>
                <a:ea typeface="ヒラギノ角ゴ ProN W3"/>
                <a:cs typeface="ヒラギノ角ゴ ProN W3"/>
              </a:rPr>
              <a:t>応答</a:t>
            </a:r>
            <a:endParaRPr lang="en-US" altLang="ja-JP" sz="1600" dirty="0" smtClean="0">
              <a:latin typeface="ヒラギノ角ゴ ProN W3"/>
              <a:ea typeface="ヒラギノ角ゴ ProN W3"/>
              <a:cs typeface="ヒラギノ角ゴ ProN W3"/>
            </a:endParaRPr>
          </a:p>
        </p:txBody>
      </p:sp>
      <p:grpSp>
        <p:nvGrpSpPr>
          <p:cNvPr id="110" name="図形グループ 109"/>
          <p:cNvGrpSpPr/>
          <p:nvPr/>
        </p:nvGrpSpPr>
        <p:grpSpPr>
          <a:xfrm>
            <a:off x="6781800" y="5029200"/>
            <a:ext cx="2667000" cy="609600"/>
            <a:chOff x="6400800" y="5715000"/>
            <a:chExt cx="2667000" cy="609600"/>
          </a:xfrm>
        </p:grpSpPr>
        <p:sp>
          <p:nvSpPr>
            <p:cNvPr id="107" name="角丸四角形吹き出し 106"/>
            <p:cNvSpPr/>
            <p:nvPr/>
          </p:nvSpPr>
          <p:spPr>
            <a:xfrm>
              <a:off x="6400800" y="5715000"/>
              <a:ext cx="2286000" cy="609600"/>
            </a:xfrm>
            <a:prstGeom prst="wedgeRoundRectCallout">
              <a:avLst>
                <a:gd name="adj1" fmla="val -46566"/>
                <a:gd name="adj2" fmla="val -133585"/>
                <a:gd name="adj3" fmla="val 16667"/>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90" name="テキスト ボックス 89"/>
            <p:cNvSpPr txBox="1"/>
            <p:nvPr/>
          </p:nvSpPr>
          <p:spPr>
            <a:xfrm>
              <a:off x="6400800" y="5715000"/>
              <a:ext cx="2667000" cy="584776"/>
            </a:xfrm>
            <a:prstGeom prst="rect">
              <a:avLst/>
            </a:prstGeom>
            <a:noFill/>
          </p:spPr>
          <p:txBody>
            <a:bodyPr wrap="square" rtlCol="0">
              <a:spAutoFit/>
            </a:bodyPr>
            <a:lstStyle/>
            <a:p>
              <a:pPr algn="just"/>
              <a:r>
                <a:rPr lang="ja-JP" altLang="en-US" sz="1600" dirty="0" smtClean="0">
                  <a:latin typeface="ヒラギノ角ゴ ProN W3"/>
                  <a:ea typeface="ヒラギノ角ゴ ProN W3"/>
                  <a:cs typeface="ヒラギノ角ゴ ProN W3"/>
                </a:rPr>
                <a:t>宛先</a:t>
              </a:r>
              <a:r>
                <a:rPr lang="en-US" altLang="ja-JP" sz="1600" dirty="0" smtClean="0">
                  <a:latin typeface="ヒラギノ角ゴ ProN W3"/>
                  <a:ea typeface="ヒラギノ角ゴ ProN W3"/>
                  <a:cs typeface="ヒラギノ角ゴ ProN W3"/>
                </a:rPr>
                <a:t>   : </a:t>
              </a:r>
              <a:r>
                <a:rPr lang="en-US" altLang="ja-JP" sz="1600" dirty="0" smtClean="0">
                  <a:latin typeface="Arial"/>
                  <a:ea typeface="ヒラギノ角ゴ ProN W3"/>
                  <a:cs typeface="Arial"/>
                </a:rPr>
                <a:t>173.194.38.88</a:t>
              </a:r>
            </a:p>
            <a:p>
              <a:pPr algn="just"/>
              <a:r>
                <a:rPr kumimoji="1" lang="ja-JP" altLang="en-US" sz="1600" dirty="0" smtClean="0">
                  <a:latin typeface="ヒラギノ角ゴ ProN W3"/>
                  <a:ea typeface="ヒラギノ角ゴ ProN W3"/>
                  <a:cs typeface="ヒラギノ角ゴ ProN W3"/>
                </a:rPr>
                <a:t>返信先</a:t>
              </a:r>
              <a:r>
                <a:rPr kumimoji="1" lang="en-US" altLang="ja-JP" sz="1600" dirty="0" smtClean="0">
                  <a:latin typeface="ヒラギノ角ゴ ProN W3"/>
                  <a:ea typeface="ヒラギノ角ゴ ProN W3"/>
                  <a:cs typeface="ヒラギノ角ゴ ProN W3"/>
                </a:rPr>
                <a:t>: </a:t>
              </a:r>
              <a:r>
                <a:rPr lang="en-US" altLang="ja-JP" sz="1600" dirty="0" smtClean="0">
                  <a:latin typeface="Arial"/>
                  <a:cs typeface="Arial"/>
                </a:rPr>
                <a:t>192.168.16.123</a:t>
              </a:r>
              <a:endParaRPr kumimoji="1" lang="ja-JP" altLang="en-US" sz="1600" dirty="0">
                <a:latin typeface="Arial"/>
                <a:cs typeface="Arial"/>
              </a:endParaRPr>
            </a:p>
          </p:txBody>
        </p:sp>
      </p:grpSp>
      <p:grpSp>
        <p:nvGrpSpPr>
          <p:cNvPr id="106" name="図形グループ 105"/>
          <p:cNvGrpSpPr/>
          <p:nvPr/>
        </p:nvGrpSpPr>
        <p:grpSpPr>
          <a:xfrm>
            <a:off x="3257924" y="4724400"/>
            <a:ext cx="3066676" cy="889791"/>
            <a:chOff x="3352800" y="4724400"/>
            <a:chExt cx="3066676" cy="889791"/>
          </a:xfrm>
        </p:grpSpPr>
        <p:sp>
          <p:nvSpPr>
            <p:cNvPr id="94" name="角丸四角形 93"/>
            <p:cNvSpPr/>
            <p:nvPr/>
          </p:nvSpPr>
          <p:spPr>
            <a:xfrm>
              <a:off x="3352800" y="4724400"/>
              <a:ext cx="3066676" cy="838200"/>
            </a:xfrm>
            <a:prstGeom prst="roundRect">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600" dirty="0"/>
            </a:p>
          </p:txBody>
        </p:sp>
        <p:sp>
          <p:nvSpPr>
            <p:cNvPr id="91" name="テキスト ボックス 90"/>
            <p:cNvSpPr txBox="1"/>
            <p:nvPr/>
          </p:nvSpPr>
          <p:spPr>
            <a:xfrm>
              <a:off x="3352800" y="4752417"/>
              <a:ext cx="3066676" cy="861774"/>
            </a:xfrm>
            <a:prstGeom prst="rect">
              <a:avLst/>
            </a:prstGeom>
            <a:noFill/>
          </p:spPr>
          <p:txBody>
            <a:bodyPr wrap="square" rtlCol="0">
              <a:spAutoFit/>
            </a:bodyPr>
            <a:lstStyle/>
            <a:p>
              <a:pPr algn="just"/>
              <a:r>
                <a:rPr lang="ja-JP" altLang="en-US" sz="1600" dirty="0" smtClean="0">
                  <a:latin typeface="ヒラギノ角ゴ ProN W3"/>
                  <a:ea typeface="ヒラギノ角ゴ ProN W3"/>
                  <a:cs typeface="ヒラギノ角ゴ ProN W3"/>
                </a:rPr>
                <a:t>変換テーブル</a:t>
              </a:r>
              <a:endParaRPr lang="en-US" altLang="ja-JP" sz="1600" dirty="0" smtClean="0">
                <a:latin typeface="ヒラギノ角ゴ ProN W3"/>
                <a:ea typeface="ヒラギノ角ゴ ProN W3"/>
                <a:cs typeface="ヒラギノ角ゴ ProN W3"/>
              </a:endParaRPr>
            </a:p>
            <a:p>
              <a:pPr algn="just"/>
              <a:r>
                <a:rPr kumimoji="1" lang="ja-JP" altLang="en-US" sz="1600" dirty="0" smtClean="0">
                  <a:latin typeface="Arial"/>
                  <a:ea typeface="ヒラギノ角ゴ ProN W3"/>
                  <a:cs typeface="Arial"/>
                </a:rPr>
                <a:t>元アドレス</a:t>
              </a:r>
              <a:r>
                <a:rPr kumimoji="1" lang="en-US" altLang="ja-JP" sz="1600" dirty="0" smtClean="0">
                  <a:latin typeface="Arial"/>
                  <a:ea typeface="ヒラギノ角ゴ ProN W3"/>
                  <a:cs typeface="Arial"/>
                </a:rPr>
                <a:t>        : </a:t>
              </a:r>
              <a:r>
                <a:rPr kumimoji="1" lang="ja-JP" altLang="en-US" sz="1600" dirty="0" smtClean="0">
                  <a:latin typeface="Arial"/>
                  <a:ea typeface="ヒラギノ角ゴ ProN W3"/>
                  <a:cs typeface="Arial"/>
                </a:rPr>
                <a:t>変換アドレス</a:t>
              </a:r>
              <a:endParaRPr lang="en-US" altLang="ja-JP" sz="1600" dirty="0" smtClean="0">
                <a:latin typeface="Arial"/>
                <a:ea typeface="ヒラギノ角ゴ ProN W3"/>
                <a:cs typeface="Arial"/>
              </a:endParaRPr>
            </a:p>
            <a:p>
              <a:pPr algn="just"/>
              <a:r>
                <a:rPr kumimoji="1" lang="en-US" altLang="ja-JP" sz="1600" dirty="0" smtClean="0">
                  <a:latin typeface="Arial"/>
                  <a:ea typeface="ヒラギノ角ゴ ProN W3"/>
                  <a:cs typeface="Arial"/>
                </a:rPr>
                <a:t>192.168.16.123 :</a:t>
              </a:r>
              <a:r>
                <a:rPr lang="en-US" altLang="ja-JP" sz="1600" dirty="0" smtClean="0">
                  <a:latin typeface="Arial"/>
                  <a:ea typeface="ヒラギノ角ゴ ProN W3"/>
                  <a:cs typeface="Arial"/>
                </a:rPr>
                <a:t> 133.87.45.154</a:t>
              </a:r>
              <a:endParaRPr kumimoji="1" lang="ja-JP" altLang="en-US" sz="1600" dirty="0">
                <a:latin typeface="Arial"/>
                <a:ea typeface="ヒラギノ角ゴ ProN W3"/>
                <a:cs typeface="Arial"/>
              </a:endParaRPr>
            </a:p>
          </p:txBody>
        </p:sp>
      </p:grpSp>
      <p:sp>
        <p:nvSpPr>
          <p:cNvPr id="95" name="テキスト ボックス 94"/>
          <p:cNvSpPr txBox="1"/>
          <p:nvPr/>
        </p:nvSpPr>
        <p:spPr>
          <a:xfrm>
            <a:off x="2590800" y="4447617"/>
            <a:ext cx="1143000" cy="338554"/>
          </a:xfrm>
          <a:prstGeom prst="rect">
            <a:avLst/>
          </a:prstGeom>
          <a:noFill/>
        </p:spPr>
        <p:txBody>
          <a:bodyPr wrap="square" rtlCol="0">
            <a:spAutoFit/>
          </a:bodyPr>
          <a:lstStyle/>
          <a:p>
            <a:pPr algn="ctr"/>
            <a:r>
              <a:rPr kumimoji="1" lang="ja-JP" altLang="en-US" sz="1600" dirty="0" smtClean="0">
                <a:latin typeface="ヒラギノ角ゴ ProN W3"/>
                <a:ea typeface="ヒラギノ角ゴ ProN W3"/>
                <a:cs typeface="ヒラギノ角ゴ ProN W3"/>
              </a:rPr>
              <a:t>要求</a:t>
            </a:r>
            <a:endParaRPr kumimoji="1" lang="en-US" altLang="ja-JP" sz="1600" dirty="0" smtClean="0">
              <a:latin typeface="ヒラギノ角ゴ ProN W3"/>
              <a:ea typeface="ヒラギノ角ゴ ProN W3"/>
              <a:cs typeface="ヒラギノ角ゴ ProN W3"/>
            </a:endParaRPr>
          </a:p>
        </p:txBody>
      </p:sp>
      <p:sp>
        <p:nvSpPr>
          <p:cNvPr id="99" name="テキスト ボックス 98"/>
          <p:cNvSpPr txBox="1"/>
          <p:nvPr/>
        </p:nvSpPr>
        <p:spPr>
          <a:xfrm>
            <a:off x="5895414" y="2419722"/>
            <a:ext cx="914400" cy="338554"/>
          </a:xfrm>
          <a:prstGeom prst="rect">
            <a:avLst/>
          </a:prstGeom>
          <a:noFill/>
        </p:spPr>
        <p:txBody>
          <a:bodyPr wrap="square" rtlCol="0">
            <a:spAutoFit/>
          </a:bodyPr>
          <a:lstStyle/>
          <a:p>
            <a:pPr algn="ctr"/>
            <a:r>
              <a:rPr lang="ja-JP" altLang="en-US" sz="1600" dirty="0" smtClean="0">
                <a:latin typeface="ヒラギノ角ゴ ProN W3"/>
                <a:ea typeface="ヒラギノ角ゴ ProN W3"/>
                <a:cs typeface="ヒラギノ角ゴ ProN W3"/>
              </a:rPr>
              <a:t>応答</a:t>
            </a:r>
            <a:endParaRPr lang="en-US" altLang="ja-JP" sz="1600" dirty="0" smtClean="0">
              <a:latin typeface="ヒラギノ角ゴ ProN W3"/>
              <a:ea typeface="ヒラギノ角ゴ ProN W3"/>
              <a:cs typeface="ヒラギノ角ゴ ProN W3"/>
            </a:endParaRPr>
          </a:p>
        </p:txBody>
      </p:sp>
      <p:grpSp>
        <p:nvGrpSpPr>
          <p:cNvPr id="114" name="図形グループ 113"/>
          <p:cNvGrpSpPr/>
          <p:nvPr/>
        </p:nvGrpSpPr>
        <p:grpSpPr>
          <a:xfrm>
            <a:off x="1981200" y="1447800"/>
            <a:ext cx="2514600" cy="584776"/>
            <a:chOff x="1981200" y="1447800"/>
            <a:chExt cx="2514600" cy="584776"/>
          </a:xfrm>
        </p:grpSpPr>
        <p:sp>
          <p:nvSpPr>
            <p:cNvPr id="111" name="角丸四角形吹き出し 110"/>
            <p:cNvSpPr/>
            <p:nvPr/>
          </p:nvSpPr>
          <p:spPr>
            <a:xfrm>
              <a:off x="1992034" y="1486644"/>
              <a:ext cx="2209800" cy="533400"/>
            </a:xfrm>
            <a:prstGeom prst="wedgeRoundRectCallout">
              <a:avLst>
                <a:gd name="adj1" fmla="val -11537"/>
                <a:gd name="adj2" fmla="val 141284"/>
                <a:gd name="adj3" fmla="val 16667"/>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02" name="テキスト ボックス 101"/>
            <p:cNvSpPr txBox="1"/>
            <p:nvPr/>
          </p:nvSpPr>
          <p:spPr>
            <a:xfrm>
              <a:off x="1981200" y="1447800"/>
              <a:ext cx="2514600" cy="584776"/>
            </a:xfrm>
            <a:prstGeom prst="rect">
              <a:avLst/>
            </a:prstGeom>
            <a:noFill/>
          </p:spPr>
          <p:txBody>
            <a:bodyPr wrap="square" rtlCol="0">
              <a:spAutoFit/>
            </a:bodyPr>
            <a:lstStyle/>
            <a:p>
              <a:pPr algn="just"/>
              <a:r>
                <a:rPr lang="ja-JP" altLang="en-US" sz="1600" dirty="0" smtClean="0">
                  <a:latin typeface="ヒラギノ角ゴ ProN W3"/>
                  <a:ea typeface="ヒラギノ角ゴ ProN W3"/>
                  <a:cs typeface="ヒラギノ角ゴ ProN W3"/>
                </a:rPr>
                <a:t>宛先</a:t>
              </a:r>
              <a:r>
                <a:rPr lang="en-US" altLang="ja-JP" sz="1600" dirty="0" smtClean="0">
                  <a:latin typeface="ヒラギノ角ゴ ProN W3"/>
                  <a:ea typeface="ヒラギノ角ゴ ProN W3"/>
                  <a:cs typeface="ヒラギノ角ゴ ProN W3"/>
                </a:rPr>
                <a:t>   :</a:t>
              </a:r>
              <a:r>
                <a:rPr lang="en-US" altLang="ja-JP" sz="1600" dirty="0" smtClean="0">
                  <a:latin typeface="Arial"/>
                  <a:ea typeface="ヒラギノ角ゴ ProN W3"/>
                  <a:cs typeface="Arial"/>
                </a:rPr>
                <a:t> 133.87.45.154</a:t>
              </a:r>
            </a:p>
            <a:p>
              <a:pPr algn="just"/>
              <a:r>
                <a:rPr kumimoji="1" lang="ja-JP" altLang="en-US" sz="1600" dirty="0" smtClean="0">
                  <a:latin typeface="Arial"/>
                  <a:ea typeface="ヒラギノ角ゴ ProN W3"/>
                  <a:cs typeface="Arial"/>
                </a:rPr>
                <a:t>返信先</a:t>
              </a:r>
              <a:r>
                <a:rPr kumimoji="1" lang="en-US" altLang="ja-JP" sz="1600" dirty="0" smtClean="0">
                  <a:latin typeface="Arial"/>
                  <a:ea typeface="ヒラギノ角ゴ ProN W3"/>
                  <a:cs typeface="Arial"/>
                </a:rPr>
                <a:t>: 173.194.38.88</a:t>
              </a:r>
              <a:endParaRPr kumimoji="1" lang="ja-JP" altLang="en-US" sz="1600" dirty="0">
                <a:latin typeface="Arial"/>
                <a:ea typeface="ヒラギノ角ゴ ProN W3"/>
                <a:cs typeface="Arial"/>
              </a:endParaRPr>
            </a:p>
          </p:txBody>
        </p:sp>
      </p:grpSp>
      <p:grpSp>
        <p:nvGrpSpPr>
          <p:cNvPr id="113" name="図形グループ 112"/>
          <p:cNvGrpSpPr/>
          <p:nvPr/>
        </p:nvGrpSpPr>
        <p:grpSpPr>
          <a:xfrm>
            <a:off x="5257800" y="1371600"/>
            <a:ext cx="2685676" cy="609600"/>
            <a:chOff x="5257800" y="1371600"/>
            <a:chExt cx="2685676" cy="609600"/>
          </a:xfrm>
        </p:grpSpPr>
        <p:sp>
          <p:nvSpPr>
            <p:cNvPr id="112" name="角丸四角形吹き出し 111"/>
            <p:cNvSpPr/>
            <p:nvPr/>
          </p:nvSpPr>
          <p:spPr>
            <a:xfrm>
              <a:off x="5257800" y="1371600"/>
              <a:ext cx="2286000" cy="609600"/>
            </a:xfrm>
            <a:prstGeom prst="wedgeRoundRectCallout">
              <a:avLst>
                <a:gd name="adj1" fmla="val -7353"/>
                <a:gd name="adj2" fmla="val 123777"/>
                <a:gd name="adj3" fmla="val 16667"/>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05" name="テキスト ボックス 104"/>
            <p:cNvSpPr txBox="1"/>
            <p:nvPr/>
          </p:nvSpPr>
          <p:spPr>
            <a:xfrm>
              <a:off x="5276476" y="1380939"/>
              <a:ext cx="2667000" cy="584776"/>
            </a:xfrm>
            <a:prstGeom prst="rect">
              <a:avLst/>
            </a:prstGeom>
            <a:noFill/>
          </p:spPr>
          <p:txBody>
            <a:bodyPr wrap="square" rtlCol="0">
              <a:spAutoFit/>
            </a:bodyPr>
            <a:lstStyle/>
            <a:p>
              <a:pPr algn="just"/>
              <a:r>
                <a:rPr lang="ja-JP" altLang="en-US" sz="1600" dirty="0" smtClean="0">
                  <a:latin typeface="ヒラギノ角ゴ ProN W3"/>
                  <a:ea typeface="ヒラギノ角ゴ ProN W3"/>
                  <a:cs typeface="ヒラギノ角ゴ ProN W3"/>
                </a:rPr>
                <a:t>宛先</a:t>
              </a:r>
              <a:r>
                <a:rPr lang="en-US" altLang="ja-JP" sz="1600" dirty="0" smtClean="0">
                  <a:latin typeface="ヒラギノ角ゴ ProN W3"/>
                  <a:ea typeface="ヒラギノ角ゴ ProN W3"/>
                  <a:cs typeface="ヒラギノ角ゴ ProN W3"/>
                </a:rPr>
                <a:t>   :</a:t>
              </a:r>
              <a:r>
                <a:rPr lang="en-US" altLang="ja-JP" sz="1600" dirty="0" smtClean="0">
                  <a:latin typeface="Arial"/>
                  <a:ea typeface="ヒラギノ角ゴ ProN W3"/>
                  <a:cs typeface="Arial"/>
                </a:rPr>
                <a:t> 192.168.16.123</a:t>
              </a:r>
            </a:p>
            <a:p>
              <a:pPr algn="just"/>
              <a:r>
                <a:rPr kumimoji="1" lang="ja-JP" altLang="en-US" sz="1600" dirty="0" smtClean="0">
                  <a:latin typeface="Arial"/>
                  <a:ea typeface="ヒラギノ角ゴ ProN W3"/>
                  <a:cs typeface="Arial"/>
                </a:rPr>
                <a:t>返信先</a:t>
              </a:r>
              <a:r>
                <a:rPr kumimoji="1" lang="en-US" altLang="ja-JP" sz="1600" dirty="0" smtClean="0">
                  <a:latin typeface="Arial"/>
                  <a:ea typeface="ヒラギノ角ゴ ProN W3"/>
                  <a:cs typeface="Arial"/>
                </a:rPr>
                <a:t>: 173.194.38.88</a:t>
              </a:r>
              <a:endParaRPr kumimoji="1" lang="ja-JP" altLang="en-US" sz="1600" dirty="0">
                <a:latin typeface="Arial"/>
                <a:ea typeface="ヒラギノ角ゴ ProN W3"/>
                <a:cs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fade">
                                      <p:cBhvr>
                                        <p:cTn id="7" dur="500"/>
                                        <p:tgtEl>
                                          <p:spTgt spid="7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7"/>
                                        </p:tgtEl>
                                        <p:attrNameLst>
                                          <p:attrName>style.visibility</p:attrName>
                                        </p:attrNameLst>
                                      </p:cBhvr>
                                      <p:to>
                                        <p:strVal val="visible"/>
                                      </p:to>
                                    </p:set>
                                    <p:animEffect transition="in" filter="fade">
                                      <p:cBhvr>
                                        <p:cTn id="10" dur="500"/>
                                        <p:tgtEl>
                                          <p:spTgt spid="8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10"/>
                                        </p:tgtEl>
                                        <p:attrNameLst>
                                          <p:attrName>style.visibility</p:attrName>
                                        </p:attrNameLst>
                                      </p:cBhvr>
                                      <p:to>
                                        <p:strVal val="visible"/>
                                      </p:to>
                                    </p:set>
                                    <p:animEffect transition="in" filter="fade">
                                      <p:cBhvr>
                                        <p:cTn id="15" dur="500"/>
                                        <p:tgtEl>
                                          <p:spTgt spid="11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06"/>
                                        </p:tgtEl>
                                        <p:attrNameLst>
                                          <p:attrName>style.visibility</p:attrName>
                                        </p:attrNameLst>
                                      </p:cBhvr>
                                      <p:to>
                                        <p:strVal val="visible"/>
                                      </p:to>
                                    </p:set>
                                    <p:animEffect transition="in" filter="fade">
                                      <p:cBhvr>
                                        <p:cTn id="20" dur="500"/>
                                        <p:tgtEl>
                                          <p:spTgt spid="10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5"/>
                                        </p:tgtEl>
                                        <p:attrNameLst>
                                          <p:attrName>style.visibility</p:attrName>
                                        </p:attrNameLst>
                                      </p:cBhvr>
                                      <p:to>
                                        <p:strVal val="visible"/>
                                      </p:to>
                                    </p:set>
                                    <p:animEffect transition="in" filter="fade">
                                      <p:cBhvr>
                                        <p:cTn id="25" dur="500"/>
                                        <p:tgtEl>
                                          <p:spTgt spid="95"/>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77"/>
                                        </p:tgtEl>
                                        <p:attrNameLst>
                                          <p:attrName>style.visibility</p:attrName>
                                        </p:attrNameLst>
                                      </p:cBhvr>
                                      <p:to>
                                        <p:strVal val="visible"/>
                                      </p:to>
                                    </p:set>
                                    <p:animEffect transition="in" filter="fade">
                                      <p:cBhvr>
                                        <p:cTn id="28" dur="500"/>
                                        <p:tgtEl>
                                          <p:spTgt spid="77"/>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09"/>
                                        </p:tgtEl>
                                        <p:attrNameLst>
                                          <p:attrName>style.visibility</p:attrName>
                                        </p:attrNameLst>
                                      </p:cBhvr>
                                      <p:to>
                                        <p:strVal val="visible"/>
                                      </p:to>
                                    </p:set>
                                    <p:animEffect transition="in" filter="fade">
                                      <p:cBhvr>
                                        <p:cTn id="33" dur="500"/>
                                        <p:tgtEl>
                                          <p:spTgt spid="109"/>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79"/>
                                        </p:tgtEl>
                                        <p:attrNameLst>
                                          <p:attrName>style.visibility</p:attrName>
                                        </p:attrNameLst>
                                      </p:cBhvr>
                                      <p:to>
                                        <p:strVal val="visible"/>
                                      </p:to>
                                    </p:set>
                                    <p:animEffect transition="in" filter="fade">
                                      <p:cBhvr>
                                        <p:cTn id="38" dur="500"/>
                                        <p:tgtEl>
                                          <p:spTgt spid="79"/>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89"/>
                                        </p:tgtEl>
                                        <p:attrNameLst>
                                          <p:attrName>style.visibility</p:attrName>
                                        </p:attrNameLst>
                                      </p:cBhvr>
                                      <p:to>
                                        <p:strVal val="visible"/>
                                      </p:to>
                                    </p:set>
                                    <p:animEffect transition="in" filter="fade">
                                      <p:cBhvr>
                                        <p:cTn id="41" dur="500"/>
                                        <p:tgtEl>
                                          <p:spTgt spid="89"/>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114"/>
                                        </p:tgtEl>
                                        <p:attrNameLst>
                                          <p:attrName>style.visibility</p:attrName>
                                        </p:attrNameLst>
                                      </p:cBhvr>
                                      <p:to>
                                        <p:strVal val="visible"/>
                                      </p:to>
                                    </p:set>
                                    <p:animEffect transition="in" filter="fade">
                                      <p:cBhvr>
                                        <p:cTn id="46" dur="500"/>
                                        <p:tgtEl>
                                          <p:spTgt spid="114"/>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81"/>
                                        </p:tgtEl>
                                        <p:attrNameLst>
                                          <p:attrName>style.visibility</p:attrName>
                                        </p:attrNameLst>
                                      </p:cBhvr>
                                      <p:to>
                                        <p:strVal val="visible"/>
                                      </p:to>
                                    </p:set>
                                    <p:animEffect transition="in" filter="fade">
                                      <p:cBhvr>
                                        <p:cTn id="51" dur="500"/>
                                        <p:tgtEl>
                                          <p:spTgt spid="81"/>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99"/>
                                        </p:tgtEl>
                                        <p:attrNameLst>
                                          <p:attrName>style.visibility</p:attrName>
                                        </p:attrNameLst>
                                      </p:cBhvr>
                                      <p:to>
                                        <p:strVal val="visible"/>
                                      </p:to>
                                    </p:set>
                                    <p:animEffect transition="in" filter="fade">
                                      <p:cBhvr>
                                        <p:cTn id="54" dur="500"/>
                                        <p:tgtEl>
                                          <p:spTgt spid="99"/>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113"/>
                                        </p:tgtEl>
                                        <p:attrNameLst>
                                          <p:attrName>style.visibility</p:attrName>
                                        </p:attrNameLst>
                                      </p:cBhvr>
                                      <p:to>
                                        <p:strVal val="visible"/>
                                      </p:to>
                                    </p:set>
                                    <p:animEffect transition="in" filter="fade">
                                      <p:cBhvr>
                                        <p:cTn id="59" dur="500"/>
                                        <p:tgtEl>
                                          <p:spTgt spid="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77" grpId="0" animBg="1"/>
      <p:bldP spid="79" grpId="0" animBg="1"/>
      <p:bldP spid="81" grpId="0" animBg="1"/>
      <p:bldP spid="87" grpId="0"/>
      <p:bldP spid="89" grpId="0"/>
      <p:bldP spid="95" grpId="0"/>
      <p:bldP spid="99" grpId="0"/>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371600"/>
            <a:ext cx="8229600" cy="4325112"/>
          </a:xfrm>
        </p:spPr>
        <p:txBody>
          <a:bodyPr/>
          <a:lstStyle/>
          <a:p>
            <a:pPr>
              <a:buNone/>
            </a:pPr>
            <a:r>
              <a:rPr lang="en-US" altLang="ja-JP" sz="3200" dirty="0" smtClean="0">
                <a:latin typeface="Arial"/>
                <a:ea typeface="ヒラギノ角ゴ ProN W3"/>
                <a:cs typeface="Arial"/>
              </a:rPr>
              <a:t>NAPT (network address port translation)</a:t>
            </a:r>
          </a:p>
          <a:p>
            <a:r>
              <a:rPr lang="ja-JP" altLang="en-US" dirty="0" smtClean="0">
                <a:latin typeface="Arial"/>
                <a:ea typeface="ヒラギノ角ゴ ProN W3"/>
                <a:cs typeface="Arial"/>
              </a:rPr>
              <a:t>ある</a:t>
            </a:r>
            <a:r>
              <a:rPr lang="ja-JP" altLang="en-US" dirty="0" smtClean="0">
                <a:latin typeface="Arial"/>
                <a:ea typeface="ヒラギノ角ゴ ProN W3"/>
                <a:cs typeface="Arial"/>
              </a:rPr>
              <a:t>グローバル </a:t>
            </a:r>
            <a:r>
              <a:rPr lang="en-US" altLang="ja-JP" dirty="0" smtClean="0">
                <a:latin typeface="Arial"/>
                <a:ea typeface="ヒラギノ角ゴ ProN W3"/>
                <a:cs typeface="Arial"/>
              </a:rPr>
              <a:t>IP </a:t>
            </a:r>
            <a:r>
              <a:rPr lang="ja-JP" altLang="en-US" dirty="0" smtClean="0">
                <a:latin typeface="Arial"/>
                <a:ea typeface="ヒラギノ角ゴ ProN W3"/>
                <a:cs typeface="Arial"/>
              </a:rPr>
              <a:t>を複数の </a:t>
            </a:r>
            <a:r>
              <a:rPr lang="en-US" altLang="ja-JP" dirty="0" smtClean="0">
                <a:latin typeface="Arial"/>
                <a:ea typeface="ヒラギノ角ゴ ProN W3"/>
                <a:cs typeface="Arial"/>
              </a:rPr>
              <a:t>PC </a:t>
            </a:r>
            <a:r>
              <a:rPr lang="ja-JP" altLang="en-US" dirty="0" smtClean="0">
                <a:latin typeface="Arial"/>
                <a:ea typeface="ヒラギノ角ゴ ProN W3"/>
                <a:cs typeface="Arial"/>
              </a:rPr>
              <a:t>で</a:t>
            </a:r>
            <a:r>
              <a:rPr lang="en-US" altLang="ja-JP" dirty="0" smtClean="0">
                <a:latin typeface="Arial"/>
                <a:ea typeface="ヒラギノ角ゴ ProN W3"/>
                <a:cs typeface="Arial"/>
              </a:rPr>
              <a:t/>
            </a:r>
            <a:br>
              <a:rPr lang="en-US" altLang="ja-JP" dirty="0" smtClean="0">
                <a:latin typeface="Arial"/>
                <a:ea typeface="ヒラギノ角ゴ ProN W3"/>
                <a:cs typeface="Arial"/>
              </a:rPr>
            </a:br>
            <a:r>
              <a:rPr lang="ja-JP" altLang="en-US" dirty="0" smtClean="0">
                <a:latin typeface="Arial"/>
                <a:ea typeface="ヒラギノ角ゴ ProN W3"/>
                <a:cs typeface="Arial"/>
              </a:rPr>
              <a:t>共有する技術</a:t>
            </a:r>
            <a:endParaRPr lang="en-US" altLang="ja-JP" dirty="0" smtClean="0">
              <a:latin typeface="Arial"/>
              <a:ea typeface="ヒラギノ角ゴ ProN W3"/>
              <a:cs typeface="Arial"/>
            </a:endParaRPr>
          </a:p>
          <a:p>
            <a:r>
              <a:rPr kumimoji="1" lang="ja-JP" altLang="en-US" dirty="0" smtClean="0">
                <a:latin typeface="Arial"/>
                <a:ea typeface="ヒラギノ角ゴ ProN W3"/>
                <a:cs typeface="Arial"/>
              </a:rPr>
              <a:t>プライベート </a:t>
            </a:r>
            <a:r>
              <a:rPr kumimoji="1" lang="en-US" altLang="ja-JP" dirty="0" smtClean="0">
                <a:latin typeface="Arial"/>
                <a:ea typeface="ヒラギノ角ゴ ProN W3"/>
                <a:cs typeface="Arial"/>
              </a:rPr>
              <a:t>IP </a:t>
            </a:r>
            <a:r>
              <a:rPr kumimoji="1" lang="ja-JP" altLang="en-US" dirty="0" smtClean="0">
                <a:latin typeface="Arial"/>
                <a:ea typeface="ヒラギノ角ゴ ProN W3"/>
                <a:cs typeface="Arial"/>
              </a:rPr>
              <a:t>をグローバル </a:t>
            </a:r>
            <a:r>
              <a:rPr kumimoji="1" lang="en-US" altLang="ja-JP" dirty="0" smtClean="0">
                <a:latin typeface="Arial"/>
                <a:ea typeface="ヒラギノ角ゴ ProN W3"/>
                <a:cs typeface="Arial"/>
              </a:rPr>
              <a:t>IP </a:t>
            </a:r>
            <a:r>
              <a:rPr lang="ja-JP" altLang="en-US" dirty="0" smtClean="0">
                <a:latin typeface="Arial"/>
                <a:ea typeface="ヒラギノ角ゴ ProN W3"/>
                <a:cs typeface="Arial"/>
              </a:rPr>
              <a:t>に</a:t>
            </a:r>
            <a:r>
              <a:rPr lang="ja-JP" altLang="en-US" dirty="0">
                <a:latin typeface="Arial"/>
                <a:ea typeface="ヒラギノ角ゴ ProN W3"/>
                <a:cs typeface="Arial"/>
              </a:rPr>
              <a:t>変換して、他のネットワークと通信</a:t>
            </a:r>
            <a:endParaRPr kumimoji="1" lang="en-US" altLang="ja-JP" dirty="0" smtClean="0">
              <a:latin typeface="Arial"/>
              <a:ea typeface="ヒラギノ角ゴ ProN W3"/>
              <a:cs typeface="Arial"/>
            </a:endParaRPr>
          </a:p>
          <a:p>
            <a:r>
              <a:rPr lang="ja-JP" altLang="en-US" dirty="0" smtClean="0">
                <a:solidFill>
                  <a:srgbClr val="FF0000"/>
                </a:solidFill>
                <a:latin typeface="Arial"/>
                <a:ea typeface="ヒラギノ角ゴ ProN W3"/>
                <a:cs typeface="Arial"/>
              </a:rPr>
              <a:t>グローバル </a:t>
            </a:r>
            <a:r>
              <a:rPr lang="en-US" altLang="ja-JP" dirty="0" smtClean="0">
                <a:solidFill>
                  <a:srgbClr val="FF0000"/>
                </a:solidFill>
                <a:latin typeface="Arial"/>
                <a:ea typeface="ヒラギノ角ゴ ProN W3"/>
                <a:cs typeface="Arial"/>
              </a:rPr>
              <a:t>IP </a:t>
            </a:r>
            <a:r>
              <a:rPr lang="ja-JP" altLang="en-US" dirty="0" smtClean="0">
                <a:solidFill>
                  <a:srgbClr val="FF0000"/>
                </a:solidFill>
                <a:latin typeface="Arial"/>
                <a:ea typeface="ヒラギノ角ゴ ProN W3"/>
                <a:cs typeface="Arial"/>
              </a:rPr>
              <a:t>のアドレス数</a:t>
            </a:r>
            <a:r>
              <a:rPr lang="ja-JP" altLang="en-US" dirty="0">
                <a:solidFill>
                  <a:srgbClr val="FF0000"/>
                </a:solidFill>
                <a:latin typeface="Arial"/>
                <a:ea typeface="ヒラギノ角ゴ ProN W3"/>
                <a:cs typeface="Arial"/>
              </a:rPr>
              <a:t>に</a:t>
            </a:r>
            <a:r>
              <a:rPr lang="ja-JP" altLang="en-US" dirty="0" smtClean="0">
                <a:solidFill>
                  <a:srgbClr val="FF0000"/>
                </a:solidFill>
                <a:latin typeface="Arial"/>
                <a:ea typeface="ヒラギノ角ゴ ProN W3"/>
                <a:cs typeface="Arial"/>
              </a:rPr>
              <a:t>は関係なく複数の </a:t>
            </a:r>
            <a:r>
              <a:rPr lang="en-US" altLang="ja-JP" dirty="0" smtClean="0">
                <a:solidFill>
                  <a:srgbClr val="FF0000"/>
                </a:solidFill>
                <a:latin typeface="Arial"/>
                <a:ea typeface="ヒラギノ角ゴ ProN W3"/>
                <a:cs typeface="Arial"/>
              </a:rPr>
              <a:t>PC </a:t>
            </a:r>
            <a:r>
              <a:rPr lang="ja-JP" altLang="en-US" dirty="0" smtClean="0">
                <a:solidFill>
                  <a:srgbClr val="FF0000"/>
                </a:solidFill>
                <a:latin typeface="Arial"/>
                <a:ea typeface="ヒラギノ角ゴ ProN W3"/>
                <a:cs typeface="Arial"/>
              </a:rPr>
              <a:t>が一度に通信</a:t>
            </a:r>
            <a:r>
              <a:rPr lang="ja-JP" altLang="en-US" dirty="0" smtClean="0">
                <a:solidFill>
                  <a:srgbClr val="FF0000"/>
                </a:solidFill>
                <a:latin typeface="Arial"/>
                <a:ea typeface="ヒラギノ角ゴ ProN W3"/>
                <a:cs typeface="Arial"/>
              </a:rPr>
              <a:t>できる</a:t>
            </a:r>
            <a:r>
              <a:rPr lang="en-US" altLang="ja-JP" dirty="0" smtClean="0">
                <a:solidFill>
                  <a:srgbClr val="FF0000"/>
                </a:solidFill>
                <a:latin typeface="Arial"/>
                <a:ea typeface="ヒラギノ角ゴ ProN W3"/>
                <a:cs typeface="Arial"/>
              </a:rPr>
              <a:t> (</a:t>
            </a:r>
            <a:r>
              <a:rPr lang="ja-JP" altLang="en-US" dirty="0" smtClean="0">
                <a:solidFill>
                  <a:srgbClr val="FF0000"/>
                </a:solidFill>
                <a:latin typeface="Arial"/>
                <a:ea typeface="ヒラギノ角ゴ ProN W3"/>
                <a:cs typeface="Arial"/>
              </a:rPr>
              <a:t>ポートも変換するため</a:t>
            </a:r>
            <a:r>
              <a:rPr lang="en-US" altLang="ja-JP" dirty="0" smtClean="0">
                <a:solidFill>
                  <a:srgbClr val="FF0000"/>
                </a:solidFill>
                <a:latin typeface="Arial"/>
                <a:ea typeface="ヒラギノ角ゴ ProN W3"/>
                <a:cs typeface="Arial"/>
              </a:rPr>
              <a:t>)</a:t>
            </a:r>
          </a:p>
          <a:p>
            <a:r>
              <a:rPr lang="en-US" altLang="ja-JP" dirty="0" smtClean="0">
                <a:latin typeface="Arial"/>
                <a:ea typeface="ヒラギノ角ゴ ProN W3"/>
                <a:cs typeface="Arial"/>
              </a:rPr>
              <a:t>lemon </a:t>
            </a:r>
            <a:r>
              <a:rPr lang="ja-JP" altLang="en-US" dirty="0" smtClean="0">
                <a:latin typeface="Arial"/>
                <a:ea typeface="ヒラギノ角ゴ ProN W3"/>
                <a:cs typeface="Arial"/>
              </a:rPr>
              <a:t>は </a:t>
            </a:r>
            <a:r>
              <a:rPr lang="en-US" altLang="ja-JP" dirty="0" smtClean="0">
                <a:latin typeface="Arial"/>
                <a:ea typeface="ヒラギノ角ゴ ProN W3"/>
                <a:cs typeface="Arial"/>
              </a:rPr>
              <a:t>NAPT </a:t>
            </a:r>
          </a:p>
          <a:p>
            <a:r>
              <a:rPr lang="en-US" altLang="ja-JP" dirty="0" smtClean="0">
                <a:latin typeface="Arial"/>
                <a:ea typeface="ヒラギノ角ゴ ProN W3"/>
                <a:cs typeface="Arial"/>
              </a:rPr>
              <a:t>IP </a:t>
            </a:r>
            <a:r>
              <a:rPr lang="ja-JP" altLang="en-US" dirty="0" smtClean="0">
                <a:latin typeface="Arial"/>
                <a:ea typeface="ヒラギノ角ゴ ProN W3"/>
                <a:cs typeface="Arial"/>
              </a:rPr>
              <a:t>マスカレードという呼ばれ方もする</a:t>
            </a:r>
            <a:endParaRPr lang="en-US" altLang="ja-JP" dirty="0" smtClean="0">
              <a:latin typeface="Arial"/>
              <a:ea typeface="ヒラギノ角ゴ ProN W3"/>
              <a:cs typeface="Arial"/>
            </a:endParaRPr>
          </a:p>
        </p:txBody>
      </p:sp>
      <p:sp>
        <p:nvSpPr>
          <p:cNvPr id="4"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IP </a:t>
            </a:r>
            <a:r>
              <a:rPr lang="ja-JP" altLang="en-US" sz="4000" dirty="0" smtClean="0">
                <a:solidFill>
                  <a:schemeClr val="tx2"/>
                </a:solidFill>
                <a:latin typeface="Arial"/>
                <a:ea typeface="ヒラギノ角ゴ ProN W3"/>
                <a:cs typeface="Arial"/>
              </a:rPr>
              <a:t>の変換</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112" name="図形グループ 111"/>
          <p:cNvGrpSpPr/>
          <p:nvPr/>
        </p:nvGrpSpPr>
        <p:grpSpPr>
          <a:xfrm>
            <a:off x="2895600" y="6172200"/>
            <a:ext cx="3105524" cy="584776"/>
            <a:chOff x="5638800" y="1796102"/>
            <a:chExt cx="3105524" cy="584776"/>
          </a:xfrm>
        </p:grpSpPr>
        <p:sp>
          <p:nvSpPr>
            <p:cNvPr id="113" name="角丸四角形吹き出し 112"/>
            <p:cNvSpPr/>
            <p:nvPr/>
          </p:nvSpPr>
          <p:spPr>
            <a:xfrm>
              <a:off x="5638800" y="1828800"/>
              <a:ext cx="2895600" cy="533400"/>
            </a:xfrm>
            <a:prstGeom prst="wedgeRoundRectCallout">
              <a:avLst>
                <a:gd name="adj1" fmla="val 36569"/>
                <a:gd name="adj2" fmla="val -324418"/>
                <a:gd name="adj3" fmla="val 16667"/>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14" name="テキスト ボックス 113"/>
            <p:cNvSpPr txBox="1"/>
            <p:nvPr/>
          </p:nvSpPr>
          <p:spPr>
            <a:xfrm>
              <a:off x="5638800" y="1796102"/>
              <a:ext cx="3105524" cy="584776"/>
            </a:xfrm>
            <a:prstGeom prst="rect">
              <a:avLst/>
            </a:prstGeom>
            <a:noFill/>
          </p:spPr>
          <p:txBody>
            <a:bodyPr wrap="square" rtlCol="0">
              <a:spAutoFit/>
            </a:bodyPr>
            <a:lstStyle/>
            <a:p>
              <a:pPr algn="just"/>
              <a:r>
                <a:rPr lang="ja-JP" altLang="en-US" sz="1600" dirty="0" smtClean="0">
                  <a:latin typeface="ヒラギノ角ゴ ProN W3"/>
                  <a:ea typeface="ヒラギノ角ゴ ProN W3"/>
                  <a:cs typeface="ヒラギノ角ゴ ProN W3"/>
                </a:rPr>
                <a:t>宛先</a:t>
              </a:r>
              <a:r>
                <a:rPr lang="en-US" altLang="ja-JP" sz="1600" dirty="0" smtClean="0">
                  <a:latin typeface="ヒラギノ角ゴ ProN W3"/>
                  <a:ea typeface="ヒラギノ角ゴ ProN W3"/>
                  <a:cs typeface="ヒラギノ角ゴ ProN W3"/>
                </a:rPr>
                <a:t>   :</a:t>
              </a:r>
              <a:r>
                <a:rPr lang="en-US" altLang="ja-JP" sz="1600" dirty="0" smtClean="0">
                  <a:latin typeface="Arial"/>
                  <a:ea typeface="ヒラギノ角ゴ ProN W3"/>
                  <a:cs typeface="Arial"/>
                </a:rPr>
                <a:t> 192.168.16.122:10000</a:t>
              </a:r>
            </a:p>
            <a:p>
              <a:pPr algn="just"/>
              <a:r>
                <a:rPr kumimoji="1" lang="ja-JP" altLang="en-US" sz="1600" dirty="0" smtClean="0">
                  <a:latin typeface="Arial"/>
                  <a:ea typeface="ヒラギノ角ゴ ProN W3"/>
                  <a:cs typeface="Arial"/>
                </a:rPr>
                <a:t>返信先</a:t>
              </a:r>
              <a:r>
                <a:rPr kumimoji="1" lang="en-US" altLang="ja-JP" sz="1600" dirty="0" smtClean="0">
                  <a:latin typeface="Arial"/>
                  <a:ea typeface="ヒラギノ角ゴ ProN W3"/>
                  <a:cs typeface="Arial"/>
                </a:rPr>
                <a:t>: 173.194.38.88:80</a:t>
              </a:r>
              <a:endParaRPr kumimoji="1" lang="ja-JP" altLang="en-US" sz="1600" dirty="0">
                <a:latin typeface="Arial"/>
                <a:ea typeface="ヒラギノ角ゴ ProN W3"/>
                <a:cs typeface="Arial"/>
              </a:endParaRPr>
            </a:p>
          </p:txBody>
        </p:sp>
      </p:grpSp>
      <p:grpSp>
        <p:nvGrpSpPr>
          <p:cNvPr id="107" name="図形グループ 106"/>
          <p:cNvGrpSpPr/>
          <p:nvPr/>
        </p:nvGrpSpPr>
        <p:grpSpPr>
          <a:xfrm>
            <a:off x="1371600" y="1052780"/>
            <a:ext cx="2715186" cy="584776"/>
            <a:chOff x="1895662" y="1653041"/>
            <a:chExt cx="2514600" cy="584776"/>
          </a:xfrm>
        </p:grpSpPr>
        <p:sp>
          <p:nvSpPr>
            <p:cNvPr id="108" name="角丸四角形吹き出し 107"/>
            <p:cNvSpPr/>
            <p:nvPr/>
          </p:nvSpPr>
          <p:spPr>
            <a:xfrm>
              <a:off x="1905000" y="1676400"/>
              <a:ext cx="2438400" cy="533400"/>
            </a:xfrm>
            <a:prstGeom prst="wedgeRoundRectCallout">
              <a:avLst>
                <a:gd name="adj1" fmla="val 1863"/>
                <a:gd name="adj2" fmla="val 410901"/>
                <a:gd name="adj3" fmla="val 16667"/>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09" name="テキスト ボックス 108"/>
            <p:cNvSpPr txBox="1"/>
            <p:nvPr/>
          </p:nvSpPr>
          <p:spPr>
            <a:xfrm>
              <a:off x="1895662" y="1653041"/>
              <a:ext cx="2514600" cy="584776"/>
            </a:xfrm>
            <a:prstGeom prst="rect">
              <a:avLst/>
            </a:prstGeom>
            <a:noFill/>
          </p:spPr>
          <p:txBody>
            <a:bodyPr wrap="square" rtlCol="0">
              <a:spAutoFit/>
            </a:bodyPr>
            <a:lstStyle/>
            <a:p>
              <a:pPr algn="just"/>
              <a:r>
                <a:rPr lang="ja-JP" altLang="en-US" sz="1600" dirty="0" smtClean="0">
                  <a:latin typeface="ヒラギノ角ゴ ProN W3"/>
                  <a:ea typeface="ヒラギノ角ゴ ProN W3"/>
                  <a:cs typeface="ヒラギノ角ゴ ProN W3"/>
                </a:rPr>
                <a:t>宛先</a:t>
              </a:r>
              <a:r>
                <a:rPr lang="en-US" altLang="ja-JP" sz="1600" dirty="0" smtClean="0">
                  <a:latin typeface="ヒラギノ角ゴ ProN W3"/>
                  <a:ea typeface="ヒラギノ角ゴ ProN W3"/>
                  <a:cs typeface="ヒラギノ角ゴ ProN W3"/>
                </a:rPr>
                <a:t>   :</a:t>
              </a:r>
              <a:r>
                <a:rPr lang="en-US" altLang="ja-JP" sz="1600" dirty="0" smtClean="0">
                  <a:latin typeface="Arial"/>
                  <a:ea typeface="ヒラギノ角ゴ ProN W3"/>
                  <a:cs typeface="Arial"/>
                </a:rPr>
                <a:t> 133.87.45.154:kkkk</a:t>
              </a:r>
            </a:p>
            <a:p>
              <a:pPr algn="just"/>
              <a:r>
                <a:rPr kumimoji="1" lang="ja-JP" altLang="en-US" sz="1600" dirty="0" smtClean="0">
                  <a:latin typeface="Arial"/>
                  <a:ea typeface="ヒラギノ角ゴ ProN W3"/>
                  <a:cs typeface="Arial"/>
                </a:rPr>
                <a:t>返信先</a:t>
              </a:r>
              <a:r>
                <a:rPr kumimoji="1" lang="en-US" altLang="ja-JP" sz="1600" dirty="0" smtClean="0">
                  <a:latin typeface="Arial"/>
                  <a:ea typeface="ヒラギノ角ゴ ProN W3"/>
                  <a:cs typeface="Arial"/>
                </a:rPr>
                <a:t>: 173.194.38.88:80</a:t>
              </a:r>
              <a:endParaRPr kumimoji="1" lang="ja-JP" altLang="en-US" sz="1600" dirty="0">
                <a:latin typeface="Arial"/>
                <a:ea typeface="ヒラギノ角ゴ ProN W3"/>
                <a:cs typeface="Arial"/>
              </a:endParaRPr>
            </a:p>
          </p:txBody>
        </p:sp>
      </p:grpSp>
      <p:sp>
        <p:nvSpPr>
          <p:cNvPr id="96" name="円柱 95"/>
          <p:cNvSpPr/>
          <p:nvPr/>
        </p:nvSpPr>
        <p:spPr>
          <a:xfrm rot="16200000">
            <a:off x="3848100" y="3162300"/>
            <a:ext cx="304800" cy="381000"/>
          </a:xfrm>
          <a:prstGeom prst="can">
            <a:avLst/>
          </a:prstGeom>
          <a:solidFill>
            <a:srgbClr val="43808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grpSp>
        <p:nvGrpSpPr>
          <p:cNvPr id="83" name="図形グループ 82"/>
          <p:cNvGrpSpPr/>
          <p:nvPr/>
        </p:nvGrpSpPr>
        <p:grpSpPr>
          <a:xfrm>
            <a:off x="152400" y="5943600"/>
            <a:ext cx="2743200" cy="609600"/>
            <a:chOff x="152400" y="4953000"/>
            <a:chExt cx="2514600" cy="609600"/>
          </a:xfrm>
        </p:grpSpPr>
        <p:sp>
          <p:nvSpPr>
            <p:cNvPr id="85" name="角丸四角形吹き出し 84"/>
            <p:cNvSpPr/>
            <p:nvPr/>
          </p:nvSpPr>
          <p:spPr>
            <a:xfrm>
              <a:off x="152400" y="4953000"/>
              <a:ext cx="2438400" cy="609600"/>
            </a:xfrm>
            <a:prstGeom prst="wedgeRoundRectCallout">
              <a:avLst>
                <a:gd name="adj1" fmla="val 55214"/>
                <a:gd name="adj2" fmla="val -214777"/>
                <a:gd name="adj3" fmla="val 16667"/>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93" name="テキスト ボックス 92"/>
            <p:cNvSpPr txBox="1"/>
            <p:nvPr/>
          </p:nvSpPr>
          <p:spPr>
            <a:xfrm>
              <a:off x="152400" y="4953000"/>
              <a:ext cx="2514600" cy="584776"/>
            </a:xfrm>
            <a:prstGeom prst="rect">
              <a:avLst/>
            </a:prstGeom>
            <a:noFill/>
          </p:spPr>
          <p:txBody>
            <a:bodyPr wrap="square" rtlCol="0">
              <a:spAutoFit/>
            </a:bodyPr>
            <a:lstStyle/>
            <a:p>
              <a:pPr algn="just"/>
              <a:r>
                <a:rPr lang="ja-JP" altLang="en-US" sz="1600" dirty="0" smtClean="0">
                  <a:latin typeface="ヒラギノ角ゴ ProN W3"/>
                  <a:ea typeface="ヒラギノ角ゴ ProN W3"/>
                  <a:cs typeface="ヒラギノ角ゴ ProN W3"/>
                </a:rPr>
                <a:t>宛先</a:t>
              </a:r>
              <a:r>
                <a:rPr lang="en-US" altLang="ja-JP" sz="1600" dirty="0" smtClean="0">
                  <a:latin typeface="ヒラギノ角ゴ ProN W3"/>
                  <a:ea typeface="ヒラギノ角ゴ ProN W3"/>
                  <a:cs typeface="ヒラギノ角ゴ ProN W3"/>
                </a:rPr>
                <a:t>   :</a:t>
              </a:r>
              <a:r>
                <a:rPr lang="en-US" altLang="ja-JP" sz="1600" dirty="0" smtClean="0">
                  <a:latin typeface="Arial"/>
                  <a:ea typeface="ヒラギノ角ゴ ProN W3"/>
                  <a:cs typeface="Arial"/>
                </a:rPr>
                <a:t> 173.194.38.88:80</a:t>
              </a:r>
            </a:p>
            <a:p>
              <a:pPr algn="just"/>
              <a:r>
                <a:rPr kumimoji="1" lang="ja-JP" altLang="en-US" sz="1600" dirty="0" smtClean="0">
                  <a:latin typeface="Arial"/>
                  <a:ea typeface="ヒラギノ角ゴ ProN W3"/>
                  <a:cs typeface="Arial"/>
                </a:rPr>
                <a:t>返信先</a:t>
              </a:r>
              <a:r>
                <a:rPr kumimoji="1" lang="en-US" altLang="ja-JP" sz="1600" dirty="0" smtClean="0">
                  <a:latin typeface="Arial"/>
                  <a:ea typeface="ヒラギノ角ゴ ProN W3"/>
                  <a:cs typeface="Arial"/>
                </a:rPr>
                <a:t>: 133.87.45.154:kkkk</a:t>
              </a:r>
              <a:endParaRPr kumimoji="1" lang="ja-JP" altLang="en-US" sz="1600" dirty="0">
                <a:latin typeface="Arial"/>
                <a:ea typeface="ヒラギノ角ゴ ProN W3"/>
                <a:cs typeface="Arial"/>
              </a:endParaRPr>
            </a:p>
          </p:txBody>
        </p:sp>
      </p:grpSp>
      <p:sp>
        <p:nvSpPr>
          <p:cNvPr id="69" name="円柱 68"/>
          <p:cNvSpPr/>
          <p:nvPr/>
        </p:nvSpPr>
        <p:spPr>
          <a:xfrm rot="5400000">
            <a:off x="1943100" y="4152900"/>
            <a:ext cx="304800" cy="381000"/>
          </a:xfrm>
          <a:prstGeom prst="can">
            <a:avLst/>
          </a:prstGeom>
          <a:solidFill>
            <a:srgbClr val="43808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65" name="円柱 64"/>
          <p:cNvSpPr/>
          <p:nvPr/>
        </p:nvSpPr>
        <p:spPr>
          <a:xfrm rot="16200000">
            <a:off x="3848100" y="2781300"/>
            <a:ext cx="304800" cy="381000"/>
          </a:xfrm>
          <a:prstGeom prst="can">
            <a:avLst/>
          </a:prstGeom>
          <a:solidFill>
            <a:srgbClr val="43808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55" name="円柱 54"/>
          <p:cNvSpPr/>
          <p:nvPr/>
        </p:nvSpPr>
        <p:spPr>
          <a:xfrm rot="5400000">
            <a:off x="5295900" y="3924300"/>
            <a:ext cx="304800" cy="381000"/>
          </a:xfrm>
          <a:prstGeom prst="can">
            <a:avLst/>
          </a:prstGeom>
          <a:solidFill>
            <a:srgbClr val="43808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26" name="タイトル 1"/>
          <p:cNvSpPr txBox="1">
            <a:spLocks/>
          </p:cNvSpPr>
          <p:nvPr/>
        </p:nvSpPr>
        <p:spPr>
          <a:xfrm>
            <a:off x="228600" y="228600"/>
            <a:ext cx="8915400" cy="1066800"/>
          </a:xfrm>
          <a:prstGeom prst="rect">
            <a:avLst/>
          </a:prstGeom>
        </p:spPr>
        <p:txBody>
          <a:bodyPr vert="horz" anchor="ctr">
            <a:normAutofit fontScale="92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NAPT (network address port translation)</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grpSp>
        <p:nvGrpSpPr>
          <p:cNvPr id="2" name="図形グループ 47"/>
          <p:cNvGrpSpPr/>
          <p:nvPr/>
        </p:nvGrpSpPr>
        <p:grpSpPr>
          <a:xfrm>
            <a:off x="4038600" y="2743200"/>
            <a:ext cx="1371600" cy="2057400"/>
            <a:chOff x="3810000" y="2743200"/>
            <a:chExt cx="1371600" cy="2057400"/>
          </a:xfrm>
        </p:grpSpPr>
        <p:sp>
          <p:nvSpPr>
            <p:cNvPr id="45" name="角丸四角形 44"/>
            <p:cNvSpPr/>
            <p:nvPr/>
          </p:nvSpPr>
          <p:spPr>
            <a:xfrm>
              <a:off x="3810000" y="2743200"/>
              <a:ext cx="1371600" cy="20574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grpSp>
          <p:nvGrpSpPr>
            <p:cNvPr id="3" name="Group 9"/>
            <p:cNvGrpSpPr>
              <a:grpSpLocks/>
            </p:cNvGrpSpPr>
            <p:nvPr/>
          </p:nvGrpSpPr>
          <p:grpSpPr bwMode="auto">
            <a:xfrm>
              <a:off x="3962400" y="3517105"/>
              <a:ext cx="1050925" cy="673893"/>
              <a:chOff x="2353" y="2160"/>
              <a:chExt cx="1053" cy="849"/>
            </a:xfrm>
          </p:grpSpPr>
          <p:pic>
            <p:nvPicPr>
              <p:cNvPr id="34" name="Picture 10" descr="cfs16"/>
              <p:cNvPicPr>
                <a:picLocks noChangeAspect="1" noChangeArrowheads="1"/>
              </p:cNvPicPr>
              <p:nvPr/>
            </p:nvPicPr>
            <p:blipFill>
              <a:blip r:embed="rId2" cstate="print"/>
              <a:srcRect/>
              <a:stretch>
                <a:fillRect/>
              </a:stretch>
            </p:blipFill>
            <p:spPr bwMode="auto">
              <a:xfrm>
                <a:off x="2353" y="2403"/>
                <a:ext cx="1053" cy="606"/>
              </a:xfrm>
              <a:prstGeom prst="rect">
                <a:avLst/>
              </a:prstGeom>
              <a:noFill/>
              <a:ln w="9525">
                <a:noFill/>
                <a:miter lim="800000"/>
                <a:headEnd/>
                <a:tailEnd/>
              </a:ln>
            </p:spPr>
          </p:pic>
          <p:sp>
            <p:nvSpPr>
              <p:cNvPr id="38" name="Rectangle 11"/>
              <p:cNvSpPr>
                <a:spLocks noChangeArrowheads="1"/>
              </p:cNvSpPr>
              <p:nvPr/>
            </p:nvSpPr>
            <p:spPr bwMode="auto">
              <a:xfrm>
                <a:off x="2426" y="2160"/>
                <a:ext cx="181" cy="91"/>
              </a:xfrm>
              <a:prstGeom prst="rect">
                <a:avLst/>
              </a:prstGeom>
              <a:solidFill>
                <a:schemeClr val="accent1"/>
              </a:solidFill>
              <a:ln w="9525">
                <a:noFill/>
                <a:miter lim="800000"/>
                <a:headEnd/>
                <a:tailEnd/>
              </a:ln>
            </p:spPr>
            <p:txBody>
              <a:bodyPr wrap="none" anchor="ctr"/>
              <a:lstStyle/>
              <a:p>
                <a:endParaRPr lang="ja-JP" altLang="en-US"/>
              </a:p>
            </p:txBody>
          </p:sp>
        </p:grpSp>
      </p:grpSp>
      <p:grpSp>
        <p:nvGrpSpPr>
          <p:cNvPr id="50" name="図形グループ 49"/>
          <p:cNvGrpSpPr/>
          <p:nvPr/>
        </p:nvGrpSpPr>
        <p:grpSpPr>
          <a:xfrm>
            <a:off x="7391400" y="1752600"/>
            <a:ext cx="1600200" cy="1752600"/>
            <a:chOff x="7239000" y="2590800"/>
            <a:chExt cx="1600200" cy="1752600"/>
          </a:xfrm>
        </p:grpSpPr>
        <p:sp>
          <p:nvSpPr>
            <p:cNvPr id="49" name="円柱 48"/>
            <p:cNvSpPr/>
            <p:nvPr/>
          </p:nvSpPr>
          <p:spPr>
            <a:xfrm rot="16200000">
              <a:off x="7277100" y="3543300"/>
              <a:ext cx="304800" cy="381000"/>
            </a:xfrm>
            <a:prstGeom prst="can">
              <a:avLst/>
            </a:prstGeom>
            <a:solidFill>
              <a:srgbClr val="43808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grpSp>
          <p:nvGrpSpPr>
            <p:cNvPr id="4" name="図形グループ 43"/>
            <p:cNvGrpSpPr/>
            <p:nvPr/>
          </p:nvGrpSpPr>
          <p:grpSpPr>
            <a:xfrm>
              <a:off x="7467600" y="2590800"/>
              <a:ext cx="1371600" cy="1752600"/>
              <a:chOff x="7123952" y="2304678"/>
              <a:chExt cx="1371600" cy="1752600"/>
            </a:xfrm>
          </p:grpSpPr>
          <p:sp>
            <p:nvSpPr>
              <p:cNvPr id="31" name="角丸四角形 30"/>
              <p:cNvSpPr/>
              <p:nvPr/>
            </p:nvSpPr>
            <p:spPr>
              <a:xfrm>
                <a:off x="7123952" y="2304678"/>
                <a:ext cx="1371600" cy="17526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pic>
            <p:nvPicPr>
              <p:cNvPr id="40" name="Picture 6" descr="新しい画像"/>
              <p:cNvPicPr>
                <a:picLocks noChangeAspect="1" noChangeArrowheads="1"/>
              </p:cNvPicPr>
              <p:nvPr/>
            </p:nvPicPr>
            <p:blipFill>
              <a:blip r:embed="rId3" cstate="print"/>
              <a:srcRect/>
              <a:stretch>
                <a:fillRect/>
              </a:stretch>
            </p:blipFill>
            <p:spPr bwMode="auto">
              <a:xfrm>
                <a:off x="7162800" y="2590800"/>
                <a:ext cx="1296987" cy="1135063"/>
              </a:xfrm>
              <a:prstGeom prst="rect">
                <a:avLst/>
              </a:prstGeom>
              <a:noFill/>
              <a:ln w="9525">
                <a:noFill/>
                <a:miter lim="800000"/>
                <a:headEnd/>
                <a:tailEnd/>
              </a:ln>
            </p:spPr>
          </p:pic>
        </p:grpSp>
      </p:grpSp>
      <p:grpSp>
        <p:nvGrpSpPr>
          <p:cNvPr id="5" name="図形グループ 46"/>
          <p:cNvGrpSpPr/>
          <p:nvPr/>
        </p:nvGrpSpPr>
        <p:grpSpPr>
          <a:xfrm>
            <a:off x="6350" y="2133600"/>
            <a:ext cx="2051050" cy="2590800"/>
            <a:chOff x="-48186" y="2133600"/>
            <a:chExt cx="2051050" cy="2590800"/>
          </a:xfrm>
        </p:grpSpPr>
        <p:sp>
          <p:nvSpPr>
            <p:cNvPr id="46" name="角丸四角形 45"/>
            <p:cNvSpPr/>
            <p:nvPr/>
          </p:nvSpPr>
          <p:spPr>
            <a:xfrm>
              <a:off x="0" y="2133600"/>
              <a:ext cx="1981200" cy="25908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pic>
          <p:nvPicPr>
            <p:cNvPr id="42" name="Picture 5" descr="新しい画像 (2)"/>
            <p:cNvPicPr>
              <a:picLocks noChangeAspect="1" noChangeArrowheads="1"/>
            </p:cNvPicPr>
            <p:nvPr/>
          </p:nvPicPr>
          <p:blipFill>
            <a:blip r:embed="rId4" cstate="print"/>
            <a:srcRect/>
            <a:stretch>
              <a:fillRect/>
            </a:stretch>
          </p:blipFill>
          <p:spPr bwMode="auto">
            <a:xfrm>
              <a:off x="-48186" y="2362200"/>
              <a:ext cx="2051050" cy="2051050"/>
            </a:xfrm>
            <a:prstGeom prst="rect">
              <a:avLst/>
            </a:prstGeom>
            <a:noFill/>
            <a:ln w="9525">
              <a:noFill/>
              <a:miter lim="800000"/>
              <a:headEnd/>
              <a:tailEnd/>
            </a:ln>
          </p:spPr>
        </p:pic>
      </p:grpSp>
      <p:sp>
        <p:nvSpPr>
          <p:cNvPr id="75" name="左矢印 74"/>
          <p:cNvSpPr/>
          <p:nvPr/>
        </p:nvSpPr>
        <p:spPr>
          <a:xfrm>
            <a:off x="5943600" y="3986168"/>
            <a:ext cx="1219200" cy="381000"/>
          </a:xfrm>
          <a:prstGeom prst="lef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77" name="左矢印 76"/>
          <p:cNvSpPr/>
          <p:nvPr/>
        </p:nvSpPr>
        <p:spPr>
          <a:xfrm>
            <a:off x="2514600" y="4403251"/>
            <a:ext cx="1219200" cy="381000"/>
          </a:xfrm>
          <a:prstGeom prst="lef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79" name="左矢印 78"/>
          <p:cNvSpPr/>
          <p:nvPr/>
        </p:nvSpPr>
        <p:spPr>
          <a:xfrm rot="10800000">
            <a:off x="2286000" y="2743200"/>
            <a:ext cx="1219200" cy="381000"/>
          </a:xfrm>
          <a:prstGeom prst="leftArrow">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82" name="テキスト ボックス 81"/>
          <p:cNvSpPr txBox="1"/>
          <p:nvPr/>
        </p:nvSpPr>
        <p:spPr>
          <a:xfrm>
            <a:off x="7315200" y="1219200"/>
            <a:ext cx="1828800" cy="584776"/>
          </a:xfrm>
          <a:prstGeom prst="rect">
            <a:avLst/>
          </a:prstGeom>
          <a:noFill/>
        </p:spPr>
        <p:txBody>
          <a:bodyPr wrap="square" rtlCol="0">
            <a:spAutoFit/>
          </a:bodyPr>
          <a:lstStyle/>
          <a:p>
            <a:pPr algn="ctr"/>
            <a:r>
              <a:rPr kumimoji="1" lang="en-US" altLang="ja-JP" sz="1600" dirty="0" smtClean="0">
                <a:latin typeface="Arial"/>
                <a:cs typeface="Arial"/>
              </a:rPr>
              <a:t>PC1</a:t>
            </a:r>
          </a:p>
          <a:p>
            <a:pPr algn="ctr"/>
            <a:r>
              <a:rPr lang="en-US" altLang="ja-JP" sz="1600" dirty="0" smtClean="0">
                <a:latin typeface="Arial"/>
                <a:cs typeface="Arial"/>
              </a:rPr>
              <a:t>192.168.16.123</a:t>
            </a:r>
            <a:endParaRPr kumimoji="1" lang="ja-JP" altLang="en-US" sz="1600" dirty="0">
              <a:latin typeface="Arial"/>
              <a:cs typeface="Arial"/>
            </a:endParaRPr>
          </a:p>
        </p:txBody>
      </p:sp>
      <p:sp>
        <p:nvSpPr>
          <p:cNvPr id="84" name="テキスト ボックス 83"/>
          <p:cNvSpPr txBox="1"/>
          <p:nvPr/>
        </p:nvSpPr>
        <p:spPr>
          <a:xfrm>
            <a:off x="3715124" y="1896070"/>
            <a:ext cx="2304676" cy="830997"/>
          </a:xfrm>
          <a:prstGeom prst="rect">
            <a:avLst/>
          </a:prstGeom>
          <a:noFill/>
        </p:spPr>
        <p:txBody>
          <a:bodyPr wrap="square" rtlCol="0">
            <a:spAutoFit/>
          </a:bodyPr>
          <a:lstStyle/>
          <a:p>
            <a:pPr algn="ctr"/>
            <a:r>
              <a:rPr lang="ja-JP" altLang="en-US" sz="1600" dirty="0" smtClean="0">
                <a:latin typeface="ヒラギノ角ゴ ProN W3"/>
                <a:ea typeface="ヒラギノ角ゴ ProN W3"/>
                <a:cs typeface="ヒラギノ角ゴ ProN W3"/>
              </a:rPr>
              <a:t>ルータ</a:t>
            </a:r>
            <a:endParaRPr lang="en-US" altLang="ja-JP" sz="1600" dirty="0" smtClean="0">
              <a:latin typeface="ヒラギノ角ゴ ProN W3"/>
              <a:ea typeface="ヒラギノ角ゴ ProN W3"/>
              <a:cs typeface="ヒラギノ角ゴ ProN W3"/>
            </a:endParaRPr>
          </a:p>
          <a:p>
            <a:pPr algn="just"/>
            <a:r>
              <a:rPr lang="en-US" altLang="ja-JP" sz="1600" dirty="0" smtClean="0">
                <a:latin typeface="Arial"/>
                <a:ea typeface="ヒラギノ角ゴ ProN W3"/>
                <a:cs typeface="Arial"/>
              </a:rPr>
              <a:t>GIP: 133.87.45.154</a:t>
            </a:r>
          </a:p>
          <a:p>
            <a:pPr algn="just"/>
            <a:r>
              <a:rPr kumimoji="1" lang="en-US" altLang="ja-JP" sz="1600" dirty="0" smtClean="0">
                <a:latin typeface="Arial"/>
                <a:ea typeface="ヒラギノ角ゴ ProN W3"/>
                <a:cs typeface="Arial"/>
              </a:rPr>
              <a:t>PIP: 192.168.16.1</a:t>
            </a:r>
            <a:endParaRPr kumimoji="1" lang="ja-JP" altLang="en-US" sz="1600" dirty="0">
              <a:latin typeface="Arial"/>
              <a:ea typeface="ヒラギノ角ゴ ProN W3"/>
              <a:cs typeface="Arial"/>
            </a:endParaRPr>
          </a:p>
        </p:txBody>
      </p:sp>
      <p:sp>
        <p:nvSpPr>
          <p:cNvPr id="86" name="テキスト ボックス 85"/>
          <p:cNvSpPr txBox="1"/>
          <p:nvPr/>
        </p:nvSpPr>
        <p:spPr>
          <a:xfrm>
            <a:off x="0" y="1524000"/>
            <a:ext cx="2057400" cy="584776"/>
          </a:xfrm>
          <a:prstGeom prst="rect">
            <a:avLst/>
          </a:prstGeom>
          <a:noFill/>
        </p:spPr>
        <p:txBody>
          <a:bodyPr wrap="square" rtlCol="0">
            <a:spAutoFit/>
          </a:bodyPr>
          <a:lstStyle/>
          <a:p>
            <a:pPr algn="ctr"/>
            <a:r>
              <a:rPr lang="ja-JP" altLang="en-US" sz="1600" dirty="0" smtClean="0">
                <a:latin typeface="ヒラギノ角ゴ ProN W3"/>
                <a:ea typeface="ヒラギノ角ゴ ProN W3"/>
                <a:cs typeface="ヒラギノ角ゴ ProN W3"/>
              </a:rPr>
              <a:t>サーバー</a:t>
            </a:r>
            <a:endParaRPr lang="en-US" altLang="ja-JP" sz="1600" dirty="0" smtClean="0">
              <a:latin typeface="ヒラギノ角ゴ ProN W3"/>
              <a:ea typeface="ヒラギノ角ゴ ProN W3"/>
              <a:cs typeface="ヒラギノ角ゴ ProN W3"/>
            </a:endParaRPr>
          </a:p>
          <a:p>
            <a:pPr algn="ctr"/>
            <a:r>
              <a:rPr kumimoji="1" lang="en-US" altLang="ja-JP" sz="1600" dirty="0" smtClean="0">
                <a:latin typeface="Arial"/>
                <a:ea typeface="ヒラギノ角ゴ ProN W3"/>
                <a:cs typeface="Arial"/>
              </a:rPr>
              <a:t>173.194.38.88</a:t>
            </a:r>
            <a:endParaRPr kumimoji="1" lang="ja-JP" altLang="en-US" sz="1600" dirty="0">
              <a:latin typeface="Arial"/>
              <a:ea typeface="ヒラギノ角ゴ ProN W3"/>
              <a:cs typeface="Arial"/>
            </a:endParaRPr>
          </a:p>
        </p:txBody>
      </p:sp>
      <p:sp>
        <p:nvSpPr>
          <p:cNvPr id="87" name="テキスト ボックス 86"/>
          <p:cNvSpPr txBox="1"/>
          <p:nvPr/>
        </p:nvSpPr>
        <p:spPr>
          <a:xfrm>
            <a:off x="5943600" y="4233446"/>
            <a:ext cx="1295400" cy="338554"/>
          </a:xfrm>
          <a:prstGeom prst="rect">
            <a:avLst/>
          </a:prstGeom>
          <a:noFill/>
        </p:spPr>
        <p:txBody>
          <a:bodyPr wrap="square" rtlCol="0">
            <a:spAutoFit/>
          </a:bodyPr>
          <a:lstStyle/>
          <a:p>
            <a:pPr algn="ctr"/>
            <a:r>
              <a:rPr kumimoji="1" lang="ja-JP" altLang="en-US" sz="1600" dirty="0" smtClean="0">
                <a:latin typeface="ヒラギノ角ゴ ProN W3"/>
                <a:ea typeface="ヒラギノ角ゴ ProN W3"/>
                <a:cs typeface="ヒラギノ角ゴ ProN W3"/>
              </a:rPr>
              <a:t>要求</a:t>
            </a:r>
            <a:r>
              <a:rPr kumimoji="1" lang="en-US" altLang="ja-JP" sz="1600" dirty="0" smtClean="0">
                <a:latin typeface="Arial"/>
                <a:ea typeface="ヒラギノ角ゴ ProN W3"/>
                <a:cs typeface="Arial"/>
              </a:rPr>
              <a:t>2</a:t>
            </a:r>
          </a:p>
        </p:txBody>
      </p:sp>
      <p:grpSp>
        <p:nvGrpSpPr>
          <p:cNvPr id="80" name="図形グループ 79"/>
          <p:cNvGrpSpPr/>
          <p:nvPr/>
        </p:nvGrpSpPr>
        <p:grpSpPr>
          <a:xfrm>
            <a:off x="152400" y="4953000"/>
            <a:ext cx="2514600" cy="609600"/>
            <a:chOff x="152400" y="4953000"/>
            <a:chExt cx="2514600" cy="609600"/>
          </a:xfrm>
        </p:grpSpPr>
        <p:sp>
          <p:nvSpPr>
            <p:cNvPr id="78" name="角丸四角形吹き出し 77"/>
            <p:cNvSpPr/>
            <p:nvPr/>
          </p:nvSpPr>
          <p:spPr>
            <a:xfrm>
              <a:off x="152400" y="4953000"/>
              <a:ext cx="2438400" cy="609600"/>
            </a:xfrm>
            <a:prstGeom prst="wedgeRoundRectCallout">
              <a:avLst>
                <a:gd name="adj1" fmla="val 66096"/>
                <a:gd name="adj2" fmla="val -214777"/>
                <a:gd name="adj3" fmla="val 16667"/>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88" name="テキスト ボックス 87"/>
            <p:cNvSpPr txBox="1"/>
            <p:nvPr/>
          </p:nvSpPr>
          <p:spPr>
            <a:xfrm>
              <a:off x="152400" y="4953000"/>
              <a:ext cx="2514600" cy="584776"/>
            </a:xfrm>
            <a:prstGeom prst="rect">
              <a:avLst/>
            </a:prstGeom>
            <a:noFill/>
          </p:spPr>
          <p:txBody>
            <a:bodyPr wrap="square" rtlCol="0">
              <a:spAutoFit/>
            </a:bodyPr>
            <a:lstStyle/>
            <a:p>
              <a:pPr algn="just"/>
              <a:r>
                <a:rPr lang="ja-JP" altLang="en-US" sz="1600" dirty="0" smtClean="0">
                  <a:latin typeface="ヒラギノ角ゴ ProN W3"/>
                  <a:ea typeface="ヒラギノ角ゴ ProN W3"/>
                  <a:cs typeface="ヒラギノ角ゴ ProN W3"/>
                </a:rPr>
                <a:t>宛先</a:t>
              </a:r>
              <a:r>
                <a:rPr lang="en-US" altLang="ja-JP" sz="1600" dirty="0" smtClean="0">
                  <a:latin typeface="ヒラギノ角ゴ ProN W3"/>
                  <a:ea typeface="ヒラギノ角ゴ ProN W3"/>
                  <a:cs typeface="ヒラギノ角ゴ ProN W3"/>
                </a:rPr>
                <a:t>   :</a:t>
              </a:r>
              <a:r>
                <a:rPr lang="en-US" altLang="ja-JP" sz="1600" dirty="0" smtClean="0">
                  <a:latin typeface="Arial"/>
                  <a:ea typeface="ヒラギノ角ゴ ProN W3"/>
                  <a:cs typeface="Arial"/>
                </a:rPr>
                <a:t> 173.194.38.88:80</a:t>
              </a:r>
            </a:p>
            <a:p>
              <a:pPr algn="just"/>
              <a:r>
                <a:rPr kumimoji="1" lang="ja-JP" altLang="en-US" sz="1600" dirty="0" smtClean="0">
                  <a:latin typeface="Arial"/>
                  <a:ea typeface="ヒラギノ角ゴ ProN W3"/>
                  <a:cs typeface="Arial"/>
                </a:rPr>
                <a:t>返信先</a:t>
              </a:r>
              <a:r>
                <a:rPr kumimoji="1" lang="en-US" altLang="ja-JP" sz="1600" dirty="0" smtClean="0">
                  <a:latin typeface="Arial"/>
                  <a:ea typeface="ヒラギノ角ゴ ProN W3"/>
                  <a:cs typeface="Arial"/>
                </a:rPr>
                <a:t>: 133.87.45.154:jjjj</a:t>
              </a:r>
              <a:endParaRPr kumimoji="1" lang="ja-JP" altLang="en-US" sz="1600" dirty="0">
                <a:latin typeface="Arial"/>
                <a:ea typeface="ヒラギノ角ゴ ProN W3"/>
                <a:cs typeface="Arial"/>
              </a:endParaRPr>
            </a:p>
          </p:txBody>
        </p:sp>
      </p:grpSp>
      <p:sp>
        <p:nvSpPr>
          <p:cNvPr id="89" name="テキスト ボックス 88"/>
          <p:cNvSpPr txBox="1"/>
          <p:nvPr/>
        </p:nvSpPr>
        <p:spPr>
          <a:xfrm>
            <a:off x="2438400" y="2514600"/>
            <a:ext cx="914400" cy="338554"/>
          </a:xfrm>
          <a:prstGeom prst="rect">
            <a:avLst/>
          </a:prstGeom>
          <a:noFill/>
        </p:spPr>
        <p:txBody>
          <a:bodyPr wrap="square" rtlCol="0">
            <a:spAutoFit/>
          </a:bodyPr>
          <a:lstStyle/>
          <a:p>
            <a:pPr algn="ctr"/>
            <a:r>
              <a:rPr lang="ja-JP" altLang="en-US" sz="1600" dirty="0" smtClean="0">
                <a:latin typeface="ヒラギノ角ゴ ProN W3"/>
                <a:ea typeface="ヒラギノ角ゴ ProN W3"/>
                <a:cs typeface="ヒラギノ角ゴ ProN W3"/>
              </a:rPr>
              <a:t>応答</a:t>
            </a:r>
            <a:r>
              <a:rPr lang="en-US" altLang="ja-JP" sz="1600" dirty="0" smtClean="0">
                <a:latin typeface="Arial"/>
                <a:ea typeface="ヒラギノ角ゴ ProN W3"/>
                <a:cs typeface="Arial"/>
              </a:rPr>
              <a:t>1</a:t>
            </a:r>
          </a:p>
        </p:txBody>
      </p:sp>
      <p:grpSp>
        <p:nvGrpSpPr>
          <p:cNvPr id="68" name="図形グループ 67"/>
          <p:cNvGrpSpPr/>
          <p:nvPr/>
        </p:nvGrpSpPr>
        <p:grpSpPr>
          <a:xfrm>
            <a:off x="6096000" y="6019800"/>
            <a:ext cx="3048000" cy="609600"/>
            <a:chOff x="6096000" y="6019800"/>
            <a:chExt cx="3048000" cy="609600"/>
          </a:xfrm>
        </p:grpSpPr>
        <p:sp>
          <p:nvSpPr>
            <p:cNvPr id="64" name="角丸四角形吹き出し 63"/>
            <p:cNvSpPr/>
            <p:nvPr/>
          </p:nvSpPr>
          <p:spPr>
            <a:xfrm>
              <a:off x="6096000" y="6019800"/>
              <a:ext cx="2895600" cy="609600"/>
            </a:xfrm>
            <a:prstGeom prst="wedgeRoundRectCallout">
              <a:avLst>
                <a:gd name="adj1" fmla="val -29217"/>
                <a:gd name="adj2" fmla="val -295968"/>
                <a:gd name="adj3" fmla="val 16667"/>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90" name="テキスト ボックス 89"/>
            <p:cNvSpPr txBox="1"/>
            <p:nvPr/>
          </p:nvSpPr>
          <p:spPr>
            <a:xfrm>
              <a:off x="6096000" y="6044624"/>
              <a:ext cx="3048000" cy="584776"/>
            </a:xfrm>
            <a:prstGeom prst="rect">
              <a:avLst/>
            </a:prstGeom>
            <a:noFill/>
          </p:spPr>
          <p:txBody>
            <a:bodyPr wrap="square" rtlCol="0">
              <a:spAutoFit/>
            </a:bodyPr>
            <a:lstStyle/>
            <a:p>
              <a:pPr algn="just"/>
              <a:r>
                <a:rPr lang="ja-JP" altLang="en-US" sz="1600" dirty="0" smtClean="0">
                  <a:latin typeface="ヒラギノ角ゴ ProN W3"/>
                  <a:ea typeface="ヒラギノ角ゴ ProN W3"/>
                  <a:cs typeface="ヒラギノ角ゴ ProN W3"/>
                </a:rPr>
                <a:t>宛先</a:t>
              </a:r>
              <a:r>
                <a:rPr lang="en-US" altLang="ja-JP" sz="1600" dirty="0" smtClean="0">
                  <a:latin typeface="ヒラギノ角ゴ ProN W3"/>
                  <a:ea typeface="ヒラギノ角ゴ ProN W3"/>
                  <a:cs typeface="ヒラギノ角ゴ ProN W3"/>
                </a:rPr>
                <a:t>   : </a:t>
              </a:r>
              <a:r>
                <a:rPr lang="en-US" altLang="ja-JP" sz="1600" dirty="0" smtClean="0">
                  <a:latin typeface="Arial"/>
                  <a:ea typeface="ヒラギノ角ゴ ProN W3"/>
                  <a:cs typeface="Arial"/>
                </a:rPr>
                <a:t>173.194.38.88:80</a:t>
              </a:r>
            </a:p>
            <a:p>
              <a:pPr algn="just"/>
              <a:r>
                <a:rPr kumimoji="1" lang="ja-JP" altLang="en-US" sz="1600" dirty="0" smtClean="0">
                  <a:latin typeface="ヒラギノ角ゴ ProN W3"/>
                  <a:ea typeface="ヒラギノ角ゴ ProN W3"/>
                  <a:cs typeface="ヒラギノ角ゴ ProN W3"/>
                </a:rPr>
                <a:t>返信先</a:t>
              </a:r>
              <a:r>
                <a:rPr kumimoji="1" lang="en-US" altLang="ja-JP" sz="1600" dirty="0" smtClean="0">
                  <a:latin typeface="ヒラギノ角ゴ ProN W3"/>
                  <a:ea typeface="ヒラギノ角ゴ ProN W3"/>
                  <a:cs typeface="ヒラギノ角ゴ ProN W3"/>
                </a:rPr>
                <a:t>: </a:t>
              </a:r>
              <a:r>
                <a:rPr lang="en-US" altLang="ja-JP" sz="1600" dirty="0" smtClean="0">
                  <a:latin typeface="Arial"/>
                  <a:cs typeface="Arial"/>
                </a:rPr>
                <a:t>192.168.16.122:10000</a:t>
              </a:r>
              <a:endParaRPr kumimoji="1" lang="ja-JP" altLang="en-US" sz="1600" dirty="0">
                <a:latin typeface="Arial"/>
                <a:cs typeface="Arial"/>
              </a:endParaRPr>
            </a:p>
          </p:txBody>
        </p:sp>
      </p:grpSp>
      <p:grpSp>
        <p:nvGrpSpPr>
          <p:cNvPr id="8" name="図形グループ 105"/>
          <p:cNvGrpSpPr/>
          <p:nvPr/>
        </p:nvGrpSpPr>
        <p:grpSpPr>
          <a:xfrm>
            <a:off x="2971800" y="4942582"/>
            <a:ext cx="3733800" cy="1077218"/>
            <a:chOff x="3313952" y="4752826"/>
            <a:chExt cx="3733800" cy="1077218"/>
          </a:xfrm>
        </p:grpSpPr>
        <p:sp>
          <p:nvSpPr>
            <p:cNvPr id="94" name="角丸四角形 93"/>
            <p:cNvSpPr/>
            <p:nvPr/>
          </p:nvSpPr>
          <p:spPr>
            <a:xfrm>
              <a:off x="3352800" y="4763244"/>
              <a:ext cx="3618752" cy="1027956"/>
            </a:xfrm>
            <a:prstGeom prst="roundRect">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600" dirty="0"/>
            </a:p>
          </p:txBody>
        </p:sp>
        <p:sp>
          <p:nvSpPr>
            <p:cNvPr id="91" name="テキスト ボックス 90"/>
            <p:cNvSpPr txBox="1"/>
            <p:nvPr/>
          </p:nvSpPr>
          <p:spPr>
            <a:xfrm>
              <a:off x="3313952" y="4752826"/>
              <a:ext cx="3733800" cy="1077218"/>
            </a:xfrm>
            <a:prstGeom prst="rect">
              <a:avLst/>
            </a:prstGeom>
            <a:noFill/>
          </p:spPr>
          <p:txBody>
            <a:bodyPr wrap="square" rtlCol="0">
              <a:spAutoFit/>
            </a:bodyPr>
            <a:lstStyle/>
            <a:p>
              <a:pPr algn="just"/>
              <a:r>
                <a:rPr lang="ja-JP" altLang="en-US" sz="1600" dirty="0" smtClean="0">
                  <a:latin typeface="ヒラギノ角ゴ ProN W3"/>
                  <a:ea typeface="ヒラギノ角ゴ ProN W3"/>
                  <a:cs typeface="ヒラギノ角ゴ ProN W3"/>
                </a:rPr>
                <a:t>変換テーブル</a:t>
              </a:r>
              <a:endParaRPr lang="en-US" altLang="ja-JP" sz="1600" dirty="0" smtClean="0">
                <a:latin typeface="Arial"/>
                <a:ea typeface="ヒラギノ角ゴ ProN W3"/>
                <a:cs typeface="Arial"/>
              </a:endParaRPr>
            </a:p>
            <a:p>
              <a:pPr algn="just"/>
              <a:r>
                <a:rPr kumimoji="1" lang="ja-JP" altLang="en-US" sz="1600" dirty="0" smtClean="0">
                  <a:latin typeface="Arial"/>
                  <a:ea typeface="ヒラギノ角ゴ ProN W3"/>
                  <a:cs typeface="Arial"/>
                </a:rPr>
                <a:t>元アドレス</a:t>
              </a:r>
              <a:r>
                <a:rPr kumimoji="1" lang="en-US" altLang="ja-JP" sz="1600" dirty="0" smtClean="0">
                  <a:latin typeface="Arial"/>
                  <a:ea typeface="ヒラギノ角ゴ ProN W3"/>
                  <a:cs typeface="Arial"/>
                </a:rPr>
                <a:t>       : </a:t>
              </a:r>
              <a:r>
                <a:rPr kumimoji="1" lang="ja-JP" altLang="en-US" sz="1600" dirty="0" smtClean="0">
                  <a:latin typeface="Arial"/>
                  <a:ea typeface="ヒラギノ角ゴ ProN W3"/>
                  <a:cs typeface="Arial"/>
                </a:rPr>
                <a:t>変換アドレス</a:t>
              </a:r>
              <a:r>
                <a:rPr kumimoji="1" lang="en-US" altLang="ja-JP" sz="1600" dirty="0" smtClean="0">
                  <a:latin typeface="Arial"/>
                  <a:ea typeface="ヒラギノ角ゴ ProN W3"/>
                  <a:cs typeface="Arial"/>
                </a:rPr>
                <a:t> </a:t>
              </a:r>
              <a:r>
                <a:rPr kumimoji="1" lang="ja-JP" altLang="en-US" sz="1600" dirty="0" smtClean="0">
                  <a:latin typeface="Arial"/>
                  <a:ea typeface="ヒラギノ角ゴ ProN W3"/>
                  <a:cs typeface="Arial"/>
                </a:rPr>
                <a:t>ポート</a:t>
              </a:r>
              <a:r>
                <a:rPr kumimoji="1" lang="en-US" altLang="ja-JP" sz="1600" dirty="0" smtClean="0">
                  <a:latin typeface="Arial"/>
                  <a:ea typeface="ヒラギノ角ゴ ProN W3"/>
                  <a:cs typeface="Arial"/>
                </a:rPr>
                <a:t># </a:t>
              </a:r>
            </a:p>
            <a:p>
              <a:pPr algn="just"/>
              <a:r>
                <a:rPr kumimoji="1" lang="en-US" altLang="ja-JP" sz="1600" dirty="0" smtClean="0">
                  <a:latin typeface="Arial"/>
                  <a:ea typeface="ヒラギノ角ゴ ProN W3"/>
                  <a:cs typeface="Arial"/>
                </a:rPr>
                <a:t>192.168.16.123</a:t>
              </a:r>
              <a:r>
                <a:rPr lang="en-US" altLang="ja-JP" sz="1600" dirty="0" smtClean="0">
                  <a:latin typeface="Arial"/>
                  <a:ea typeface="ヒラギノ角ゴ ProN W3"/>
                  <a:cs typeface="Arial"/>
                </a:rPr>
                <a:t>: 133.87.45.154.jjjj</a:t>
              </a:r>
            </a:p>
            <a:p>
              <a:pPr algn="just"/>
              <a:r>
                <a:rPr kumimoji="1" lang="en-US" altLang="ja-JP" sz="1600" dirty="0" smtClean="0">
                  <a:latin typeface="Arial"/>
                  <a:ea typeface="ヒラギノ角ゴ ProN W3"/>
                  <a:cs typeface="Arial"/>
                </a:rPr>
                <a:t>192.168.16.122: 133.87.45.154.kkkk</a:t>
              </a:r>
              <a:endParaRPr kumimoji="1" lang="ja-JP" altLang="en-US" sz="1600" dirty="0">
                <a:latin typeface="Arial"/>
                <a:ea typeface="ヒラギノ角ゴ ProN W3"/>
                <a:cs typeface="Arial"/>
              </a:endParaRPr>
            </a:p>
          </p:txBody>
        </p:sp>
      </p:grpSp>
      <p:sp>
        <p:nvSpPr>
          <p:cNvPr id="95" name="テキスト ボックス 94"/>
          <p:cNvSpPr txBox="1"/>
          <p:nvPr/>
        </p:nvSpPr>
        <p:spPr>
          <a:xfrm>
            <a:off x="2590800" y="4659868"/>
            <a:ext cx="1143000" cy="338554"/>
          </a:xfrm>
          <a:prstGeom prst="rect">
            <a:avLst/>
          </a:prstGeom>
          <a:noFill/>
        </p:spPr>
        <p:txBody>
          <a:bodyPr wrap="square" rtlCol="0">
            <a:spAutoFit/>
          </a:bodyPr>
          <a:lstStyle/>
          <a:p>
            <a:pPr algn="ctr"/>
            <a:r>
              <a:rPr kumimoji="1" lang="ja-JP" altLang="en-US" sz="1600" dirty="0" smtClean="0">
                <a:latin typeface="ヒラギノ角ゴ ProN W3"/>
                <a:ea typeface="ヒラギノ角ゴ ProN W3"/>
                <a:cs typeface="ヒラギノ角ゴ ProN W3"/>
              </a:rPr>
              <a:t>要求</a:t>
            </a:r>
            <a:r>
              <a:rPr kumimoji="1" lang="en-US" altLang="ja-JP" sz="1600" dirty="0" smtClean="0">
                <a:latin typeface="Arial"/>
                <a:ea typeface="ヒラギノ角ゴ ProN W3"/>
                <a:cs typeface="Arial"/>
              </a:rPr>
              <a:t>2</a:t>
            </a:r>
          </a:p>
        </p:txBody>
      </p:sp>
      <p:grpSp>
        <p:nvGrpSpPr>
          <p:cNvPr id="106" name="図形グループ 105"/>
          <p:cNvGrpSpPr/>
          <p:nvPr/>
        </p:nvGrpSpPr>
        <p:grpSpPr>
          <a:xfrm>
            <a:off x="1895662" y="1653041"/>
            <a:ext cx="2514600" cy="584776"/>
            <a:chOff x="1895662" y="1653041"/>
            <a:chExt cx="2514600" cy="584776"/>
          </a:xfrm>
        </p:grpSpPr>
        <p:sp>
          <p:nvSpPr>
            <p:cNvPr id="103" name="角丸四角形吹き出し 102"/>
            <p:cNvSpPr/>
            <p:nvPr/>
          </p:nvSpPr>
          <p:spPr>
            <a:xfrm>
              <a:off x="1905000" y="1676400"/>
              <a:ext cx="2438400" cy="533400"/>
            </a:xfrm>
            <a:prstGeom prst="wedgeRoundRectCallout">
              <a:avLst>
                <a:gd name="adj1" fmla="val -11259"/>
                <a:gd name="adj2" fmla="val 111521"/>
                <a:gd name="adj3" fmla="val 16667"/>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02" name="テキスト ボックス 101"/>
            <p:cNvSpPr txBox="1"/>
            <p:nvPr/>
          </p:nvSpPr>
          <p:spPr>
            <a:xfrm>
              <a:off x="1895662" y="1653041"/>
              <a:ext cx="2514600" cy="584776"/>
            </a:xfrm>
            <a:prstGeom prst="rect">
              <a:avLst/>
            </a:prstGeom>
            <a:noFill/>
          </p:spPr>
          <p:txBody>
            <a:bodyPr wrap="square" rtlCol="0">
              <a:spAutoFit/>
            </a:bodyPr>
            <a:lstStyle/>
            <a:p>
              <a:pPr algn="just"/>
              <a:r>
                <a:rPr lang="ja-JP" altLang="en-US" sz="1600" dirty="0" smtClean="0">
                  <a:latin typeface="ヒラギノ角ゴ ProN W3"/>
                  <a:ea typeface="ヒラギノ角ゴ ProN W3"/>
                  <a:cs typeface="ヒラギノ角ゴ ProN W3"/>
                </a:rPr>
                <a:t>宛先</a:t>
              </a:r>
              <a:r>
                <a:rPr lang="en-US" altLang="ja-JP" sz="1600" dirty="0" smtClean="0">
                  <a:latin typeface="ヒラギノ角ゴ ProN W3"/>
                  <a:ea typeface="ヒラギノ角ゴ ProN W3"/>
                  <a:cs typeface="ヒラギノ角ゴ ProN W3"/>
                </a:rPr>
                <a:t>   :</a:t>
              </a:r>
              <a:r>
                <a:rPr lang="en-US" altLang="ja-JP" sz="1600" dirty="0" smtClean="0">
                  <a:latin typeface="Arial"/>
                  <a:ea typeface="ヒラギノ角ゴ ProN W3"/>
                  <a:cs typeface="Arial"/>
                </a:rPr>
                <a:t> 133.87.45.154:jjjj</a:t>
              </a:r>
            </a:p>
            <a:p>
              <a:pPr algn="just"/>
              <a:r>
                <a:rPr kumimoji="1" lang="ja-JP" altLang="en-US" sz="1600" dirty="0" smtClean="0">
                  <a:latin typeface="Arial"/>
                  <a:ea typeface="ヒラギノ角ゴ ProN W3"/>
                  <a:cs typeface="Arial"/>
                </a:rPr>
                <a:t>返信先</a:t>
              </a:r>
              <a:r>
                <a:rPr kumimoji="1" lang="en-US" altLang="ja-JP" sz="1600" dirty="0" smtClean="0">
                  <a:latin typeface="Arial"/>
                  <a:ea typeface="ヒラギノ角ゴ ProN W3"/>
                  <a:cs typeface="Arial"/>
                </a:rPr>
                <a:t>: 173.194.38.88:80</a:t>
              </a:r>
              <a:endParaRPr kumimoji="1" lang="ja-JP" altLang="en-US" sz="1600" dirty="0">
                <a:latin typeface="Arial"/>
                <a:ea typeface="ヒラギノ角ゴ ProN W3"/>
                <a:cs typeface="Arial"/>
              </a:endParaRPr>
            </a:p>
          </p:txBody>
        </p:sp>
      </p:grpSp>
      <p:grpSp>
        <p:nvGrpSpPr>
          <p:cNvPr id="51" name="図形グループ 50"/>
          <p:cNvGrpSpPr/>
          <p:nvPr/>
        </p:nvGrpSpPr>
        <p:grpSpPr>
          <a:xfrm>
            <a:off x="7391400" y="3581400"/>
            <a:ext cx="1600200" cy="1752600"/>
            <a:chOff x="7239000" y="2590800"/>
            <a:chExt cx="1600200" cy="1752600"/>
          </a:xfrm>
        </p:grpSpPr>
        <p:sp>
          <p:nvSpPr>
            <p:cNvPr id="52" name="円柱 51"/>
            <p:cNvSpPr/>
            <p:nvPr/>
          </p:nvSpPr>
          <p:spPr>
            <a:xfrm rot="16200000">
              <a:off x="7277100" y="3630328"/>
              <a:ext cx="304800" cy="381000"/>
            </a:xfrm>
            <a:prstGeom prst="can">
              <a:avLst/>
            </a:prstGeom>
            <a:solidFill>
              <a:srgbClr val="43808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grpSp>
          <p:nvGrpSpPr>
            <p:cNvPr id="53" name="図形グループ 43"/>
            <p:cNvGrpSpPr/>
            <p:nvPr/>
          </p:nvGrpSpPr>
          <p:grpSpPr>
            <a:xfrm>
              <a:off x="7467600" y="2590800"/>
              <a:ext cx="1371600" cy="1752600"/>
              <a:chOff x="7123952" y="2304678"/>
              <a:chExt cx="1371600" cy="1752600"/>
            </a:xfrm>
          </p:grpSpPr>
          <p:sp>
            <p:nvSpPr>
              <p:cNvPr id="54" name="角丸四角形 53"/>
              <p:cNvSpPr/>
              <p:nvPr/>
            </p:nvSpPr>
            <p:spPr>
              <a:xfrm>
                <a:off x="7123952" y="2304678"/>
                <a:ext cx="1371600" cy="17526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pic>
            <p:nvPicPr>
              <p:cNvPr id="56" name="Picture 6" descr="新しい画像"/>
              <p:cNvPicPr>
                <a:picLocks noChangeAspect="1" noChangeArrowheads="1"/>
              </p:cNvPicPr>
              <p:nvPr/>
            </p:nvPicPr>
            <p:blipFill>
              <a:blip r:embed="rId3" cstate="print"/>
              <a:srcRect/>
              <a:stretch>
                <a:fillRect/>
              </a:stretch>
            </p:blipFill>
            <p:spPr bwMode="auto">
              <a:xfrm>
                <a:off x="7162800" y="2590800"/>
                <a:ext cx="1296987" cy="1135063"/>
              </a:xfrm>
              <a:prstGeom prst="rect">
                <a:avLst/>
              </a:prstGeom>
              <a:noFill/>
              <a:ln w="9525">
                <a:noFill/>
                <a:miter lim="800000"/>
                <a:headEnd/>
                <a:tailEnd/>
              </a:ln>
            </p:spPr>
          </p:pic>
        </p:grpSp>
      </p:grpSp>
      <p:sp>
        <p:nvSpPr>
          <p:cNvPr id="61" name="左矢印 60"/>
          <p:cNvSpPr/>
          <p:nvPr/>
        </p:nvSpPr>
        <p:spPr>
          <a:xfrm rot="20211697">
            <a:off x="5805119" y="3394627"/>
            <a:ext cx="1515118" cy="381000"/>
          </a:xfrm>
          <a:prstGeom prst="lef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62" name="左矢印 61"/>
          <p:cNvSpPr/>
          <p:nvPr/>
        </p:nvSpPr>
        <p:spPr>
          <a:xfrm>
            <a:off x="2514600" y="4022251"/>
            <a:ext cx="1219200" cy="381000"/>
          </a:xfrm>
          <a:prstGeom prst="lef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63" name="テキスト ボックス 62"/>
          <p:cNvSpPr txBox="1"/>
          <p:nvPr/>
        </p:nvSpPr>
        <p:spPr>
          <a:xfrm rot="20286446">
            <a:off x="5791200" y="3163357"/>
            <a:ext cx="1295400" cy="338554"/>
          </a:xfrm>
          <a:prstGeom prst="rect">
            <a:avLst/>
          </a:prstGeom>
          <a:noFill/>
        </p:spPr>
        <p:txBody>
          <a:bodyPr wrap="square" rtlCol="0">
            <a:spAutoFit/>
          </a:bodyPr>
          <a:lstStyle/>
          <a:p>
            <a:pPr algn="ctr"/>
            <a:r>
              <a:rPr kumimoji="1" lang="ja-JP" altLang="en-US" sz="1600" dirty="0" smtClean="0">
                <a:latin typeface="ヒラギノ角ゴ ProN W3"/>
                <a:ea typeface="ヒラギノ角ゴ ProN W3"/>
                <a:cs typeface="ヒラギノ角ゴ ProN W3"/>
              </a:rPr>
              <a:t>要求</a:t>
            </a:r>
            <a:r>
              <a:rPr lang="en-US" altLang="ja-JP" sz="1600" dirty="0" smtClean="0">
                <a:latin typeface="Arial"/>
                <a:ea typeface="ヒラギノ角ゴ ProN W3"/>
                <a:cs typeface="Arial"/>
              </a:rPr>
              <a:t>1</a:t>
            </a:r>
            <a:endParaRPr kumimoji="1" lang="en-US" altLang="ja-JP" sz="1600" dirty="0" smtClean="0">
              <a:latin typeface="Arial"/>
              <a:ea typeface="ヒラギノ角ゴ ProN W3"/>
              <a:cs typeface="Arial"/>
            </a:endParaRPr>
          </a:p>
        </p:txBody>
      </p:sp>
      <p:sp>
        <p:nvSpPr>
          <p:cNvPr id="57" name="テキスト ボックス 56"/>
          <p:cNvSpPr txBox="1"/>
          <p:nvPr/>
        </p:nvSpPr>
        <p:spPr>
          <a:xfrm>
            <a:off x="7315200" y="5282624"/>
            <a:ext cx="1828800" cy="584776"/>
          </a:xfrm>
          <a:prstGeom prst="rect">
            <a:avLst/>
          </a:prstGeom>
          <a:noFill/>
        </p:spPr>
        <p:txBody>
          <a:bodyPr wrap="square" rtlCol="0">
            <a:spAutoFit/>
          </a:bodyPr>
          <a:lstStyle/>
          <a:p>
            <a:pPr algn="ctr"/>
            <a:r>
              <a:rPr kumimoji="1" lang="en-US" altLang="ja-JP" sz="1600" dirty="0" smtClean="0">
                <a:latin typeface="Arial"/>
                <a:cs typeface="Arial"/>
              </a:rPr>
              <a:t>PC2</a:t>
            </a:r>
          </a:p>
          <a:p>
            <a:pPr algn="ctr"/>
            <a:r>
              <a:rPr lang="en-US" altLang="ja-JP" sz="1600" dirty="0" smtClean="0">
                <a:latin typeface="Arial"/>
                <a:cs typeface="Arial"/>
              </a:rPr>
              <a:t>192.168.16.122</a:t>
            </a:r>
            <a:endParaRPr kumimoji="1" lang="ja-JP" altLang="en-US" sz="1600" dirty="0">
              <a:latin typeface="Arial"/>
              <a:cs typeface="Arial"/>
            </a:endParaRPr>
          </a:p>
        </p:txBody>
      </p:sp>
      <p:grpSp>
        <p:nvGrpSpPr>
          <p:cNvPr id="72" name="図形グループ 71"/>
          <p:cNvGrpSpPr/>
          <p:nvPr/>
        </p:nvGrpSpPr>
        <p:grpSpPr>
          <a:xfrm>
            <a:off x="4267200" y="1143000"/>
            <a:ext cx="3048000" cy="609600"/>
            <a:chOff x="6096000" y="6019800"/>
            <a:chExt cx="3048000" cy="609600"/>
          </a:xfrm>
        </p:grpSpPr>
        <p:sp>
          <p:nvSpPr>
            <p:cNvPr id="73" name="角丸四角形吹き出し 72"/>
            <p:cNvSpPr/>
            <p:nvPr/>
          </p:nvSpPr>
          <p:spPr>
            <a:xfrm>
              <a:off x="6096000" y="6019800"/>
              <a:ext cx="2895600" cy="609600"/>
            </a:xfrm>
            <a:prstGeom prst="wedgeRoundRectCallout">
              <a:avLst>
                <a:gd name="adj1" fmla="val 22380"/>
                <a:gd name="adj2" fmla="val 301479"/>
                <a:gd name="adj3" fmla="val 16667"/>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74" name="テキスト ボックス 73"/>
            <p:cNvSpPr txBox="1"/>
            <p:nvPr/>
          </p:nvSpPr>
          <p:spPr>
            <a:xfrm>
              <a:off x="6096000" y="6044624"/>
              <a:ext cx="3048000" cy="584776"/>
            </a:xfrm>
            <a:prstGeom prst="rect">
              <a:avLst/>
            </a:prstGeom>
            <a:noFill/>
          </p:spPr>
          <p:txBody>
            <a:bodyPr wrap="square" rtlCol="0">
              <a:spAutoFit/>
            </a:bodyPr>
            <a:lstStyle/>
            <a:p>
              <a:pPr algn="just"/>
              <a:r>
                <a:rPr lang="ja-JP" altLang="en-US" sz="1600" dirty="0" smtClean="0">
                  <a:latin typeface="ヒラギノ角ゴ ProN W3"/>
                  <a:ea typeface="ヒラギノ角ゴ ProN W3"/>
                  <a:cs typeface="ヒラギノ角ゴ ProN W3"/>
                </a:rPr>
                <a:t>宛先</a:t>
              </a:r>
              <a:r>
                <a:rPr lang="en-US" altLang="ja-JP" sz="1600" dirty="0" smtClean="0">
                  <a:latin typeface="ヒラギノ角ゴ ProN W3"/>
                  <a:ea typeface="ヒラギノ角ゴ ProN W3"/>
                  <a:cs typeface="ヒラギノ角ゴ ProN W3"/>
                </a:rPr>
                <a:t>   : </a:t>
              </a:r>
              <a:r>
                <a:rPr lang="en-US" altLang="ja-JP" sz="1600" dirty="0" smtClean="0">
                  <a:latin typeface="Arial"/>
                  <a:ea typeface="ヒラギノ角ゴ ProN W3"/>
                  <a:cs typeface="Arial"/>
                </a:rPr>
                <a:t>173.194.38.88:80</a:t>
              </a:r>
            </a:p>
            <a:p>
              <a:pPr algn="just"/>
              <a:r>
                <a:rPr kumimoji="1" lang="ja-JP" altLang="en-US" sz="1600" dirty="0" smtClean="0">
                  <a:latin typeface="ヒラギノ角ゴ ProN W3"/>
                  <a:ea typeface="ヒラギノ角ゴ ProN W3"/>
                  <a:cs typeface="ヒラギノ角ゴ ProN W3"/>
                </a:rPr>
                <a:t>返信先</a:t>
              </a:r>
              <a:r>
                <a:rPr kumimoji="1" lang="en-US" altLang="ja-JP" sz="1600" dirty="0" smtClean="0">
                  <a:latin typeface="ヒラギノ角ゴ ProN W3"/>
                  <a:ea typeface="ヒラギノ角ゴ ProN W3"/>
                  <a:cs typeface="ヒラギノ角ゴ ProN W3"/>
                </a:rPr>
                <a:t>: </a:t>
              </a:r>
              <a:r>
                <a:rPr lang="en-US" altLang="ja-JP" sz="1600" dirty="0" smtClean="0">
                  <a:latin typeface="Arial"/>
                  <a:cs typeface="Arial"/>
                </a:rPr>
                <a:t>192.168.16.123:10000</a:t>
              </a:r>
              <a:endParaRPr kumimoji="1" lang="ja-JP" altLang="en-US" sz="1600" dirty="0">
                <a:latin typeface="Arial"/>
                <a:cs typeface="Arial"/>
              </a:endParaRPr>
            </a:p>
          </p:txBody>
        </p:sp>
      </p:grpSp>
      <p:sp>
        <p:nvSpPr>
          <p:cNvPr id="81" name="左矢印 80"/>
          <p:cNvSpPr/>
          <p:nvPr/>
        </p:nvSpPr>
        <p:spPr>
          <a:xfrm rot="10800000">
            <a:off x="5791200" y="2667000"/>
            <a:ext cx="1219200" cy="381000"/>
          </a:xfrm>
          <a:prstGeom prst="leftArrow">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99" name="テキスト ボックス 98"/>
          <p:cNvSpPr txBox="1"/>
          <p:nvPr/>
        </p:nvSpPr>
        <p:spPr>
          <a:xfrm>
            <a:off x="5895414" y="2419722"/>
            <a:ext cx="914400" cy="338554"/>
          </a:xfrm>
          <a:prstGeom prst="rect">
            <a:avLst/>
          </a:prstGeom>
          <a:noFill/>
        </p:spPr>
        <p:txBody>
          <a:bodyPr wrap="square" rtlCol="0">
            <a:spAutoFit/>
          </a:bodyPr>
          <a:lstStyle/>
          <a:p>
            <a:pPr algn="ctr"/>
            <a:r>
              <a:rPr lang="ja-JP" altLang="en-US" sz="1600" dirty="0" smtClean="0">
                <a:latin typeface="ヒラギノ角ゴ ProN W3"/>
                <a:ea typeface="ヒラギノ角ゴ ProN W3"/>
                <a:cs typeface="ヒラギノ角ゴ ProN W3"/>
              </a:rPr>
              <a:t>応答</a:t>
            </a:r>
            <a:r>
              <a:rPr lang="en-US" altLang="ja-JP" sz="1600" dirty="0" smtClean="0">
                <a:latin typeface="Arial"/>
                <a:ea typeface="ヒラギノ角ゴ ProN W3"/>
                <a:cs typeface="Arial"/>
              </a:rPr>
              <a:t>1</a:t>
            </a:r>
          </a:p>
        </p:txBody>
      </p:sp>
      <p:grpSp>
        <p:nvGrpSpPr>
          <p:cNvPr id="67" name="図形グループ 66"/>
          <p:cNvGrpSpPr/>
          <p:nvPr/>
        </p:nvGrpSpPr>
        <p:grpSpPr>
          <a:xfrm>
            <a:off x="5638800" y="1796102"/>
            <a:ext cx="3105524" cy="584776"/>
            <a:chOff x="5638800" y="1796102"/>
            <a:chExt cx="3105524" cy="584776"/>
          </a:xfrm>
        </p:grpSpPr>
        <p:sp>
          <p:nvSpPr>
            <p:cNvPr id="66" name="角丸四角形吹き出し 65"/>
            <p:cNvSpPr/>
            <p:nvPr/>
          </p:nvSpPr>
          <p:spPr>
            <a:xfrm>
              <a:off x="5638800" y="1828800"/>
              <a:ext cx="2895600" cy="533400"/>
            </a:xfrm>
            <a:prstGeom prst="wedgeRoundRectCallout">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05" name="テキスト ボックス 104"/>
            <p:cNvSpPr txBox="1"/>
            <p:nvPr/>
          </p:nvSpPr>
          <p:spPr>
            <a:xfrm>
              <a:off x="5638800" y="1796102"/>
              <a:ext cx="3105524" cy="584776"/>
            </a:xfrm>
            <a:prstGeom prst="rect">
              <a:avLst/>
            </a:prstGeom>
            <a:noFill/>
          </p:spPr>
          <p:txBody>
            <a:bodyPr wrap="square" rtlCol="0">
              <a:spAutoFit/>
            </a:bodyPr>
            <a:lstStyle/>
            <a:p>
              <a:pPr algn="just"/>
              <a:r>
                <a:rPr lang="ja-JP" altLang="en-US" sz="1600" dirty="0" smtClean="0">
                  <a:latin typeface="ヒラギノ角ゴ ProN W3"/>
                  <a:ea typeface="ヒラギノ角ゴ ProN W3"/>
                  <a:cs typeface="ヒラギノ角ゴ ProN W3"/>
                </a:rPr>
                <a:t>宛先</a:t>
              </a:r>
              <a:r>
                <a:rPr lang="en-US" altLang="ja-JP" sz="1600" dirty="0" smtClean="0">
                  <a:latin typeface="ヒラギノ角ゴ ProN W3"/>
                  <a:ea typeface="ヒラギノ角ゴ ProN W3"/>
                  <a:cs typeface="ヒラギノ角ゴ ProN W3"/>
                </a:rPr>
                <a:t>   :</a:t>
              </a:r>
              <a:r>
                <a:rPr lang="en-US" altLang="ja-JP" sz="1600" dirty="0" smtClean="0">
                  <a:latin typeface="Arial"/>
                  <a:ea typeface="ヒラギノ角ゴ ProN W3"/>
                  <a:cs typeface="Arial"/>
                </a:rPr>
                <a:t> 192.168.16.123:10000</a:t>
              </a:r>
            </a:p>
            <a:p>
              <a:pPr algn="just"/>
              <a:r>
                <a:rPr kumimoji="1" lang="ja-JP" altLang="en-US" sz="1600" dirty="0" smtClean="0">
                  <a:latin typeface="Arial"/>
                  <a:ea typeface="ヒラギノ角ゴ ProN W3"/>
                  <a:cs typeface="Arial"/>
                </a:rPr>
                <a:t>返信先</a:t>
              </a:r>
              <a:r>
                <a:rPr kumimoji="1" lang="en-US" altLang="ja-JP" sz="1600" dirty="0" smtClean="0">
                  <a:latin typeface="Arial"/>
                  <a:ea typeface="ヒラギノ角ゴ ProN W3"/>
                  <a:cs typeface="Arial"/>
                </a:rPr>
                <a:t>: 173.194.38.88:80</a:t>
              </a:r>
              <a:endParaRPr kumimoji="1" lang="ja-JP" altLang="en-US" sz="1600" dirty="0">
                <a:latin typeface="Arial"/>
                <a:ea typeface="ヒラギノ角ゴ ProN W3"/>
                <a:cs typeface="Arial"/>
              </a:endParaRPr>
            </a:p>
          </p:txBody>
        </p:sp>
      </p:grpSp>
      <p:sp>
        <p:nvSpPr>
          <p:cNvPr id="76" name="テキスト ボックス 75"/>
          <p:cNvSpPr txBox="1"/>
          <p:nvPr/>
        </p:nvSpPr>
        <p:spPr>
          <a:xfrm>
            <a:off x="2590800" y="3733800"/>
            <a:ext cx="1143000" cy="338554"/>
          </a:xfrm>
          <a:prstGeom prst="rect">
            <a:avLst/>
          </a:prstGeom>
          <a:noFill/>
        </p:spPr>
        <p:txBody>
          <a:bodyPr wrap="square" rtlCol="0">
            <a:spAutoFit/>
          </a:bodyPr>
          <a:lstStyle/>
          <a:p>
            <a:pPr algn="ctr"/>
            <a:r>
              <a:rPr kumimoji="1" lang="ja-JP" altLang="en-US" sz="1600" dirty="0" smtClean="0">
                <a:latin typeface="ヒラギノ角ゴ ProN W3"/>
                <a:ea typeface="ヒラギノ角ゴ ProN W3"/>
                <a:cs typeface="ヒラギノ角ゴ ProN W3"/>
              </a:rPr>
              <a:t>要求</a:t>
            </a:r>
            <a:r>
              <a:rPr lang="en-US" altLang="ja-JP" sz="1600" dirty="0" smtClean="0">
                <a:latin typeface="Arial"/>
                <a:ea typeface="ヒラギノ角ゴ ProN W3"/>
                <a:cs typeface="Arial"/>
              </a:rPr>
              <a:t>1</a:t>
            </a:r>
            <a:endParaRPr kumimoji="1" lang="en-US" altLang="ja-JP" sz="1600" dirty="0" smtClean="0">
              <a:latin typeface="Arial"/>
              <a:ea typeface="ヒラギノ角ゴ ProN W3"/>
              <a:cs typeface="Arial"/>
            </a:endParaRPr>
          </a:p>
        </p:txBody>
      </p:sp>
      <p:sp>
        <p:nvSpPr>
          <p:cNvPr id="98" name="左矢印 97"/>
          <p:cNvSpPr/>
          <p:nvPr/>
        </p:nvSpPr>
        <p:spPr>
          <a:xfrm rot="10800000">
            <a:off x="2286000" y="3124200"/>
            <a:ext cx="1219200" cy="381000"/>
          </a:xfrm>
          <a:prstGeom prst="leftArrow">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00" name="テキスト ボックス 99"/>
          <p:cNvSpPr txBox="1"/>
          <p:nvPr/>
        </p:nvSpPr>
        <p:spPr>
          <a:xfrm>
            <a:off x="2438400" y="3429000"/>
            <a:ext cx="914400" cy="338554"/>
          </a:xfrm>
          <a:prstGeom prst="rect">
            <a:avLst/>
          </a:prstGeom>
          <a:noFill/>
        </p:spPr>
        <p:txBody>
          <a:bodyPr wrap="square" rtlCol="0">
            <a:spAutoFit/>
          </a:bodyPr>
          <a:lstStyle/>
          <a:p>
            <a:pPr algn="ctr"/>
            <a:r>
              <a:rPr lang="ja-JP" altLang="en-US" sz="1600" dirty="0" smtClean="0">
                <a:latin typeface="ヒラギノ角ゴ ProN W3"/>
                <a:ea typeface="ヒラギノ角ゴ ProN W3"/>
                <a:cs typeface="ヒラギノ角ゴ ProN W3"/>
              </a:rPr>
              <a:t>応答</a:t>
            </a:r>
            <a:r>
              <a:rPr lang="en-US" altLang="ja-JP" sz="1600" dirty="0" smtClean="0">
                <a:latin typeface="Arial"/>
                <a:ea typeface="ヒラギノ角ゴ ProN W3"/>
                <a:cs typeface="Arial"/>
              </a:rPr>
              <a:t>2</a:t>
            </a:r>
          </a:p>
        </p:txBody>
      </p:sp>
      <p:sp>
        <p:nvSpPr>
          <p:cNvPr id="110" name="左矢印 109"/>
          <p:cNvSpPr/>
          <p:nvPr/>
        </p:nvSpPr>
        <p:spPr>
          <a:xfrm rot="10800000">
            <a:off x="5943600" y="4572000"/>
            <a:ext cx="1219200" cy="381000"/>
          </a:xfrm>
          <a:prstGeom prst="leftArrow">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11" name="テキスト ボックス 110"/>
          <p:cNvSpPr txBox="1"/>
          <p:nvPr/>
        </p:nvSpPr>
        <p:spPr>
          <a:xfrm>
            <a:off x="5181600" y="4590678"/>
            <a:ext cx="914400" cy="338554"/>
          </a:xfrm>
          <a:prstGeom prst="rect">
            <a:avLst/>
          </a:prstGeom>
          <a:noFill/>
        </p:spPr>
        <p:txBody>
          <a:bodyPr wrap="square" rtlCol="0">
            <a:spAutoFit/>
          </a:bodyPr>
          <a:lstStyle/>
          <a:p>
            <a:pPr algn="ctr"/>
            <a:r>
              <a:rPr lang="ja-JP" altLang="en-US" sz="1600" dirty="0" smtClean="0">
                <a:latin typeface="ヒラギノ角ゴ ProN W3"/>
                <a:ea typeface="ヒラギノ角ゴ ProN W3"/>
                <a:cs typeface="ヒラギノ角ゴ ProN W3"/>
              </a:rPr>
              <a:t>応答</a:t>
            </a:r>
            <a:r>
              <a:rPr lang="en-US" altLang="ja-JP" sz="1600" dirty="0" smtClean="0">
                <a:latin typeface="Arial"/>
                <a:ea typeface="ヒラギノ角ゴ ProN W3"/>
                <a:cs typeface="Arial"/>
              </a:rPr>
              <a:t>2</a:t>
            </a:r>
          </a:p>
        </p:txBody>
      </p:sp>
      <p:sp>
        <p:nvSpPr>
          <p:cNvPr id="115" name="テキスト ボックス 114"/>
          <p:cNvSpPr txBox="1"/>
          <p:nvPr/>
        </p:nvSpPr>
        <p:spPr>
          <a:xfrm>
            <a:off x="1391772" y="4166585"/>
            <a:ext cx="762000" cy="338554"/>
          </a:xfrm>
          <a:prstGeom prst="rect">
            <a:avLst/>
          </a:prstGeom>
          <a:noFill/>
        </p:spPr>
        <p:txBody>
          <a:bodyPr wrap="square" rtlCol="0">
            <a:spAutoFit/>
          </a:bodyPr>
          <a:lstStyle/>
          <a:p>
            <a:pPr algn="ctr"/>
            <a:r>
              <a:rPr kumimoji="1" lang="en-US" altLang="ja-JP" sz="1600" dirty="0" smtClean="0">
                <a:latin typeface="Arial"/>
                <a:ea typeface="ヒラギノ角ゴ ProN W3"/>
                <a:cs typeface="Arial"/>
              </a:rPr>
              <a:t># 80</a:t>
            </a:r>
            <a:endParaRPr kumimoji="1" lang="ja-JP" altLang="en-US" sz="1600" dirty="0">
              <a:latin typeface="Arial"/>
              <a:ea typeface="ヒラギノ角ゴ ProN W3"/>
              <a:cs typeface="Arial"/>
            </a:endParaRPr>
          </a:p>
        </p:txBody>
      </p:sp>
      <p:sp>
        <p:nvSpPr>
          <p:cNvPr id="116" name="テキスト ボックス 115"/>
          <p:cNvSpPr txBox="1"/>
          <p:nvPr/>
        </p:nvSpPr>
        <p:spPr>
          <a:xfrm>
            <a:off x="7620000" y="3124200"/>
            <a:ext cx="990600" cy="338554"/>
          </a:xfrm>
          <a:prstGeom prst="rect">
            <a:avLst/>
          </a:prstGeom>
          <a:noFill/>
        </p:spPr>
        <p:txBody>
          <a:bodyPr wrap="square" rtlCol="0">
            <a:spAutoFit/>
          </a:bodyPr>
          <a:lstStyle/>
          <a:p>
            <a:pPr algn="ctr"/>
            <a:r>
              <a:rPr kumimoji="1" lang="en-US" altLang="ja-JP" sz="1600" dirty="0" smtClean="0">
                <a:latin typeface="Arial"/>
                <a:ea typeface="ヒラギノ角ゴ ProN W3"/>
                <a:cs typeface="Arial"/>
              </a:rPr>
              <a:t># 10000</a:t>
            </a:r>
            <a:endParaRPr kumimoji="1" lang="ja-JP" altLang="en-US" sz="1600" dirty="0">
              <a:latin typeface="Arial"/>
              <a:ea typeface="ヒラギノ角ゴ ProN W3"/>
              <a:cs typeface="Arial"/>
            </a:endParaRPr>
          </a:p>
        </p:txBody>
      </p:sp>
      <p:sp>
        <p:nvSpPr>
          <p:cNvPr id="117" name="テキスト ボックス 116"/>
          <p:cNvSpPr txBox="1"/>
          <p:nvPr/>
        </p:nvSpPr>
        <p:spPr>
          <a:xfrm>
            <a:off x="7543800" y="4895478"/>
            <a:ext cx="990600" cy="338554"/>
          </a:xfrm>
          <a:prstGeom prst="rect">
            <a:avLst/>
          </a:prstGeom>
          <a:noFill/>
        </p:spPr>
        <p:txBody>
          <a:bodyPr wrap="square" rtlCol="0">
            <a:spAutoFit/>
          </a:bodyPr>
          <a:lstStyle/>
          <a:p>
            <a:pPr algn="ctr"/>
            <a:r>
              <a:rPr kumimoji="1" lang="en-US" altLang="ja-JP" sz="1600" dirty="0" smtClean="0">
                <a:latin typeface="Arial"/>
                <a:ea typeface="ヒラギノ角ゴ ProN W3"/>
                <a:cs typeface="Arial"/>
              </a:rPr>
              <a:t># 10000</a:t>
            </a:r>
            <a:endParaRPr kumimoji="1" lang="ja-JP" altLang="en-US" sz="1600" dirty="0">
              <a:latin typeface="Arial"/>
              <a:ea typeface="ヒラギノ角ゴ ProN W3"/>
              <a:cs typeface="Arial"/>
            </a:endParaRPr>
          </a:p>
        </p:txBody>
      </p:sp>
      <p:sp>
        <p:nvSpPr>
          <p:cNvPr id="118" name="テキスト ボックス 117"/>
          <p:cNvSpPr txBox="1"/>
          <p:nvPr/>
        </p:nvSpPr>
        <p:spPr>
          <a:xfrm>
            <a:off x="4001248" y="2785646"/>
            <a:ext cx="646952" cy="338554"/>
          </a:xfrm>
          <a:prstGeom prst="rect">
            <a:avLst/>
          </a:prstGeom>
          <a:noFill/>
        </p:spPr>
        <p:txBody>
          <a:bodyPr wrap="square" rtlCol="0">
            <a:spAutoFit/>
          </a:bodyPr>
          <a:lstStyle/>
          <a:p>
            <a:pPr algn="ctr"/>
            <a:r>
              <a:rPr kumimoji="1" lang="en-US" altLang="ja-JP" sz="1600" dirty="0" smtClean="0">
                <a:latin typeface="Arial"/>
                <a:ea typeface="ヒラギノ角ゴ ProN W3"/>
                <a:cs typeface="Arial"/>
              </a:rPr>
              <a:t># </a:t>
            </a:r>
            <a:r>
              <a:rPr kumimoji="1" lang="en-US" altLang="ja-JP" sz="1600" dirty="0" err="1" smtClean="0">
                <a:latin typeface="Arial"/>
                <a:ea typeface="ヒラギノ角ゴ ProN W3"/>
                <a:cs typeface="Arial"/>
              </a:rPr>
              <a:t>jjjj</a:t>
            </a:r>
            <a:endParaRPr kumimoji="1" lang="ja-JP" altLang="en-US" sz="1600" dirty="0">
              <a:latin typeface="Arial"/>
              <a:ea typeface="ヒラギノ角ゴ ProN W3"/>
              <a:cs typeface="Arial"/>
            </a:endParaRPr>
          </a:p>
        </p:txBody>
      </p:sp>
      <p:sp>
        <p:nvSpPr>
          <p:cNvPr id="119" name="テキスト ボックス 118"/>
          <p:cNvSpPr txBox="1"/>
          <p:nvPr/>
        </p:nvSpPr>
        <p:spPr>
          <a:xfrm>
            <a:off x="4029262" y="3200400"/>
            <a:ext cx="799352" cy="338554"/>
          </a:xfrm>
          <a:prstGeom prst="rect">
            <a:avLst/>
          </a:prstGeom>
          <a:noFill/>
        </p:spPr>
        <p:txBody>
          <a:bodyPr wrap="square" rtlCol="0">
            <a:spAutoFit/>
          </a:bodyPr>
          <a:lstStyle/>
          <a:p>
            <a:pPr algn="ctr"/>
            <a:r>
              <a:rPr kumimoji="1" lang="en-US" altLang="ja-JP" sz="1600" dirty="0" smtClean="0">
                <a:latin typeface="Arial"/>
                <a:ea typeface="ヒラギノ角ゴ ProN W3"/>
                <a:cs typeface="Arial"/>
              </a:rPr>
              <a:t># </a:t>
            </a:r>
            <a:r>
              <a:rPr lang="en-US" altLang="ja-JP" sz="1600" dirty="0" err="1" smtClean="0">
                <a:latin typeface="Arial"/>
                <a:ea typeface="ヒラギノ角ゴ ProN W3"/>
                <a:cs typeface="Arial"/>
              </a:rPr>
              <a:t>kkkk</a:t>
            </a:r>
            <a:endParaRPr kumimoji="1" lang="ja-JP" altLang="en-US" sz="1600" dirty="0">
              <a:latin typeface="Arial"/>
              <a:ea typeface="ヒラギノ角ゴ ProN W3"/>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fade">
                                      <p:cBhvr>
                                        <p:cTn id="7" dur="500"/>
                                        <p:tgtEl>
                                          <p:spTgt spid="6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7"/>
                                        </p:tgtEl>
                                        <p:attrNameLst>
                                          <p:attrName>style.visibility</p:attrName>
                                        </p:attrNameLst>
                                      </p:cBhvr>
                                      <p:to>
                                        <p:strVal val="visible"/>
                                      </p:to>
                                    </p:set>
                                    <p:animEffect transition="in" filter="fade">
                                      <p:cBhvr>
                                        <p:cTn id="10" dur="500"/>
                                        <p:tgtEl>
                                          <p:spTgt spid="8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1"/>
                                        </p:tgtEl>
                                        <p:attrNameLst>
                                          <p:attrName>style.visibility</p:attrName>
                                        </p:attrNameLst>
                                      </p:cBhvr>
                                      <p:to>
                                        <p:strVal val="visible"/>
                                      </p:to>
                                    </p:set>
                                    <p:animEffect transition="in" filter="fade">
                                      <p:cBhvr>
                                        <p:cTn id="13" dur="500"/>
                                        <p:tgtEl>
                                          <p:spTgt spid="6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5"/>
                                        </p:tgtEl>
                                        <p:attrNameLst>
                                          <p:attrName>style.visibility</p:attrName>
                                        </p:attrNameLst>
                                      </p:cBhvr>
                                      <p:to>
                                        <p:strVal val="visible"/>
                                      </p:to>
                                    </p:set>
                                    <p:animEffect transition="in" filter="fade">
                                      <p:cBhvr>
                                        <p:cTn id="16" dur="500"/>
                                        <p:tgtEl>
                                          <p:spTgt spid="7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72"/>
                                        </p:tgtEl>
                                        <p:attrNameLst>
                                          <p:attrName>style.visibility</p:attrName>
                                        </p:attrNameLst>
                                      </p:cBhvr>
                                      <p:to>
                                        <p:strVal val="visible"/>
                                      </p:to>
                                    </p:set>
                                    <p:animEffect transition="in" filter="fade">
                                      <p:cBhvr>
                                        <p:cTn id="21" dur="500"/>
                                        <p:tgtEl>
                                          <p:spTgt spid="72"/>
                                        </p:tgtEl>
                                      </p:cBhvr>
                                    </p:animEffect>
                                  </p:childTnLst>
                                </p:cTn>
                              </p:par>
                              <p:par>
                                <p:cTn id="22" presetID="10" presetClass="entr" presetSubtype="0" fill="hold" nodeType="withEffect">
                                  <p:stCondLst>
                                    <p:cond delay="0"/>
                                  </p:stCondLst>
                                  <p:childTnLst>
                                    <p:set>
                                      <p:cBhvr>
                                        <p:cTn id="23" dur="1" fill="hold">
                                          <p:stCondLst>
                                            <p:cond delay="0"/>
                                          </p:stCondLst>
                                        </p:cTn>
                                        <p:tgtEl>
                                          <p:spTgt spid="68"/>
                                        </p:tgtEl>
                                        <p:attrNameLst>
                                          <p:attrName>style.visibility</p:attrName>
                                        </p:attrNameLst>
                                      </p:cBhvr>
                                      <p:to>
                                        <p:strVal val="visible"/>
                                      </p:to>
                                    </p:set>
                                    <p:animEffect transition="in" filter="fade">
                                      <p:cBhvr>
                                        <p:cTn id="24" dur="500"/>
                                        <p:tgtEl>
                                          <p:spTgt spid="6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76"/>
                                        </p:tgtEl>
                                        <p:attrNameLst>
                                          <p:attrName>style.visibility</p:attrName>
                                        </p:attrNameLst>
                                      </p:cBhvr>
                                      <p:to>
                                        <p:strVal val="visible"/>
                                      </p:to>
                                    </p:set>
                                    <p:animEffect transition="in" filter="fade">
                                      <p:cBhvr>
                                        <p:cTn id="34" dur="500"/>
                                        <p:tgtEl>
                                          <p:spTgt spid="76"/>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62"/>
                                        </p:tgtEl>
                                        <p:attrNameLst>
                                          <p:attrName>style.visibility</p:attrName>
                                        </p:attrNameLst>
                                      </p:cBhvr>
                                      <p:to>
                                        <p:strVal val="visible"/>
                                      </p:to>
                                    </p:set>
                                    <p:animEffect transition="in" filter="fade">
                                      <p:cBhvr>
                                        <p:cTn id="37" dur="500"/>
                                        <p:tgtEl>
                                          <p:spTgt spid="62"/>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77"/>
                                        </p:tgtEl>
                                        <p:attrNameLst>
                                          <p:attrName>style.visibility</p:attrName>
                                        </p:attrNameLst>
                                      </p:cBhvr>
                                      <p:to>
                                        <p:strVal val="visible"/>
                                      </p:to>
                                    </p:set>
                                    <p:animEffect transition="in" filter="fade">
                                      <p:cBhvr>
                                        <p:cTn id="40" dur="500"/>
                                        <p:tgtEl>
                                          <p:spTgt spid="77"/>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95"/>
                                        </p:tgtEl>
                                        <p:attrNameLst>
                                          <p:attrName>style.visibility</p:attrName>
                                        </p:attrNameLst>
                                      </p:cBhvr>
                                      <p:to>
                                        <p:strVal val="visible"/>
                                      </p:to>
                                    </p:set>
                                    <p:animEffect transition="in" filter="fade">
                                      <p:cBhvr>
                                        <p:cTn id="43" dur="500"/>
                                        <p:tgtEl>
                                          <p:spTgt spid="95"/>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83"/>
                                        </p:tgtEl>
                                        <p:attrNameLst>
                                          <p:attrName>style.visibility</p:attrName>
                                        </p:attrNameLst>
                                      </p:cBhvr>
                                      <p:to>
                                        <p:strVal val="visible"/>
                                      </p:to>
                                    </p:set>
                                    <p:animEffect transition="in" filter="fade">
                                      <p:cBhvr>
                                        <p:cTn id="48" dur="500"/>
                                        <p:tgtEl>
                                          <p:spTgt spid="83"/>
                                        </p:tgtEl>
                                      </p:cBhvr>
                                    </p:animEffect>
                                  </p:childTnLst>
                                </p:cTn>
                              </p:par>
                              <p:par>
                                <p:cTn id="49" presetID="10" presetClass="entr" presetSubtype="0" fill="hold" nodeType="withEffect">
                                  <p:stCondLst>
                                    <p:cond delay="0"/>
                                  </p:stCondLst>
                                  <p:childTnLst>
                                    <p:set>
                                      <p:cBhvr>
                                        <p:cTn id="50" dur="1" fill="hold">
                                          <p:stCondLst>
                                            <p:cond delay="0"/>
                                          </p:stCondLst>
                                        </p:cTn>
                                        <p:tgtEl>
                                          <p:spTgt spid="80"/>
                                        </p:tgtEl>
                                        <p:attrNameLst>
                                          <p:attrName>style.visibility</p:attrName>
                                        </p:attrNameLst>
                                      </p:cBhvr>
                                      <p:to>
                                        <p:strVal val="visible"/>
                                      </p:to>
                                    </p:set>
                                    <p:animEffect transition="in" filter="fade">
                                      <p:cBhvr>
                                        <p:cTn id="51" dur="500"/>
                                        <p:tgtEl>
                                          <p:spTgt spid="80"/>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79"/>
                                        </p:tgtEl>
                                        <p:attrNameLst>
                                          <p:attrName>style.visibility</p:attrName>
                                        </p:attrNameLst>
                                      </p:cBhvr>
                                      <p:to>
                                        <p:strVal val="visible"/>
                                      </p:to>
                                    </p:set>
                                    <p:animEffect transition="in" filter="fade">
                                      <p:cBhvr>
                                        <p:cTn id="56" dur="500"/>
                                        <p:tgtEl>
                                          <p:spTgt spid="79"/>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89"/>
                                        </p:tgtEl>
                                        <p:attrNameLst>
                                          <p:attrName>style.visibility</p:attrName>
                                        </p:attrNameLst>
                                      </p:cBhvr>
                                      <p:to>
                                        <p:strVal val="visible"/>
                                      </p:to>
                                    </p:set>
                                    <p:animEffect transition="in" filter="fade">
                                      <p:cBhvr>
                                        <p:cTn id="59" dur="500"/>
                                        <p:tgtEl>
                                          <p:spTgt spid="89"/>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98"/>
                                        </p:tgtEl>
                                        <p:attrNameLst>
                                          <p:attrName>style.visibility</p:attrName>
                                        </p:attrNameLst>
                                      </p:cBhvr>
                                      <p:to>
                                        <p:strVal val="visible"/>
                                      </p:to>
                                    </p:set>
                                    <p:animEffect transition="in" filter="fade">
                                      <p:cBhvr>
                                        <p:cTn id="62" dur="500"/>
                                        <p:tgtEl>
                                          <p:spTgt spid="98"/>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00"/>
                                        </p:tgtEl>
                                        <p:attrNameLst>
                                          <p:attrName>style.visibility</p:attrName>
                                        </p:attrNameLst>
                                      </p:cBhvr>
                                      <p:to>
                                        <p:strVal val="visible"/>
                                      </p:to>
                                    </p:set>
                                    <p:animEffect transition="in" filter="fade">
                                      <p:cBhvr>
                                        <p:cTn id="65" dur="500"/>
                                        <p:tgtEl>
                                          <p:spTgt spid="100"/>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107"/>
                                        </p:tgtEl>
                                        <p:attrNameLst>
                                          <p:attrName>style.visibility</p:attrName>
                                        </p:attrNameLst>
                                      </p:cBhvr>
                                      <p:to>
                                        <p:strVal val="visible"/>
                                      </p:to>
                                    </p:set>
                                    <p:animEffect transition="in" filter="fade">
                                      <p:cBhvr>
                                        <p:cTn id="70" dur="500"/>
                                        <p:tgtEl>
                                          <p:spTgt spid="107"/>
                                        </p:tgtEl>
                                      </p:cBhvr>
                                    </p:animEffect>
                                  </p:childTnLst>
                                </p:cTn>
                              </p:par>
                              <p:par>
                                <p:cTn id="71" presetID="10" presetClass="entr" presetSubtype="0" fill="hold" nodeType="withEffect">
                                  <p:stCondLst>
                                    <p:cond delay="0"/>
                                  </p:stCondLst>
                                  <p:childTnLst>
                                    <p:set>
                                      <p:cBhvr>
                                        <p:cTn id="72" dur="1" fill="hold">
                                          <p:stCondLst>
                                            <p:cond delay="0"/>
                                          </p:stCondLst>
                                        </p:cTn>
                                        <p:tgtEl>
                                          <p:spTgt spid="106"/>
                                        </p:tgtEl>
                                        <p:attrNameLst>
                                          <p:attrName>style.visibility</p:attrName>
                                        </p:attrNameLst>
                                      </p:cBhvr>
                                      <p:to>
                                        <p:strVal val="visible"/>
                                      </p:to>
                                    </p:set>
                                    <p:animEffect transition="in" filter="fade">
                                      <p:cBhvr>
                                        <p:cTn id="73" dur="500"/>
                                        <p:tgtEl>
                                          <p:spTgt spid="106"/>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81"/>
                                        </p:tgtEl>
                                        <p:attrNameLst>
                                          <p:attrName>style.visibility</p:attrName>
                                        </p:attrNameLst>
                                      </p:cBhvr>
                                      <p:to>
                                        <p:strVal val="visible"/>
                                      </p:to>
                                    </p:set>
                                    <p:animEffect transition="in" filter="fade">
                                      <p:cBhvr>
                                        <p:cTn id="78" dur="500"/>
                                        <p:tgtEl>
                                          <p:spTgt spid="81"/>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99"/>
                                        </p:tgtEl>
                                        <p:attrNameLst>
                                          <p:attrName>style.visibility</p:attrName>
                                        </p:attrNameLst>
                                      </p:cBhvr>
                                      <p:to>
                                        <p:strVal val="visible"/>
                                      </p:to>
                                    </p:set>
                                    <p:animEffect transition="in" filter="fade">
                                      <p:cBhvr>
                                        <p:cTn id="81" dur="500"/>
                                        <p:tgtEl>
                                          <p:spTgt spid="99"/>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110"/>
                                        </p:tgtEl>
                                        <p:attrNameLst>
                                          <p:attrName>style.visibility</p:attrName>
                                        </p:attrNameLst>
                                      </p:cBhvr>
                                      <p:to>
                                        <p:strVal val="visible"/>
                                      </p:to>
                                    </p:set>
                                    <p:animEffect transition="in" filter="fade">
                                      <p:cBhvr>
                                        <p:cTn id="84" dur="500"/>
                                        <p:tgtEl>
                                          <p:spTgt spid="110"/>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111"/>
                                        </p:tgtEl>
                                        <p:attrNameLst>
                                          <p:attrName>style.visibility</p:attrName>
                                        </p:attrNameLst>
                                      </p:cBhvr>
                                      <p:to>
                                        <p:strVal val="visible"/>
                                      </p:to>
                                    </p:set>
                                    <p:animEffect transition="in" filter="fade">
                                      <p:cBhvr>
                                        <p:cTn id="87" dur="500"/>
                                        <p:tgtEl>
                                          <p:spTgt spid="111"/>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67"/>
                                        </p:tgtEl>
                                        <p:attrNameLst>
                                          <p:attrName>style.visibility</p:attrName>
                                        </p:attrNameLst>
                                      </p:cBhvr>
                                      <p:to>
                                        <p:strVal val="visible"/>
                                      </p:to>
                                    </p:set>
                                    <p:animEffect transition="in" filter="fade">
                                      <p:cBhvr>
                                        <p:cTn id="92" dur="500"/>
                                        <p:tgtEl>
                                          <p:spTgt spid="67"/>
                                        </p:tgtEl>
                                      </p:cBhvr>
                                    </p:animEffect>
                                  </p:childTnLst>
                                </p:cTn>
                              </p:par>
                              <p:par>
                                <p:cTn id="93" presetID="10" presetClass="entr" presetSubtype="0" fill="hold" nodeType="withEffect">
                                  <p:stCondLst>
                                    <p:cond delay="0"/>
                                  </p:stCondLst>
                                  <p:childTnLst>
                                    <p:set>
                                      <p:cBhvr>
                                        <p:cTn id="94" dur="1" fill="hold">
                                          <p:stCondLst>
                                            <p:cond delay="0"/>
                                          </p:stCondLst>
                                        </p:cTn>
                                        <p:tgtEl>
                                          <p:spTgt spid="112"/>
                                        </p:tgtEl>
                                        <p:attrNameLst>
                                          <p:attrName>style.visibility</p:attrName>
                                        </p:attrNameLst>
                                      </p:cBhvr>
                                      <p:to>
                                        <p:strVal val="visible"/>
                                      </p:to>
                                    </p:set>
                                    <p:animEffect transition="in" filter="fade">
                                      <p:cBhvr>
                                        <p:cTn id="95" dur="500"/>
                                        <p:tgtEl>
                                          <p:spTgt spid="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77" grpId="0" animBg="1"/>
      <p:bldP spid="79" grpId="0" animBg="1"/>
      <p:bldP spid="87" grpId="0"/>
      <p:bldP spid="89" grpId="0"/>
      <p:bldP spid="95" grpId="0"/>
      <p:bldP spid="61" grpId="0" animBg="1"/>
      <p:bldP spid="62" grpId="0" animBg="1"/>
      <p:bldP spid="63" grpId="0"/>
      <p:bldP spid="81" grpId="0" animBg="1"/>
      <p:bldP spid="99" grpId="0"/>
      <p:bldP spid="76" grpId="0"/>
      <p:bldP spid="98" grpId="0" animBg="1"/>
      <p:bldP spid="100" grpId="0"/>
      <p:bldP spid="110" grpId="0" animBg="1"/>
      <p:bldP spid="111" grpId="0"/>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371600"/>
            <a:ext cx="8229600" cy="1108720"/>
          </a:xfrm>
        </p:spPr>
        <p:txBody>
          <a:bodyPr/>
          <a:lstStyle/>
          <a:p>
            <a:r>
              <a:rPr kumimoji="1" lang="en-US" altLang="ja-JP" dirty="0" smtClean="0">
                <a:latin typeface="Arial"/>
                <a:ea typeface="ヒラギノ角ゴ ProN W3"/>
                <a:cs typeface="Arial"/>
              </a:rPr>
              <a:t>TCP/IP </a:t>
            </a:r>
            <a:r>
              <a:rPr kumimoji="1" lang="ja-JP" altLang="en-US" dirty="0" smtClean="0">
                <a:latin typeface="Arial"/>
                <a:ea typeface="ヒラギノ角ゴ ProN W3"/>
                <a:cs typeface="Arial"/>
              </a:rPr>
              <a:t>プロトコルによりデータは，ヘッダがついた</a:t>
            </a:r>
            <a:r>
              <a:rPr lang="ja-JP" altLang="en-US" dirty="0" smtClean="0">
                <a:latin typeface="Arial"/>
                <a:ea typeface="ヒラギノ角ゴ ProN W3"/>
                <a:cs typeface="Arial"/>
              </a:rPr>
              <a:t>パケットに分けられ</a:t>
            </a:r>
            <a:r>
              <a:rPr kumimoji="1" lang="ja-JP" altLang="en-US" dirty="0" smtClean="0">
                <a:latin typeface="Arial"/>
                <a:ea typeface="ヒラギノ角ゴ ProN W3"/>
                <a:cs typeface="Arial"/>
              </a:rPr>
              <a:t>る </a:t>
            </a:r>
            <a:r>
              <a:rPr kumimoji="1" lang="en-US" altLang="ja-JP" sz="2800" dirty="0" smtClean="0">
                <a:latin typeface="Arial"/>
                <a:ea typeface="ヒラギノ角ゴ ProN W3"/>
                <a:cs typeface="Arial"/>
              </a:rPr>
              <a:t>(INEX </a:t>
            </a:r>
            <a:r>
              <a:rPr kumimoji="1" lang="ja-JP" altLang="en-US" sz="2800" dirty="0" smtClean="0">
                <a:latin typeface="Arial"/>
                <a:ea typeface="ヒラギノ角ゴ ProN W3"/>
                <a:cs typeface="Arial"/>
              </a:rPr>
              <a:t>第</a:t>
            </a:r>
            <a:r>
              <a:rPr lang="en-US" altLang="ja-JP" dirty="0" smtClean="0">
                <a:latin typeface="Arial"/>
                <a:ea typeface="ヒラギノ角ゴ ProN W3"/>
                <a:cs typeface="Arial"/>
              </a:rPr>
              <a:t>4</a:t>
            </a:r>
            <a:r>
              <a:rPr kumimoji="1" lang="ja-JP" altLang="en-US" sz="2800" dirty="0" smtClean="0">
                <a:latin typeface="Arial"/>
                <a:ea typeface="ヒラギノ角ゴ ProN W3"/>
                <a:cs typeface="Arial"/>
              </a:rPr>
              <a:t>回</a:t>
            </a:r>
            <a:r>
              <a:rPr kumimoji="1" lang="ja-JP" altLang="en-US" sz="2800" dirty="0" smtClean="0">
                <a:latin typeface="Arial"/>
                <a:ea typeface="ヒラギノ角ゴ ProN W3"/>
                <a:cs typeface="Arial"/>
              </a:rPr>
              <a:t>参照</a:t>
            </a:r>
            <a:r>
              <a:rPr kumimoji="1" lang="en-US" altLang="ja-JP" sz="2800" dirty="0" smtClean="0">
                <a:latin typeface="Arial"/>
                <a:ea typeface="ヒラギノ角ゴ ProN W3"/>
                <a:cs typeface="Arial"/>
              </a:rPr>
              <a:t>)</a:t>
            </a:r>
            <a:endParaRPr kumimoji="1" lang="ja-JP" altLang="en-US" dirty="0">
              <a:latin typeface="Arial"/>
              <a:ea typeface="ヒラギノ角ゴ ProN W3"/>
              <a:cs typeface="Arial"/>
            </a:endParaRPr>
          </a:p>
        </p:txBody>
      </p:sp>
      <p:graphicFrame>
        <p:nvGraphicFramePr>
          <p:cNvPr id="4" name="Group 205"/>
          <p:cNvGraphicFramePr>
            <a:graphicFrameLocks/>
          </p:cNvGraphicFramePr>
          <p:nvPr/>
        </p:nvGraphicFramePr>
        <p:xfrm>
          <a:off x="1403648" y="3284984"/>
          <a:ext cx="3015952" cy="2939793"/>
        </p:xfrm>
        <a:graphic>
          <a:graphicData uri="http://schemas.openxmlformats.org/drawingml/2006/table">
            <a:tbl>
              <a:tblPr/>
              <a:tblGrid>
                <a:gridCol w="3015952"/>
              </a:tblGrid>
              <a:tr h="50686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Arial"/>
                          <a:ea typeface="ヒラギノ角ゴ ProN W3"/>
                          <a:cs typeface="Arial"/>
                        </a:rPr>
                        <a:t>TCP/IP </a:t>
                      </a:r>
                      <a:r>
                        <a:rPr kumimoji="1" lang="ja-JP" altLang="en-US" sz="2400" b="0" i="0" u="none" strike="noStrike" cap="none" normalizeH="0" baseline="0" dirty="0" smtClean="0">
                          <a:ln>
                            <a:noFill/>
                          </a:ln>
                          <a:solidFill>
                            <a:schemeClr val="tx1"/>
                          </a:solidFill>
                          <a:effectLst/>
                          <a:latin typeface="Arial"/>
                          <a:ea typeface="ヒラギノ角ゴ ProN W3"/>
                          <a:cs typeface="Arial"/>
                        </a:rPr>
                        <a:t>の階層</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r>
              <a:tr h="50686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Arial"/>
                          <a:ea typeface="ヒラギノ角ゴ ProN W3"/>
                          <a:cs typeface="Arial"/>
                        </a:rPr>
                        <a:t>アプリケーション層</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tr>
              <a:tr h="50686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Arial"/>
                          <a:ea typeface="ヒラギノ角ゴ ProN W3"/>
                          <a:cs typeface="Arial"/>
                        </a:rPr>
                        <a:t>トランスポート層</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tr>
              <a:tr h="50686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Arial"/>
                          <a:ea typeface="ヒラギノ角ゴ ProN W3"/>
                          <a:cs typeface="Arial"/>
                        </a:rPr>
                        <a:t>インターネット層</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tr>
              <a:tr h="91234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Arial"/>
                          <a:ea typeface="ヒラギノ角ゴ ProN W3"/>
                          <a:cs typeface="Arial"/>
                        </a:rPr>
                        <a:t>ネットワーク</a:t>
                      </a:r>
                      <a:br>
                        <a:rPr kumimoji="1" lang="ja-JP" altLang="en-US" sz="2400" b="0" i="0" u="none" strike="noStrike" cap="none" normalizeH="0" baseline="0" dirty="0" smtClean="0">
                          <a:ln>
                            <a:noFill/>
                          </a:ln>
                          <a:solidFill>
                            <a:schemeClr val="tx1"/>
                          </a:solidFill>
                          <a:effectLst/>
                          <a:latin typeface="Arial"/>
                          <a:ea typeface="ヒラギノ角ゴ ProN W3"/>
                          <a:cs typeface="Arial"/>
                        </a:rPr>
                      </a:br>
                      <a:r>
                        <a:rPr kumimoji="1" lang="ja-JP" altLang="en-US" sz="2400" b="0" i="0" u="none" strike="noStrike" cap="none" normalizeH="0" baseline="0" dirty="0" smtClean="0">
                          <a:ln>
                            <a:noFill/>
                          </a:ln>
                          <a:solidFill>
                            <a:schemeClr val="tx1"/>
                          </a:solidFill>
                          <a:effectLst/>
                          <a:latin typeface="Arial"/>
                          <a:ea typeface="ヒラギノ角ゴ ProN W3"/>
                          <a:cs typeface="Arial"/>
                        </a:rPr>
                        <a:t>インターフェース層</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tr>
            </a:tbl>
          </a:graphicData>
        </a:graphic>
      </p:graphicFrame>
      <p:sp>
        <p:nvSpPr>
          <p:cNvPr id="5" name="AutoShape 1048"/>
          <p:cNvSpPr>
            <a:spLocks noChangeArrowheads="1"/>
          </p:cNvSpPr>
          <p:nvPr/>
        </p:nvSpPr>
        <p:spPr bwMode="auto">
          <a:xfrm flipV="1">
            <a:off x="539304" y="3713063"/>
            <a:ext cx="407987" cy="2289175"/>
          </a:xfrm>
          <a:prstGeom prst="upArrow">
            <a:avLst>
              <a:gd name="adj1" fmla="val 50000"/>
              <a:gd name="adj2" fmla="val 140273"/>
            </a:avLst>
          </a:prstGeom>
          <a:solidFill>
            <a:srgbClr val="77CBDF"/>
          </a:solidFill>
          <a:ln w="9525">
            <a:noFill/>
            <a:miter lim="800000"/>
            <a:headEnd/>
            <a:tailEnd/>
          </a:ln>
        </p:spPr>
        <p:txBody>
          <a:bodyPr vert="eaVert" wrap="none" anchor="ctr"/>
          <a:lstStyle/>
          <a:p>
            <a:endParaRPr lang="ja-JP" altLang="en-US"/>
          </a:p>
        </p:txBody>
      </p:sp>
      <p:sp>
        <p:nvSpPr>
          <p:cNvPr id="6" name="Text Box 1049"/>
          <p:cNvSpPr txBox="1">
            <a:spLocks noChangeArrowheads="1"/>
          </p:cNvSpPr>
          <p:nvPr/>
        </p:nvSpPr>
        <p:spPr bwMode="auto">
          <a:xfrm>
            <a:off x="251966" y="3570188"/>
            <a:ext cx="1005403" cy="584776"/>
          </a:xfrm>
          <a:prstGeom prst="rect">
            <a:avLst/>
          </a:prstGeom>
          <a:noFill/>
          <a:ln w="9525">
            <a:noFill/>
            <a:miter lim="800000"/>
            <a:headEnd/>
            <a:tailEnd/>
          </a:ln>
        </p:spPr>
        <p:txBody>
          <a:bodyPr wrap="none">
            <a:spAutoFit/>
          </a:bodyPr>
          <a:lstStyle/>
          <a:p>
            <a:pPr eaLnBrk="0" hangingPunct="0">
              <a:spcBef>
                <a:spcPct val="0"/>
              </a:spcBef>
              <a:buFontTx/>
              <a:buNone/>
            </a:pPr>
            <a:r>
              <a:rPr lang="ja-JP" altLang="en-US" sz="3200" dirty="0">
                <a:solidFill>
                  <a:srgbClr val="FF0000"/>
                </a:solidFill>
                <a:latin typeface="ヒラギノ角ゴ ProN W3"/>
                <a:ea typeface="ヒラギノ角ゴ ProN W3"/>
                <a:cs typeface="ヒラギノ角ゴ ProN W3"/>
              </a:rPr>
              <a:t>上位</a:t>
            </a:r>
          </a:p>
        </p:txBody>
      </p:sp>
      <p:sp>
        <p:nvSpPr>
          <p:cNvPr id="7" name="Text Box 1050"/>
          <p:cNvSpPr txBox="1">
            <a:spLocks noChangeArrowheads="1"/>
          </p:cNvSpPr>
          <p:nvPr/>
        </p:nvSpPr>
        <p:spPr bwMode="auto">
          <a:xfrm>
            <a:off x="251966" y="5441851"/>
            <a:ext cx="1005403" cy="584776"/>
          </a:xfrm>
          <a:prstGeom prst="rect">
            <a:avLst/>
          </a:prstGeom>
          <a:noFill/>
          <a:ln w="9525">
            <a:noFill/>
            <a:miter lim="800000"/>
            <a:headEnd/>
            <a:tailEnd/>
          </a:ln>
        </p:spPr>
        <p:txBody>
          <a:bodyPr wrap="none">
            <a:spAutoFit/>
          </a:bodyPr>
          <a:lstStyle/>
          <a:p>
            <a:pPr eaLnBrk="0" hangingPunct="0">
              <a:spcBef>
                <a:spcPct val="0"/>
              </a:spcBef>
              <a:buFontTx/>
              <a:buNone/>
            </a:pPr>
            <a:r>
              <a:rPr lang="ja-JP" altLang="en-US" sz="3200" dirty="0">
                <a:solidFill>
                  <a:srgbClr val="FF0000"/>
                </a:solidFill>
                <a:latin typeface="ヒラギノ角ゴ ProN W3"/>
                <a:ea typeface="ヒラギノ角ゴ ProN W3"/>
                <a:cs typeface="ヒラギノ角ゴ ProN W3"/>
              </a:rPr>
              <a:t>下位</a:t>
            </a:r>
          </a:p>
        </p:txBody>
      </p:sp>
      <p:sp>
        <p:nvSpPr>
          <p:cNvPr id="8" name="Text Box 1051"/>
          <p:cNvSpPr txBox="1">
            <a:spLocks noChangeArrowheads="1"/>
          </p:cNvSpPr>
          <p:nvPr/>
        </p:nvSpPr>
        <p:spPr bwMode="auto">
          <a:xfrm>
            <a:off x="179512" y="3049796"/>
            <a:ext cx="1268288" cy="523220"/>
          </a:xfrm>
          <a:prstGeom prst="rect">
            <a:avLst/>
          </a:prstGeom>
          <a:noFill/>
          <a:ln w="9525">
            <a:noFill/>
            <a:miter lim="800000"/>
            <a:headEnd/>
            <a:tailEnd/>
          </a:ln>
        </p:spPr>
        <p:txBody>
          <a:bodyPr wrap="square">
            <a:spAutoFit/>
          </a:bodyPr>
          <a:lstStyle/>
          <a:p>
            <a:pPr eaLnBrk="0" hangingPunct="0">
              <a:spcBef>
                <a:spcPct val="0"/>
              </a:spcBef>
              <a:buFontTx/>
              <a:buNone/>
            </a:pPr>
            <a:r>
              <a:rPr lang="ja-JP" altLang="en-US" sz="2800" dirty="0">
                <a:solidFill>
                  <a:srgbClr val="008000"/>
                </a:solidFill>
                <a:latin typeface="ヒラギノ角ゴ ProN W3"/>
                <a:ea typeface="ヒラギノ角ゴ ProN W3"/>
                <a:cs typeface="ヒラギノ角ゴ ProN W3"/>
              </a:rPr>
              <a:t>データ</a:t>
            </a:r>
          </a:p>
        </p:txBody>
      </p:sp>
      <p:grpSp>
        <p:nvGrpSpPr>
          <p:cNvPr id="14" name="グループ化 13"/>
          <p:cNvGrpSpPr/>
          <p:nvPr/>
        </p:nvGrpSpPr>
        <p:grpSpPr>
          <a:xfrm>
            <a:off x="5220072" y="3429000"/>
            <a:ext cx="1440160" cy="2736304"/>
            <a:chOff x="6156176" y="3284984"/>
            <a:chExt cx="1584176" cy="2880320"/>
          </a:xfrm>
        </p:grpSpPr>
        <p:sp>
          <p:nvSpPr>
            <p:cNvPr id="13" name="正方形/長方形 12"/>
            <p:cNvSpPr/>
            <p:nvPr/>
          </p:nvSpPr>
          <p:spPr>
            <a:xfrm>
              <a:off x="6156176" y="3284984"/>
              <a:ext cx="1584176" cy="2880320"/>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6228184" y="3284984"/>
              <a:ext cx="1440160" cy="2016224"/>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6300192" y="3284984"/>
              <a:ext cx="1296144" cy="1512168"/>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p:nvPr/>
          </p:nvSpPr>
          <p:spPr>
            <a:xfrm>
              <a:off x="6444208" y="3356992"/>
              <a:ext cx="1008112" cy="93610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ヒラギノ角ゴ ProN W3"/>
                  <a:ea typeface="ヒラギノ角ゴ ProN W3"/>
                  <a:cs typeface="ヒラギノ角ゴ ProN W3"/>
                </a:rPr>
                <a:t>データ</a:t>
              </a:r>
              <a:endParaRPr kumimoji="1" lang="ja-JP" altLang="en-US" dirty="0">
                <a:solidFill>
                  <a:schemeClr val="tx1"/>
                </a:solidFill>
                <a:latin typeface="ヒラギノ角ゴ ProN W3"/>
                <a:ea typeface="ヒラギノ角ゴ ProN W3"/>
                <a:cs typeface="ヒラギノ角ゴ ProN W3"/>
              </a:endParaRPr>
            </a:p>
          </p:txBody>
        </p:sp>
      </p:grpSp>
      <p:cxnSp>
        <p:nvCxnSpPr>
          <p:cNvPr id="16" name="直線コネクタ 15"/>
          <p:cNvCxnSpPr/>
          <p:nvPr/>
        </p:nvCxnSpPr>
        <p:spPr>
          <a:xfrm rot="5400000" flipH="1" flipV="1">
            <a:off x="6220780" y="3893654"/>
            <a:ext cx="741040" cy="685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6933832" y="2667000"/>
            <a:ext cx="1944216" cy="1200329"/>
          </a:xfrm>
          <a:prstGeom prst="rect">
            <a:avLst/>
          </a:prstGeom>
          <a:noFill/>
          <a:ln w="6350">
            <a:solidFill>
              <a:schemeClr val="tx1"/>
            </a:solidFill>
          </a:ln>
        </p:spPr>
        <p:txBody>
          <a:bodyPr wrap="square" rtlCol="0">
            <a:spAutoFit/>
          </a:bodyPr>
          <a:lstStyle/>
          <a:p>
            <a:r>
              <a:rPr kumimoji="1" lang="ja-JP" altLang="en-US" dirty="0" smtClean="0">
                <a:latin typeface="Arial"/>
                <a:ea typeface="ヒラギノ角ゴ ProN W3"/>
                <a:cs typeface="Arial"/>
              </a:rPr>
              <a:t>トランスポート層で付加される</a:t>
            </a:r>
            <a:r>
              <a:rPr kumimoji="1" lang="ja-JP" altLang="en-US" dirty="0" smtClean="0">
                <a:latin typeface="Arial"/>
                <a:ea typeface="ヒラギノ角ゴ ProN W3"/>
                <a:cs typeface="Arial"/>
              </a:rPr>
              <a:t>ヘッダ</a:t>
            </a:r>
            <a:r>
              <a:rPr lang="en-US" altLang="ja-JP" dirty="0" smtClean="0">
                <a:latin typeface="Arial"/>
                <a:ea typeface="ヒラギノ角ゴ ProN W3"/>
                <a:cs typeface="Arial"/>
              </a:rPr>
              <a:t>→</a:t>
            </a:r>
          </a:p>
          <a:p>
            <a:r>
              <a:rPr lang="en-US" altLang="ja-JP" dirty="0" smtClean="0">
                <a:solidFill>
                  <a:srgbClr val="FF0000"/>
                </a:solidFill>
                <a:latin typeface="Arial"/>
                <a:ea typeface="ヒラギノ角ゴ ProN W3"/>
                <a:cs typeface="Arial"/>
              </a:rPr>
              <a:t>TCP </a:t>
            </a:r>
            <a:r>
              <a:rPr lang="ja-JP" altLang="en-US" dirty="0" smtClean="0">
                <a:solidFill>
                  <a:srgbClr val="FF0000"/>
                </a:solidFill>
                <a:latin typeface="Arial"/>
                <a:ea typeface="ヒラギノ角ゴ ProN W3"/>
                <a:cs typeface="Arial"/>
              </a:rPr>
              <a:t>ヘッダ</a:t>
            </a:r>
            <a:endParaRPr kumimoji="1" lang="ja-JP" altLang="en-US" dirty="0">
              <a:latin typeface="Arial"/>
              <a:ea typeface="ヒラギノ角ゴ ProN W3"/>
              <a:cs typeface="Arial"/>
            </a:endParaRPr>
          </a:p>
        </p:txBody>
      </p:sp>
      <p:cxnSp>
        <p:nvCxnSpPr>
          <p:cNvPr id="21" name="直線コネクタ 20"/>
          <p:cNvCxnSpPr/>
          <p:nvPr/>
        </p:nvCxnSpPr>
        <p:spPr>
          <a:xfrm flipV="1">
            <a:off x="6056154" y="5013176"/>
            <a:ext cx="864096" cy="21602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6934200" y="3982566"/>
            <a:ext cx="1944216" cy="1200329"/>
          </a:xfrm>
          <a:prstGeom prst="rect">
            <a:avLst/>
          </a:prstGeom>
          <a:noFill/>
          <a:ln w="6350">
            <a:solidFill>
              <a:schemeClr val="tx1"/>
            </a:solidFill>
          </a:ln>
        </p:spPr>
        <p:txBody>
          <a:bodyPr wrap="square" rtlCol="0">
            <a:spAutoFit/>
          </a:bodyPr>
          <a:lstStyle/>
          <a:p>
            <a:r>
              <a:rPr lang="ja-JP" altLang="en-US" dirty="0" smtClean="0">
                <a:latin typeface="Arial"/>
                <a:ea typeface="ヒラギノ角ゴ ProN W3"/>
                <a:cs typeface="Arial"/>
              </a:rPr>
              <a:t>インターネット</a:t>
            </a:r>
            <a:r>
              <a:rPr kumimoji="1" lang="ja-JP" altLang="en-US" dirty="0" smtClean="0">
                <a:latin typeface="Arial"/>
                <a:ea typeface="ヒラギノ角ゴ ProN W3"/>
                <a:cs typeface="Arial"/>
              </a:rPr>
              <a:t>層で付加される</a:t>
            </a:r>
            <a:r>
              <a:rPr kumimoji="1" lang="ja-JP" altLang="en-US" dirty="0" smtClean="0">
                <a:latin typeface="Arial"/>
                <a:ea typeface="ヒラギノ角ゴ ProN W3"/>
                <a:cs typeface="Arial"/>
              </a:rPr>
              <a:t>ヘッダ</a:t>
            </a:r>
            <a:r>
              <a:rPr kumimoji="1" lang="en-US" altLang="ja-JP" dirty="0" smtClean="0">
                <a:latin typeface="Arial"/>
                <a:ea typeface="ヒラギノ角ゴ ProN W3"/>
                <a:cs typeface="Arial"/>
              </a:rPr>
              <a:t>→</a:t>
            </a:r>
            <a:endParaRPr kumimoji="1" lang="en-US" altLang="ja-JP" dirty="0" smtClean="0">
              <a:latin typeface="Arial"/>
              <a:ea typeface="ヒラギノ角ゴ ProN W3"/>
              <a:cs typeface="Arial"/>
            </a:endParaRPr>
          </a:p>
          <a:p>
            <a:r>
              <a:rPr lang="en-US" altLang="ja-JP" dirty="0" smtClean="0">
                <a:solidFill>
                  <a:srgbClr val="FF0000"/>
                </a:solidFill>
                <a:latin typeface="Arial"/>
                <a:ea typeface="ヒラギノ角ゴ ProN W3"/>
                <a:cs typeface="Arial"/>
              </a:rPr>
              <a:t>IP </a:t>
            </a:r>
            <a:r>
              <a:rPr lang="ja-JP" altLang="en-US" dirty="0" smtClean="0">
                <a:solidFill>
                  <a:srgbClr val="FF0000"/>
                </a:solidFill>
                <a:latin typeface="Arial"/>
                <a:ea typeface="ヒラギノ角ゴ ProN W3"/>
                <a:cs typeface="Arial"/>
              </a:rPr>
              <a:t>ヘッダ</a:t>
            </a:r>
            <a:endParaRPr kumimoji="1" lang="ja-JP" altLang="en-US" dirty="0">
              <a:latin typeface="Arial"/>
              <a:ea typeface="ヒラギノ角ゴ ProN W3"/>
              <a:cs typeface="Arial"/>
            </a:endParaRPr>
          </a:p>
        </p:txBody>
      </p:sp>
      <p:sp>
        <p:nvSpPr>
          <p:cNvPr id="27" name="テキスト ボックス 26"/>
          <p:cNvSpPr txBox="1"/>
          <p:nvPr/>
        </p:nvSpPr>
        <p:spPr>
          <a:xfrm>
            <a:off x="6938926" y="5302949"/>
            <a:ext cx="1944216" cy="1477328"/>
          </a:xfrm>
          <a:prstGeom prst="rect">
            <a:avLst/>
          </a:prstGeom>
          <a:noFill/>
          <a:ln w="6350">
            <a:solidFill>
              <a:schemeClr val="tx1"/>
            </a:solidFill>
          </a:ln>
        </p:spPr>
        <p:txBody>
          <a:bodyPr wrap="square" rtlCol="0">
            <a:spAutoFit/>
          </a:bodyPr>
          <a:lstStyle/>
          <a:p>
            <a:r>
              <a:rPr lang="ja-JP" altLang="en-US" dirty="0" smtClean="0">
                <a:latin typeface="Arial"/>
                <a:ea typeface="ヒラギノ角ゴ ProN W3"/>
                <a:cs typeface="Arial"/>
              </a:rPr>
              <a:t>ネットワークインターフェイス層</a:t>
            </a:r>
            <a:r>
              <a:rPr kumimoji="1" lang="ja-JP" altLang="en-US" dirty="0" smtClean="0">
                <a:latin typeface="Arial"/>
                <a:ea typeface="ヒラギノ角ゴ ProN W3"/>
                <a:cs typeface="Arial"/>
              </a:rPr>
              <a:t>で付加される</a:t>
            </a:r>
            <a:r>
              <a:rPr kumimoji="1" lang="ja-JP" altLang="en-US" dirty="0" smtClean="0">
                <a:latin typeface="Arial"/>
                <a:ea typeface="ヒラギノ角ゴ ProN W3"/>
                <a:cs typeface="Arial"/>
              </a:rPr>
              <a:t>ヘッダ</a:t>
            </a:r>
            <a:r>
              <a:rPr kumimoji="1" lang="en-US" altLang="ja-JP" dirty="0" smtClean="0">
                <a:latin typeface="Arial"/>
                <a:ea typeface="ヒラギノ角ゴ ProN W3"/>
                <a:cs typeface="Arial"/>
              </a:rPr>
              <a:t>→</a:t>
            </a:r>
            <a:endParaRPr kumimoji="1" lang="en-US" altLang="ja-JP" dirty="0" smtClean="0">
              <a:latin typeface="Arial"/>
              <a:ea typeface="ヒラギノ角ゴ ProN W3"/>
              <a:cs typeface="Arial"/>
            </a:endParaRPr>
          </a:p>
          <a:p>
            <a:r>
              <a:rPr kumimoji="1" lang="en-US" altLang="ja-JP" dirty="0" smtClean="0">
                <a:solidFill>
                  <a:srgbClr val="FF0000"/>
                </a:solidFill>
                <a:latin typeface="Arial"/>
                <a:ea typeface="ヒラギノ角ゴ ProN W3"/>
                <a:cs typeface="Arial"/>
              </a:rPr>
              <a:t>Ethernet </a:t>
            </a:r>
            <a:r>
              <a:rPr kumimoji="1" lang="ja-JP" altLang="en-US" dirty="0" smtClean="0">
                <a:solidFill>
                  <a:srgbClr val="FF0000"/>
                </a:solidFill>
                <a:latin typeface="Arial"/>
                <a:ea typeface="ヒラギノ角ゴ ProN W3"/>
                <a:cs typeface="Arial"/>
              </a:rPr>
              <a:t>ヘッダ</a:t>
            </a:r>
            <a:endParaRPr kumimoji="1" lang="ja-JP" altLang="en-US" dirty="0">
              <a:latin typeface="Arial"/>
              <a:ea typeface="ヒラギノ角ゴ ProN W3"/>
              <a:cs typeface="Arial"/>
            </a:endParaRPr>
          </a:p>
        </p:txBody>
      </p:sp>
      <p:cxnSp>
        <p:nvCxnSpPr>
          <p:cNvPr id="28" name="直線コネクタ 27"/>
          <p:cNvCxnSpPr/>
          <p:nvPr/>
        </p:nvCxnSpPr>
        <p:spPr>
          <a:xfrm flipV="1">
            <a:off x="6084168" y="5733256"/>
            <a:ext cx="864096" cy="21602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タイトル 1"/>
          <p:cNvSpPr txBox="1">
            <a:spLocks/>
          </p:cNvSpPr>
          <p:nvPr/>
        </p:nvSpPr>
        <p:spPr>
          <a:xfrm>
            <a:off x="152400" y="228600"/>
            <a:ext cx="52578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4000" noProof="0" dirty="0" smtClean="0">
                <a:solidFill>
                  <a:schemeClr val="tx2"/>
                </a:solidFill>
                <a:latin typeface="Arial"/>
                <a:ea typeface="ヒラギノ角ゴ ProN W3"/>
                <a:cs typeface="Arial"/>
              </a:rPr>
              <a:t>パケットのヘッダ</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4" name="グループ化 3"/>
          <p:cNvGrpSpPr/>
          <p:nvPr/>
        </p:nvGrpSpPr>
        <p:grpSpPr>
          <a:xfrm>
            <a:off x="539554" y="1628800"/>
            <a:ext cx="3024336" cy="4752528"/>
            <a:chOff x="6156177" y="3284984"/>
            <a:chExt cx="1188132" cy="2880320"/>
          </a:xfrm>
        </p:grpSpPr>
        <p:sp>
          <p:nvSpPr>
            <p:cNvPr id="5" name="正方形/長方形 4"/>
            <p:cNvSpPr/>
            <p:nvPr/>
          </p:nvSpPr>
          <p:spPr>
            <a:xfrm>
              <a:off x="6156177" y="3284984"/>
              <a:ext cx="1188132" cy="2880320"/>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latin typeface="Arial"/>
                <a:ea typeface="ヒラギノ角ゴ ProN W3"/>
                <a:cs typeface="Arial"/>
              </a:endParaRPr>
            </a:p>
            <a:p>
              <a:pPr algn="ctr"/>
              <a:endParaRPr lang="en-US" altLang="ja-JP" dirty="0" smtClean="0">
                <a:latin typeface="Arial"/>
                <a:ea typeface="ヒラギノ角ゴ ProN W3"/>
                <a:cs typeface="Arial"/>
              </a:endParaRPr>
            </a:p>
            <a:p>
              <a:pPr algn="ctr"/>
              <a:endParaRPr kumimoji="1" lang="en-US" altLang="ja-JP" dirty="0" smtClean="0">
                <a:latin typeface="Arial"/>
                <a:ea typeface="ヒラギノ角ゴ ProN W3"/>
                <a:cs typeface="Arial"/>
              </a:endParaRPr>
            </a:p>
            <a:p>
              <a:pPr algn="ctr"/>
              <a:endParaRPr lang="en-US" altLang="ja-JP" dirty="0" smtClean="0">
                <a:latin typeface="Arial"/>
                <a:ea typeface="ヒラギノ角ゴ ProN W3"/>
                <a:cs typeface="Arial"/>
              </a:endParaRPr>
            </a:p>
            <a:p>
              <a:pPr algn="ctr"/>
              <a:endParaRPr kumimoji="1" lang="en-US" altLang="ja-JP" dirty="0" smtClean="0">
                <a:latin typeface="Arial"/>
                <a:ea typeface="ヒラギノ角ゴ ProN W3"/>
                <a:cs typeface="Arial"/>
              </a:endParaRPr>
            </a:p>
            <a:p>
              <a:pPr algn="ctr"/>
              <a:endParaRPr lang="en-US" altLang="ja-JP" dirty="0" smtClean="0">
                <a:latin typeface="Arial"/>
                <a:ea typeface="ヒラギノ角ゴ ProN W3"/>
                <a:cs typeface="Arial"/>
              </a:endParaRPr>
            </a:p>
            <a:p>
              <a:pPr algn="ctr"/>
              <a:endParaRPr kumimoji="1" lang="en-US" altLang="ja-JP" dirty="0" smtClean="0">
                <a:latin typeface="Arial"/>
                <a:ea typeface="ヒラギノ角ゴ ProN W3"/>
                <a:cs typeface="Arial"/>
              </a:endParaRPr>
            </a:p>
            <a:p>
              <a:pPr algn="ctr"/>
              <a:endParaRPr lang="en-US" altLang="ja-JP" dirty="0" smtClean="0">
                <a:latin typeface="Arial"/>
                <a:ea typeface="ヒラギノ角ゴ ProN W3"/>
                <a:cs typeface="Arial"/>
              </a:endParaRPr>
            </a:p>
            <a:p>
              <a:pPr algn="ctr"/>
              <a:endParaRPr kumimoji="1" lang="en-US" altLang="ja-JP" dirty="0" smtClean="0">
                <a:latin typeface="Arial"/>
                <a:ea typeface="ヒラギノ角ゴ ProN W3"/>
                <a:cs typeface="Arial"/>
              </a:endParaRPr>
            </a:p>
            <a:p>
              <a:pPr algn="ctr"/>
              <a:endParaRPr lang="en-US" altLang="ja-JP" dirty="0" smtClean="0">
                <a:latin typeface="Arial"/>
                <a:ea typeface="ヒラギノ角ゴ ProN W3"/>
                <a:cs typeface="Arial"/>
              </a:endParaRPr>
            </a:p>
            <a:p>
              <a:pPr algn="ctr"/>
              <a:endParaRPr kumimoji="1" lang="en-US" altLang="ja-JP" dirty="0" smtClean="0">
                <a:latin typeface="Arial"/>
                <a:ea typeface="ヒラギノ角ゴ ProN W3"/>
                <a:cs typeface="Arial"/>
              </a:endParaRPr>
            </a:p>
            <a:p>
              <a:pPr algn="ctr"/>
              <a:endParaRPr kumimoji="1" lang="en-US" altLang="ja-JP" dirty="0" smtClean="0">
                <a:latin typeface="Arial"/>
                <a:ea typeface="ヒラギノ角ゴ ProN W3"/>
                <a:cs typeface="Arial"/>
              </a:endParaRPr>
            </a:p>
            <a:p>
              <a:pPr algn="ctr"/>
              <a:endParaRPr kumimoji="1" lang="en-US" altLang="ja-JP" dirty="0" smtClean="0">
                <a:latin typeface="Arial"/>
                <a:ea typeface="ヒラギノ角ゴ ProN W3"/>
                <a:cs typeface="Arial"/>
              </a:endParaRPr>
            </a:p>
            <a:p>
              <a:pPr algn="ctr"/>
              <a:r>
                <a:rPr lang="en-US" altLang="ja-JP" sz="2000" dirty="0" smtClean="0">
                  <a:solidFill>
                    <a:schemeClr val="tx1"/>
                  </a:solidFill>
                  <a:latin typeface="Arial"/>
                  <a:ea typeface="ヒラギノ角ゴ ProN W3"/>
                  <a:cs typeface="Arial"/>
                </a:rPr>
                <a:t>Ethernet</a:t>
              </a:r>
              <a:r>
                <a:rPr lang="ja-JP" altLang="en-US" sz="2000" dirty="0" smtClean="0">
                  <a:solidFill>
                    <a:schemeClr val="tx1"/>
                  </a:solidFill>
                  <a:latin typeface="Arial"/>
                  <a:ea typeface="ヒラギノ角ゴ ProN W3"/>
                  <a:cs typeface="Arial"/>
                </a:rPr>
                <a:t> ヘッダ</a:t>
              </a:r>
              <a:endParaRPr lang="en-US" altLang="ja-JP" sz="2000" dirty="0" smtClean="0">
                <a:solidFill>
                  <a:schemeClr val="tx1"/>
                </a:solidFill>
                <a:latin typeface="Arial"/>
                <a:ea typeface="ヒラギノ角ゴ ProN W3"/>
                <a:cs typeface="Arial"/>
              </a:endParaRPr>
            </a:p>
          </p:txBody>
        </p:sp>
        <p:sp>
          <p:nvSpPr>
            <p:cNvPr id="6" name="正方形/長方形 5"/>
            <p:cNvSpPr/>
            <p:nvPr/>
          </p:nvSpPr>
          <p:spPr>
            <a:xfrm>
              <a:off x="6184465" y="3284985"/>
              <a:ext cx="1131554" cy="2138419"/>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dirty="0" smtClean="0">
                <a:solidFill>
                  <a:schemeClr val="tx1"/>
                </a:solidFill>
                <a:latin typeface="Arial"/>
                <a:ea typeface="ヒラギノ角ゴ ProN W3"/>
                <a:cs typeface="Arial"/>
              </a:endParaRPr>
            </a:p>
            <a:p>
              <a:pPr algn="ctr"/>
              <a:endParaRPr lang="en-US" altLang="ja-JP" sz="2000" dirty="0" smtClean="0">
                <a:solidFill>
                  <a:schemeClr val="tx1"/>
                </a:solidFill>
                <a:latin typeface="Arial"/>
                <a:ea typeface="ヒラギノ角ゴ ProN W3"/>
                <a:cs typeface="Arial"/>
              </a:endParaRPr>
            </a:p>
            <a:p>
              <a:pPr algn="ctr"/>
              <a:endParaRPr kumimoji="1" lang="en-US" altLang="ja-JP" sz="2000" dirty="0" smtClean="0">
                <a:solidFill>
                  <a:schemeClr val="tx1"/>
                </a:solidFill>
                <a:latin typeface="Arial"/>
                <a:ea typeface="ヒラギノ角ゴ ProN W3"/>
                <a:cs typeface="Arial"/>
              </a:endParaRPr>
            </a:p>
            <a:p>
              <a:pPr algn="ctr"/>
              <a:endParaRPr lang="en-US" altLang="ja-JP" sz="2000" dirty="0" smtClean="0">
                <a:solidFill>
                  <a:schemeClr val="tx1"/>
                </a:solidFill>
                <a:latin typeface="Arial"/>
                <a:ea typeface="ヒラギノ角ゴ ProN W3"/>
                <a:cs typeface="Arial"/>
              </a:endParaRPr>
            </a:p>
            <a:p>
              <a:pPr algn="ctr"/>
              <a:endParaRPr lang="en-US" altLang="ja-JP" sz="2000" dirty="0" smtClean="0">
                <a:solidFill>
                  <a:schemeClr val="tx1"/>
                </a:solidFill>
                <a:latin typeface="Arial"/>
                <a:ea typeface="ヒラギノ角ゴ ProN W3"/>
                <a:cs typeface="Arial"/>
              </a:endParaRPr>
            </a:p>
            <a:p>
              <a:pPr algn="ctr"/>
              <a:endParaRPr lang="en-US" altLang="ja-JP" sz="2000" dirty="0" smtClean="0">
                <a:solidFill>
                  <a:schemeClr val="tx1"/>
                </a:solidFill>
                <a:latin typeface="Arial"/>
                <a:ea typeface="ヒラギノ角ゴ ProN W3"/>
                <a:cs typeface="Arial"/>
              </a:endParaRPr>
            </a:p>
            <a:p>
              <a:pPr algn="ctr"/>
              <a:endParaRPr lang="en-US" altLang="ja-JP" sz="2000" dirty="0" smtClean="0">
                <a:solidFill>
                  <a:schemeClr val="tx1"/>
                </a:solidFill>
                <a:latin typeface="Arial"/>
                <a:ea typeface="ヒラギノ角ゴ ProN W3"/>
                <a:cs typeface="Arial"/>
              </a:endParaRPr>
            </a:p>
            <a:p>
              <a:pPr algn="ctr"/>
              <a:endParaRPr lang="en-US" altLang="ja-JP" sz="2000" dirty="0" smtClean="0">
                <a:solidFill>
                  <a:schemeClr val="tx1"/>
                </a:solidFill>
                <a:latin typeface="Arial"/>
                <a:ea typeface="ヒラギノ角ゴ ProN W3"/>
                <a:cs typeface="Arial"/>
              </a:endParaRPr>
            </a:p>
            <a:p>
              <a:pPr algn="ctr"/>
              <a:r>
                <a:rPr kumimoji="1" lang="en-US" altLang="ja-JP" sz="2000" dirty="0" smtClean="0">
                  <a:solidFill>
                    <a:schemeClr val="tx1"/>
                  </a:solidFill>
                  <a:latin typeface="Arial"/>
                  <a:ea typeface="ヒラギノ角ゴ ProN W3"/>
                  <a:cs typeface="Arial"/>
                </a:rPr>
                <a:t>IP</a:t>
              </a:r>
              <a:r>
                <a:rPr kumimoji="1" lang="ja-JP" altLang="en-US" sz="2000" dirty="0" smtClean="0">
                  <a:solidFill>
                    <a:schemeClr val="tx1"/>
                  </a:solidFill>
                  <a:latin typeface="Arial"/>
                  <a:ea typeface="ヒラギノ角ゴ ProN W3"/>
                  <a:cs typeface="Arial"/>
                </a:rPr>
                <a:t> ヘッダ</a:t>
              </a:r>
              <a:endParaRPr kumimoji="1" lang="en-US" altLang="ja-JP" sz="2000" dirty="0" smtClean="0">
                <a:solidFill>
                  <a:schemeClr val="tx1"/>
                </a:solidFill>
                <a:latin typeface="Arial"/>
                <a:ea typeface="ヒラギノ角ゴ ProN W3"/>
                <a:cs typeface="Arial"/>
              </a:endParaRPr>
            </a:p>
          </p:txBody>
        </p:sp>
        <p:sp>
          <p:nvSpPr>
            <p:cNvPr id="7" name="正方形/長方形 6"/>
            <p:cNvSpPr/>
            <p:nvPr/>
          </p:nvSpPr>
          <p:spPr>
            <a:xfrm>
              <a:off x="6212754" y="3284985"/>
              <a:ext cx="1074977" cy="1483800"/>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tx1"/>
                </a:solidFill>
                <a:latin typeface="Arial"/>
                <a:ea typeface="ヒラギノ角ゴ ProN W3"/>
                <a:cs typeface="Arial"/>
              </a:endParaRPr>
            </a:p>
            <a:p>
              <a:pPr algn="ctr"/>
              <a:endParaRPr lang="en-US" altLang="ja-JP" dirty="0" smtClean="0">
                <a:solidFill>
                  <a:schemeClr val="tx1"/>
                </a:solidFill>
                <a:latin typeface="Arial"/>
                <a:ea typeface="ヒラギノ角ゴ ProN W3"/>
                <a:cs typeface="Arial"/>
              </a:endParaRPr>
            </a:p>
            <a:p>
              <a:pPr algn="ctr"/>
              <a:endParaRPr kumimoji="1" lang="en-US" altLang="ja-JP" dirty="0" smtClean="0">
                <a:solidFill>
                  <a:schemeClr val="tx1"/>
                </a:solidFill>
                <a:latin typeface="Arial"/>
                <a:ea typeface="ヒラギノ角ゴ ProN W3"/>
                <a:cs typeface="Arial"/>
              </a:endParaRPr>
            </a:p>
            <a:p>
              <a:pPr algn="ctr"/>
              <a:endParaRPr kumimoji="1" lang="en-US" altLang="ja-JP" dirty="0" smtClean="0">
                <a:solidFill>
                  <a:schemeClr val="tx1"/>
                </a:solidFill>
                <a:latin typeface="Arial"/>
                <a:ea typeface="ヒラギノ角ゴ ProN W3"/>
                <a:cs typeface="Arial"/>
              </a:endParaRPr>
            </a:p>
            <a:p>
              <a:pPr algn="ctr"/>
              <a:r>
                <a:rPr lang="en-US" altLang="ja-JP" sz="2000" dirty="0" smtClean="0">
                  <a:solidFill>
                    <a:schemeClr val="tx1"/>
                  </a:solidFill>
                  <a:latin typeface="Arial"/>
                  <a:ea typeface="ヒラギノ角ゴ ProN W3"/>
                  <a:cs typeface="Arial"/>
                </a:rPr>
                <a:t>TCP </a:t>
              </a:r>
              <a:r>
                <a:rPr lang="ja-JP" altLang="en-US" sz="2000" dirty="0" smtClean="0">
                  <a:solidFill>
                    <a:schemeClr val="tx1"/>
                  </a:solidFill>
                  <a:latin typeface="Arial"/>
                  <a:ea typeface="ヒラギノ角ゴ ProN W3"/>
                  <a:cs typeface="Arial"/>
                </a:rPr>
                <a:t>ヘッダ</a:t>
              </a:r>
              <a:endParaRPr kumimoji="1" lang="ja-JP" altLang="en-US" sz="2000" dirty="0">
                <a:solidFill>
                  <a:schemeClr val="tx1"/>
                </a:solidFill>
                <a:latin typeface="Arial"/>
                <a:ea typeface="ヒラギノ角ゴ ProN W3"/>
                <a:cs typeface="Arial"/>
              </a:endParaRPr>
            </a:p>
          </p:txBody>
        </p:sp>
        <p:sp>
          <p:nvSpPr>
            <p:cNvPr id="8" name="正方形/長方形 7"/>
            <p:cNvSpPr/>
            <p:nvPr/>
          </p:nvSpPr>
          <p:spPr>
            <a:xfrm>
              <a:off x="6241043" y="3356993"/>
              <a:ext cx="1008112" cy="68596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ial"/>
                  <a:ea typeface="ヒラギノ角ゴ ProN W3"/>
                  <a:cs typeface="Arial"/>
                </a:rPr>
                <a:t>データ</a:t>
              </a:r>
              <a:endParaRPr kumimoji="1" lang="ja-JP" altLang="en-US" sz="2000" dirty="0">
                <a:solidFill>
                  <a:schemeClr val="tx1"/>
                </a:solidFill>
                <a:latin typeface="Arial"/>
                <a:ea typeface="ヒラギノ角ゴ ProN W3"/>
                <a:cs typeface="Arial"/>
              </a:endParaRPr>
            </a:p>
          </p:txBody>
        </p:sp>
      </p:grpSp>
      <p:cxnSp>
        <p:nvCxnSpPr>
          <p:cNvPr id="9" name="直線コネクタ 8"/>
          <p:cNvCxnSpPr/>
          <p:nvPr/>
        </p:nvCxnSpPr>
        <p:spPr>
          <a:xfrm flipV="1">
            <a:off x="3275856" y="2995211"/>
            <a:ext cx="720080" cy="3600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3995936" y="1628800"/>
            <a:ext cx="4176464" cy="1569660"/>
          </a:xfrm>
          <a:prstGeom prst="rect">
            <a:avLst/>
          </a:prstGeom>
          <a:solidFill>
            <a:schemeClr val="accent5">
              <a:lumMod val="20000"/>
              <a:lumOff val="80000"/>
            </a:schemeClr>
          </a:solidFill>
          <a:ln w="6350">
            <a:solidFill>
              <a:schemeClr val="tx1"/>
            </a:solidFill>
          </a:ln>
        </p:spPr>
        <p:txBody>
          <a:bodyPr wrap="square" rtlCol="0">
            <a:spAutoFit/>
          </a:bodyPr>
          <a:lstStyle/>
          <a:p>
            <a:pPr>
              <a:buFont typeface="Arial" pitchFamily="34" charset="0"/>
              <a:buChar char="•"/>
            </a:pPr>
            <a:r>
              <a:rPr kumimoji="1" lang="ja-JP" altLang="en-US" sz="2400" dirty="0" smtClean="0">
                <a:latin typeface="Arial"/>
                <a:ea typeface="ヒラギノ角ゴ ProN W3"/>
                <a:cs typeface="Arial"/>
              </a:rPr>
              <a:t> 送信元ポート番号</a:t>
            </a:r>
            <a:endParaRPr kumimoji="1" lang="en-US" altLang="ja-JP" sz="2400" dirty="0" smtClean="0">
              <a:latin typeface="Arial"/>
              <a:ea typeface="ヒラギノ角ゴ ProN W3"/>
              <a:cs typeface="Arial"/>
            </a:endParaRPr>
          </a:p>
          <a:p>
            <a:pPr>
              <a:buFont typeface="Arial" pitchFamily="34" charset="0"/>
              <a:buChar char="•"/>
            </a:pPr>
            <a:r>
              <a:rPr lang="ja-JP" altLang="en-US" sz="2400" dirty="0" smtClean="0">
                <a:latin typeface="Arial"/>
                <a:ea typeface="ヒラギノ角ゴ ProN W3"/>
                <a:cs typeface="Arial"/>
              </a:rPr>
              <a:t> 宛先ポート番号</a:t>
            </a:r>
            <a:endParaRPr lang="en-US" altLang="ja-JP" sz="2400" dirty="0" smtClean="0">
              <a:latin typeface="Arial"/>
              <a:ea typeface="ヒラギノ角ゴ ProN W3"/>
              <a:cs typeface="Arial"/>
            </a:endParaRPr>
          </a:p>
          <a:p>
            <a:pPr>
              <a:buFont typeface="Arial" pitchFamily="34" charset="0"/>
              <a:buChar char="•"/>
            </a:pPr>
            <a:r>
              <a:rPr kumimoji="1" lang="ja-JP" altLang="en-US" sz="2400" dirty="0" smtClean="0">
                <a:latin typeface="Arial"/>
                <a:ea typeface="ヒラギノ角ゴ ProN W3"/>
                <a:cs typeface="Arial"/>
              </a:rPr>
              <a:t> パケットの通し番号</a:t>
            </a:r>
            <a:endParaRPr kumimoji="1" lang="en-US" altLang="ja-JP" sz="2400" dirty="0" smtClean="0">
              <a:latin typeface="Arial"/>
              <a:ea typeface="ヒラギノ角ゴ ProN W3"/>
              <a:cs typeface="Arial"/>
            </a:endParaRPr>
          </a:p>
          <a:p>
            <a:r>
              <a:rPr lang="ja-JP" altLang="en-US" sz="2400" dirty="0" smtClean="0">
                <a:latin typeface="Arial"/>
                <a:ea typeface="ヒラギノ角ゴ ProN W3"/>
                <a:cs typeface="Arial"/>
              </a:rPr>
              <a:t>など</a:t>
            </a:r>
            <a:r>
              <a:rPr lang="ja-JP" altLang="en-US" sz="2400" dirty="0" smtClean="0">
                <a:latin typeface="Arial"/>
                <a:ea typeface="ヒラギノ角ゴ ProN W3"/>
                <a:cs typeface="Arial"/>
              </a:rPr>
              <a:t>など</a:t>
            </a:r>
            <a:endParaRPr kumimoji="1" lang="ja-JP" altLang="en-US" sz="2400" dirty="0">
              <a:latin typeface="Arial"/>
              <a:ea typeface="ヒラギノ角ゴ ProN W3"/>
              <a:cs typeface="Arial"/>
            </a:endParaRPr>
          </a:p>
        </p:txBody>
      </p:sp>
      <p:cxnSp>
        <p:nvCxnSpPr>
          <p:cNvPr id="11" name="直線コネクタ 10"/>
          <p:cNvCxnSpPr/>
          <p:nvPr/>
        </p:nvCxnSpPr>
        <p:spPr>
          <a:xfrm flipV="1">
            <a:off x="3275856" y="4437112"/>
            <a:ext cx="720080" cy="2142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3995936" y="3581400"/>
            <a:ext cx="4176464" cy="1200328"/>
          </a:xfrm>
          <a:prstGeom prst="rect">
            <a:avLst/>
          </a:prstGeom>
          <a:solidFill>
            <a:schemeClr val="accent3">
              <a:lumMod val="20000"/>
              <a:lumOff val="80000"/>
            </a:schemeClr>
          </a:solidFill>
          <a:ln w="6350">
            <a:solidFill>
              <a:schemeClr val="tx1"/>
            </a:solidFill>
          </a:ln>
        </p:spPr>
        <p:txBody>
          <a:bodyPr wrap="square" rtlCol="0">
            <a:spAutoFit/>
          </a:bodyPr>
          <a:lstStyle/>
          <a:p>
            <a:pPr>
              <a:buFont typeface="Arial" pitchFamily="34" charset="0"/>
              <a:buChar char="•"/>
            </a:pPr>
            <a:r>
              <a:rPr kumimoji="1" lang="ja-JP" altLang="en-US" sz="2400" dirty="0" smtClean="0">
                <a:latin typeface="Arial"/>
                <a:ea typeface="ヒラギノ角ゴ ProN W3"/>
                <a:cs typeface="Arial"/>
              </a:rPr>
              <a:t> 送信元 </a:t>
            </a:r>
            <a:r>
              <a:rPr kumimoji="1" lang="en-US" altLang="ja-JP" sz="2400" dirty="0" smtClean="0">
                <a:latin typeface="Arial"/>
                <a:ea typeface="ヒラギノ角ゴ ProN W3"/>
                <a:cs typeface="Arial"/>
              </a:rPr>
              <a:t>IP </a:t>
            </a:r>
            <a:r>
              <a:rPr kumimoji="1" lang="ja-JP" altLang="en-US" sz="2400" dirty="0" smtClean="0">
                <a:latin typeface="Arial"/>
                <a:ea typeface="ヒラギノ角ゴ ProN W3"/>
                <a:cs typeface="Arial"/>
              </a:rPr>
              <a:t>アドレス</a:t>
            </a:r>
            <a:endParaRPr kumimoji="1" lang="en-US" altLang="ja-JP" sz="2400" dirty="0" smtClean="0">
              <a:latin typeface="Arial"/>
              <a:ea typeface="ヒラギノ角ゴ ProN W3"/>
              <a:cs typeface="Arial"/>
            </a:endParaRPr>
          </a:p>
          <a:p>
            <a:pPr>
              <a:buFont typeface="Arial" pitchFamily="34" charset="0"/>
              <a:buChar char="•"/>
            </a:pPr>
            <a:r>
              <a:rPr kumimoji="1" lang="ja-JP" altLang="en-US" sz="2400" dirty="0" smtClean="0">
                <a:latin typeface="Arial"/>
                <a:ea typeface="ヒラギノ角ゴ ProN W3"/>
                <a:cs typeface="Arial"/>
              </a:rPr>
              <a:t> 宛先 </a:t>
            </a:r>
            <a:r>
              <a:rPr lang="en-US" altLang="ja-JP" sz="2400" dirty="0" smtClean="0">
                <a:latin typeface="Arial"/>
                <a:ea typeface="ヒラギノ角ゴ ProN W3"/>
                <a:cs typeface="Arial"/>
              </a:rPr>
              <a:t>IP </a:t>
            </a:r>
            <a:r>
              <a:rPr lang="ja-JP" altLang="en-US" sz="2400" dirty="0" smtClean="0">
                <a:latin typeface="Arial"/>
                <a:ea typeface="ヒラギノ角ゴ ProN W3"/>
                <a:cs typeface="Arial"/>
              </a:rPr>
              <a:t>アドレス</a:t>
            </a:r>
            <a:endParaRPr lang="en-US" altLang="ja-JP" sz="2400" dirty="0" smtClean="0">
              <a:latin typeface="Arial"/>
              <a:ea typeface="ヒラギノ角ゴ ProN W3"/>
              <a:cs typeface="Arial"/>
            </a:endParaRPr>
          </a:p>
          <a:p>
            <a:r>
              <a:rPr lang="ja-JP" altLang="en-US" sz="2400" dirty="0" smtClean="0">
                <a:latin typeface="Arial"/>
                <a:ea typeface="ヒラギノ角ゴ ProN W3"/>
                <a:cs typeface="Arial"/>
              </a:rPr>
              <a:t>など</a:t>
            </a:r>
            <a:r>
              <a:rPr lang="ja-JP" altLang="en-US" sz="2400" dirty="0" smtClean="0">
                <a:latin typeface="Arial"/>
                <a:ea typeface="ヒラギノ角ゴ ProN W3"/>
                <a:cs typeface="Arial"/>
              </a:rPr>
              <a:t>など</a:t>
            </a:r>
            <a:endParaRPr kumimoji="1" lang="ja-JP" altLang="en-US" sz="2400" dirty="0">
              <a:latin typeface="Arial"/>
              <a:ea typeface="ヒラギノ角ゴ ProN W3"/>
              <a:cs typeface="Arial"/>
            </a:endParaRPr>
          </a:p>
        </p:txBody>
      </p:sp>
      <p:sp>
        <p:nvSpPr>
          <p:cNvPr id="13" name="テキスト ボックス 12"/>
          <p:cNvSpPr txBox="1"/>
          <p:nvPr/>
        </p:nvSpPr>
        <p:spPr>
          <a:xfrm>
            <a:off x="3995936" y="5157192"/>
            <a:ext cx="4176464" cy="1200328"/>
          </a:xfrm>
          <a:prstGeom prst="rect">
            <a:avLst/>
          </a:prstGeom>
          <a:solidFill>
            <a:schemeClr val="accent2">
              <a:lumMod val="20000"/>
              <a:lumOff val="80000"/>
            </a:schemeClr>
          </a:solidFill>
          <a:ln w="6350">
            <a:solidFill>
              <a:schemeClr val="tx1"/>
            </a:solidFill>
          </a:ln>
        </p:spPr>
        <p:txBody>
          <a:bodyPr wrap="square" rtlCol="0">
            <a:spAutoFit/>
          </a:bodyPr>
          <a:lstStyle/>
          <a:p>
            <a:pPr>
              <a:buFont typeface="Arial" pitchFamily="34" charset="0"/>
              <a:buChar char="•"/>
            </a:pPr>
            <a:r>
              <a:rPr lang="ja-JP" altLang="en-US" sz="2400" dirty="0" smtClean="0">
                <a:latin typeface="Arial"/>
                <a:ea typeface="ヒラギノ角ゴ ProN W3"/>
                <a:cs typeface="Arial"/>
              </a:rPr>
              <a:t> 送信先 </a:t>
            </a:r>
            <a:r>
              <a:rPr lang="en-US" altLang="ja-JP" sz="2400" dirty="0" smtClean="0">
                <a:latin typeface="Arial"/>
                <a:ea typeface="ヒラギノ角ゴ ProN W3"/>
                <a:cs typeface="Arial"/>
              </a:rPr>
              <a:t>MAC </a:t>
            </a:r>
            <a:r>
              <a:rPr lang="ja-JP" altLang="en-US" sz="2400" dirty="0" smtClean="0">
                <a:latin typeface="Arial"/>
                <a:ea typeface="ヒラギノ角ゴ ProN W3"/>
                <a:cs typeface="Arial"/>
              </a:rPr>
              <a:t>アドレス</a:t>
            </a:r>
            <a:endParaRPr lang="en-US" altLang="ja-JP" sz="2400" dirty="0" smtClean="0">
              <a:latin typeface="Arial"/>
              <a:ea typeface="ヒラギノ角ゴ ProN W3"/>
              <a:cs typeface="Arial"/>
            </a:endParaRPr>
          </a:p>
          <a:p>
            <a:pPr>
              <a:buFont typeface="Arial" pitchFamily="34" charset="0"/>
              <a:buChar char="•"/>
            </a:pPr>
            <a:r>
              <a:rPr lang="ja-JP" altLang="en-US" sz="2400" dirty="0" smtClean="0">
                <a:latin typeface="Arial"/>
                <a:ea typeface="ヒラギノ角ゴ ProN W3"/>
                <a:cs typeface="Arial"/>
              </a:rPr>
              <a:t> 宛先 </a:t>
            </a:r>
            <a:r>
              <a:rPr lang="en-US" altLang="ja-JP" sz="2400" dirty="0" smtClean="0">
                <a:latin typeface="Arial"/>
                <a:ea typeface="ヒラギノ角ゴ ProN W3"/>
                <a:cs typeface="Arial"/>
              </a:rPr>
              <a:t>MAC </a:t>
            </a:r>
            <a:r>
              <a:rPr lang="ja-JP" altLang="en-US" sz="2400" dirty="0" smtClean="0">
                <a:latin typeface="Arial"/>
                <a:ea typeface="ヒラギノ角ゴ ProN W3"/>
                <a:cs typeface="Arial"/>
              </a:rPr>
              <a:t>アドレス</a:t>
            </a:r>
            <a:endParaRPr lang="en-US" altLang="ja-JP" sz="2400" dirty="0" smtClean="0">
              <a:latin typeface="Arial"/>
              <a:ea typeface="ヒラギノ角ゴ ProN W3"/>
              <a:cs typeface="Arial"/>
            </a:endParaRPr>
          </a:p>
          <a:p>
            <a:r>
              <a:rPr lang="ja-JP" altLang="en-US" sz="2400" dirty="0" smtClean="0">
                <a:latin typeface="Arial"/>
                <a:ea typeface="ヒラギノ角ゴ ProN W3"/>
                <a:cs typeface="Arial"/>
              </a:rPr>
              <a:t>など</a:t>
            </a:r>
            <a:r>
              <a:rPr lang="ja-JP" altLang="en-US" sz="2400" dirty="0" smtClean="0">
                <a:latin typeface="Arial"/>
                <a:ea typeface="ヒラギノ角ゴ ProN W3"/>
                <a:cs typeface="Arial"/>
              </a:rPr>
              <a:t>など</a:t>
            </a:r>
            <a:endParaRPr lang="en-US" altLang="ja-JP" sz="2400" dirty="0" smtClean="0">
              <a:latin typeface="Arial"/>
              <a:ea typeface="ヒラギノ角ゴ ProN W3"/>
              <a:cs typeface="Arial"/>
            </a:endParaRPr>
          </a:p>
        </p:txBody>
      </p:sp>
      <p:cxnSp>
        <p:nvCxnSpPr>
          <p:cNvPr id="14" name="直線コネクタ 13"/>
          <p:cNvCxnSpPr/>
          <p:nvPr/>
        </p:nvCxnSpPr>
        <p:spPr>
          <a:xfrm flipV="1">
            <a:off x="3275856" y="5949280"/>
            <a:ext cx="648072" cy="21602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4000" noProof="0" dirty="0" smtClean="0">
                <a:solidFill>
                  <a:schemeClr val="tx2"/>
                </a:solidFill>
                <a:latin typeface="Arial"/>
                <a:ea typeface="ヒラギノ角ゴ ProN W3"/>
                <a:cs typeface="Arial"/>
              </a:rPr>
              <a:t>ヘッダの中身</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テキスト ボックス 9"/>
          <p:cNvSpPr txBox="1"/>
          <p:nvPr/>
        </p:nvSpPr>
        <p:spPr>
          <a:xfrm>
            <a:off x="1763688" y="1800783"/>
            <a:ext cx="4968552" cy="830997"/>
          </a:xfrm>
          <a:prstGeom prst="rect">
            <a:avLst/>
          </a:prstGeom>
          <a:solidFill>
            <a:schemeClr val="accent5">
              <a:lumMod val="20000"/>
              <a:lumOff val="80000"/>
            </a:schemeClr>
          </a:solidFill>
          <a:ln w="6350">
            <a:solidFill>
              <a:schemeClr val="tx1"/>
            </a:solidFill>
          </a:ln>
        </p:spPr>
        <p:txBody>
          <a:bodyPr wrap="square" rtlCol="0">
            <a:spAutoFit/>
          </a:bodyPr>
          <a:lstStyle/>
          <a:p>
            <a:pPr algn="ctr"/>
            <a:r>
              <a:rPr lang="en-US" altLang="ja-JP" sz="2400" dirty="0" smtClean="0">
                <a:latin typeface="Arial"/>
                <a:ea typeface="ヒラギノ角ゴ ProN W3"/>
                <a:cs typeface="Arial"/>
              </a:rPr>
              <a:t>TCP</a:t>
            </a:r>
            <a:r>
              <a:rPr lang="ja-JP" altLang="en-US" sz="2400" dirty="0" smtClean="0">
                <a:latin typeface="Arial"/>
                <a:ea typeface="ヒラギノ角ゴ ProN W3"/>
                <a:cs typeface="Arial"/>
              </a:rPr>
              <a:t> ヘッダ </a:t>
            </a:r>
          </a:p>
          <a:p>
            <a:pPr algn="ctr">
              <a:buFont typeface="Arial" pitchFamily="34" charset="0"/>
              <a:buChar char="•"/>
            </a:pPr>
            <a:r>
              <a:rPr kumimoji="1" lang="ja-JP" altLang="en-US" sz="2400" u="sng" dirty="0" smtClean="0">
                <a:latin typeface="Arial"/>
                <a:ea typeface="ヒラギノ角ゴ ProN W3"/>
                <a:cs typeface="Arial"/>
              </a:rPr>
              <a:t> 送信元ポート番号</a:t>
            </a:r>
            <a:endParaRPr kumimoji="1" lang="en-US" altLang="ja-JP" sz="2400" u="sng" dirty="0" smtClean="0">
              <a:latin typeface="Arial"/>
              <a:ea typeface="ヒラギノ角ゴ ProN W3"/>
              <a:cs typeface="Arial"/>
            </a:endParaRPr>
          </a:p>
        </p:txBody>
      </p:sp>
      <p:sp>
        <p:nvSpPr>
          <p:cNvPr id="12" name="テキスト ボックス 11"/>
          <p:cNvSpPr txBox="1"/>
          <p:nvPr/>
        </p:nvSpPr>
        <p:spPr>
          <a:xfrm>
            <a:off x="1763688" y="2631780"/>
            <a:ext cx="4968552" cy="830997"/>
          </a:xfrm>
          <a:prstGeom prst="rect">
            <a:avLst/>
          </a:prstGeom>
          <a:solidFill>
            <a:schemeClr val="accent3">
              <a:lumMod val="20000"/>
              <a:lumOff val="80000"/>
            </a:schemeClr>
          </a:solidFill>
          <a:ln w="6350">
            <a:solidFill>
              <a:schemeClr val="tx1"/>
            </a:solidFill>
          </a:ln>
        </p:spPr>
        <p:txBody>
          <a:bodyPr wrap="square" rtlCol="0">
            <a:spAutoFit/>
          </a:bodyPr>
          <a:lstStyle/>
          <a:p>
            <a:pPr algn="ctr"/>
            <a:r>
              <a:rPr lang="en-US" altLang="ja-JP" sz="2400" dirty="0" smtClean="0">
                <a:latin typeface="Arial"/>
                <a:ea typeface="ヒラギノ角ゴ ProN W3"/>
                <a:cs typeface="Arial"/>
              </a:rPr>
              <a:t>IP</a:t>
            </a:r>
            <a:r>
              <a:rPr lang="ja-JP" altLang="en-US" sz="2400" dirty="0" smtClean="0">
                <a:latin typeface="Arial"/>
                <a:ea typeface="ヒラギノ角ゴ ProN W3"/>
                <a:cs typeface="Arial"/>
              </a:rPr>
              <a:t> ヘッダ </a:t>
            </a:r>
            <a:endParaRPr lang="en-US" altLang="ja-JP" sz="2400" dirty="0" smtClean="0">
              <a:latin typeface="Arial"/>
              <a:ea typeface="ヒラギノ角ゴ ProN W3"/>
              <a:cs typeface="Arial"/>
            </a:endParaRPr>
          </a:p>
          <a:p>
            <a:pPr algn="ctr">
              <a:buFont typeface="Arial" pitchFamily="34" charset="0"/>
              <a:buChar char="•"/>
            </a:pPr>
            <a:r>
              <a:rPr kumimoji="1" lang="ja-JP" altLang="en-US" sz="2400" u="sng" dirty="0" smtClean="0">
                <a:latin typeface="Arial"/>
                <a:ea typeface="ヒラギノ角ゴ ProN W3"/>
                <a:cs typeface="Arial"/>
              </a:rPr>
              <a:t>送信元 </a:t>
            </a:r>
            <a:r>
              <a:rPr kumimoji="1" lang="en-US" altLang="ja-JP" sz="2400" u="sng" dirty="0" smtClean="0">
                <a:latin typeface="Arial"/>
                <a:ea typeface="ヒラギノ角ゴ ProN W3"/>
                <a:cs typeface="Arial"/>
              </a:rPr>
              <a:t>IP </a:t>
            </a:r>
            <a:r>
              <a:rPr kumimoji="1" lang="ja-JP" altLang="en-US" sz="2400" u="sng" dirty="0" smtClean="0">
                <a:latin typeface="Arial"/>
                <a:ea typeface="ヒラギノ角ゴ ProN W3"/>
                <a:cs typeface="Arial"/>
              </a:rPr>
              <a:t>アドレス</a:t>
            </a:r>
            <a:endParaRPr kumimoji="1" lang="ja-JP" altLang="en-US" sz="2400" dirty="0">
              <a:latin typeface="Arial"/>
              <a:ea typeface="ヒラギノ角ゴ ProN W3"/>
              <a:cs typeface="Arial"/>
            </a:endParaRPr>
          </a:p>
        </p:txBody>
      </p:sp>
      <p:sp>
        <p:nvSpPr>
          <p:cNvPr id="15" name="下矢印 14"/>
          <p:cNvSpPr/>
          <p:nvPr/>
        </p:nvSpPr>
        <p:spPr>
          <a:xfrm rot="2211003">
            <a:off x="2613494" y="3515363"/>
            <a:ext cx="576064" cy="864666"/>
          </a:xfrm>
          <a:prstGeom prst="downArrow">
            <a:avLst/>
          </a:prstGeom>
          <a:solidFill>
            <a:srgbClr val="FF858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下矢印 15"/>
          <p:cNvSpPr/>
          <p:nvPr/>
        </p:nvSpPr>
        <p:spPr>
          <a:xfrm rot="19921220">
            <a:off x="5545904" y="3536203"/>
            <a:ext cx="576064" cy="903279"/>
          </a:xfrm>
          <a:prstGeom prst="downArrow">
            <a:avLst/>
          </a:prstGeom>
          <a:solidFill>
            <a:srgbClr val="FF858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コネクタ 17"/>
          <p:cNvCxnSpPr/>
          <p:nvPr/>
        </p:nvCxnSpPr>
        <p:spPr>
          <a:xfrm rot="5400000">
            <a:off x="3059832" y="5301208"/>
            <a:ext cx="288032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323528" y="3789040"/>
            <a:ext cx="2160240" cy="523220"/>
          </a:xfrm>
          <a:prstGeom prst="rect">
            <a:avLst/>
          </a:prstGeom>
          <a:noFill/>
        </p:spPr>
        <p:txBody>
          <a:bodyPr wrap="square" rtlCol="0">
            <a:spAutoFit/>
          </a:bodyPr>
          <a:lstStyle/>
          <a:p>
            <a:r>
              <a:rPr kumimoji="1" lang="en-US" altLang="ja-JP" sz="2800" u="sng" dirty="0" smtClean="0">
                <a:latin typeface="Arial"/>
                <a:ea typeface="ヒラギノ角ゴ ProN W3"/>
                <a:cs typeface="Arial"/>
              </a:rPr>
              <a:t>NAT</a:t>
            </a:r>
            <a:r>
              <a:rPr kumimoji="1" lang="ja-JP" altLang="en-US" sz="2800" u="sng" dirty="0" smtClean="0">
                <a:latin typeface="Arial"/>
                <a:ea typeface="ヒラギノ角ゴ ProN W3"/>
                <a:cs typeface="Arial"/>
              </a:rPr>
              <a:t> の場合</a:t>
            </a:r>
            <a:endParaRPr kumimoji="1" lang="ja-JP" altLang="en-US" sz="2800" u="sng" dirty="0">
              <a:latin typeface="Arial"/>
              <a:ea typeface="ヒラギノ角ゴ ProN W3"/>
              <a:cs typeface="Arial"/>
            </a:endParaRPr>
          </a:p>
        </p:txBody>
      </p:sp>
      <p:sp>
        <p:nvSpPr>
          <p:cNvPr id="20" name="テキスト ボックス 19"/>
          <p:cNvSpPr txBox="1"/>
          <p:nvPr/>
        </p:nvSpPr>
        <p:spPr>
          <a:xfrm>
            <a:off x="6516216" y="3789040"/>
            <a:ext cx="2399184" cy="523220"/>
          </a:xfrm>
          <a:prstGeom prst="rect">
            <a:avLst/>
          </a:prstGeom>
          <a:noFill/>
        </p:spPr>
        <p:txBody>
          <a:bodyPr wrap="square" rtlCol="0">
            <a:spAutoFit/>
          </a:bodyPr>
          <a:lstStyle/>
          <a:p>
            <a:r>
              <a:rPr kumimoji="1" lang="en-US" altLang="ja-JP" sz="2800" u="sng" dirty="0" smtClean="0">
                <a:latin typeface="Arial"/>
                <a:ea typeface="ヒラギノ角ゴ ProN W3"/>
                <a:cs typeface="Arial"/>
              </a:rPr>
              <a:t>NAPT</a:t>
            </a:r>
            <a:r>
              <a:rPr kumimoji="1" lang="ja-JP" altLang="en-US" sz="2800" u="sng" dirty="0" smtClean="0">
                <a:latin typeface="Arial"/>
                <a:ea typeface="ヒラギノ角ゴ ProN W3"/>
                <a:cs typeface="Arial"/>
              </a:rPr>
              <a:t> の場合</a:t>
            </a:r>
            <a:endParaRPr kumimoji="1" lang="ja-JP" altLang="en-US" sz="2800" u="sng" dirty="0">
              <a:latin typeface="Arial"/>
              <a:ea typeface="ヒラギノ角ゴ ProN W3"/>
              <a:cs typeface="Arial"/>
            </a:endParaRPr>
          </a:p>
        </p:txBody>
      </p:sp>
      <p:sp>
        <p:nvSpPr>
          <p:cNvPr id="21" name="テキスト ボックス 20"/>
          <p:cNvSpPr txBox="1"/>
          <p:nvPr/>
        </p:nvSpPr>
        <p:spPr>
          <a:xfrm>
            <a:off x="179512" y="4470211"/>
            <a:ext cx="4176464" cy="830997"/>
          </a:xfrm>
          <a:prstGeom prst="rect">
            <a:avLst/>
          </a:prstGeom>
          <a:solidFill>
            <a:schemeClr val="accent5">
              <a:lumMod val="20000"/>
              <a:lumOff val="80000"/>
            </a:schemeClr>
          </a:solidFill>
          <a:ln w="6350">
            <a:solidFill>
              <a:schemeClr val="tx1"/>
            </a:solidFill>
          </a:ln>
        </p:spPr>
        <p:txBody>
          <a:bodyPr wrap="square" rtlCol="0">
            <a:spAutoFit/>
          </a:bodyPr>
          <a:lstStyle/>
          <a:p>
            <a:pPr>
              <a:buFont typeface="Arial" pitchFamily="34" charset="0"/>
              <a:buChar char="•"/>
            </a:pPr>
            <a:r>
              <a:rPr lang="ja-JP" altLang="en-US" sz="2400" u="sng" dirty="0" smtClean="0">
                <a:latin typeface="Arial"/>
                <a:ea typeface="ヒラギノ角ゴ ProN W3"/>
                <a:cs typeface="Arial"/>
              </a:rPr>
              <a:t> 送信元ポート番号</a:t>
            </a:r>
            <a:endParaRPr lang="en-US" altLang="ja-JP" sz="2400" u="sng" dirty="0" smtClean="0">
              <a:latin typeface="Arial"/>
              <a:ea typeface="ヒラギノ角ゴ ProN W3"/>
              <a:cs typeface="Arial"/>
            </a:endParaRPr>
          </a:p>
          <a:p>
            <a:pPr algn="ctr"/>
            <a:r>
              <a:rPr lang="ja-JP" altLang="en-US" sz="2400" dirty="0" smtClean="0">
                <a:solidFill>
                  <a:srgbClr val="FF0000"/>
                </a:solidFill>
                <a:latin typeface="Arial"/>
                <a:ea typeface="ヒラギノ角ゴ ProN W3"/>
                <a:cs typeface="Arial"/>
              </a:rPr>
              <a:t>変更しない</a:t>
            </a:r>
            <a:endParaRPr kumimoji="1" lang="en-US" altLang="ja-JP" sz="2400" dirty="0" smtClean="0">
              <a:solidFill>
                <a:srgbClr val="FF0000"/>
              </a:solidFill>
              <a:latin typeface="Arial"/>
              <a:ea typeface="ヒラギノ角ゴ ProN W3"/>
              <a:cs typeface="Arial"/>
            </a:endParaRPr>
          </a:p>
        </p:txBody>
      </p:sp>
      <p:sp>
        <p:nvSpPr>
          <p:cNvPr id="22" name="テキスト ボックス 21"/>
          <p:cNvSpPr txBox="1"/>
          <p:nvPr/>
        </p:nvSpPr>
        <p:spPr>
          <a:xfrm>
            <a:off x="179512" y="5445224"/>
            <a:ext cx="4176464" cy="1200329"/>
          </a:xfrm>
          <a:prstGeom prst="rect">
            <a:avLst/>
          </a:prstGeom>
          <a:solidFill>
            <a:schemeClr val="accent3">
              <a:lumMod val="20000"/>
              <a:lumOff val="80000"/>
            </a:schemeClr>
          </a:solidFill>
          <a:ln w="6350">
            <a:solidFill>
              <a:schemeClr val="tx1"/>
            </a:solidFill>
          </a:ln>
        </p:spPr>
        <p:txBody>
          <a:bodyPr wrap="square" rtlCol="0">
            <a:spAutoFit/>
          </a:bodyPr>
          <a:lstStyle/>
          <a:p>
            <a:pPr>
              <a:buFont typeface="Arial" pitchFamily="34" charset="0"/>
              <a:buChar char="•"/>
            </a:pPr>
            <a:r>
              <a:rPr lang="ja-JP" altLang="en-US" sz="2400" u="sng" dirty="0" smtClean="0">
                <a:latin typeface="Arial"/>
                <a:ea typeface="ヒラギノ角ゴ ProN W3"/>
                <a:cs typeface="Arial"/>
              </a:rPr>
              <a:t>送信元 </a:t>
            </a:r>
            <a:r>
              <a:rPr lang="en-US" altLang="ja-JP" sz="2400" u="sng" dirty="0" smtClean="0">
                <a:latin typeface="Arial"/>
                <a:ea typeface="ヒラギノ角ゴ ProN W3"/>
                <a:cs typeface="Arial"/>
              </a:rPr>
              <a:t>IP </a:t>
            </a:r>
            <a:r>
              <a:rPr lang="ja-JP" altLang="en-US" sz="2400" u="sng" dirty="0" smtClean="0">
                <a:latin typeface="Arial"/>
                <a:ea typeface="ヒラギノ角ゴ ProN W3"/>
                <a:cs typeface="Arial"/>
              </a:rPr>
              <a:t>アドレス</a:t>
            </a:r>
            <a:endParaRPr lang="en-US" altLang="ja-JP" sz="2400" u="sng" dirty="0" smtClean="0">
              <a:latin typeface="Arial"/>
              <a:ea typeface="ヒラギノ角ゴ ProN W3"/>
              <a:cs typeface="Arial"/>
            </a:endParaRPr>
          </a:p>
          <a:p>
            <a:pPr algn="ctr"/>
            <a:r>
              <a:rPr kumimoji="1" lang="en-US" altLang="ja-JP" sz="2400" dirty="0" smtClean="0">
                <a:solidFill>
                  <a:srgbClr val="FF0000"/>
                </a:solidFill>
                <a:latin typeface="Arial"/>
                <a:ea typeface="ヒラギノ角ゴ ProN W3"/>
                <a:cs typeface="Arial"/>
              </a:rPr>
              <a:t>192.168.16.0/24</a:t>
            </a:r>
            <a:r>
              <a:rPr kumimoji="1" lang="en-US" altLang="ja-JP" sz="2400" dirty="0" smtClean="0">
                <a:latin typeface="Arial"/>
                <a:ea typeface="ヒラギノ角ゴ ProN W3"/>
                <a:cs typeface="Arial"/>
              </a:rPr>
              <a:t> -&gt; </a:t>
            </a:r>
            <a:r>
              <a:rPr kumimoji="1" lang="en-US" altLang="ja-JP" sz="2400" dirty="0" smtClean="0">
                <a:solidFill>
                  <a:srgbClr val="FF0000"/>
                </a:solidFill>
                <a:latin typeface="Arial"/>
                <a:ea typeface="ヒラギノ角ゴ ProN W3"/>
                <a:cs typeface="Arial"/>
              </a:rPr>
              <a:t>133.87.45.154</a:t>
            </a:r>
          </a:p>
        </p:txBody>
      </p:sp>
      <p:sp>
        <p:nvSpPr>
          <p:cNvPr id="23" name="テキスト ボックス 22"/>
          <p:cNvSpPr txBox="1"/>
          <p:nvPr/>
        </p:nvSpPr>
        <p:spPr>
          <a:xfrm>
            <a:off x="4644008" y="4470211"/>
            <a:ext cx="4176464" cy="830997"/>
          </a:xfrm>
          <a:prstGeom prst="rect">
            <a:avLst/>
          </a:prstGeom>
          <a:solidFill>
            <a:schemeClr val="accent5">
              <a:lumMod val="20000"/>
              <a:lumOff val="80000"/>
            </a:schemeClr>
          </a:solidFill>
          <a:ln w="6350">
            <a:solidFill>
              <a:schemeClr val="tx1"/>
            </a:solidFill>
          </a:ln>
        </p:spPr>
        <p:txBody>
          <a:bodyPr wrap="square" rtlCol="0">
            <a:spAutoFit/>
          </a:bodyPr>
          <a:lstStyle/>
          <a:p>
            <a:pPr>
              <a:buFont typeface="Arial" pitchFamily="34" charset="0"/>
              <a:buChar char="•"/>
            </a:pPr>
            <a:r>
              <a:rPr lang="ja-JP" altLang="en-US" sz="2400" u="sng" dirty="0" smtClean="0">
                <a:latin typeface="Arial"/>
                <a:ea typeface="ヒラギノ角ゴ ProN W3"/>
                <a:cs typeface="Arial"/>
              </a:rPr>
              <a:t> 送信元ポート番号</a:t>
            </a:r>
            <a:endParaRPr lang="en-US" altLang="ja-JP" sz="2400" u="sng" dirty="0" smtClean="0">
              <a:latin typeface="Arial"/>
              <a:ea typeface="ヒラギノ角ゴ ProN W3"/>
              <a:cs typeface="Arial"/>
            </a:endParaRPr>
          </a:p>
          <a:p>
            <a:pPr algn="ctr"/>
            <a:r>
              <a:rPr lang="ja-JP" altLang="en-US" sz="2400" dirty="0" smtClean="0">
                <a:solidFill>
                  <a:srgbClr val="FF0000"/>
                </a:solidFill>
                <a:latin typeface="Arial"/>
                <a:ea typeface="ヒラギノ角ゴ ProN W3"/>
                <a:cs typeface="Arial"/>
              </a:rPr>
              <a:t>変更する</a:t>
            </a:r>
            <a:endParaRPr kumimoji="1" lang="en-US" altLang="ja-JP" sz="2400" dirty="0" smtClean="0">
              <a:solidFill>
                <a:srgbClr val="FF0000"/>
              </a:solidFill>
              <a:latin typeface="Arial"/>
              <a:ea typeface="ヒラギノ角ゴ ProN W3"/>
              <a:cs typeface="Arial"/>
            </a:endParaRPr>
          </a:p>
        </p:txBody>
      </p:sp>
      <p:sp>
        <p:nvSpPr>
          <p:cNvPr id="24" name="テキスト ボックス 23"/>
          <p:cNvSpPr txBox="1"/>
          <p:nvPr/>
        </p:nvSpPr>
        <p:spPr>
          <a:xfrm>
            <a:off x="4644008" y="5445224"/>
            <a:ext cx="4176464" cy="1200329"/>
          </a:xfrm>
          <a:prstGeom prst="rect">
            <a:avLst/>
          </a:prstGeom>
          <a:solidFill>
            <a:schemeClr val="accent3">
              <a:lumMod val="20000"/>
              <a:lumOff val="80000"/>
            </a:schemeClr>
          </a:solidFill>
          <a:ln w="6350">
            <a:solidFill>
              <a:schemeClr val="tx1"/>
            </a:solidFill>
          </a:ln>
        </p:spPr>
        <p:txBody>
          <a:bodyPr wrap="square" rtlCol="0">
            <a:spAutoFit/>
          </a:bodyPr>
          <a:lstStyle/>
          <a:p>
            <a:pPr>
              <a:buFont typeface="Arial" pitchFamily="34" charset="0"/>
              <a:buChar char="•"/>
            </a:pPr>
            <a:r>
              <a:rPr lang="ja-JP" altLang="en-US" sz="2400" u="sng" dirty="0" smtClean="0">
                <a:latin typeface="Arial"/>
                <a:ea typeface="ヒラギノ角ゴ ProN W3"/>
                <a:cs typeface="Arial"/>
              </a:rPr>
              <a:t>送信元 </a:t>
            </a:r>
            <a:r>
              <a:rPr lang="en-US" altLang="ja-JP" sz="2400" u="sng" dirty="0" smtClean="0">
                <a:latin typeface="Arial"/>
                <a:ea typeface="ヒラギノ角ゴ ProN W3"/>
                <a:cs typeface="Arial"/>
              </a:rPr>
              <a:t>IP </a:t>
            </a:r>
            <a:r>
              <a:rPr lang="ja-JP" altLang="en-US" sz="2400" u="sng" dirty="0" smtClean="0">
                <a:latin typeface="Arial"/>
                <a:ea typeface="ヒラギノ角ゴ ProN W3"/>
                <a:cs typeface="Arial"/>
              </a:rPr>
              <a:t>アドレス</a:t>
            </a:r>
            <a:endParaRPr lang="en-US" altLang="ja-JP" sz="2400" u="sng" dirty="0" smtClean="0">
              <a:latin typeface="Arial"/>
              <a:ea typeface="ヒラギノ角ゴ ProN W3"/>
              <a:cs typeface="Arial"/>
            </a:endParaRPr>
          </a:p>
          <a:p>
            <a:pPr algn="ctr"/>
            <a:r>
              <a:rPr kumimoji="1" lang="en-US" altLang="ja-JP" sz="2400" dirty="0" smtClean="0">
                <a:solidFill>
                  <a:srgbClr val="FF0000"/>
                </a:solidFill>
                <a:latin typeface="Arial"/>
                <a:ea typeface="ヒラギノ角ゴ ProN W3"/>
                <a:cs typeface="Arial"/>
              </a:rPr>
              <a:t>192.168.16.0/24</a:t>
            </a:r>
            <a:r>
              <a:rPr kumimoji="1" lang="en-US" altLang="ja-JP" sz="2400" dirty="0" smtClean="0">
                <a:latin typeface="Arial"/>
                <a:ea typeface="ヒラギノ角ゴ ProN W3"/>
                <a:cs typeface="Arial"/>
              </a:rPr>
              <a:t> -&gt; </a:t>
            </a:r>
            <a:r>
              <a:rPr kumimoji="1" lang="en-US" altLang="ja-JP" sz="2400" dirty="0" smtClean="0">
                <a:solidFill>
                  <a:srgbClr val="FF0000"/>
                </a:solidFill>
                <a:latin typeface="Arial"/>
                <a:ea typeface="ヒラギノ角ゴ ProN W3"/>
                <a:cs typeface="Arial"/>
              </a:rPr>
              <a:t>133.87.45.154</a:t>
            </a:r>
          </a:p>
        </p:txBody>
      </p:sp>
      <p:sp>
        <p:nvSpPr>
          <p:cNvPr id="25" name="タイトル 24"/>
          <p:cNvSpPr>
            <a:spLocks noGrp="1"/>
          </p:cNvSpPr>
          <p:nvPr>
            <p:ph type="title"/>
          </p:nvPr>
        </p:nvSpPr>
        <p:spPr>
          <a:xfrm>
            <a:off x="381000" y="1197546"/>
            <a:ext cx="8229600" cy="609600"/>
          </a:xfrm>
        </p:spPr>
        <p:txBody>
          <a:bodyPr>
            <a:normAutofit/>
          </a:bodyPr>
          <a:lstStyle/>
          <a:p>
            <a:r>
              <a:rPr kumimoji="1" lang="en-US" altLang="ja-JP" sz="2800" dirty="0" smtClean="0">
                <a:latin typeface="Arial"/>
                <a:ea typeface="ヒラギノ角ゴ ProN W3"/>
                <a:cs typeface="Arial"/>
              </a:rPr>
              <a:t>NAT, NAPT</a:t>
            </a:r>
            <a:r>
              <a:rPr kumimoji="1" lang="en-US" altLang="ja-JP" sz="2800" dirty="0" smtClean="0">
                <a:latin typeface="Arial"/>
                <a:ea typeface="ヒラギノ角ゴ ProN W3"/>
                <a:cs typeface="Arial"/>
              </a:rPr>
              <a:t> </a:t>
            </a:r>
            <a:r>
              <a:rPr kumimoji="1" lang="ja-JP" altLang="en-US" sz="2800" dirty="0" smtClean="0">
                <a:latin typeface="Arial"/>
                <a:ea typeface="ヒラギノ角ゴ ProN W3"/>
                <a:cs typeface="Arial"/>
              </a:rPr>
              <a:t>で</a:t>
            </a:r>
            <a:r>
              <a:rPr kumimoji="1" lang="ja-JP" altLang="en-US" sz="2800" dirty="0" smtClean="0">
                <a:latin typeface="Arial"/>
                <a:ea typeface="ヒラギノ角ゴ ProN W3"/>
                <a:cs typeface="Arial"/>
              </a:rPr>
              <a:t>は</a:t>
            </a:r>
            <a:r>
              <a:rPr kumimoji="1" lang="ja-JP" altLang="en-US" sz="2800" dirty="0" smtClean="0">
                <a:latin typeface="Arial"/>
                <a:ea typeface="ヒラギノ角ゴ ProN W3"/>
                <a:cs typeface="Arial"/>
              </a:rPr>
              <a:t>ヘッダ</a:t>
            </a:r>
            <a:r>
              <a:rPr kumimoji="1" lang="ja-JP" altLang="en-US" sz="2800" dirty="0" smtClean="0">
                <a:latin typeface="Arial"/>
                <a:ea typeface="ヒラギノ角ゴ ProN W3"/>
                <a:cs typeface="Arial"/>
              </a:rPr>
              <a:t>情報</a:t>
            </a:r>
            <a:r>
              <a:rPr lang="ja-JP" altLang="en-US" sz="2800" dirty="0" smtClean="0">
                <a:latin typeface="Arial"/>
                <a:ea typeface="ヒラギノ角ゴ ProN W3"/>
                <a:cs typeface="Arial"/>
              </a:rPr>
              <a:t>が</a:t>
            </a:r>
            <a:r>
              <a:rPr kumimoji="1" lang="ja-JP" altLang="en-US" sz="2800" dirty="0" smtClean="0">
                <a:latin typeface="Arial"/>
                <a:ea typeface="ヒラギノ角ゴ ProN W3"/>
                <a:cs typeface="Arial"/>
              </a:rPr>
              <a:t>書き換え</a:t>
            </a:r>
            <a:r>
              <a:rPr kumimoji="1" lang="ja-JP" altLang="en-US" sz="2800" dirty="0" smtClean="0">
                <a:latin typeface="Arial"/>
                <a:ea typeface="ヒラギノ角ゴ ProN W3"/>
                <a:cs typeface="Arial"/>
              </a:rPr>
              <a:t>られ</a:t>
            </a:r>
            <a:r>
              <a:rPr kumimoji="1" lang="ja-JP" altLang="en-US" sz="2800" dirty="0" smtClean="0">
                <a:latin typeface="Arial"/>
                <a:ea typeface="ヒラギノ角ゴ ProN W3"/>
                <a:cs typeface="Arial"/>
              </a:rPr>
              <a:t>て</a:t>
            </a:r>
            <a:r>
              <a:rPr kumimoji="1" lang="ja-JP" altLang="en-US" sz="2800" dirty="0" smtClean="0">
                <a:latin typeface="Arial"/>
                <a:ea typeface="ヒラギノ角ゴ ProN W3"/>
                <a:cs typeface="Arial"/>
              </a:rPr>
              <a:t>いる</a:t>
            </a:r>
            <a:endParaRPr kumimoji="1" lang="ja-JP" altLang="en-US" sz="2800" dirty="0">
              <a:latin typeface="Arial"/>
              <a:ea typeface="ヒラギノ角ゴ ProN W3"/>
              <a:cs typeface="Arial"/>
            </a:endParaRPr>
          </a:p>
        </p:txBody>
      </p:sp>
      <p:sp>
        <p:nvSpPr>
          <p:cNvPr id="14"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4000" noProof="0" dirty="0" smtClean="0">
                <a:solidFill>
                  <a:schemeClr val="tx2"/>
                </a:solidFill>
                <a:latin typeface="Arial"/>
                <a:ea typeface="ヒラギノ角ゴ ProN W3"/>
                <a:cs typeface="Arial"/>
              </a:rPr>
              <a:t>ヘッダ情報の書き換え</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26" name="Picture 2" descr="C:\Users\kondou\myfile\pplab\seminor\EPnetFaN\lemon2010\PC.jpg"/>
          <p:cNvPicPr>
            <a:picLocks noChangeAspect="1" noChangeArrowheads="1"/>
          </p:cNvPicPr>
          <p:nvPr/>
        </p:nvPicPr>
        <p:blipFill>
          <a:blip r:embed="rId2" cstate="print"/>
          <a:srcRect/>
          <a:stretch>
            <a:fillRect/>
          </a:stretch>
        </p:blipFill>
        <p:spPr bwMode="auto">
          <a:xfrm>
            <a:off x="467544" y="2564904"/>
            <a:ext cx="1368152" cy="1342697"/>
          </a:xfrm>
          <a:prstGeom prst="rect">
            <a:avLst/>
          </a:prstGeom>
          <a:noFill/>
        </p:spPr>
      </p:pic>
      <p:pic>
        <p:nvPicPr>
          <p:cNvPr id="1027" name="Picture 3" descr="C:\Users\kondou\myfile\pplab\seminor\EPnetFaN\lemon2010\rtx3000photo.jpg"/>
          <p:cNvPicPr>
            <a:picLocks noChangeAspect="1" noChangeArrowheads="1"/>
          </p:cNvPicPr>
          <p:nvPr/>
        </p:nvPicPr>
        <p:blipFill>
          <a:blip r:embed="rId3" cstate="print"/>
          <a:srcRect/>
          <a:stretch>
            <a:fillRect/>
          </a:stretch>
        </p:blipFill>
        <p:spPr bwMode="auto">
          <a:xfrm>
            <a:off x="3347864" y="2852936"/>
            <a:ext cx="2326412" cy="720080"/>
          </a:xfrm>
          <a:prstGeom prst="rect">
            <a:avLst/>
          </a:prstGeom>
          <a:noFill/>
        </p:spPr>
      </p:pic>
      <p:graphicFrame>
        <p:nvGraphicFramePr>
          <p:cNvPr id="7" name="表 6"/>
          <p:cNvGraphicFramePr>
            <a:graphicFrameLocks noGrp="1"/>
          </p:cNvGraphicFramePr>
          <p:nvPr/>
        </p:nvGraphicFramePr>
        <p:xfrm>
          <a:off x="179512" y="1131479"/>
          <a:ext cx="3935288" cy="1001377"/>
        </p:xfrm>
        <a:graphic>
          <a:graphicData uri="http://schemas.openxmlformats.org/drawingml/2006/table">
            <a:tbl>
              <a:tblPr firstRow="1" bandRow="1">
                <a:tableStyleId>{0E3FDE45-AF77-4B5C-9715-49D594BDF05E}</a:tableStyleId>
              </a:tblPr>
              <a:tblGrid>
                <a:gridCol w="1967644"/>
                <a:gridCol w="1967644"/>
              </a:tblGrid>
              <a:tr h="508910">
                <a:tc>
                  <a:txBody>
                    <a:bodyPr/>
                    <a:lstStyle/>
                    <a:p>
                      <a:r>
                        <a:rPr kumimoji="1" lang="ja-JP" altLang="en-US" sz="1600" b="0" i="0" dirty="0" smtClean="0">
                          <a:latin typeface="Arial"/>
                          <a:ea typeface="ヒラギノ角ゴ ProN W3"/>
                          <a:cs typeface="Arial"/>
                        </a:rPr>
                        <a:t>送信前 </a:t>
                      </a:r>
                      <a:r>
                        <a:rPr kumimoji="1" lang="en-US" altLang="ja-JP" sz="1600" b="0" i="0" dirty="0" smtClean="0">
                          <a:latin typeface="Arial"/>
                          <a:ea typeface="ヒラギノ角ゴ ProN W3"/>
                          <a:cs typeface="Arial"/>
                        </a:rPr>
                        <a:t>IP</a:t>
                      </a:r>
                      <a:r>
                        <a:rPr kumimoji="1" lang="en-US" altLang="ja-JP" sz="1600" b="0" i="0" baseline="0" dirty="0" smtClean="0">
                          <a:latin typeface="Arial"/>
                          <a:ea typeface="ヒラギノ角ゴ ProN W3"/>
                          <a:cs typeface="Arial"/>
                        </a:rPr>
                        <a:t> </a:t>
                      </a:r>
                      <a:br>
                        <a:rPr kumimoji="1" lang="en-US" altLang="ja-JP" sz="1600" b="0" i="0" baseline="0" dirty="0" smtClean="0">
                          <a:latin typeface="Arial"/>
                          <a:ea typeface="ヒラギノ角ゴ ProN W3"/>
                          <a:cs typeface="Arial"/>
                        </a:rPr>
                      </a:br>
                      <a:r>
                        <a:rPr kumimoji="1" lang="ja-JP" altLang="en-US" sz="1600" b="0" i="0" baseline="0" dirty="0" smtClean="0">
                          <a:latin typeface="Arial"/>
                          <a:ea typeface="ヒラギノ角ゴ ProN W3"/>
                          <a:cs typeface="Arial"/>
                        </a:rPr>
                        <a:t>アドレス</a:t>
                      </a:r>
                      <a:endParaRPr kumimoji="1" lang="ja-JP" altLang="en-US" sz="1600" b="0" i="0" dirty="0">
                        <a:latin typeface="Arial"/>
                        <a:ea typeface="ヒラギノ角ゴ ProN W3"/>
                        <a:cs typeface="Arial"/>
                      </a:endParaRPr>
                    </a:p>
                  </a:txBody>
                  <a:tcPr/>
                </a:tc>
                <a:tc>
                  <a:txBody>
                    <a:bodyPr/>
                    <a:lstStyle/>
                    <a:p>
                      <a:r>
                        <a:rPr kumimoji="1" lang="ja-JP" altLang="en-US" sz="1600" b="0" i="0" dirty="0" smtClean="0">
                          <a:latin typeface="Arial"/>
                          <a:ea typeface="ヒラギノ角ゴ ProN W3"/>
                          <a:cs typeface="Arial"/>
                        </a:rPr>
                        <a:t>送信元ポート番号</a:t>
                      </a:r>
                      <a:endParaRPr kumimoji="1" lang="ja-JP" altLang="en-US" sz="1600" b="0" i="0" dirty="0">
                        <a:latin typeface="Arial"/>
                        <a:ea typeface="ヒラギノ角ゴ ProN W3"/>
                        <a:cs typeface="Arial"/>
                      </a:endParaRPr>
                    </a:p>
                  </a:txBody>
                  <a:tcPr/>
                </a:tc>
              </a:tr>
              <a:tr h="422257">
                <a:tc>
                  <a:txBody>
                    <a:bodyPr/>
                    <a:lstStyle/>
                    <a:p>
                      <a:r>
                        <a:rPr kumimoji="1" lang="en-US" altLang="ja-JP" sz="2000" b="0" i="0" dirty="0" smtClean="0">
                          <a:latin typeface="Arial"/>
                          <a:ea typeface="ヒラギノ角ゴ ProN W3"/>
                          <a:cs typeface="Arial"/>
                        </a:rPr>
                        <a:t>192.168.16.100</a:t>
                      </a:r>
                      <a:endParaRPr kumimoji="1" lang="ja-JP" altLang="en-US" sz="2000" b="0" i="0" dirty="0">
                        <a:latin typeface="Arial"/>
                        <a:ea typeface="ヒラギノ角ゴ ProN W3"/>
                        <a:cs typeface="Arial"/>
                      </a:endParaRPr>
                    </a:p>
                  </a:txBody>
                  <a:tcPr/>
                </a:tc>
                <a:tc>
                  <a:txBody>
                    <a:bodyPr/>
                    <a:lstStyle/>
                    <a:p>
                      <a:r>
                        <a:rPr kumimoji="1" lang="en-US" altLang="ja-JP" sz="2000" b="0" i="0" dirty="0" smtClean="0">
                          <a:latin typeface="Arial"/>
                          <a:ea typeface="ヒラギノ角ゴ ProN W3"/>
                          <a:cs typeface="Arial"/>
                        </a:rPr>
                        <a:t>2619</a:t>
                      </a:r>
                      <a:endParaRPr kumimoji="1" lang="ja-JP" altLang="en-US" sz="2000" b="0" i="0" dirty="0">
                        <a:latin typeface="Arial"/>
                        <a:ea typeface="ヒラギノ角ゴ ProN W3"/>
                        <a:cs typeface="Arial"/>
                      </a:endParaRPr>
                    </a:p>
                  </a:txBody>
                  <a:tcPr/>
                </a:tc>
              </a:tr>
            </a:tbl>
          </a:graphicData>
        </a:graphic>
      </p:graphicFrame>
      <p:graphicFrame>
        <p:nvGraphicFramePr>
          <p:cNvPr id="9" name="表 8"/>
          <p:cNvGraphicFramePr>
            <a:graphicFrameLocks noGrp="1"/>
          </p:cNvGraphicFramePr>
          <p:nvPr/>
        </p:nvGraphicFramePr>
        <p:xfrm>
          <a:off x="5004048" y="1124744"/>
          <a:ext cx="3816424" cy="1001377"/>
        </p:xfrm>
        <a:graphic>
          <a:graphicData uri="http://schemas.openxmlformats.org/drawingml/2006/table">
            <a:tbl>
              <a:tblPr firstRow="1" bandRow="1">
                <a:tableStyleId>{0E3FDE45-AF77-4B5C-9715-49D594BDF05E}</a:tableStyleId>
              </a:tblPr>
              <a:tblGrid>
                <a:gridCol w="1908212"/>
                <a:gridCol w="1908212"/>
              </a:tblGrid>
              <a:tr h="508910">
                <a:tc>
                  <a:txBody>
                    <a:bodyPr/>
                    <a:lstStyle/>
                    <a:p>
                      <a:r>
                        <a:rPr kumimoji="1" lang="ja-JP" altLang="en-US" sz="1600" b="0" i="0" dirty="0" smtClean="0">
                          <a:latin typeface="Arial"/>
                          <a:ea typeface="ヒラギノ角ゴ ProN W3"/>
                          <a:cs typeface="Arial"/>
                        </a:rPr>
                        <a:t>送信後 </a:t>
                      </a:r>
                      <a:r>
                        <a:rPr kumimoji="1" lang="en-US" altLang="ja-JP" sz="1600" b="0" i="0" dirty="0" smtClean="0">
                          <a:latin typeface="Arial"/>
                          <a:ea typeface="ヒラギノ角ゴ ProN W3"/>
                          <a:cs typeface="Arial"/>
                        </a:rPr>
                        <a:t>IP</a:t>
                      </a:r>
                      <a:r>
                        <a:rPr kumimoji="1" lang="en-US" altLang="ja-JP" sz="1600" b="0" i="0" baseline="0" dirty="0" smtClean="0">
                          <a:latin typeface="Arial"/>
                          <a:ea typeface="ヒラギノ角ゴ ProN W3"/>
                          <a:cs typeface="Arial"/>
                        </a:rPr>
                        <a:t> </a:t>
                      </a:r>
                      <a:br>
                        <a:rPr kumimoji="1" lang="en-US" altLang="ja-JP" sz="1600" b="0" i="0" baseline="0" dirty="0" smtClean="0">
                          <a:latin typeface="Arial"/>
                          <a:ea typeface="ヒラギノ角ゴ ProN W3"/>
                          <a:cs typeface="Arial"/>
                        </a:rPr>
                      </a:br>
                      <a:r>
                        <a:rPr kumimoji="1" lang="ja-JP" altLang="en-US" sz="1600" b="0" i="0" baseline="0" dirty="0" smtClean="0">
                          <a:latin typeface="Arial"/>
                          <a:ea typeface="ヒラギノ角ゴ ProN W3"/>
                          <a:cs typeface="Arial"/>
                        </a:rPr>
                        <a:t>アドレス</a:t>
                      </a:r>
                      <a:endParaRPr kumimoji="1" lang="ja-JP" altLang="en-US" sz="1600" b="0" i="0" dirty="0">
                        <a:latin typeface="Arial"/>
                        <a:ea typeface="ヒラギノ角ゴ ProN W3"/>
                        <a:cs typeface="Arial"/>
                      </a:endParaRPr>
                    </a:p>
                  </a:txBody>
                  <a:tcPr/>
                </a:tc>
                <a:tc>
                  <a:txBody>
                    <a:bodyPr/>
                    <a:lstStyle/>
                    <a:p>
                      <a:r>
                        <a:rPr kumimoji="1" lang="ja-JP" altLang="en-US" sz="1600" b="0" i="0" dirty="0" smtClean="0">
                          <a:latin typeface="Arial"/>
                          <a:ea typeface="ヒラギノ角ゴ ProN W3"/>
                          <a:cs typeface="Arial"/>
                        </a:rPr>
                        <a:t>送信元ポート番号</a:t>
                      </a:r>
                      <a:endParaRPr kumimoji="1" lang="ja-JP" altLang="en-US" sz="1600" b="0" i="0" dirty="0">
                        <a:latin typeface="Arial"/>
                        <a:ea typeface="ヒラギノ角ゴ ProN W3"/>
                        <a:cs typeface="Arial"/>
                      </a:endParaRPr>
                    </a:p>
                  </a:txBody>
                  <a:tcPr/>
                </a:tc>
              </a:tr>
              <a:tr h="422257">
                <a:tc>
                  <a:txBody>
                    <a:bodyPr/>
                    <a:lstStyle/>
                    <a:p>
                      <a:r>
                        <a:rPr kumimoji="1" lang="en-US" altLang="ja-JP" sz="2000" b="0" i="0" dirty="0" smtClean="0">
                          <a:solidFill>
                            <a:srgbClr val="FF0000"/>
                          </a:solidFill>
                          <a:latin typeface="Arial"/>
                          <a:ea typeface="ヒラギノ角ゴ ProN W3"/>
                          <a:cs typeface="Arial"/>
                        </a:rPr>
                        <a:t>133.87.45.154</a:t>
                      </a:r>
                      <a:endParaRPr kumimoji="1" lang="ja-JP" altLang="en-US" sz="2000" b="0" i="0" dirty="0">
                        <a:solidFill>
                          <a:srgbClr val="FF0000"/>
                        </a:solidFill>
                        <a:latin typeface="Arial"/>
                        <a:ea typeface="ヒラギノ角ゴ ProN W3"/>
                        <a:cs typeface="Arial"/>
                      </a:endParaRPr>
                    </a:p>
                  </a:txBody>
                  <a:tcPr/>
                </a:tc>
                <a:tc>
                  <a:txBody>
                    <a:bodyPr/>
                    <a:lstStyle/>
                    <a:p>
                      <a:r>
                        <a:rPr kumimoji="1" lang="en-US" altLang="ja-JP" sz="2000" b="0" i="0" dirty="0" smtClean="0">
                          <a:solidFill>
                            <a:srgbClr val="FF0000"/>
                          </a:solidFill>
                          <a:latin typeface="Arial"/>
                          <a:ea typeface="ヒラギノ角ゴ ProN W3"/>
                          <a:cs typeface="Arial"/>
                        </a:rPr>
                        <a:t>3546</a:t>
                      </a:r>
                      <a:endParaRPr kumimoji="1" lang="ja-JP" altLang="en-US" sz="2000" b="0" i="0" dirty="0">
                        <a:solidFill>
                          <a:srgbClr val="FF0000"/>
                        </a:solidFill>
                        <a:latin typeface="Arial"/>
                        <a:ea typeface="ヒラギノ角ゴ ProN W3"/>
                        <a:cs typeface="Arial"/>
                      </a:endParaRPr>
                    </a:p>
                  </a:txBody>
                  <a:tcPr/>
                </a:tc>
              </a:tr>
            </a:tbl>
          </a:graphicData>
        </a:graphic>
      </p:graphicFrame>
      <p:sp>
        <p:nvSpPr>
          <p:cNvPr id="11" name="右矢印 10"/>
          <p:cNvSpPr/>
          <p:nvPr/>
        </p:nvSpPr>
        <p:spPr>
          <a:xfrm rot="3014836">
            <a:off x="2838876" y="2363125"/>
            <a:ext cx="648072" cy="504056"/>
          </a:xfrm>
          <a:prstGeom prst="rightArrow">
            <a:avLst/>
          </a:prstGeom>
          <a:solidFill>
            <a:srgbClr val="FF858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Arial"/>
              <a:ea typeface="ヒラギノ角ゴ ProN W3"/>
              <a:cs typeface="Arial"/>
            </a:endParaRPr>
          </a:p>
        </p:txBody>
      </p:sp>
      <p:sp>
        <p:nvSpPr>
          <p:cNvPr id="12" name="右矢印 11"/>
          <p:cNvSpPr/>
          <p:nvPr/>
        </p:nvSpPr>
        <p:spPr>
          <a:xfrm rot="18983990">
            <a:off x="5664538" y="2286802"/>
            <a:ext cx="648072" cy="504056"/>
          </a:xfrm>
          <a:prstGeom prst="rightArrow">
            <a:avLst/>
          </a:prstGeom>
          <a:solidFill>
            <a:srgbClr val="FF858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Arial"/>
              <a:ea typeface="ヒラギノ角ゴ ProN W3"/>
              <a:cs typeface="Arial"/>
            </a:endParaRPr>
          </a:p>
        </p:txBody>
      </p:sp>
      <p:sp>
        <p:nvSpPr>
          <p:cNvPr id="13" name="テキスト ボックス 12"/>
          <p:cNvSpPr txBox="1"/>
          <p:nvPr/>
        </p:nvSpPr>
        <p:spPr>
          <a:xfrm>
            <a:off x="457200" y="591071"/>
            <a:ext cx="3034680" cy="461665"/>
          </a:xfrm>
          <a:prstGeom prst="rect">
            <a:avLst/>
          </a:prstGeom>
          <a:noFill/>
        </p:spPr>
        <p:txBody>
          <a:bodyPr wrap="square" rtlCol="0">
            <a:spAutoFit/>
          </a:bodyPr>
          <a:lstStyle/>
          <a:p>
            <a:r>
              <a:rPr lang="ja-JP" altLang="en-US" sz="2400" dirty="0" smtClean="0">
                <a:latin typeface="Arial"/>
                <a:ea typeface="ヒラギノ角ゴ ProN W3"/>
                <a:cs typeface="Arial"/>
              </a:rPr>
              <a:t>変換前送信パケット</a:t>
            </a:r>
            <a:endParaRPr kumimoji="1" lang="ja-JP" altLang="en-US" sz="2400" dirty="0">
              <a:latin typeface="Arial"/>
              <a:ea typeface="ヒラギノ角ゴ ProN W3"/>
              <a:cs typeface="Arial"/>
            </a:endParaRPr>
          </a:p>
        </p:txBody>
      </p:sp>
      <p:sp>
        <p:nvSpPr>
          <p:cNvPr id="14" name="テキスト ボックス 13"/>
          <p:cNvSpPr txBox="1"/>
          <p:nvPr/>
        </p:nvSpPr>
        <p:spPr>
          <a:xfrm>
            <a:off x="5410200" y="620688"/>
            <a:ext cx="3085728" cy="461665"/>
          </a:xfrm>
          <a:prstGeom prst="rect">
            <a:avLst/>
          </a:prstGeom>
          <a:noFill/>
        </p:spPr>
        <p:txBody>
          <a:bodyPr wrap="square" rtlCol="0">
            <a:spAutoFit/>
          </a:bodyPr>
          <a:lstStyle/>
          <a:p>
            <a:r>
              <a:rPr lang="ja-JP" altLang="en-US" sz="2400" dirty="0" smtClean="0">
                <a:latin typeface="Arial"/>
                <a:ea typeface="ヒラギノ角ゴ ProN W3"/>
                <a:cs typeface="Arial"/>
              </a:rPr>
              <a:t>変換後送信パケット</a:t>
            </a:r>
            <a:endParaRPr kumimoji="1" lang="ja-JP" altLang="en-US" sz="2400" dirty="0">
              <a:latin typeface="Arial"/>
              <a:ea typeface="ヒラギノ角ゴ ProN W3"/>
              <a:cs typeface="Arial"/>
            </a:endParaRPr>
          </a:p>
        </p:txBody>
      </p:sp>
      <p:graphicFrame>
        <p:nvGraphicFramePr>
          <p:cNvPr id="15" name="表 14"/>
          <p:cNvGraphicFramePr>
            <a:graphicFrameLocks noGrp="1"/>
          </p:cNvGraphicFramePr>
          <p:nvPr/>
        </p:nvGraphicFramePr>
        <p:xfrm>
          <a:off x="1219200" y="4179679"/>
          <a:ext cx="7169223" cy="2417673"/>
        </p:xfrm>
        <a:graphic>
          <a:graphicData uri="http://schemas.openxmlformats.org/drawingml/2006/table">
            <a:tbl>
              <a:tblPr firstRow="1" bandRow="1">
                <a:tableStyleId>{5940675A-B579-460E-94D1-54222C63F5DA}</a:tableStyleId>
              </a:tblPr>
              <a:tblGrid>
                <a:gridCol w="2389741"/>
                <a:gridCol w="2389741"/>
                <a:gridCol w="2389741"/>
              </a:tblGrid>
              <a:tr h="729043">
                <a:tc>
                  <a:txBody>
                    <a:bodyPr/>
                    <a:lstStyle/>
                    <a:p>
                      <a:r>
                        <a:rPr kumimoji="1" lang="ja-JP" altLang="en-US" sz="2400" b="0" i="0" dirty="0" smtClean="0">
                          <a:latin typeface="Arial"/>
                          <a:ea typeface="ヒラギノ角ゴ ProN W3"/>
                          <a:cs typeface="Arial"/>
                        </a:rPr>
                        <a:t>送信元 </a:t>
                      </a:r>
                      <a:r>
                        <a:rPr kumimoji="1" lang="en-US" altLang="ja-JP" sz="2400" b="0" i="0" dirty="0" smtClean="0">
                          <a:latin typeface="Arial"/>
                          <a:ea typeface="ヒラギノ角ゴ ProN W3"/>
                          <a:cs typeface="Arial"/>
                        </a:rPr>
                        <a:t/>
                      </a:r>
                      <a:br>
                        <a:rPr kumimoji="1" lang="en-US" altLang="ja-JP" sz="2400" b="0" i="0" dirty="0" smtClean="0">
                          <a:latin typeface="Arial"/>
                          <a:ea typeface="ヒラギノ角ゴ ProN W3"/>
                          <a:cs typeface="Arial"/>
                        </a:rPr>
                      </a:br>
                      <a:r>
                        <a:rPr kumimoji="1" lang="en-US" altLang="ja-JP" sz="2400" b="0" i="0" dirty="0" smtClean="0">
                          <a:latin typeface="Arial"/>
                          <a:ea typeface="ヒラギノ角ゴ ProN W3"/>
                          <a:cs typeface="Arial"/>
                        </a:rPr>
                        <a:t>IP </a:t>
                      </a:r>
                      <a:r>
                        <a:rPr kumimoji="1" lang="ja-JP" altLang="en-US" sz="2400" b="0" i="0" dirty="0" smtClean="0">
                          <a:latin typeface="Arial"/>
                          <a:ea typeface="ヒラギノ角ゴ ProN W3"/>
                          <a:cs typeface="Arial"/>
                        </a:rPr>
                        <a:t>アドレス</a:t>
                      </a:r>
                      <a:endParaRPr kumimoji="1" lang="ja-JP" altLang="en-US" sz="2400" b="0" i="0" dirty="0">
                        <a:latin typeface="Arial"/>
                        <a:ea typeface="ヒラギノ角ゴ ProN W3"/>
                        <a:cs typeface="Arial"/>
                      </a:endParaRPr>
                    </a:p>
                  </a:txBody>
                  <a:tcPr/>
                </a:tc>
                <a:tc>
                  <a:txBody>
                    <a:bodyPr/>
                    <a:lstStyle/>
                    <a:p>
                      <a:r>
                        <a:rPr kumimoji="1" lang="ja-JP" altLang="en-US" sz="2400" b="0" i="0" dirty="0" smtClean="0">
                          <a:latin typeface="Arial"/>
                          <a:ea typeface="ヒラギノ角ゴ ProN W3"/>
                          <a:cs typeface="Arial"/>
                        </a:rPr>
                        <a:t>送信前</a:t>
                      </a:r>
                      <a:r>
                        <a:rPr kumimoji="1" lang="en-US" altLang="ja-JP" sz="2400" b="0" i="0" dirty="0" smtClean="0">
                          <a:latin typeface="Arial"/>
                          <a:ea typeface="ヒラギノ角ゴ ProN W3"/>
                          <a:cs typeface="Arial"/>
                        </a:rPr>
                        <a:t/>
                      </a:r>
                      <a:br>
                        <a:rPr kumimoji="1" lang="en-US" altLang="ja-JP" sz="2400" b="0" i="0" dirty="0" smtClean="0">
                          <a:latin typeface="Arial"/>
                          <a:ea typeface="ヒラギノ角ゴ ProN W3"/>
                          <a:cs typeface="Arial"/>
                        </a:rPr>
                      </a:br>
                      <a:r>
                        <a:rPr kumimoji="1" lang="ja-JP" altLang="en-US" sz="2400" b="0" i="0" dirty="0" smtClean="0">
                          <a:latin typeface="Arial"/>
                          <a:ea typeface="ヒラギノ角ゴ ProN W3"/>
                          <a:cs typeface="Arial"/>
                        </a:rPr>
                        <a:t>ポート番号</a:t>
                      </a:r>
                      <a:endParaRPr kumimoji="1" lang="ja-JP" altLang="en-US" sz="2400" b="0" i="0" dirty="0">
                        <a:latin typeface="Arial"/>
                        <a:ea typeface="ヒラギノ角ゴ ProN W3"/>
                        <a:cs typeface="Arial"/>
                      </a:endParaRPr>
                    </a:p>
                  </a:txBody>
                  <a:tcPr/>
                </a:tc>
                <a:tc>
                  <a:txBody>
                    <a:bodyPr/>
                    <a:lstStyle/>
                    <a:p>
                      <a:r>
                        <a:rPr kumimoji="1" lang="ja-JP" altLang="en-US" sz="2400" b="0" i="0" dirty="0" smtClean="0">
                          <a:latin typeface="Arial"/>
                          <a:ea typeface="ヒラギノ角ゴ ProN W3"/>
                          <a:cs typeface="Arial"/>
                        </a:rPr>
                        <a:t>送信後</a:t>
                      </a:r>
                      <a:r>
                        <a:rPr kumimoji="1" lang="en-US" altLang="ja-JP" sz="2400" b="0" i="0" dirty="0" smtClean="0">
                          <a:latin typeface="Arial"/>
                          <a:ea typeface="ヒラギノ角ゴ ProN W3"/>
                          <a:cs typeface="Arial"/>
                        </a:rPr>
                        <a:t/>
                      </a:r>
                      <a:br>
                        <a:rPr kumimoji="1" lang="en-US" altLang="ja-JP" sz="2400" b="0" i="0" dirty="0" smtClean="0">
                          <a:latin typeface="Arial"/>
                          <a:ea typeface="ヒラギノ角ゴ ProN W3"/>
                          <a:cs typeface="Arial"/>
                        </a:rPr>
                      </a:br>
                      <a:r>
                        <a:rPr kumimoji="1" lang="ja-JP" altLang="en-US" sz="2400" b="0" i="0" dirty="0" smtClean="0">
                          <a:latin typeface="Arial"/>
                          <a:ea typeface="ヒラギノ角ゴ ProN W3"/>
                          <a:cs typeface="Arial"/>
                        </a:rPr>
                        <a:t>ポート番号</a:t>
                      </a:r>
                      <a:endParaRPr kumimoji="1" lang="ja-JP" altLang="en-US" sz="2400" b="0" i="0" dirty="0">
                        <a:latin typeface="Arial"/>
                        <a:ea typeface="ヒラギノ角ゴ ProN W3"/>
                        <a:cs typeface="Arial"/>
                      </a:endParaRPr>
                    </a:p>
                  </a:txBody>
                  <a:tcPr/>
                </a:tc>
              </a:tr>
              <a:tr h="531571">
                <a:tc>
                  <a:txBody>
                    <a:bodyPr/>
                    <a:lstStyle/>
                    <a:p>
                      <a:r>
                        <a:rPr kumimoji="1" lang="en-US" altLang="ja-JP" sz="2400" b="0" i="0" dirty="0" smtClean="0">
                          <a:latin typeface="Arial"/>
                          <a:ea typeface="ヒラギノ角ゴ ProN W3"/>
                          <a:cs typeface="Arial"/>
                        </a:rPr>
                        <a:t>192.168.16.100</a:t>
                      </a:r>
                      <a:endParaRPr kumimoji="1" lang="ja-JP" altLang="en-US" sz="2400" b="0" i="0" dirty="0">
                        <a:latin typeface="Arial"/>
                        <a:ea typeface="ヒラギノ角ゴ ProN W3"/>
                        <a:cs typeface="Arial"/>
                      </a:endParaRPr>
                    </a:p>
                  </a:txBody>
                  <a:tcPr/>
                </a:tc>
                <a:tc>
                  <a:txBody>
                    <a:bodyPr/>
                    <a:lstStyle/>
                    <a:p>
                      <a:r>
                        <a:rPr kumimoji="1" lang="en-US" altLang="ja-JP" sz="2400" b="0" i="0" dirty="0" smtClean="0">
                          <a:latin typeface="Arial"/>
                          <a:ea typeface="ヒラギノ角ゴ ProN W3"/>
                          <a:cs typeface="Arial"/>
                        </a:rPr>
                        <a:t>2619</a:t>
                      </a:r>
                      <a:endParaRPr kumimoji="1" lang="ja-JP" altLang="en-US" sz="2400" b="0" i="0" dirty="0">
                        <a:latin typeface="Arial"/>
                        <a:ea typeface="ヒラギノ角ゴ ProN W3"/>
                        <a:cs typeface="Arial"/>
                      </a:endParaRPr>
                    </a:p>
                  </a:txBody>
                  <a:tcPr/>
                </a:tc>
                <a:tc>
                  <a:txBody>
                    <a:bodyPr/>
                    <a:lstStyle/>
                    <a:p>
                      <a:r>
                        <a:rPr kumimoji="1" lang="en-US" altLang="ja-JP" sz="2400" b="0" i="0" dirty="0" smtClean="0">
                          <a:latin typeface="Arial"/>
                          <a:ea typeface="ヒラギノ角ゴ ProN W3"/>
                          <a:cs typeface="Arial"/>
                        </a:rPr>
                        <a:t>3546</a:t>
                      </a:r>
                      <a:endParaRPr kumimoji="1" lang="ja-JP" altLang="en-US" sz="2400" b="0" i="0" dirty="0">
                        <a:latin typeface="Arial"/>
                        <a:ea typeface="ヒラギノ角ゴ ProN W3"/>
                        <a:cs typeface="Arial"/>
                      </a:endParaRPr>
                    </a:p>
                  </a:txBody>
                  <a:tcPr/>
                </a:tc>
              </a:tr>
              <a:tr h="531571">
                <a:tc>
                  <a:txBody>
                    <a:bodyPr/>
                    <a:lstStyle/>
                    <a:p>
                      <a:r>
                        <a:rPr kumimoji="1" lang="en-US" altLang="ja-JP" sz="2400" b="0" i="0" dirty="0" smtClean="0">
                          <a:latin typeface="Arial"/>
                          <a:ea typeface="ヒラギノ角ゴ ProN W3"/>
                          <a:cs typeface="Arial"/>
                        </a:rPr>
                        <a:t>192.168.16.120</a:t>
                      </a:r>
                      <a:endParaRPr kumimoji="1" lang="ja-JP" altLang="en-US" sz="2400" b="0" i="0" dirty="0">
                        <a:latin typeface="Arial"/>
                        <a:ea typeface="ヒラギノ角ゴ ProN W3"/>
                        <a:cs typeface="Arial"/>
                      </a:endParaRPr>
                    </a:p>
                  </a:txBody>
                  <a:tcPr/>
                </a:tc>
                <a:tc>
                  <a:txBody>
                    <a:bodyPr/>
                    <a:lstStyle/>
                    <a:p>
                      <a:r>
                        <a:rPr kumimoji="1" lang="en-US" altLang="ja-JP" sz="2400" b="0" i="0" dirty="0" smtClean="0">
                          <a:latin typeface="Arial"/>
                          <a:ea typeface="ヒラギノ角ゴ ProN W3"/>
                          <a:cs typeface="Arial"/>
                        </a:rPr>
                        <a:t>3456</a:t>
                      </a:r>
                      <a:endParaRPr kumimoji="1" lang="ja-JP" altLang="en-US" sz="2400" b="0" i="0" dirty="0">
                        <a:latin typeface="Arial"/>
                        <a:ea typeface="ヒラギノ角ゴ ProN W3"/>
                        <a:cs typeface="Arial"/>
                      </a:endParaRPr>
                    </a:p>
                  </a:txBody>
                  <a:tcPr/>
                </a:tc>
                <a:tc>
                  <a:txBody>
                    <a:bodyPr/>
                    <a:lstStyle/>
                    <a:p>
                      <a:r>
                        <a:rPr kumimoji="1" lang="en-US" altLang="ja-JP" sz="2400" b="0" i="0" dirty="0" smtClean="0">
                          <a:latin typeface="Arial"/>
                          <a:ea typeface="ヒラギノ角ゴ ProN W3"/>
                          <a:cs typeface="Arial"/>
                        </a:rPr>
                        <a:t>3692</a:t>
                      </a:r>
                      <a:endParaRPr kumimoji="1" lang="ja-JP" altLang="en-US" sz="2400" b="0" i="0" dirty="0">
                        <a:latin typeface="Arial"/>
                        <a:ea typeface="ヒラギノ角ゴ ProN W3"/>
                        <a:cs typeface="Arial"/>
                      </a:endParaRPr>
                    </a:p>
                  </a:txBody>
                  <a:tcPr/>
                </a:tc>
              </a:tr>
              <a:tr h="531571">
                <a:tc>
                  <a:txBody>
                    <a:bodyPr/>
                    <a:lstStyle/>
                    <a:p>
                      <a:r>
                        <a:rPr kumimoji="1" lang="en-US" altLang="ja-JP" sz="2400" b="0" i="0" dirty="0" smtClean="0">
                          <a:latin typeface="Arial"/>
                          <a:ea typeface="ヒラギノ角ゴ ProN W3"/>
                          <a:cs typeface="Arial"/>
                        </a:rPr>
                        <a:t>192.168.16.156</a:t>
                      </a:r>
                      <a:endParaRPr kumimoji="1" lang="ja-JP" altLang="en-US" sz="2400" b="0" i="0" dirty="0">
                        <a:latin typeface="Arial"/>
                        <a:ea typeface="ヒラギノ角ゴ ProN W3"/>
                        <a:cs typeface="Arial"/>
                      </a:endParaRPr>
                    </a:p>
                  </a:txBody>
                  <a:tcPr/>
                </a:tc>
                <a:tc>
                  <a:txBody>
                    <a:bodyPr/>
                    <a:lstStyle/>
                    <a:p>
                      <a:r>
                        <a:rPr kumimoji="1" lang="en-US" altLang="ja-JP" sz="2400" b="0" i="0" dirty="0" smtClean="0">
                          <a:latin typeface="Arial"/>
                          <a:ea typeface="ヒラギノ角ゴ ProN W3"/>
                          <a:cs typeface="Arial"/>
                        </a:rPr>
                        <a:t>4267</a:t>
                      </a:r>
                      <a:endParaRPr kumimoji="1" lang="ja-JP" altLang="en-US" sz="2400" b="0" i="0" dirty="0">
                        <a:latin typeface="Arial"/>
                        <a:ea typeface="ヒラギノ角ゴ ProN W3"/>
                        <a:cs typeface="Arial"/>
                      </a:endParaRPr>
                    </a:p>
                  </a:txBody>
                  <a:tcPr/>
                </a:tc>
                <a:tc>
                  <a:txBody>
                    <a:bodyPr/>
                    <a:lstStyle/>
                    <a:p>
                      <a:r>
                        <a:rPr kumimoji="1" lang="en-US" altLang="ja-JP" sz="2400" b="0" i="0" dirty="0" smtClean="0">
                          <a:latin typeface="Arial"/>
                          <a:ea typeface="ヒラギノ角ゴ ProN W3"/>
                          <a:cs typeface="Arial"/>
                        </a:rPr>
                        <a:t>7236</a:t>
                      </a:r>
                      <a:endParaRPr kumimoji="1" lang="ja-JP" altLang="en-US" sz="2400" b="0" i="0" dirty="0">
                        <a:latin typeface="Arial"/>
                        <a:ea typeface="ヒラギノ角ゴ ProN W3"/>
                        <a:cs typeface="Arial"/>
                      </a:endParaRPr>
                    </a:p>
                  </a:txBody>
                  <a:tcPr/>
                </a:tc>
              </a:tr>
            </a:tbl>
          </a:graphicData>
        </a:graphic>
      </p:graphicFrame>
      <p:sp>
        <p:nvSpPr>
          <p:cNvPr id="17" name="テキスト ボックス 16"/>
          <p:cNvSpPr txBox="1"/>
          <p:nvPr/>
        </p:nvSpPr>
        <p:spPr>
          <a:xfrm>
            <a:off x="3059832" y="3645024"/>
            <a:ext cx="2880320" cy="400110"/>
          </a:xfrm>
          <a:prstGeom prst="rect">
            <a:avLst/>
          </a:prstGeom>
          <a:noFill/>
        </p:spPr>
        <p:txBody>
          <a:bodyPr wrap="square" rtlCol="0">
            <a:spAutoFit/>
          </a:bodyPr>
          <a:lstStyle/>
          <a:p>
            <a:r>
              <a:rPr lang="ja-JP" altLang="en-US" sz="2000" dirty="0" smtClean="0">
                <a:latin typeface="Arial"/>
                <a:ea typeface="ヒラギノ角ゴ ProN W3"/>
                <a:cs typeface="Arial"/>
              </a:rPr>
              <a:t>対応関係を保存 </a:t>
            </a:r>
            <a:r>
              <a:rPr lang="en-US" altLang="ja-JP" sz="2000" dirty="0" smtClean="0">
                <a:latin typeface="Arial"/>
                <a:ea typeface="ヒラギノ角ゴ ProN W3"/>
                <a:cs typeface="Arial"/>
              </a:rPr>
              <a:t>(</a:t>
            </a:r>
            <a:r>
              <a:rPr lang="ja-JP" altLang="en-US" sz="2000" dirty="0" smtClean="0">
                <a:latin typeface="Arial"/>
                <a:ea typeface="ヒラギノ角ゴ ProN W3"/>
                <a:cs typeface="Arial"/>
              </a:rPr>
              <a:t>一例</a:t>
            </a:r>
            <a:r>
              <a:rPr lang="en-US" altLang="ja-JP" sz="2000" dirty="0" smtClean="0">
                <a:latin typeface="Arial"/>
                <a:ea typeface="ヒラギノ角ゴ ProN W3"/>
                <a:cs typeface="Arial"/>
              </a:rPr>
              <a:t>)</a:t>
            </a:r>
            <a:endParaRPr kumimoji="1" lang="ja-JP" altLang="en-US" sz="2000" dirty="0">
              <a:latin typeface="Arial"/>
              <a:ea typeface="ヒラギノ角ゴ ProN W3"/>
              <a:cs typeface="Arial"/>
            </a:endParaRPr>
          </a:p>
        </p:txBody>
      </p:sp>
      <p:sp>
        <p:nvSpPr>
          <p:cNvPr id="18" name="右矢印 17"/>
          <p:cNvSpPr/>
          <p:nvPr/>
        </p:nvSpPr>
        <p:spPr>
          <a:xfrm rot="8364171">
            <a:off x="5954154" y="2774744"/>
            <a:ext cx="648072" cy="504056"/>
          </a:xfrm>
          <a:prstGeom prst="rightArrow">
            <a:avLst/>
          </a:prstGeom>
          <a:solidFill>
            <a:srgbClr val="FF858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Arial"/>
              <a:ea typeface="ヒラギノ角ゴ ProN W3"/>
              <a:cs typeface="Arial"/>
            </a:endParaRPr>
          </a:p>
        </p:txBody>
      </p:sp>
      <p:sp>
        <p:nvSpPr>
          <p:cNvPr id="19" name="右矢印 18"/>
          <p:cNvSpPr/>
          <p:nvPr/>
        </p:nvSpPr>
        <p:spPr>
          <a:xfrm rot="13745869">
            <a:off x="2406828" y="2579149"/>
            <a:ext cx="648072" cy="504056"/>
          </a:xfrm>
          <a:prstGeom prst="rightArrow">
            <a:avLst/>
          </a:prstGeom>
          <a:solidFill>
            <a:srgbClr val="FF858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542288"/>
            <a:ext cx="8229600" cy="4325112"/>
          </a:xfrm>
        </p:spPr>
        <p:txBody>
          <a:bodyPr>
            <a:normAutofit fontScale="92500" lnSpcReduction="10000"/>
          </a:bodyPr>
          <a:lstStyle/>
          <a:p>
            <a:r>
              <a:rPr lang="ja-JP" altLang="en-US" dirty="0" smtClean="0">
                <a:latin typeface="Arial"/>
                <a:ea typeface="ヒラギノ角ゴ ProN W3"/>
                <a:cs typeface="Arial"/>
              </a:rPr>
              <a:t>中継を許可するパケットや拒否するパケットを選択できる</a:t>
            </a:r>
            <a:endParaRPr lang="en-US" altLang="ja-JP" dirty="0" smtClean="0">
              <a:latin typeface="Arial"/>
              <a:ea typeface="ヒラギノ角ゴ ProN W3"/>
              <a:cs typeface="Arial"/>
            </a:endParaRPr>
          </a:p>
          <a:p>
            <a:r>
              <a:rPr lang="en-US" altLang="ja-JP" dirty="0" smtClean="0">
                <a:latin typeface="Arial"/>
                <a:ea typeface="ヒラギノ角ゴ ProN W3"/>
                <a:cs typeface="Arial"/>
              </a:rPr>
              <a:t>TCP </a:t>
            </a:r>
            <a:r>
              <a:rPr lang="ja-JP" altLang="en-US" dirty="0" smtClean="0">
                <a:latin typeface="Arial"/>
                <a:ea typeface="ヒラギノ角ゴ ProN W3"/>
                <a:cs typeface="Arial"/>
              </a:rPr>
              <a:t>ヘッダや </a:t>
            </a:r>
            <a:r>
              <a:rPr lang="en-US" altLang="ja-JP" dirty="0" smtClean="0">
                <a:latin typeface="Arial"/>
                <a:ea typeface="ヒラギノ角ゴ ProN W3"/>
                <a:cs typeface="Arial"/>
              </a:rPr>
              <a:t>IP </a:t>
            </a:r>
            <a:r>
              <a:rPr lang="ja-JP" altLang="en-US" dirty="0" smtClean="0">
                <a:latin typeface="Arial"/>
                <a:ea typeface="ヒラギノ角ゴ ProN W3"/>
                <a:cs typeface="Arial"/>
              </a:rPr>
              <a:t>ヘッダに記述されている</a:t>
            </a:r>
            <a:r>
              <a:rPr lang="en-US" altLang="ja-JP" dirty="0" smtClean="0">
                <a:latin typeface="Arial"/>
                <a:ea typeface="ヒラギノ角ゴ ProN W3"/>
                <a:cs typeface="Arial"/>
              </a:rPr>
              <a:t/>
            </a:r>
            <a:br>
              <a:rPr lang="en-US" altLang="ja-JP" dirty="0" smtClean="0">
                <a:latin typeface="Arial"/>
                <a:ea typeface="ヒラギノ角ゴ ProN W3"/>
                <a:cs typeface="Arial"/>
              </a:rPr>
            </a:br>
            <a:r>
              <a:rPr lang="ja-JP" altLang="en-US" dirty="0" smtClean="0">
                <a:latin typeface="Arial"/>
                <a:ea typeface="ヒラギノ角ゴ ProN W3"/>
                <a:cs typeface="Arial"/>
              </a:rPr>
              <a:t>ポート番号や </a:t>
            </a:r>
            <a:r>
              <a:rPr lang="en-US" altLang="ja-JP" dirty="0" smtClean="0">
                <a:latin typeface="Arial"/>
                <a:ea typeface="ヒラギノ角ゴ ProN W3"/>
                <a:cs typeface="Arial"/>
              </a:rPr>
              <a:t>IP </a:t>
            </a:r>
            <a:r>
              <a:rPr lang="ja-JP" altLang="en-US" dirty="0" smtClean="0">
                <a:latin typeface="Arial"/>
                <a:ea typeface="ヒラギノ角ゴ ProN W3"/>
                <a:cs typeface="Arial"/>
              </a:rPr>
              <a:t>アドレスから判断</a:t>
            </a:r>
            <a:endParaRPr lang="en-US" altLang="ja-JP" dirty="0" smtClean="0">
              <a:latin typeface="Arial"/>
              <a:ea typeface="ヒラギノ角ゴ ProN W3"/>
              <a:cs typeface="Arial"/>
            </a:endParaRPr>
          </a:p>
          <a:p>
            <a:r>
              <a:rPr lang="en-US" altLang="ja-JP" dirty="0" smtClean="0">
                <a:latin typeface="Arial"/>
                <a:ea typeface="ヒラギノ角ゴ ProN W3"/>
                <a:cs typeface="Arial"/>
              </a:rPr>
              <a:t>lemon </a:t>
            </a:r>
            <a:r>
              <a:rPr lang="ja-JP" altLang="en-US" dirty="0" smtClean="0">
                <a:latin typeface="Arial"/>
                <a:ea typeface="ヒラギノ角ゴ ProN W3"/>
                <a:cs typeface="Arial"/>
              </a:rPr>
              <a:t>は</a:t>
            </a:r>
            <a:r>
              <a:rPr kumimoji="1" lang="ja-JP" altLang="en-US" dirty="0" smtClean="0">
                <a:latin typeface="Arial"/>
                <a:ea typeface="ヒラギノ角ゴ ProN W3"/>
                <a:cs typeface="Arial"/>
              </a:rPr>
              <a:t>セキュリティの</a:t>
            </a:r>
            <a:r>
              <a:rPr lang="ja-JP" altLang="en-US" dirty="0" smtClean="0">
                <a:latin typeface="Arial"/>
                <a:ea typeface="ヒラギノ角ゴ ProN W3"/>
                <a:cs typeface="Arial"/>
              </a:rPr>
              <a:t>関係上</a:t>
            </a:r>
            <a:r>
              <a:rPr kumimoji="1" lang="ja-JP" altLang="en-US" dirty="0" smtClean="0">
                <a:latin typeface="Arial"/>
                <a:ea typeface="ヒラギノ角ゴ ProN W3"/>
                <a:cs typeface="Arial"/>
              </a:rPr>
              <a:t>不必要なポートは開かない</a:t>
            </a:r>
            <a:r>
              <a:rPr lang="ja-JP" altLang="en-US" dirty="0" smtClean="0">
                <a:latin typeface="Arial"/>
                <a:ea typeface="ヒラギノ角ゴ ProN W3"/>
                <a:cs typeface="Arial"/>
              </a:rPr>
              <a:t>方針</a:t>
            </a:r>
            <a:endParaRPr lang="en-US" altLang="ja-JP" dirty="0" smtClean="0">
              <a:latin typeface="Arial"/>
              <a:ea typeface="ヒラギノ角ゴ ProN W3"/>
              <a:cs typeface="Arial"/>
            </a:endParaRPr>
          </a:p>
          <a:p>
            <a:pPr lvl="1"/>
            <a:r>
              <a:rPr kumimoji="1" lang="ja-JP" altLang="en-US" dirty="0" smtClean="0">
                <a:latin typeface="Arial"/>
                <a:ea typeface="ヒラギノ角ゴ ProN W3"/>
                <a:cs typeface="Arial"/>
              </a:rPr>
              <a:t>開いているポートはこちら</a:t>
            </a:r>
            <a:endParaRPr kumimoji="1" lang="en-US" altLang="ja-JP" dirty="0" smtClean="0">
              <a:latin typeface="Arial"/>
              <a:ea typeface="ヒラギノ角ゴ ProN W3"/>
              <a:cs typeface="Arial"/>
            </a:endParaRPr>
          </a:p>
          <a:p>
            <a:pPr lvl="1"/>
            <a:r>
              <a:rPr lang="en-US" altLang="ja-JP" dirty="0" smtClean="0">
                <a:latin typeface="Arial"/>
                <a:ea typeface="ヒラギノ角ゴ ProN W3"/>
                <a:cs typeface="Arial"/>
              </a:rPr>
              <a:t>http://www.ep.sci.hokudai.ac.jp/~epcore/privatelan/site8/index.html#restriction</a:t>
            </a:r>
          </a:p>
          <a:p>
            <a:r>
              <a:rPr lang="en-US" altLang="ja-JP" dirty="0" smtClean="0">
                <a:latin typeface="Arial"/>
                <a:ea typeface="ヒラギノ角ゴ ProN W3"/>
                <a:cs typeface="Arial"/>
              </a:rPr>
              <a:t> lemon </a:t>
            </a:r>
            <a:r>
              <a:rPr lang="ja-JP" altLang="en-US" dirty="0" smtClean="0">
                <a:latin typeface="Arial"/>
                <a:ea typeface="ヒラギノ角ゴ ProN W3"/>
                <a:cs typeface="Arial"/>
              </a:rPr>
              <a:t>では </a:t>
            </a:r>
            <a:r>
              <a:rPr lang="en-US" altLang="ja-JP" dirty="0" smtClean="0">
                <a:latin typeface="Arial"/>
                <a:ea typeface="ヒラギノ角ゴ ProN W3"/>
                <a:cs typeface="Arial"/>
              </a:rPr>
              <a:t>Mac </a:t>
            </a:r>
            <a:r>
              <a:rPr lang="ja-JP" altLang="en-US" dirty="0" smtClean="0">
                <a:latin typeface="Arial"/>
                <a:ea typeface="ヒラギノ角ゴ ProN W3"/>
                <a:cs typeface="Arial"/>
              </a:rPr>
              <a:t>アドレスでもフィルタリングができる </a:t>
            </a:r>
            <a:r>
              <a:rPr lang="en-US" altLang="ja-JP" dirty="0" smtClean="0">
                <a:latin typeface="Arial"/>
                <a:ea typeface="ヒラギノ角ゴ ProN W3"/>
                <a:cs typeface="Arial"/>
              </a:rPr>
              <a:t>(</a:t>
            </a:r>
            <a:r>
              <a:rPr lang="ja-JP" altLang="en-US" dirty="0" smtClean="0">
                <a:latin typeface="Arial"/>
                <a:ea typeface="ヒラギノ角ゴ ProN W3"/>
                <a:cs typeface="Arial"/>
              </a:rPr>
              <a:t>らしい</a:t>
            </a:r>
            <a:r>
              <a:rPr lang="en-US" altLang="ja-JP" dirty="0" smtClean="0">
                <a:latin typeface="Arial"/>
                <a:ea typeface="ヒラギノ角ゴ ProN W3"/>
                <a:cs typeface="Arial"/>
              </a:rPr>
              <a:t>)</a:t>
            </a:r>
            <a:endParaRPr kumimoji="1" lang="ja-JP" altLang="en-US" dirty="0">
              <a:latin typeface="Arial"/>
              <a:ea typeface="ヒラギノ角ゴ ProN W3"/>
              <a:cs typeface="Arial"/>
            </a:endParaRPr>
          </a:p>
        </p:txBody>
      </p:sp>
      <p:sp>
        <p:nvSpPr>
          <p:cNvPr id="4"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4000" dirty="0" smtClean="0">
                <a:solidFill>
                  <a:schemeClr val="tx2"/>
                </a:solidFill>
                <a:latin typeface="Arial"/>
                <a:ea typeface="ヒラギノ角ゴ ProN W3"/>
                <a:cs typeface="Arial"/>
              </a:rPr>
              <a:t>パケットのフィルタリング</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81000" y="1295400"/>
            <a:ext cx="8229600" cy="2188840"/>
          </a:xfrm>
        </p:spPr>
        <p:txBody>
          <a:bodyPr>
            <a:normAutofit lnSpcReduction="10000"/>
          </a:bodyPr>
          <a:lstStyle/>
          <a:p>
            <a:r>
              <a:rPr kumimoji="1" lang="ja-JP" altLang="en-US" dirty="0" smtClean="0">
                <a:latin typeface="Arial"/>
                <a:ea typeface="ヒラギノ角ゴ ProN W3"/>
                <a:cs typeface="Arial"/>
              </a:rPr>
              <a:t>パケットをどのように相手先まで送るかを</a:t>
            </a:r>
            <a:r>
              <a:rPr kumimoji="1" lang="en-US" altLang="ja-JP" dirty="0" smtClean="0">
                <a:latin typeface="Arial"/>
                <a:ea typeface="ヒラギノ角ゴ ProN W3"/>
                <a:cs typeface="Arial"/>
              </a:rPr>
              <a:t/>
            </a:r>
            <a:br>
              <a:rPr kumimoji="1" lang="en-US" altLang="ja-JP" dirty="0" smtClean="0">
                <a:latin typeface="Arial"/>
                <a:ea typeface="ヒラギノ角ゴ ProN W3"/>
                <a:cs typeface="Arial"/>
              </a:rPr>
            </a:br>
            <a:r>
              <a:rPr kumimoji="1" lang="ja-JP" altLang="en-US" dirty="0" smtClean="0">
                <a:latin typeface="Arial"/>
                <a:ea typeface="ヒラギノ角ゴ ProN W3"/>
                <a:cs typeface="Arial"/>
              </a:rPr>
              <a:t>決める</a:t>
            </a:r>
            <a:r>
              <a:rPr kumimoji="1" lang="ja-JP" altLang="en-US" dirty="0" smtClean="0">
                <a:latin typeface="Arial"/>
                <a:ea typeface="ヒラギノ角ゴ ProN W3"/>
                <a:cs typeface="Arial"/>
              </a:rPr>
              <a:t>こと</a:t>
            </a:r>
            <a:endParaRPr kumimoji="1" lang="en-US" altLang="ja-JP" dirty="0" smtClean="0">
              <a:latin typeface="Arial"/>
              <a:ea typeface="ヒラギノ角ゴ ProN W3"/>
              <a:cs typeface="Arial"/>
            </a:endParaRPr>
          </a:p>
          <a:p>
            <a:pPr lvl="1"/>
            <a:r>
              <a:rPr kumimoji="1" lang="ja-JP" altLang="en-US" dirty="0" smtClean="0">
                <a:latin typeface="Arial"/>
                <a:ea typeface="ヒラギノ角ゴ ProN W3"/>
                <a:cs typeface="Arial"/>
              </a:rPr>
              <a:t>効率良くパケットを送信</a:t>
            </a:r>
            <a:endParaRPr kumimoji="1" lang="en-US" altLang="ja-JP" dirty="0" smtClean="0">
              <a:latin typeface="Arial"/>
              <a:ea typeface="ヒラギノ角ゴ ProN W3"/>
              <a:cs typeface="Arial"/>
            </a:endParaRPr>
          </a:p>
          <a:p>
            <a:r>
              <a:rPr lang="ja-JP" altLang="en-US" dirty="0" smtClean="0">
                <a:latin typeface="Arial"/>
                <a:ea typeface="ヒラギノ角ゴ ProN W3"/>
                <a:cs typeface="Arial"/>
              </a:rPr>
              <a:t>ルーティングの仕方が悪いと到達まで時間がかかる </a:t>
            </a:r>
            <a:r>
              <a:rPr lang="en-US" altLang="ja-JP" dirty="0" smtClean="0">
                <a:latin typeface="Arial"/>
                <a:ea typeface="ヒラギノ角ゴ ProN W3"/>
                <a:cs typeface="Arial"/>
              </a:rPr>
              <a:t>or </a:t>
            </a:r>
            <a:r>
              <a:rPr lang="ja-JP" altLang="en-US" dirty="0" smtClean="0">
                <a:latin typeface="Arial"/>
                <a:ea typeface="ヒラギノ角ゴ ProN W3"/>
                <a:cs typeface="Arial"/>
              </a:rPr>
              <a:t>ループしてしまう</a:t>
            </a:r>
            <a:endParaRPr kumimoji="1" lang="ja-JP" altLang="en-US" dirty="0">
              <a:latin typeface="Arial"/>
              <a:ea typeface="ヒラギノ角ゴ ProN W3"/>
              <a:cs typeface="Arial"/>
            </a:endParaRPr>
          </a:p>
        </p:txBody>
      </p:sp>
      <p:pic>
        <p:nvPicPr>
          <p:cNvPr id="2050" name="Picture 2" descr="C:\Users\kondou\myfile\pplab\seminor\EPnetFaN\lemon2010\PC.jpg"/>
          <p:cNvPicPr>
            <a:picLocks noChangeAspect="1" noChangeArrowheads="1"/>
          </p:cNvPicPr>
          <p:nvPr/>
        </p:nvPicPr>
        <p:blipFill>
          <a:blip r:embed="rId2" cstate="print"/>
          <a:srcRect/>
          <a:stretch>
            <a:fillRect/>
          </a:stretch>
        </p:blipFill>
        <p:spPr bwMode="auto">
          <a:xfrm>
            <a:off x="467544" y="4941168"/>
            <a:ext cx="1197669" cy="1175387"/>
          </a:xfrm>
          <a:prstGeom prst="rect">
            <a:avLst/>
          </a:prstGeom>
          <a:noFill/>
        </p:spPr>
      </p:pic>
      <p:sp>
        <p:nvSpPr>
          <p:cNvPr id="5" name="フリーフォーム 4"/>
          <p:cNvSpPr/>
          <p:nvPr/>
        </p:nvSpPr>
        <p:spPr>
          <a:xfrm>
            <a:off x="1763689" y="4636168"/>
            <a:ext cx="5214628" cy="2195095"/>
          </a:xfrm>
          <a:custGeom>
            <a:avLst/>
            <a:gdLst>
              <a:gd name="connsiteX0" fmla="*/ 0 w 4924927"/>
              <a:gd name="connsiteY0" fmla="*/ 1331495 h 2195095"/>
              <a:gd name="connsiteX1" fmla="*/ 1700464 w 4924927"/>
              <a:gd name="connsiteY1" fmla="*/ 1973179 h 2195095"/>
              <a:gd name="connsiteX2" fmla="*/ 4924927 w 4924927"/>
              <a:gd name="connsiteY2" fmla="*/ 0 h 2195095"/>
            </a:gdLst>
            <a:ahLst/>
            <a:cxnLst>
              <a:cxn ang="0">
                <a:pos x="connsiteX0" y="connsiteY0"/>
              </a:cxn>
              <a:cxn ang="0">
                <a:pos x="connsiteX1" y="connsiteY1"/>
              </a:cxn>
              <a:cxn ang="0">
                <a:pos x="connsiteX2" y="connsiteY2"/>
              </a:cxn>
            </a:cxnLst>
            <a:rect l="l" t="t" r="r" b="b"/>
            <a:pathLst>
              <a:path w="4924927" h="2195095">
                <a:moveTo>
                  <a:pt x="0" y="1331495"/>
                </a:moveTo>
                <a:cubicBezTo>
                  <a:pt x="439821" y="1763295"/>
                  <a:pt x="879643" y="2195095"/>
                  <a:pt x="1700464" y="1973179"/>
                </a:cubicBezTo>
                <a:cubicBezTo>
                  <a:pt x="2521285" y="1751263"/>
                  <a:pt x="3723106" y="875631"/>
                  <a:pt x="4924927" y="0"/>
                </a:cubicBezTo>
              </a:path>
            </a:pathLst>
          </a:cu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6" name="Picture 2" descr="C:\Users\kondou\myfile\pplab\seminor\EPnetFaN\lemon2010\PC.jpg"/>
          <p:cNvPicPr>
            <a:picLocks noChangeAspect="1" noChangeArrowheads="1"/>
          </p:cNvPicPr>
          <p:nvPr/>
        </p:nvPicPr>
        <p:blipFill>
          <a:blip r:embed="rId2" cstate="print"/>
          <a:srcRect/>
          <a:stretch>
            <a:fillRect/>
          </a:stretch>
        </p:blipFill>
        <p:spPr bwMode="auto">
          <a:xfrm>
            <a:off x="7236296" y="3861048"/>
            <a:ext cx="1197669" cy="1175387"/>
          </a:xfrm>
          <a:prstGeom prst="rect">
            <a:avLst/>
          </a:prstGeom>
          <a:noFill/>
        </p:spPr>
      </p:pic>
      <p:sp>
        <p:nvSpPr>
          <p:cNvPr id="7" name="テキスト ボックス 6"/>
          <p:cNvSpPr txBox="1"/>
          <p:nvPr/>
        </p:nvSpPr>
        <p:spPr>
          <a:xfrm>
            <a:off x="7452320" y="5085184"/>
            <a:ext cx="936104" cy="369332"/>
          </a:xfrm>
          <a:prstGeom prst="rect">
            <a:avLst/>
          </a:prstGeom>
          <a:noFill/>
        </p:spPr>
        <p:txBody>
          <a:bodyPr wrap="square" rtlCol="0">
            <a:spAutoFit/>
          </a:bodyPr>
          <a:lstStyle/>
          <a:p>
            <a:r>
              <a:rPr kumimoji="1" lang="ja-JP" altLang="en-US" dirty="0" smtClean="0">
                <a:latin typeface="ヒラギノ角ゴ ProN W3"/>
                <a:ea typeface="ヒラギノ角ゴ ProN W3"/>
                <a:cs typeface="ヒラギノ角ゴ ProN W3"/>
              </a:rPr>
              <a:t>相手先</a:t>
            </a:r>
            <a:endParaRPr kumimoji="1" lang="ja-JP" altLang="en-US" dirty="0">
              <a:latin typeface="ヒラギノ角ゴ ProN W3"/>
              <a:ea typeface="ヒラギノ角ゴ ProN W3"/>
              <a:cs typeface="ヒラギノ角ゴ ProN W3"/>
            </a:endParaRPr>
          </a:p>
        </p:txBody>
      </p:sp>
      <p:sp>
        <p:nvSpPr>
          <p:cNvPr id="8" name="テキスト ボックス 7"/>
          <p:cNvSpPr txBox="1"/>
          <p:nvPr/>
        </p:nvSpPr>
        <p:spPr>
          <a:xfrm>
            <a:off x="683568" y="6165304"/>
            <a:ext cx="936104" cy="369332"/>
          </a:xfrm>
          <a:prstGeom prst="rect">
            <a:avLst/>
          </a:prstGeom>
          <a:noFill/>
        </p:spPr>
        <p:txBody>
          <a:bodyPr wrap="square" rtlCol="0">
            <a:spAutoFit/>
          </a:bodyPr>
          <a:lstStyle/>
          <a:p>
            <a:r>
              <a:rPr lang="ja-JP" altLang="en-US" dirty="0" smtClean="0">
                <a:latin typeface="ヒラギノ角ゴ ProN W3"/>
                <a:ea typeface="ヒラギノ角ゴ ProN W3"/>
                <a:cs typeface="ヒラギノ角ゴ ProN W3"/>
              </a:rPr>
              <a:t>送信元</a:t>
            </a:r>
            <a:endParaRPr kumimoji="1" lang="ja-JP" altLang="en-US" dirty="0">
              <a:latin typeface="ヒラギノ角ゴ ProN W3"/>
              <a:ea typeface="ヒラギノ角ゴ ProN W3"/>
              <a:cs typeface="ヒラギノ角ゴ ProN W3"/>
            </a:endParaRPr>
          </a:p>
        </p:txBody>
      </p:sp>
      <p:sp>
        <p:nvSpPr>
          <p:cNvPr id="9" name="フリーフォーム 8"/>
          <p:cNvSpPr/>
          <p:nvPr/>
        </p:nvSpPr>
        <p:spPr>
          <a:xfrm>
            <a:off x="2136273" y="4077072"/>
            <a:ext cx="4200359" cy="2708739"/>
          </a:xfrm>
          <a:custGeom>
            <a:avLst/>
            <a:gdLst>
              <a:gd name="connsiteX0" fmla="*/ 1232569 w 4200359"/>
              <a:gd name="connsiteY0" fmla="*/ 0 h 2871537"/>
              <a:gd name="connsiteX1" fmla="*/ 494632 w 4200359"/>
              <a:gd name="connsiteY1" fmla="*/ 1315452 h 2871537"/>
              <a:gd name="connsiteX2" fmla="*/ 4200359 w 4200359"/>
              <a:gd name="connsiteY2" fmla="*/ 2871537 h 2871537"/>
            </a:gdLst>
            <a:ahLst/>
            <a:cxnLst>
              <a:cxn ang="0">
                <a:pos x="connsiteX0" y="connsiteY0"/>
              </a:cxn>
              <a:cxn ang="0">
                <a:pos x="connsiteX1" y="connsiteY1"/>
              </a:cxn>
              <a:cxn ang="0">
                <a:pos x="connsiteX2" y="connsiteY2"/>
              </a:cxn>
            </a:cxnLst>
            <a:rect l="l" t="t" r="r" b="b"/>
            <a:pathLst>
              <a:path w="4200359" h="2871537">
                <a:moveTo>
                  <a:pt x="1232569" y="0"/>
                </a:moveTo>
                <a:cubicBezTo>
                  <a:pt x="616284" y="418431"/>
                  <a:pt x="0" y="836863"/>
                  <a:pt x="494632" y="1315452"/>
                </a:cubicBezTo>
                <a:cubicBezTo>
                  <a:pt x="989264" y="1794041"/>
                  <a:pt x="2594811" y="2332789"/>
                  <a:pt x="4200359" y="2871537"/>
                </a:cubicBezTo>
              </a:path>
            </a:pathLst>
          </a:cu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 name="曲線コネクタ 11"/>
          <p:cNvCxnSpPr/>
          <p:nvPr/>
        </p:nvCxnSpPr>
        <p:spPr>
          <a:xfrm>
            <a:off x="2051720" y="4509120"/>
            <a:ext cx="6480720" cy="1728192"/>
          </a:xfrm>
          <a:prstGeom prst="curvedConnector3">
            <a:avLst>
              <a:gd name="adj1" fmla="val 54703"/>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曲線コネクタ 14"/>
          <p:cNvCxnSpPr/>
          <p:nvPr/>
        </p:nvCxnSpPr>
        <p:spPr>
          <a:xfrm rot="5400000">
            <a:off x="2159732" y="4113076"/>
            <a:ext cx="2880320" cy="2376264"/>
          </a:xfrm>
          <a:prstGeom prst="curved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円/楕円 18"/>
          <p:cNvSpPr/>
          <p:nvPr/>
        </p:nvSpPr>
        <p:spPr>
          <a:xfrm>
            <a:off x="2411760" y="4365104"/>
            <a:ext cx="432048" cy="36004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2771800" y="5373216"/>
            <a:ext cx="432048" cy="36004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a:off x="2267744" y="6237312"/>
            <a:ext cx="432048" cy="36004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a:off x="4211960" y="4581128"/>
            <a:ext cx="432048" cy="36004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a:off x="5436096" y="5373216"/>
            <a:ext cx="432048" cy="36004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a:off x="4283968" y="6021288"/>
            <a:ext cx="432048" cy="36004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吹き出し 24"/>
          <p:cNvSpPr/>
          <p:nvPr/>
        </p:nvSpPr>
        <p:spPr>
          <a:xfrm>
            <a:off x="251520" y="3789040"/>
            <a:ext cx="2160240" cy="936104"/>
          </a:xfrm>
          <a:prstGeom prst="wedgeRoundRectCallou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ヒラギノ角ゴ ProN W3"/>
                <a:ea typeface="ヒラギノ角ゴ ProN W3"/>
                <a:cs typeface="ヒラギノ角ゴ ProN W3"/>
              </a:rPr>
              <a:t>どういうルートで</a:t>
            </a:r>
            <a:r>
              <a:rPr kumimoji="1" lang="ja-JP" altLang="en-US" sz="2000" dirty="0" err="1" smtClean="0">
                <a:solidFill>
                  <a:schemeClr val="tx1"/>
                </a:solidFill>
                <a:latin typeface="ヒラギノ角ゴ ProN W3"/>
                <a:ea typeface="ヒラギノ角ゴ ProN W3"/>
                <a:cs typeface="ヒラギノ角ゴ ProN W3"/>
              </a:rPr>
              <a:t>送れ</a:t>
            </a:r>
            <a:r>
              <a:rPr kumimoji="1" lang="ja-JP" altLang="en-US" sz="2000" dirty="0" smtClean="0">
                <a:solidFill>
                  <a:schemeClr val="tx1"/>
                </a:solidFill>
                <a:latin typeface="ヒラギノ角ゴ ProN W3"/>
                <a:ea typeface="ヒラギノ角ゴ ProN W3"/>
                <a:cs typeface="ヒラギノ角ゴ ProN W3"/>
              </a:rPr>
              <a:t>ばいいん</a:t>
            </a:r>
            <a:r>
              <a:rPr kumimoji="1" lang="en-US" altLang="ja-JP" sz="2000" dirty="0" smtClean="0">
                <a:solidFill>
                  <a:schemeClr val="tx1"/>
                </a:solidFill>
                <a:latin typeface="ヒラギノ角ゴ ProN W3"/>
                <a:ea typeface="ヒラギノ角ゴ ProN W3"/>
                <a:cs typeface="ヒラギノ角ゴ ProN W3"/>
              </a:rPr>
              <a:t/>
            </a:r>
            <a:br>
              <a:rPr kumimoji="1" lang="en-US" altLang="ja-JP" sz="2000" dirty="0" smtClean="0">
                <a:solidFill>
                  <a:schemeClr val="tx1"/>
                </a:solidFill>
                <a:latin typeface="ヒラギノ角ゴ ProN W3"/>
                <a:ea typeface="ヒラギノ角ゴ ProN W3"/>
                <a:cs typeface="ヒラギノ角ゴ ProN W3"/>
              </a:rPr>
            </a:br>
            <a:r>
              <a:rPr kumimoji="1" lang="ja-JP" altLang="en-US" sz="2000" dirty="0" smtClean="0">
                <a:solidFill>
                  <a:schemeClr val="tx1"/>
                </a:solidFill>
                <a:latin typeface="ヒラギノ角ゴ ProN W3"/>
                <a:ea typeface="ヒラギノ角ゴ ProN W3"/>
                <a:cs typeface="ヒラギノ角ゴ ProN W3"/>
              </a:rPr>
              <a:t>だろう？</a:t>
            </a:r>
            <a:endParaRPr kumimoji="1" lang="ja-JP" altLang="en-US" sz="2000" dirty="0">
              <a:solidFill>
                <a:schemeClr val="tx1"/>
              </a:solidFill>
              <a:latin typeface="ヒラギノ角ゴ ProN W3"/>
              <a:ea typeface="ヒラギノ角ゴ ProN W3"/>
              <a:cs typeface="ヒラギノ角ゴ ProN W3"/>
            </a:endParaRPr>
          </a:p>
        </p:txBody>
      </p:sp>
      <p:cxnSp>
        <p:nvCxnSpPr>
          <p:cNvPr id="27" name="直線コネクタ 26"/>
          <p:cNvCxnSpPr>
            <a:stCxn id="21" idx="3"/>
          </p:cNvCxnSpPr>
          <p:nvPr/>
        </p:nvCxnSpPr>
        <p:spPr>
          <a:xfrm rot="5400000">
            <a:off x="1876973" y="6143308"/>
            <a:ext cx="52727" cy="855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rot="16200000" flipV="1">
            <a:off x="1403473" y="5229374"/>
            <a:ext cx="1296143" cy="71973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4000" noProof="0" dirty="0" smtClean="0">
                <a:solidFill>
                  <a:schemeClr val="tx2"/>
                </a:solidFill>
                <a:latin typeface="Arial"/>
                <a:ea typeface="ヒラギノ角ゴ ProN W3"/>
                <a:cs typeface="Arial"/>
              </a:rPr>
              <a:t>ルーティング</a:t>
            </a:r>
            <a:r>
              <a:rPr lang="en-US" altLang="ja-JP" sz="4000" noProof="0" dirty="0" smtClean="0">
                <a:solidFill>
                  <a:schemeClr val="tx2"/>
                </a:solidFill>
                <a:latin typeface="Arial"/>
                <a:ea typeface="ヒラギノ角ゴ ProN W3"/>
                <a:cs typeface="Arial"/>
              </a:rPr>
              <a:t> (</a:t>
            </a:r>
            <a:r>
              <a:rPr lang="ja-JP" altLang="en-US" sz="4000" noProof="0" dirty="0" smtClean="0">
                <a:solidFill>
                  <a:schemeClr val="tx2"/>
                </a:solidFill>
                <a:latin typeface="Arial"/>
                <a:ea typeface="ヒラギノ角ゴ ProN W3"/>
                <a:cs typeface="Arial"/>
              </a:rPr>
              <a:t>経路制御</a:t>
            </a:r>
            <a:r>
              <a:rPr lang="en-US" altLang="ja-JP" sz="4000" noProof="0" dirty="0" smtClean="0">
                <a:solidFill>
                  <a:schemeClr val="tx2"/>
                </a:solidFill>
                <a:latin typeface="Arial"/>
                <a:ea typeface="ヒラギノ角ゴ ProN W3"/>
                <a:cs typeface="Arial"/>
              </a:rPr>
              <a:t>)</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81000" y="1371600"/>
            <a:ext cx="8229600" cy="2692896"/>
          </a:xfrm>
        </p:spPr>
        <p:txBody>
          <a:bodyPr/>
          <a:lstStyle/>
          <a:p>
            <a:r>
              <a:rPr kumimoji="1" lang="ja-JP" altLang="en-US" dirty="0" smtClean="0">
                <a:latin typeface="Arial"/>
                <a:ea typeface="ヒラギノ角ゴ ProN W3"/>
                <a:cs typeface="Arial"/>
              </a:rPr>
              <a:t>どのマシン </a:t>
            </a:r>
            <a:r>
              <a:rPr kumimoji="1" lang="en-US" altLang="ja-JP" dirty="0" smtClean="0">
                <a:latin typeface="Arial"/>
                <a:ea typeface="ヒラギノ角ゴ ProN W3"/>
                <a:cs typeface="Arial"/>
              </a:rPr>
              <a:t>(</a:t>
            </a:r>
            <a:r>
              <a:rPr kumimoji="1" lang="ja-JP" altLang="en-US" dirty="0" smtClean="0">
                <a:latin typeface="Arial"/>
                <a:ea typeface="ヒラギノ角ゴ ProN W3"/>
                <a:cs typeface="Arial"/>
              </a:rPr>
              <a:t>ホスト </a:t>
            </a:r>
            <a:r>
              <a:rPr kumimoji="1" lang="en-US" altLang="ja-JP" dirty="0" smtClean="0">
                <a:latin typeface="Arial"/>
                <a:ea typeface="ヒラギノ角ゴ ProN W3"/>
                <a:cs typeface="Arial"/>
              </a:rPr>
              <a:t>PC , </a:t>
            </a:r>
            <a:r>
              <a:rPr kumimoji="1" lang="ja-JP" altLang="en-US" dirty="0" smtClean="0">
                <a:latin typeface="Arial"/>
                <a:ea typeface="ヒラギノ角ゴ ProN W3"/>
                <a:cs typeface="Arial"/>
              </a:rPr>
              <a:t>ルータ </a:t>
            </a:r>
            <a:r>
              <a:rPr kumimoji="1" lang="en-US" altLang="ja-JP" dirty="0" smtClean="0">
                <a:latin typeface="Arial"/>
                <a:ea typeface="ヒラギノ角ゴ ProN W3"/>
                <a:cs typeface="Arial"/>
              </a:rPr>
              <a:t>etc )</a:t>
            </a:r>
            <a:r>
              <a:rPr kumimoji="1" lang="ja-JP" altLang="en-US" dirty="0" smtClean="0">
                <a:latin typeface="Arial"/>
                <a:ea typeface="ヒラギノ角ゴ ProN W3"/>
                <a:cs typeface="Arial"/>
              </a:rPr>
              <a:t>も最も早く送信先にたどり着くための情報 </a:t>
            </a:r>
            <a:r>
              <a:rPr kumimoji="1" lang="en-US" altLang="ja-JP" dirty="0" smtClean="0">
                <a:solidFill>
                  <a:srgbClr val="FF0000"/>
                </a:solidFill>
                <a:latin typeface="Arial"/>
                <a:ea typeface="ヒラギノ角ゴ ProN W3"/>
                <a:cs typeface="Arial"/>
              </a:rPr>
              <a:t>(</a:t>
            </a:r>
            <a:r>
              <a:rPr kumimoji="1" lang="ja-JP" altLang="en-US" dirty="0" smtClean="0">
                <a:solidFill>
                  <a:srgbClr val="FF0000"/>
                </a:solidFill>
                <a:latin typeface="Arial"/>
                <a:ea typeface="ヒラギノ角ゴ ProN W3"/>
                <a:cs typeface="Arial"/>
              </a:rPr>
              <a:t>ルーティングテーブル</a:t>
            </a:r>
            <a:r>
              <a:rPr kumimoji="1" lang="en-US" altLang="ja-JP" dirty="0" smtClean="0">
                <a:solidFill>
                  <a:srgbClr val="FF0000"/>
                </a:solidFill>
                <a:latin typeface="Arial"/>
                <a:ea typeface="ヒラギノ角ゴ ProN W3"/>
                <a:cs typeface="Arial"/>
              </a:rPr>
              <a:t>)</a:t>
            </a:r>
            <a:r>
              <a:rPr kumimoji="1" lang="ja-JP" altLang="en-US" dirty="0" smtClean="0">
                <a:latin typeface="Arial"/>
                <a:ea typeface="ヒラギノ角ゴ ProN W3"/>
                <a:cs typeface="Arial"/>
              </a:rPr>
              <a:t> を持っている</a:t>
            </a:r>
            <a:endParaRPr kumimoji="1" lang="en-US" altLang="ja-JP" dirty="0" smtClean="0">
              <a:latin typeface="Arial"/>
              <a:ea typeface="ヒラギノ角ゴ ProN W3"/>
              <a:cs typeface="Arial"/>
            </a:endParaRPr>
          </a:p>
          <a:p>
            <a:r>
              <a:rPr lang="ja-JP" altLang="en-US" dirty="0" smtClean="0">
                <a:latin typeface="Arial"/>
                <a:ea typeface="ヒラギノ角ゴ ProN W3"/>
                <a:cs typeface="Arial"/>
              </a:rPr>
              <a:t>送信先が同じネットワークにいるならば直接，異なるならばルータにパケットを送る</a:t>
            </a:r>
            <a:endParaRPr kumimoji="1" lang="ja-JP" altLang="en-US" dirty="0">
              <a:latin typeface="Arial"/>
              <a:ea typeface="ヒラギノ角ゴ ProN W3"/>
              <a:cs typeface="Arial"/>
            </a:endParaRPr>
          </a:p>
        </p:txBody>
      </p:sp>
      <p:pic>
        <p:nvPicPr>
          <p:cNvPr id="3074" name="Picture 2" descr="C:\Users\kondou\myfile\pplab\seminor\EPnetFaN\lemon2010\PC.jpg"/>
          <p:cNvPicPr>
            <a:picLocks noChangeAspect="1" noChangeArrowheads="1"/>
          </p:cNvPicPr>
          <p:nvPr/>
        </p:nvPicPr>
        <p:blipFill>
          <a:blip r:embed="rId2" cstate="print"/>
          <a:srcRect/>
          <a:stretch>
            <a:fillRect/>
          </a:stretch>
        </p:blipFill>
        <p:spPr bwMode="auto">
          <a:xfrm>
            <a:off x="1331640" y="5661248"/>
            <a:ext cx="1008581" cy="989816"/>
          </a:xfrm>
          <a:prstGeom prst="rect">
            <a:avLst/>
          </a:prstGeom>
          <a:noFill/>
        </p:spPr>
      </p:pic>
      <p:pic>
        <p:nvPicPr>
          <p:cNvPr id="13" name="Picture 2" descr="C:\Users\kondou\myfile\pplab\seminor\EPnetFaN\lemon2010\PC.jpg"/>
          <p:cNvPicPr>
            <a:picLocks noChangeAspect="1" noChangeArrowheads="1"/>
          </p:cNvPicPr>
          <p:nvPr/>
        </p:nvPicPr>
        <p:blipFill>
          <a:blip r:embed="rId2" cstate="print"/>
          <a:srcRect/>
          <a:stretch>
            <a:fillRect/>
          </a:stretch>
        </p:blipFill>
        <p:spPr bwMode="auto">
          <a:xfrm>
            <a:off x="3131371" y="5661248"/>
            <a:ext cx="1008581" cy="989816"/>
          </a:xfrm>
          <a:prstGeom prst="rect">
            <a:avLst/>
          </a:prstGeom>
          <a:noFill/>
        </p:spPr>
      </p:pic>
      <p:pic>
        <p:nvPicPr>
          <p:cNvPr id="15" name="Picture 2" descr="C:\Users\kondou\myfile\pplab\seminor\EPnetFaN\lemon2010\PC.jpg"/>
          <p:cNvPicPr>
            <a:picLocks noChangeAspect="1" noChangeArrowheads="1"/>
          </p:cNvPicPr>
          <p:nvPr/>
        </p:nvPicPr>
        <p:blipFill>
          <a:blip r:embed="rId2" cstate="print"/>
          <a:srcRect/>
          <a:stretch>
            <a:fillRect/>
          </a:stretch>
        </p:blipFill>
        <p:spPr bwMode="auto">
          <a:xfrm>
            <a:off x="6443739" y="5517232"/>
            <a:ext cx="1008581" cy="989816"/>
          </a:xfrm>
          <a:prstGeom prst="rect">
            <a:avLst/>
          </a:prstGeom>
          <a:noFill/>
        </p:spPr>
      </p:pic>
      <p:pic>
        <p:nvPicPr>
          <p:cNvPr id="3075" name="Picture 3" descr="C:\Users\kondou\myfile\pplab\seminor\EPnetFaN\lemon2010\rtx3000photo.jpg"/>
          <p:cNvPicPr>
            <a:picLocks noChangeAspect="1" noChangeArrowheads="1"/>
          </p:cNvPicPr>
          <p:nvPr/>
        </p:nvPicPr>
        <p:blipFill>
          <a:blip r:embed="rId3" cstate="print"/>
          <a:srcRect/>
          <a:stretch>
            <a:fillRect/>
          </a:stretch>
        </p:blipFill>
        <p:spPr bwMode="auto">
          <a:xfrm>
            <a:off x="1475656" y="4610075"/>
            <a:ext cx="2000250" cy="619125"/>
          </a:xfrm>
          <a:prstGeom prst="rect">
            <a:avLst/>
          </a:prstGeom>
          <a:noFill/>
          <a:ln w="12700">
            <a:noFill/>
          </a:ln>
        </p:spPr>
      </p:pic>
      <p:sp>
        <p:nvSpPr>
          <p:cNvPr id="21" name="テキスト ボックス 20"/>
          <p:cNvSpPr txBox="1"/>
          <p:nvPr/>
        </p:nvSpPr>
        <p:spPr>
          <a:xfrm>
            <a:off x="539552" y="6300028"/>
            <a:ext cx="1008112" cy="369332"/>
          </a:xfrm>
          <a:prstGeom prst="rect">
            <a:avLst/>
          </a:prstGeom>
          <a:noFill/>
        </p:spPr>
        <p:txBody>
          <a:bodyPr wrap="square" rtlCol="0">
            <a:spAutoFit/>
          </a:bodyPr>
          <a:lstStyle/>
          <a:p>
            <a:r>
              <a:rPr kumimoji="1" lang="ja-JP" altLang="en-US" dirty="0" smtClean="0"/>
              <a:t>送信元</a:t>
            </a:r>
            <a:endParaRPr kumimoji="1" lang="ja-JP" altLang="en-US" dirty="0"/>
          </a:p>
        </p:txBody>
      </p:sp>
      <p:sp>
        <p:nvSpPr>
          <p:cNvPr id="22" name="テキスト ボックス 21"/>
          <p:cNvSpPr txBox="1"/>
          <p:nvPr/>
        </p:nvSpPr>
        <p:spPr>
          <a:xfrm>
            <a:off x="4283968" y="6309320"/>
            <a:ext cx="1296144" cy="369332"/>
          </a:xfrm>
          <a:prstGeom prst="rect">
            <a:avLst/>
          </a:prstGeom>
          <a:noFill/>
        </p:spPr>
        <p:txBody>
          <a:bodyPr wrap="square" rtlCol="0">
            <a:spAutoFit/>
          </a:bodyPr>
          <a:lstStyle/>
          <a:p>
            <a:r>
              <a:rPr kumimoji="1" lang="ja-JP" altLang="en-US" dirty="0" smtClean="0"/>
              <a:t>送信先１</a:t>
            </a:r>
            <a:endParaRPr kumimoji="1" lang="ja-JP" altLang="en-US" dirty="0"/>
          </a:p>
        </p:txBody>
      </p:sp>
      <p:sp>
        <p:nvSpPr>
          <p:cNvPr id="23" name="テキスト ボックス 22"/>
          <p:cNvSpPr txBox="1"/>
          <p:nvPr/>
        </p:nvSpPr>
        <p:spPr>
          <a:xfrm>
            <a:off x="7452320" y="6309320"/>
            <a:ext cx="1296144" cy="369332"/>
          </a:xfrm>
          <a:prstGeom prst="rect">
            <a:avLst/>
          </a:prstGeom>
          <a:noFill/>
        </p:spPr>
        <p:txBody>
          <a:bodyPr wrap="square" rtlCol="0">
            <a:spAutoFit/>
          </a:bodyPr>
          <a:lstStyle/>
          <a:p>
            <a:r>
              <a:rPr kumimoji="1" lang="ja-JP" altLang="en-US" dirty="0" smtClean="0"/>
              <a:t>送信先２</a:t>
            </a:r>
            <a:endParaRPr kumimoji="1" lang="ja-JP" altLang="en-US" dirty="0"/>
          </a:p>
        </p:txBody>
      </p:sp>
      <p:sp>
        <p:nvSpPr>
          <p:cNvPr id="18"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4000" noProof="0" dirty="0" smtClean="0">
                <a:solidFill>
                  <a:schemeClr val="tx2"/>
                </a:solidFill>
                <a:latin typeface="Arial"/>
                <a:ea typeface="ヒラギノ角ゴ ProN W3"/>
                <a:cs typeface="Arial"/>
              </a:rPr>
              <a:t>ルーティング</a:t>
            </a:r>
            <a:r>
              <a:rPr lang="ja-JP" altLang="en-US" sz="4000" dirty="0" smtClean="0">
                <a:solidFill>
                  <a:schemeClr val="tx2"/>
                </a:solidFill>
                <a:latin typeface="Arial"/>
                <a:ea typeface="ヒラギノ角ゴ ProN W3"/>
                <a:cs typeface="Arial"/>
              </a:rPr>
              <a:t>方法</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cxnSp>
        <p:nvCxnSpPr>
          <p:cNvPr id="26" name="直線コネクタ 25"/>
          <p:cNvCxnSpPr/>
          <p:nvPr/>
        </p:nvCxnSpPr>
        <p:spPr>
          <a:xfrm>
            <a:off x="3581400" y="4953000"/>
            <a:ext cx="3429000" cy="1588"/>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9" name="直線コネクタ 28"/>
          <p:cNvCxnSpPr/>
          <p:nvPr/>
        </p:nvCxnSpPr>
        <p:spPr>
          <a:xfrm rot="5400000">
            <a:off x="2286000" y="5257800"/>
            <a:ext cx="304800"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0" name="直線コネクタ 29"/>
          <p:cNvCxnSpPr/>
          <p:nvPr/>
        </p:nvCxnSpPr>
        <p:spPr>
          <a:xfrm rot="5400000">
            <a:off x="1753394" y="5561806"/>
            <a:ext cx="304800"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1" name="直線コネクタ 30"/>
          <p:cNvCxnSpPr/>
          <p:nvPr/>
        </p:nvCxnSpPr>
        <p:spPr>
          <a:xfrm rot="5400000">
            <a:off x="3505994" y="5561806"/>
            <a:ext cx="304800"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2" name="直線コネクタ 31"/>
          <p:cNvCxnSpPr/>
          <p:nvPr/>
        </p:nvCxnSpPr>
        <p:spPr>
          <a:xfrm rot="5400000">
            <a:off x="6745288" y="5219700"/>
            <a:ext cx="533400"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5" name="直線コネクタ 34"/>
          <p:cNvCxnSpPr/>
          <p:nvPr/>
        </p:nvCxnSpPr>
        <p:spPr>
          <a:xfrm>
            <a:off x="609600" y="5410200"/>
            <a:ext cx="1295400"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6" name="直線コネクタ 35"/>
          <p:cNvCxnSpPr/>
          <p:nvPr/>
        </p:nvCxnSpPr>
        <p:spPr>
          <a:xfrm>
            <a:off x="1905000" y="5410200"/>
            <a:ext cx="533400"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8" name="直線コネクタ 37"/>
          <p:cNvCxnSpPr/>
          <p:nvPr/>
        </p:nvCxnSpPr>
        <p:spPr>
          <a:xfrm>
            <a:off x="3657600" y="5410200"/>
            <a:ext cx="1295400"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9" name="直線コネクタ 38"/>
          <p:cNvCxnSpPr/>
          <p:nvPr/>
        </p:nvCxnSpPr>
        <p:spPr>
          <a:xfrm>
            <a:off x="2447738" y="5410200"/>
            <a:ext cx="1209862"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46" name="直線コネクタ 45"/>
          <p:cNvCxnSpPr/>
          <p:nvPr/>
        </p:nvCxnSpPr>
        <p:spPr>
          <a:xfrm>
            <a:off x="7010400" y="4953000"/>
            <a:ext cx="1371600" cy="1588"/>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nodeType="clickEffect">
                                  <p:stCondLst>
                                    <p:cond delay="0"/>
                                  </p:stCondLst>
                                  <p:childTnLst>
                                    <p:animClr clrSpc="rgb">
                                      <p:cBhvr>
                                        <p:cTn id="6" dur="500" fill="hold"/>
                                        <p:tgtEl>
                                          <p:spTgt spid="36"/>
                                        </p:tgtEl>
                                        <p:attrNameLst>
                                          <p:attrName>stroke.color</p:attrName>
                                        </p:attrNameLst>
                                      </p:cBhvr>
                                      <p:to>
                                        <a:srgbClr val="FF0205"/>
                                      </p:to>
                                    </p:animClr>
                                    <p:set>
                                      <p:cBhvr>
                                        <p:cTn id="7" dur="500" fill="hold"/>
                                        <p:tgtEl>
                                          <p:spTgt spid="36"/>
                                        </p:tgtEl>
                                        <p:attrNameLst>
                                          <p:attrName>stroke.on</p:attrName>
                                        </p:attrNameLst>
                                      </p:cBhvr>
                                      <p:to>
                                        <p:strVal val="true"/>
                                      </p:to>
                                    </p:set>
                                  </p:childTnLst>
                                </p:cTn>
                              </p:par>
                              <p:par>
                                <p:cTn id="8" presetID="7" presetClass="emph" presetSubtype="2" fill="hold" nodeType="withEffect">
                                  <p:stCondLst>
                                    <p:cond delay="0"/>
                                  </p:stCondLst>
                                  <p:childTnLst>
                                    <p:animClr clrSpc="rgb">
                                      <p:cBhvr>
                                        <p:cTn id="9" dur="500" fill="hold"/>
                                        <p:tgtEl>
                                          <p:spTgt spid="30"/>
                                        </p:tgtEl>
                                        <p:attrNameLst>
                                          <p:attrName>stroke.color</p:attrName>
                                        </p:attrNameLst>
                                      </p:cBhvr>
                                      <p:to>
                                        <a:srgbClr val="FF0205"/>
                                      </p:to>
                                    </p:animClr>
                                    <p:set>
                                      <p:cBhvr>
                                        <p:cTn id="10" dur="500" fill="hold"/>
                                        <p:tgtEl>
                                          <p:spTgt spid="30"/>
                                        </p:tgtEl>
                                        <p:attrNameLst>
                                          <p:attrName>stroke.on</p:attrName>
                                        </p:attrNameLst>
                                      </p:cBhvr>
                                      <p:to>
                                        <p:strVal val="true"/>
                                      </p:to>
                                    </p:set>
                                  </p:childTnLst>
                                </p:cTn>
                              </p:par>
                              <p:par>
                                <p:cTn id="11" presetID="7" presetClass="emph" presetSubtype="2" fill="hold" nodeType="withEffect">
                                  <p:stCondLst>
                                    <p:cond delay="0"/>
                                  </p:stCondLst>
                                  <p:childTnLst>
                                    <p:animClr clrSpc="rgb">
                                      <p:cBhvr>
                                        <p:cTn id="12" dur="500" fill="hold"/>
                                        <p:tgtEl>
                                          <p:spTgt spid="39"/>
                                        </p:tgtEl>
                                        <p:attrNameLst>
                                          <p:attrName>stroke.color</p:attrName>
                                        </p:attrNameLst>
                                      </p:cBhvr>
                                      <p:to>
                                        <a:srgbClr val="FF0205"/>
                                      </p:to>
                                    </p:animClr>
                                    <p:set>
                                      <p:cBhvr>
                                        <p:cTn id="13" dur="500" fill="hold"/>
                                        <p:tgtEl>
                                          <p:spTgt spid="39"/>
                                        </p:tgtEl>
                                        <p:attrNameLst>
                                          <p:attrName>stroke.on</p:attrName>
                                        </p:attrNameLst>
                                      </p:cBhvr>
                                      <p:to>
                                        <p:strVal val="true"/>
                                      </p:to>
                                    </p:set>
                                  </p:childTnLst>
                                </p:cTn>
                              </p:par>
                              <p:par>
                                <p:cTn id="14" presetID="7" presetClass="emph" presetSubtype="2" fill="hold" nodeType="withEffect">
                                  <p:stCondLst>
                                    <p:cond delay="0"/>
                                  </p:stCondLst>
                                  <p:childTnLst>
                                    <p:animClr clrSpc="rgb">
                                      <p:cBhvr>
                                        <p:cTn id="15" dur="500" fill="hold"/>
                                        <p:tgtEl>
                                          <p:spTgt spid="31"/>
                                        </p:tgtEl>
                                        <p:attrNameLst>
                                          <p:attrName>stroke.color</p:attrName>
                                        </p:attrNameLst>
                                      </p:cBhvr>
                                      <p:to>
                                        <a:srgbClr val="FF0205"/>
                                      </p:to>
                                    </p:animClr>
                                    <p:set>
                                      <p:cBhvr>
                                        <p:cTn id="16" dur="500" fill="hold"/>
                                        <p:tgtEl>
                                          <p:spTgt spid="31"/>
                                        </p:tgtEl>
                                        <p:attrNameLst>
                                          <p:attrName>stroke.on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7" presetClass="emph" presetSubtype="2" fill="hold" nodeType="clickEffect">
                                  <p:stCondLst>
                                    <p:cond delay="0"/>
                                  </p:stCondLst>
                                  <p:childTnLst>
                                    <p:animClr clrSpc="rgb">
                                      <p:cBhvr>
                                        <p:cTn id="20" dur="500" fill="hold"/>
                                        <p:tgtEl>
                                          <p:spTgt spid="36"/>
                                        </p:tgtEl>
                                        <p:attrNameLst>
                                          <p:attrName>stroke.color</p:attrName>
                                        </p:attrNameLst>
                                      </p:cBhvr>
                                      <p:to>
                                        <a:schemeClr val="tx1"/>
                                      </p:to>
                                    </p:animClr>
                                    <p:set>
                                      <p:cBhvr>
                                        <p:cTn id="21" dur="500" fill="hold"/>
                                        <p:tgtEl>
                                          <p:spTgt spid="36"/>
                                        </p:tgtEl>
                                        <p:attrNameLst>
                                          <p:attrName>stroke.on</p:attrName>
                                        </p:attrNameLst>
                                      </p:cBhvr>
                                      <p:to>
                                        <p:strVal val="true"/>
                                      </p:to>
                                    </p:set>
                                  </p:childTnLst>
                                </p:cTn>
                              </p:par>
                              <p:par>
                                <p:cTn id="22" presetID="7" presetClass="emph" presetSubtype="2" fill="hold" nodeType="withEffect">
                                  <p:stCondLst>
                                    <p:cond delay="0"/>
                                  </p:stCondLst>
                                  <p:childTnLst>
                                    <p:animClr clrSpc="rgb">
                                      <p:cBhvr>
                                        <p:cTn id="23" dur="500" fill="hold"/>
                                        <p:tgtEl>
                                          <p:spTgt spid="30"/>
                                        </p:tgtEl>
                                        <p:attrNameLst>
                                          <p:attrName>stroke.color</p:attrName>
                                        </p:attrNameLst>
                                      </p:cBhvr>
                                      <p:to>
                                        <a:schemeClr val="tx1"/>
                                      </p:to>
                                    </p:animClr>
                                    <p:set>
                                      <p:cBhvr>
                                        <p:cTn id="24" dur="500" fill="hold"/>
                                        <p:tgtEl>
                                          <p:spTgt spid="30"/>
                                        </p:tgtEl>
                                        <p:attrNameLst>
                                          <p:attrName>stroke.on</p:attrName>
                                        </p:attrNameLst>
                                      </p:cBhvr>
                                      <p:to>
                                        <p:strVal val="true"/>
                                      </p:to>
                                    </p:set>
                                  </p:childTnLst>
                                </p:cTn>
                              </p:par>
                              <p:par>
                                <p:cTn id="25" presetID="7" presetClass="emph" presetSubtype="2" fill="hold" nodeType="withEffect">
                                  <p:stCondLst>
                                    <p:cond delay="0"/>
                                  </p:stCondLst>
                                  <p:childTnLst>
                                    <p:animClr clrSpc="rgb">
                                      <p:cBhvr>
                                        <p:cTn id="26" dur="500" fill="hold"/>
                                        <p:tgtEl>
                                          <p:spTgt spid="39"/>
                                        </p:tgtEl>
                                        <p:attrNameLst>
                                          <p:attrName>stroke.color</p:attrName>
                                        </p:attrNameLst>
                                      </p:cBhvr>
                                      <p:to>
                                        <a:schemeClr val="tx1"/>
                                      </p:to>
                                    </p:animClr>
                                    <p:set>
                                      <p:cBhvr>
                                        <p:cTn id="27" dur="500" fill="hold"/>
                                        <p:tgtEl>
                                          <p:spTgt spid="39"/>
                                        </p:tgtEl>
                                        <p:attrNameLst>
                                          <p:attrName>stroke.on</p:attrName>
                                        </p:attrNameLst>
                                      </p:cBhvr>
                                      <p:to>
                                        <p:strVal val="true"/>
                                      </p:to>
                                    </p:set>
                                  </p:childTnLst>
                                </p:cTn>
                              </p:par>
                              <p:par>
                                <p:cTn id="28" presetID="7" presetClass="emph" presetSubtype="2" fill="hold" nodeType="withEffect">
                                  <p:stCondLst>
                                    <p:cond delay="0"/>
                                  </p:stCondLst>
                                  <p:childTnLst>
                                    <p:animClr clrSpc="rgb">
                                      <p:cBhvr>
                                        <p:cTn id="29" dur="500" fill="hold"/>
                                        <p:tgtEl>
                                          <p:spTgt spid="31"/>
                                        </p:tgtEl>
                                        <p:attrNameLst>
                                          <p:attrName>stroke.color</p:attrName>
                                        </p:attrNameLst>
                                      </p:cBhvr>
                                      <p:to>
                                        <a:schemeClr val="tx1"/>
                                      </p:to>
                                    </p:animClr>
                                    <p:set>
                                      <p:cBhvr>
                                        <p:cTn id="30" dur="500" fill="hold"/>
                                        <p:tgtEl>
                                          <p:spTgt spid="31"/>
                                        </p:tgtEl>
                                        <p:attrNameLst>
                                          <p:attrName>stroke.on</p:attrName>
                                        </p:attrNameLst>
                                      </p:cBhvr>
                                      <p:to>
                                        <p:strVal val="true"/>
                                      </p:to>
                                    </p:set>
                                  </p:childTnLst>
                                </p:cTn>
                              </p:par>
                            </p:childTnLst>
                          </p:cTn>
                        </p:par>
                      </p:childTnLst>
                    </p:cTn>
                  </p:par>
                  <p:par>
                    <p:cTn id="31" fill="hold">
                      <p:stCondLst>
                        <p:cond delay="indefinite"/>
                      </p:stCondLst>
                      <p:childTnLst>
                        <p:par>
                          <p:cTn id="32" fill="hold">
                            <p:stCondLst>
                              <p:cond delay="0"/>
                            </p:stCondLst>
                            <p:childTnLst>
                              <p:par>
                                <p:cTn id="33" presetID="7" presetClass="emph" presetSubtype="2" fill="hold" nodeType="clickEffect">
                                  <p:stCondLst>
                                    <p:cond delay="0"/>
                                  </p:stCondLst>
                                  <p:childTnLst>
                                    <p:animClr clrSpc="rgb">
                                      <p:cBhvr>
                                        <p:cTn id="34" dur="500" fill="hold"/>
                                        <p:tgtEl>
                                          <p:spTgt spid="36"/>
                                        </p:tgtEl>
                                        <p:attrNameLst>
                                          <p:attrName>stroke.color</p:attrName>
                                        </p:attrNameLst>
                                      </p:cBhvr>
                                      <p:to>
                                        <a:srgbClr val="FF0205"/>
                                      </p:to>
                                    </p:animClr>
                                    <p:set>
                                      <p:cBhvr>
                                        <p:cTn id="35" dur="500" fill="hold"/>
                                        <p:tgtEl>
                                          <p:spTgt spid="36"/>
                                        </p:tgtEl>
                                        <p:attrNameLst>
                                          <p:attrName>stroke.on</p:attrName>
                                        </p:attrNameLst>
                                      </p:cBhvr>
                                      <p:to>
                                        <p:strVal val="true"/>
                                      </p:to>
                                    </p:set>
                                  </p:childTnLst>
                                </p:cTn>
                              </p:par>
                              <p:par>
                                <p:cTn id="36" presetID="7" presetClass="emph" presetSubtype="2" fill="hold" nodeType="withEffect">
                                  <p:stCondLst>
                                    <p:cond delay="0"/>
                                  </p:stCondLst>
                                  <p:childTnLst>
                                    <p:animClr clrSpc="rgb">
                                      <p:cBhvr>
                                        <p:cTn id="37" dur="500" fill="hold"/>
                                        <p:tgtEl>
                                          <p:spTgt spid="29"/>
                                        </p:tgtEl>
                                        <p:attrNameLst>
                                          <p:attrName>stroke.color</p:attrName>
                                        </p:attrNameLst>
                                      </p:cBhvr>
                                      <p:to>
                                        <a:srgbClr val="FF0205"/>
                                      </p:to>
                                    </p:animClr>
                                    <p:set>
                                      <p:cBhvr>
                                        <p:cTn id="38" dur="500" fill="hold"/>
                                        <p:tgtEl>
                                          <p:spTgt spid="29"/>
                                        </p:tgtEl>
                                        <p:attrNameLst>
                                          <p:attrName>stroke.on</p:attrName>
                                        </p:attrNameLst>
                                      </p:cBhvr>
                                      <p:to>
                                        <p:strVal val="true"/>
                                      </p:to>
                                    </p:set>
                                  </p:childTnLst>
                                </p:cTn>
                              </p:par>
                              <p:par>
                                <p:cTn id="39" presetID="7" presetClass="emph" presetSubtype="2" fill="hold" nodeType="withEffect">
                                  <p:stCondLst>
                                    <p:cond delay="0"/>
                                  </p:stCondLst>
                                  <p:childTnLst>
                                    <p:animClr clrSpc="rgb">
                                      <p:cBhvr>
                                        <p:cTn id="40" dur="500" fill="hold"/>
                                        <p:tgtEl>
                                          <p:spTgt spid="30"/>
                                        </p:tgtEl>
                                        <p:attrNameLst>
                                          <p:attrName>stroke.color</p:attrName>
                                        </p:attrNameLst>
                                      </p:cBhvr>
                                      <p:to>
                                        <a:srgbClr val="FF0205"/>
                                      </p:to>
                                    </p:animClr>
                                    <p:set>
                                      <p:cBhvr>
                                        <p:cTn id="41" dur="500" fill="hold"/>
                                        <p:tgtEl>
                                          <p:spTgt spid="30"/>
                                        </p:tgtEl>
                                        <p:attrNameLst>
                                          <p:attrName>stroke.on</p:attrName>
                                        </p:attrNameLst>
                                      </p:cBhvr>
                                      <p:to>
                                        <p:strVal val="true"/>
                                      </p:to>
                                    </p:set>
                                  </p:childTnLst>
                                </p:cTn>
                              </p:par>
                              <p:par>
                                <p:cTn id="42" presetID="7" presetClass="emph" presetSubtype="2" fill="hold" nodeType="withEffect">
                                  <p:stCondLst>
                                    <p:cond delay="0"/>
                                  </p:stCondLst>
                                  <p:childTnLst>
                                    <p:animClr clrSpc="rgb">
                                      <p:cBhvr>
                                        <p:cTn id="43" dur="500" fill="hold"/>
                                        <p:tgtEl>
                                          <p:spTgt spid="32"/>
                                        </p:tgtEl>
                                        <p:attrNameLst>
                                          <p:attrName>stroke.color</p:attrName>
                                        </p:attrNameLst>
                                      </p:cBhvr>
                                      <p:to>
                                        <a:srgbClr val="FF0205"/>
                                      </p:to>
                                    </p:animClr>
                                    <p:set>
                                      <p:cBhvr>
                                        <p:cTn id="44" dur="500" fill="hold"/>
                                        <p:tgtEl>
                                          <p:spTgt spid="32"/>
                                        </p:tgtEl>
                                        <p:attrNameLst>
                                          <p:attrName>stroke.on</p:attrName>
                                        </p:attrNameLst>
                                      </p:cBhvr>
                                      <p:to>
                                        <p:strVal val="true"/>
                                      </p:to>
                                    </p:set>
                                  </p:childTnLst>
                                </p:cTn>
                              </p:par>
                              <p:par>
                                <p:cTn id="45" presetID="7" presetClass="emph" presetSubtype="2" fill="hold" nodeType="withEffect">
                                  <p:stCondLst>
                                    <p:cond delay="0"/>
                                  </p:stCondLst>
                                  <p:childTnLst>
                                    <p:animClr clrSpc="rgb">
                                      <p:cBhvr>
                                        <p:cTn id="46" dur="500" fill="hold"/>
                                        <p:tgtEl>
                                          <p:spTgt spid="26"/>
                                        </p:tgtEl>
                                        <p:attrNameLst>
                                          <p:attrName>stroke.color</p:attrName>
                                        </p:attrNameLst>
                                      </p:cBhvr>
                                      <p:to>
                                        <a:srgbClr val="FF0205"/>
                                      </p:to>
                                    </p:animClr>
                                    <p:set>
                                      <p:cBhvr>
                                        <p:cTn id="47" dur="500" fill="hold"/>
                                        <p:tgtEl>
                                          <p:spTgt spid="26"/>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 y="228600"/>
            <a:ext cx="8229600" cy="1066800"/>
          </a:xfrm>
        </p:spPr>
        <p:txBody>
          <a:bodyPr/>
          <a:lstStyle/>
          <a:p>
            <a:r>
              <a:rPr kumimoji="1" lang="ja-JP" altLang="en-US" dirty="0" smtClean="0">
                <a:latin typeface="ヒラギノ角ゴ ProN W3"/>
                <a:ea typeface="ヒラギノ角ゴ ProN W3"/>
                <a:cs typeface="ヒラギノ角ゴ ProN W3"/>
              </a:rPr>
              <a:t>本日</a:t>
            </a:r>
            <a:r>
              <a:rPr kumimoji="1" lang="ja-JP" altLang="en-US" dirty="0" smtClean="0">
                <a:latin typeface="ヒラギノ角ゴ ProN W3"/>
                <a:ea typeface="ヒラギノ角ゴ ProN W3"/>
                <a:cs typeface="ヒラギノ角ゴ ProN W3"/>
              </a:rPr>
              <a:t>の</a:t>
            </a:r>
            <a:r>
              <a:rPr lang="ja-JP" altLang="en-US" dirty="0" smtClean="0">
                <a:latin typeface="ヒラギノ角ゴ ProN W3"/>
                <a:ea typeface="ヒラギノ角ゴ ProN W3"/>
                <a:cs typeface="ヒラギノ角ゴ ProN W3"/>
              </a:rPr>
              <a:t>内容</a:t>
            </a:r>
            <a:endParaRPr kumimoji="1" lang="ja-JP" altLang="en-US" dirty="0">
              <a:latin typeface="ヒラギノ角ゴ ProN W3"/>
              <a:ea typeface="ヒラギノ角ゴ ProN W3"/>
              <a:cs typeface="ヒラギノ角ゴ ProN W3"/>
            </a:endParaRPr>
          </a:p>
        </p:txBody>
      </p:sp>
      <p:sp>
        <p:nvSpPr>
          <p:cNvPr id="3" name="コンテンツ プレースホルダ 2"/>
          <p:cNvSpPr>
            <a:spLocks noGrp="1"/>
          </p:cNvSpPr>
          <p:nvPr>
            <p:ph idx="1"/>
          </p:nvPr>
        </p:nvSpPr>
        <p:spPr>
          <a:xfrm>
            <a:off x="457200" y="1600200"/>
            <a:ext cx="8229600" cy="4325112"/>
          </a:xfrm>
        </p:spPr>
        <p:txBody>
          <a:bodyPr/>
          <a:lstStyle/>
          <a:p>
            <a:r>
              <a:rPr kumimoji="1" lang="ja-JP" altLang="en-US" dirty="0" smtClean="0">
                <a:latin typeface="Arial"/>
                <a:ea typeface="ヒラギノ角ゴ ProN W3"/>
                <a:cs typeface="Arial"/>
              </a:rPr>
              <a:t>ルータって</a:t>
            </a:r>
            <a:r>
              <a:rPr kumimoji="1" lang="ja-JP" altLang="en-US" dirty="0" smtClean="0">
                <a:latin typeface="Arial"/>
                <a:ea typeface="ヒラギノ角ゴ ProN W3"/>
                <a:cs typeface="Arial"/>
              </a:rPr>
              <a:t>なに</a:t>
            </a:r>
            <a:r>
              <a:rPr kumimoji="1" lang="ja-JP" altLang="en-US" dirty="0" smtClean="0">
                <a:latin typeface="Arial"/>
                <a:ea typeface="ヒラギノ角ゴ ProN W3"/>
                <a:cs typeface="Arial"/>
              </a:rPr>
              <a:t>？</a:t>
            </a:r>
            <a:endParaRPr kumimoji="1" lang="en-US" altLang="ja-JP" dirty="0" smtClean="0">
              <a:latin typeface="Arial"/>
              <a:ea typeface="ヒラギノ角ゴ ProN W3"/>
              <a:cs typeface="Arial"/>
            </a:endParaRPr>
          </a:p>
          <a:p>
            <a:pPr lvl="1"/>
            <a:r>
              <a:rPr kumimoji="1" lang="en-US" altLang="ja-JP" dirty="0" smtClean="0">
                <a:latin typeface="Arial"/>
                <a:ea typeface="ヒラギノ角ゴ ProN W3"/>
                <a:cs typeface="Arial"/>
              </a:rPr>
              <a:t>IP </a:t>
            </a:r>
            <a:r>
              <a:rPr kumimoji="1" lang="ja-JP" altLang="en-US" dirty="0" smtClean="0">
                <a:latin typeface="Arial"/>
                <a:ea typeface="ヒラギノ角ゴ ProN W3"/>
                <a:cs typeface="Arial"/>
              </a:rPr>
              <a:t>の</a:t>
            </a:r>
            <a:r>
              <a:rPr kumimoji="1" lang="ja-JP" altLang="en-US" dirty="0" smtClean="0">
                <a:latin typeface="Arial"/>
                <a:ea typeface="ヒラギノ角ゴ ProN W3"/>
                <a:cs typeface="Arial"/>
              </a:rPr>
              <a:t>変換</a:t>
            </a:r>
            <a:endParaRPr kumimoji="1" lang="en-US" altLang="ja-JP" dirty="0" smtClean="0">
              <a:latin typeface="Arial"/>
              <a:ea typeface="ヒラギノ角ゴ ProN W3"/>
              <a:cs typeface="Arial"/>
            </a:endParaRPr>
          </a:p>
          <a:p>
            <a:pPr lvl="1"/>
            <a:r>
              <a:rPr lang="ja-JP" altLang="en-US" dirty="0" smtClean="0">
                <a:latin typeface="Arial"/>
                <a:ea typeface="ヒラギノ角ゴ ProN W3"/>
                <a:cs typeface="Arial"/>
              </a:rPr>
              <a:t>フィルタリング</a:t>
            </a:r>
            <a:endParaRPr kumimoji="1" lang="en-US" altLang="ja-JP" dirty="0" smtClean="0">
              <a:latin typeface="Arial"/>
              <a:ea typeface="ヒラギノ角ゴ ProN W3"/>
              <a:cs typeface="Arial"/>
            </a:endParaRPr>
          </a:p>
          <a:p>
            <a:pPr lvl="1"/>
            <a:r>
              <a:rPr lang="ja-JP" altLang="en-US" dirty="0" smtClean="0">
                <a:latin typeface="Arial"/>
                <a:ea typeface="ヒラギノ角ゴ ProN W3"/>
                <a:cs typeface="Arial"/>
              </a:rPr>
              <a:t>ルーティング</a:t>
            </a:r>
            <a:endParaRPr kumimoji="1" lang="en-US" altLang="ja-JP" dirty="0" smtClean="0">
              <a:latin typeface="Arial"/>
              <a:ea typeface="ヒラギノ角ゴ ProN W3"/>
              <a:cs typeface="Arial"/>
            </a:endParaRPr>
          </a:p>
          <a:p>
            <a:r>
              <a:rPr lang="en-US" altLang="ja-JP" dirty="0" smtClean="0">
                <a:latin typeface="Arial"/>
                <a:ea typeface="ヒラギノ角ゴ ProN W3"/>
                <a:cs typeface="Arial"/>
              </a:rPr>
              <a:t>EP </a:t>
            </a:r>
            <a:r>
              <a:rPr lang="ja-JP" altLang="en-US" dirty="0" smtClean="0">
                <a:latin typeface="Arial"/>
                <a:ea typeface="ヒラギノ角ゴ ProN W3"/>
                <a:cs typeface="Arial"/>
              </a:rPr>
              <a:t>ネットワーク</a:t>
            </a:r>
            <a:endParaRPr lang="en-US" altLang="ja-JP" dirty="0" smtClean="0">
              <a:latin typeface="Arial"/>
              <a:ea typeface="ヒラギノ角ゴ ProN W3"/>
              <a:cs typeface="Arial"/>
            </a:endParaRPr>
          </a:p>
          <a:p>
            <a:pPr lvl="1"/>
            <a:r>
              <a:rPr lang="ja-JP" altLang="en-US" dirty="0" smtClean="0">
                <a:latin typeface="Arial"/>
                <a:ea typeface="ヒラギノ角ゴ ProN W3"/>
                <a:cs typeface="Arial"/>
              </a:rPr>
              <a:t>インターネットにつながるまで</a:t>
            </a:r>
            <a:endParaRPr lang="en-US" altLang="ja-JP" dirty="0" smtClean="0">
              <a:latin typeface="Arial"/>
              <a:ea typeface="ヒラギノ角ゴ ProN W3"/>
              <a:cs typeface="Arial"/>
            </a:endParaRPr>
          </a:p>
          <a:p>
            <a:pPr lvl="1"/>
            <a:r>
              <a:rPr kumimoji="1" lang="ja-JP" altLang="en-US" dirty="0">
                <a:latin typeface="Arial"/>
                <a:ea typeface="ヒラギノ角ゴ ProN W3"/>
                <a:cs typeface="Arial"/>
              </a:rPr>
              <a:t>インターネット</a:t>
            </a:r>
            <a:r>
              <a:rPr kumimoji="1" lang="ja-JP" altLang="en-US" dirty="0" smtClean="0">
                <a:latin typeface="Arial"/>
                <a:ea typeface="ヒラギノ角ゴ ProN W3"/>
                <a:cs typeface="Arial"/>
              </a:rPr>
              <a:t>につながらない！！そんなとき    </a:t>
            </a:r>
            <a:r>
              <a:rPr kumimoji="1" lang="en-US" altLang="ja-JP" dirty="0" smtClean="0">
                <a:latin typeface="Arial"/>
                <a:ea typeface="ヒラギノ角ゴ ProN W3"/>
                <a:cs typeface="Arial"/>
              </a:rPr>
              <a:t>(EP </a:t>
            </a:r>
            <a:r>
              <a:rPr kumimoji="1" lang="ja-JP" altLang="en-US" dirty="0" smtClean="0">
                <a:latin typeface="Arial"/>
                <a:ea typeface="ヒラギノ角ゴ ProN W3"/>
                <a:cs typeface="Arial"/>
              </a:rPr>
              <a:t>ネットワーク編</a:t>
            </a:r>
            <a:r>
              <a:rPr kumimoji="1" lang="en-US" altLang="ja-JP" dirty="0" smtClean="0">
                <a:latin typeface="Arial"/>
                <a:ea typeface="ヒラギノ角ゴ ProN W3"/>
                <a:cs typeface="Arial"/>
              </a:rPr>
              <a:t>)</a:t>
            </a:r>
            <a:endParaRPr kumimoji="1" lang="ja-JP" altLang="en-US" dirty="0">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28600" y="1295400"/>
            <a:ext cx="8686800" cy="4853136"/>
          </a:xfrm>
        </p:spPr>
        <p:txBody>
          <a:bodyPr>
            <a:normAutofit/>
          </a:bodyPr>
          <a:lstStyle/>
          <a:p>
            <a:r>
              <a:rPr kumimoji="1" lang="ja-JP" altLang="en-US" dirty="0" smtClean="0">
                <a:latin typeface="Arial"/>
                <a:ea typeface="ヒラギノ角ゴ ProN W3"/>
                <a:cs typeface="Arial"/>
              </a:rPr>
              <a:t>ルータ同士は常に経路選択のための情報を交換し合っている</a:t>
            </a:r>
            <a:endParaRPr kumimoji="1" lang="en-US" altLang="ja-JP" dirty="0" smtClean="0">
              <a:latin typeface="Arial"/>
              <a:ea typeface="ヒラギノ角ゴ ProN W3"/>
              <a:cs typeface="Arial"/>
            </a:endParaRPr>
          </a:p>
          <a:p>
            <a:pPr lvl="1"/>
            <a:r>
              <a:rPr lang="ja-JP" altLang="en-US" dirty="0" smtClean="0">
                <a:latin typeface="Arial"/>
                <a:ea typeface="ヒラギノ角ゴ ProN W3"/>
                <a:cs typeface="Arial"/>
              </a:rPr>
              <a:t>ルーティングテーブルは常に変化</a:t>
            </a:r>
            <a:r>
              <a:rPr lang="en-US" altLang="ja-JP" dirty="0" smtClean="0">
                <a:latin typeface="Arial"/>
                <a:ea typeface="ヒラギノ角ゴ ProN W3"/>
                <a:cs typeface="Arial"/>
              </a:rPr>
              <a:t/>
            </a:r>
            <a:br>
              <a:rPr lang="en-US" altLang="ja-JP" dirty="0" smtClean="0">
                <a:latin typeface="Arial"/>
                <a:ea typeface="ヒラギノ角ゴ ProN W3"/>
                <a:cs typeface="Arial"/>
              </a:rPr>
            </a:br>
            <a:r>
              <a:rPr lang="en-US" altLang="ja-JP" dirty="0" smtClean="0">
                <a:solidFill>
                  <a:srgbClr val="FF0000"/>
                </a:solidFill>
                <a:latin typeface="Arial"/>
                <a:ea typeface="ヒラギノ角ゴ ProN W3"/>
                <a:cs typeface="Arial"/>
              </a:rPr>
              <a:t>(</a:t>
            </a:r>
            <a:r>
              <a:rPr lang="ja-JP" altLang="en-US" dirty="0" smtClean="0">
                <a:solidFill>
                  <a:srgbClr val="FF0000"/>
                </a:solidFill>
                <a:latin typeface="Arial"/>
                <a:ea typeface="ヒラギノ角ゴ ProN W3"/>
                <a:cs typeface="Arial"/>
              </a:rPr>
              <a:t>動的経路選択</a:t>
            </a:r>
            <a:r>
              <a:rPr lang="en-US" altLang="ja-JP" dirty="0" smtClean="0">
                <a:solidFill>
                  <a:srgbClr val="FF0000"/>
                </a:solidFill>
                <a:latin typeface="Arial"/>
                <a:ea typeface="ヒラギノ角ゴ ProN W3"/>
                <a:cs typeface="Arial"/>
              </a:rPr>
              <a:t>)</a:t>
            </a:r>
          </a:p>
          <a:p>
            <a:pPr lvl="1"/>
            <a:r>
              <a:rPr kumimoji="1" lang="ja-JP" altLang="en-US" dirty="0" smtClean="0">
                <a:latin typeface="Arial"/>
                <a:ea typeface="ヒラギノ角ゴ ProN W3"/>
                <a:cs typeface="Arial"/>
              </a:rPr>
              <a:t>ルーティングテーブルを手動で設定することにより経路を固定することも</a:t>
            </a:r>
            <a:r>
              <a:rPr lang="ja-JP" altLang="en-US" dirty="0" smtClean="0">
                <a:latin typeface="Arial"/>
                <a:ea typeface="ヒラギノ角ゴ ProN W3"/>
                <a:cs typeface="Arial"/>
              </a:rPr>
              <a:t>可能</a:t>
            </a:r>
            <a:r>
              <a:rPr kumimoji="1" lang="en-US" altLang="ja-JP" dirty="0" smtClean="0">
                <a:latin typeface="Arial"/>
                <a:ea typeface="ヒラギノ角ゴ ProN W3"/>
                <a:cs typeface="Arial"/>
              </a:rPr>
              <a:t/>
            </a:r>
            <a:br>
              <a:rPr kumimoji="1" lang="en-US" altLang="ja-JP" dirty="0" smtClean="0">
                <a:latin typeface="Arial"/>
                <a:ea typeface="ヒラギノ角ゴ ProN W3"/>
                <a:cs typeface="Arial"/>
              </a:rPr>
            </a:br>
            <a:r>
              <a:rPr lang="en-US" altLang="ja-JP" sz="2400" dirty="0" smtClean="0">
                <a:solidFill>
                  <a:srgbClr val="FF0000"/>
                </a:solidFill>
                <a:latin typeface="Arial"/>
                <a:ea typeface="ヒラギノ角ゴ ProN W3"/>
                <a:cs typeface="Arial"/>
              </a:rPr>
              <a:t>(</a:t>
            </a:r>
            <a:r>
              <a:rPr lang="ja-JP" altLang="en-US" sz="2400" dirty="0" smtClean="0">
                <a:solidFill>
                  <a:srgbClr val="FF0000"/>
                </a:solidFill>
                <a:latin typeface="Arial"/>
                <a:ea typeface="ヒラギノ角ゴ ProN W3"/>
                <a:cs typeface="Arial"/>
              </a:rPr>
              <a:t>静的経路選択</a:t>
            </a:r>
            <a:r>
              <a:rPr lang="en-US" altLang="ja-JP" sz="2400" dirty="0" smtClean="0">
                <a:solidFill>
                  <a:srgbClr val="FF0000"/>
                </a:solidFill>
                <a:latin typeface="Arial"/>
                <a:ea typeface="ヒラギノ角ゴ ProN W3"/>
                <a:cs typeface="Arial"/>
              </a:rPr>
              <a:t>)</a:t>
            </a:r>
          </a:p>
          <a:p>
            <a:r>
              <a:rPr lang="ja-JP" altLang="en-US" dirty="0" smtClean="0">
                <a:latin typeface="Arial"/>
                <a:ea typeface="ヒラギノ角ゴ ProN W3"/>
                <a:cs typeface="Arial"/>
              </a:rPr>
              <a:t>インターネットのような巨大なネットワークの場合はプロバイダがルーティングの管理を行っている</a:t>
            </a:r>
            <a:endParaRPr kumimoji="1" lang="en-US" altLang="ja-JP" dirty="0" smtClean="0">
              <a:latin typeface="Arial"/>
              <a:ea typeface="ヒラギノ角ゴ ProN W3"/>
              <a:cs typeface="Arial"/>
            </a:endParaRPr>
          </a:p>
        </p:txBody>
      </p:sp>
      <p:sp>
        <p:nvSpPr>
          <p:cNvPr id="4"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4000" noProof="0" dirty="0" smtClean="0">
                <a:solidFill>
                  <a:schemeClr val="tx2"/>
                </a:solidFill>
                <a:latin typeface="Arial"/>
                <a:ea typeface="ヒラギノ角ゴ ProN W3"/>
                <a:cs typeface="Arial"/>
              </a:rPr>
              <a:t>ルータ同士のルーティング</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4" name="グループ化 3"/>
          <p:cNvGrpSpPr/>
          <p:nvPr/>
        </p:nvGrpSpPr>
        <p:grpSpPr>
          <a:xfrm>
            <a:off x="539554" y="1628800"/>
            <a:ext cx="2664294" cy="4752528"/>
            <a:chOff x="6156177" y="3284984"/>
            <a:chExt cx="1188132" cy="2880320"/>
          </a:xfrm>
        </p:grpSpPr>
        <p:sp>
          <p:nvSpPr>
            <p:cNvPr id="5" name="正方形/長方形 4"/>
            <p:cNvSpPr/>
            <p:nvPr/>
          </p:nvSpPr>
          <p:spPr>
            <a:xfrm>
              <a:off x="6156177" y="3284984"/>
              <a:ext cx="1188132" cy="2880320"/>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latin typeface="Arial"/>
                <a:ea typeface="ヒラギノ角ゴ ProN W3"/>
                <a:cs typeface="Arial"/>
              </a:endParaRPr>
            </a:p>
            <a:p>
              <a:pPr algn="ctr"/>
              <a:endParaRPr lang="en-US" altLang="ja-JP" dirty="0" smtClean="0">
                <a:latin typeface="Arial"/>
                <a:ea typeface="ヒラギノ角ゴ ProN W3"/>
                <a:cs typeface="Arial"/>
              </a:endParaRPr>
            </a:p>
            <a:p>
              <a:pPr algn="ctr"/>
              <a:endParaRPr kumimoji="1" lang="en-US" altLang="ja-JP" dirty="0" smtClean="0">
                <a:latin typeface="Arial"/>
                <a:ea typeface="ヒラギノ角ゴ ProN W3"/>
                <a:cs typeface="Arial"/>
              </a:endParaRPr>
            </a:p>
            <a:p>
              <a:pPr algn="ctr"/>
              <a:endParaRPr lang="en-US" altLang="ja-JP" dirty="0" smtClean="0">
                <a:latin typeface="Arial"/>
                <a:ea typeface="ヒラギノ角ゴ ProN W3"/>
                <a:cs typeface="Arial"/>
              </a:endParaRPr>
            </a:p>
            <a:p>
              <a:pPr algn="ctr"/>
              <a:endParaRPr kumimoji="1" lang="en-US" altLang="ja-JP" dirty="0" smtClean="0">
                <a:latin typeface="Arial"/>
                <a:ea typeface="ヒラギノ角ゴ ProN W3"/>
                <a:cs typeface="Arial"/>
              </a:endParaRPr>
            </a:p>
            <a:p>
              <a:pPr algn="ctr"/>
              <a:endParaRPr lang="en-US" altLang="ja-JP" dirty="0" smtClean="0">
                <a:latin typeface="Arial"/>
                <a:ea typeface="ヒラギノ角ゴ ProN W3"/>
                <a:cs typeface="Arial"/>
              </a:endParaRPr>
            </a:p>
            <a:p>
              <a:pPr algn="ctr"/>
              <a:endParaRPr kumimoji="1" lang="en-US" altLang="ja-JP" dirty="0" smtClean="0">
                <a:latin typeface="Arial"/>
                <a:ea typeface="ヒラギノ角ゴ ProN W3"/>
                <a:cs typeface="Arial"/>
              </a:endParaRPr>
            </a:p>
            <a:p>
              <a:pPr algn="ctr"/>
              <a:endParaRPr lang="en-US" altLang="ja-JP" dirty="0" smtClean="0">
                <a:latin typeface="Arial"/>
                <a:ea typeface="ヒラギノ角ゴ ProN W3"/>
                <a:cs typeface="Arial"/>
              </a:endParaRPr>
            </a:p>
            <a:p>
              <a:pPr algn="ctr"/>
              <a:endParaRPr kumimoji="1" lang="en-US" altLang="ja-JP" dirty="0" smtClean="0">
                <a:latin typeface="Arial"/>
                <a:ea typeface="ヒラギノ角ゴ ProN W3"/>
                <a:cs typeface="Arial"/>
              </a:endParaRPr>
            </a:p>
            <a:p>
              <a:pPr algn="ctr"/>
              <a:endParaRPr lang="en-US" altLang="ja-JP" dirty="0" smtClean="0">
                <a:latin typeface="Arial"/>
                <a:ea typeface="ヒラギノ角ゴ ProN W3"/>
                <a:cs typeface="Arial"/>
              </a:endParaRPr>
            </a:p>
            <a:p>
              <a:pPr algn="ctr"/>
              <a:endParaRPr kumimoji="1" lang="en-US" altLang="ja-JP" dirty="0" smtClean="0">
                <a:latin typeface="Arial"/>
                <a:ea typeface="ヒラギノ角ゴ ProN W3"/>
                <a:cs typeface="Arial"/>
              </a:endParaRPr>
            </a:p>
            <a:p>
              <a:pPr algn="ctr"/>
              <a:endParaRPr kumimoji="1" lang="en-US" altLang="ja-JP" dirty="0" smtClean="0">
                <a:latin typeface="Arial"/>
                <a:ea typeface="ヒラギノ角ゴ ProN W3"/>
                <a:cs typeface="Arial"/>
              </a:endParaRPr>
            </a:p>
            <a:p>
              <a:pPr algn="ctr"/>
              <a:endParaRPr kumimoji="1" lang="en-US" altLang="ja-JP" dirty="0" smtClean="0">
                <a:latin typeface="Arial"/>
                <a:ea typeface="ヒラギノ角ゴ ProN W3"/>
                <a:cs typeface="Arial"/>
              </a:endParaRPr>
            </a:p>
            <a:p>
              <a:pPr algn="ctr"/>
              <a:r>
                <a:rPr lang="ja-JP" altLang="en-US" sz="2000" dirty="0" smtClean="0">
                  <a:solidFill>
                    <a:schemeClr val="tx1"/>
                  </a:solidFill>
                  <a:latin typeface="Arial"/>
                  <a:ea typeface="ヒラギノ角ゴ ProN W3"/>
                  <a:cs typeface="Arial"/>
                </a:rPr>
                <a:t>ヘッダ</a:t>
              </a:r>
              <a:endParaRPr lang="en-US" altLang="ja-JP" sz="2000" dirty="0" smtClean="0">
                <a:solidFill>
                  <a:schemeClr val="tx1"/>
                </a:solidFill>
                <a:latin typeface="Arial"/>
                <a:ea typeface="ヒラギノ角ゴ ProN W3"/>
                <a:cs typeface="Arial"/>
              </a:endParaRPr>
            </a:p>
            <a:p>
              <a:pPr algn="ctr"/>
              <a:r>
                <a:rPr kumimoji="1" lang="en-US" altLang="ja-JP" sz="2000" dirty="0" smtClean="0">
                  <a:solidFill>
                    <a:schemeClr val="tx1"/>
                  </a:solidFill>
                  <a:latin typeface="Arial"/>
                  <a:ea typeface="ヒラギノ角ゴ ProN W3"/>
                  <a:cs typeface="Arial"/>
                </a:rPr>
                <a:t>(</a:t>
              </a:r>
              <a:r>
                <a:rPr kumimoji="1" lang="ja-JP" altLang="en-US" sz="2000" dirty="0" smtClean="0">
                  <a:solidFill>
                    <a:schemeClr val="tx1"/>
                  </a:solidFill>
                  <a:latin typeface="Arial"/>
                  <a:ea typeface="ヒラギノ角ゴ ProN W3"/>
                  <a:cs typeface="Arial"/>
                </a:rPr>
                <a:t>ネットワーク</a:t>
              </a:r>
              <a:r>
                <a:rPr kumimoji="1" lang="en-US" altLang="ja-JP" sz="2000" dirty="0" smtClean="0">
                  <a:solidFill>
                    <a:schemeClr val="tx1"/>
                  </a:solidFill>
                  <a:latin typeface="Arial"/>
                  <a:ea typeface="ヒラギノ角ゴ ProN W3"/>
                  <a:cs typeface="Arial"/>
                </a:rPr>
                <a:t/>
              </a:r>
              <a:br>
                <a:rPr kumimoji="1" lang="en-US" altLang="ja-JP" sz="2000" dirty="0" smtClean="0">
                  <a:solidFill>
                    <a:schemeClr val="tx1"/>
                  </a:solidFill>
                  <a:latin typeface="Arial"/>
                  <a:ea typeface="ヒラギノ角ゴ ProN W3"/>
                  <a:cs typeface="Arial"/>
                </a:rPr>
              </a:br>
              <a:r>
                <a:rPr kumimoji="1" lang="ja-JP" altLang="en-US" sz="2000" dirty="0" smtClean="0">
                  <a:solidFill>
                    <a:schemeClr val="tx1"/>
                  </a:solidFill>
                  <a:latin typeface="Arial"/>
                  <a:ea typeface="ヒラギノ角ゴ ProN W3"/>
                  <a:cs typeface="Arial"/>
                </a:rPr>
                <a:t>インターフェイス層</a:t>
              </a:r>
              <a:r>
                <a:rPr kumimoji="1" lang="en-US" altLang="ja-JP" sz="2000" dirty="0" smtClean="0">
                  <a:solidFill>
                    <a:schemeClr val="tx1"/>
                  </a:solidFill>
                  <a:latin typeface="Arial"/>
                  <a:ea typeface="ヒラギノ角ゴ ProN W3"/>
                  <a:cs typeface="Arial"/>
                </a:rPr>
                <a:t>)</a:t>
              </a:r>
              <a:endParaRPr kumimoji="1" lang="ja-JP" altLang="en-US" sz="2000" dirty="0">
                <a:solidFill>
                  <a:schemeClr val="tx1"/>
                </a:solidFill>
                <a:latin typeface="Arial"/>
                <a:ea typeface="ヒラギノ角ゴ ProN W3"/>
                <a:cs typeface="Arial"/>
              </a:endParaRPr>
            </a:p>
          </p:txBody>
        </p:sp>
        <p:sp>
          <p:nvSpPr>
            <p:cNvPr id="6" name="正方形/長方形 5"/>
            <p:cNvSpPr/>
            <p:nvPr/>
          </p:nvSpPr>
          <p:spPr>
            <a:xfrm>
              <a:off x="6184465" y="3284985"/>
              <a:ext cx="1131554" cy="2138419"/>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dirty="0" smtClean="0">
                <a:solidFill>
                  <a:schemeClr val="tx1"/>
                </a:solidFill>
                <a:latin typeface="Arial"/>
                <a:ea typeface="ヒラギノ角ゴ ProN W3"/>
                <a:cs typeface="Arial"/>
              </a:endParaRPr>
            </a:p>
            <a:p>
              <a:pPr algn="ctr"/>
              <a:endParaRPr lang="en-US" altLang="ja-JP" sz="2000" dirty="0" smtClean="0">
                <a:solidFill>
                  <a:schemeClr val="tx1"/>
                </a:solidFill>
                <a:latin typeface="Arial"/>
                <a:ea typeface="ヒラギノ角ゴ ProN W3"/>
                <a:cs typeface="Arial"/>
              </a:endParaRPr>
            </a:p>
            <a:p>
              <a:pPr algn="ctr"/>
              <a:endParaRPr kumimoji="1" lang="en-US" altLang="ja-JP" sz="2000" dirty="0" smtClean="0">
                <a:solidFill>
                  <a:schemeClr val="tx1"/>
                </a:solidFill>
                <a:latin typeface="Arial"/>
                <a:ea typeface="ヒラギノ角ゴ ProN W3"/>
                <a:cs typeface="Arial"/>
              </a:endParaRPr>
            </a:p>
            <a:p>
              <a:pPr algn="ctr"/>
              <a:endParaRPr lang="en-US" altLang="ja-JP" sz="2000" dirty="0" smtClean="0">
                <a:solidFill>
                  <a:schemeClr val="tx1"/>
                </a:solidFill>
                <a:latin typeface="Arial"/>
                <a:ea typeface="ヒラギノ角ゴ ProN W3"/>
                <a:cs typeface="Arial"/>
              </a:endParaRPr>
            </a:p>
            <a:p>
              <a:pPr algn="ctr"/>
              <a:endParaRPr lang="en-US" altLang="ja-JP" sz="2000" dirty="0" smtClean="0">
                <a:solidFill>
                  <a:schemeClr val="tx1"/>
                </a:solidFill>
                <a:latin typeface="Arial"/>
                <a:ea typeface="ヒラギノ角ゴ ProN W3"/>
                <a:cs typeface="Arial"/>
              </a:endParaRPr>
            </a:p>
            <a:p>
              <a:pPr algn="ctr"/>
              <a:endParaRPr lang="en-US" altLang="ja-JP" sz="2000" dirty="0" smtClean="0">
                <a:solidFill>
                  <a:schemeClr val="tx1"/>
                </a:solidFill>
                <a:latin typeface="Arial"/>
                <a:ea typeface="ヒラギノ角ゴ ProN W3"/>
                <a:cs typeface="Arial"/>
              </a:endParaRPr>
            </a:p>
            <a:p>
              <a:pPr algn="ctr"/>
              <a:endParaRPr lang="en-US" altLang="ja-JP" sz="2000" dirty="0" smtClean="0">
                <a:solidFill>
                  <a:schemeClr val="tx1"/>
                </a:solidFill>
                <a:latin typeface="Arial"/>
                <a:ea typeface="ヒラギノ角ゴ ProN W3"/>
                <a:cs typeface="Arial"/>
              </a:endParaRPr>
            </a:p>
            <a:p>
              <a:pPr algn="ctr"/>
              <a:endParaRPr lang="en-US" altLang="ja-JP" sz="2000" dirty="0" smtClean="0">
                <a:solidFill>
                  <a:schemeClr val="tx1"/>
                </a:solidFill>
                <a:latin typeface="Arial"/>
                <a:ea typeface="ヒラギノ角ゴ ProN W3"/>
                <a:cs typeface="Arial"/>
              </a:endParaRPr>
            </a:p>
            <a:p>
              <a:pPr algn="ctr"/>
              <a:r>
                <a:rPr kumimoji="1" lang="ja-JP" altLang="en-US" sz="2000" dirty="0" smtClean="0">
                  <a:solidFill>
                    <a:schemeClr val="tx1"/>
                  </a:solidFill>
                  <a:latin typeface="Arial"/>
                  <a:ea typeface="ヒラギノ角ゴ ProN W3"/>
                  <a:cs typeface="Arial"/>
                </a:rPr>
                <a:t>ヘッダ</a:t>
              </a:r>
              <a:endParaRPr kumimoji="1" lang="en-US" altLang="ja-JP" sz="2000" dirty="0" smtClean="0">
                <a:solidFill>
                  <a:schemeClr val="tx1"/>
                </a:solidFill>
                <a:latin typeface="Arial"/>
                <a:ea typeface="ヒラギノ角ゴ ProN W3"/>
                <a:cs typeface="Arial"/>
              </a:endParaRPr>
            </a:p>
            <a:p>
              <a:pPr algn="ctr"/>
              <a:r>
                <a:rPr lang="en-US" altLang="ja-JP" sz="2000" dirty="0" smtClean="0">
                  <a:solidFill>
                    <a:schemeClr val="tx1"/>
                  </a:solidFill>
                  <a:latin typeface="Arial"/>
                  <a:ea typeface="ヒラギノ角ゴ ProN W3"/>
                  <a:cs typeface="Arial"/>
                </a:rPr>
                <a:t>(</a:t>
              </a:r>
              <a:r>
                <a:rPr lang="ja-JP" altLang="en-US" sz="2000" dirty="0" smtClean="0">
                  <a:solidFill>
                    <a:schemeClr val="tx1"/>
                  </a:solidFill>
                  <a:latin typeface="Arial"/>
                  <a:ea typeface="ヒラギノ角ゴ ProN W3"/>
                  <a:cs typeface="Arial"/>
                </a:rPr>
                <a:t>インターネット層</a:t>
              </a:r>
              <a:r>
                <a:rPr lang="en-US" altLang="ja-JP" sz="2000" dirty="0" smtClean="0">
                  <a:solidFill>
                    <a:schemeClr val="tx1"/>
                  </a:solidFill>
                  <a:latin typeface="Arial"/>
                  <a:ea typeface="ヒラギノ角ゴ ProN W3"/>
                  <a:cs typeface="Arial"/>
                </a:rPr>
                <a:t>)</a:t>
              </a:r>
              <a:endParaRPr kumimoji="1" lang="ja-JP" altLang="en-US" sz="2000" dirty="0">
                <a:solidFill>
                  <a:schemeClr val="tx1"/>
                </a:solidFill>
                <a:latin typeface="Arial"/>
                <a:ea typeface="ヒラギノ角ゴ ProN W3"/>
                <a:cs typeface="Arial"/>
              </a:endParaRPr>
            </a:p>
          </p:txBody>
        </p:sp>
        <p:sp>
          <p:nvSpPr>
            <p:cNvPr id="7" name="正方形/長方形 6"/>
            <p:cNvSpPr/>
            <p:nvPr/>
          </p:nvSpPr>
          <p:spPr>
            <a:xfrm>
              <a:off x="6212754" y="3284985"/>
              <a:ext cx="1074977" cy="1483800"/>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tx1"/>
                </a:solidFill>
                <a:latin typeface="Arial"/>
                <a:ea typeface="ヒラギノ角ゴ ProN W3"/>
                <a:cs typeface="Arial"/>
              </a:endParaRPr>
            </a:p>
            <a:p>
              <a:pPr algn="ctr"/>
              <a:endParaRPr lang="en-US" altLang="ja-JP" dirty="0" smtClean="0">
                <a:solidFill>
                  <a:schemeClr val="tx1"/>
                </a:solidFill>
                <a:latin typeface="Arial"/>
                <a:ea typeface="ヒラギノ角ゴ ProN W3"/>
                <a:cs typeface="Arial"/>
              </a:endParaRPr>
            </a:p>
            <a:p>
              <a:pPr algn="ctr"/>
              <a:endParaRPr kumimoji="1" lang="en-US" altLang="ja-JP" dirty="0" smtClean="0">
                <a:solidFill>
                  <a:schemeClr val="tx1"/>
                </a:solidFill>
                <a:latin typeface="Arial"/>
                <a:ea typeface="ヒラギノ角ゴ ProN W3"/>
                <a:cs typeface="Arial"/>
              </a:endParaRPr>
            </a:p>
            <a:p>
              <a:pPr algn="ctr"/>
              <a:endParaRPr kumimoji="1" lang="en-US" altLang="ja-JP" dirty="0" smtClean="0">
                <a:solidFill>
                  <a:schemeClr val="tx1"/>
                </a:solidFill>
                <a:latin typeface="Arial"/>
                <a:ea typeface="ヒラギノ角ゴ ProN W3"/>
                <a:cs typeface="Arial"/>
              </a:endParaRPr>
            </a:p>
            <a:p>
              <a:pPr algn="ctr"/>
              <a:r>
                <a:rPr lang="ja-JP" altLang="en-US" sz="2000" dirty="0" smtClean="0">
                  <a:solidFill>
                    <a:schemeClr val="tx1"/>
                  </a:solidFill>
                  <a:latin typeface="Arial"/>
                  <a:ea typeface="ヒラギノ角ゴ ProN W3"/>
                  <a:cs typeface="Arial"/>
                </a:rPr>
                <a:t>ヘッダ</a:t>
              </a:r>
              <a:r>
                <a:rPr lang="en-US" altLang="ja-JP" sz="2000" dirty="0" smtClean="0">
                  <a:solidFill>
                    <a:schemeClr val="tx1"/>
                  </a:solidFill>
                  <a:latin typeface="Arial"/>
                  <a:ea typeface="ヒラギノ角ゴ ProN W3"/>
                  <a:cs typeface="Arial"/>
                </a:rPr>
                <a:t/>
              </a:r>
              <a:br>
                <a:rPr lang="en-US" altLang="ja-JP" sz="2000" dirty="0" smtClean="0">
                  <a:solidFill>
                    <a:schemeClr val="tx1"/>
                  </a:solidFill>
                  <a:latin typeface="Arial"/>
                  <a:ea typeface="ヒラギノ角ゴ ProN W3"/>
                  <a:cs typeface="Arial"/>
                </a:rPr>
              </a:br>
              <a:r>
                <a:rPr lang="ja-JP" altLang="en-US" sz="2000" dirty="0" smtClean="0">
                  <a:solidFill>
                    <a:schemeClr val="tx1"/>
                  </a:solidFill>
                  <a:latin typeface="Arial"/>
                  <a:ea typeface="ヒラギノ角ゴ ProN W3"/>
                  <a:cs typeface="Arial"/>
                </a:rPr>
                <a:t>（トランスポート層）</a:t>
              </a:r>
              <a:endParaRPr kumimoji="1" lang="ja-JP" altLang="en-US" sz="2000" dirty="0">
                <a:solidFill>
                  <a:schemeClr val="tx1"/>
                </a:solidFill>
                <a:latin typeface="Arial"/>
                <a:ea typeface="ヒラギノ角ゴ ProN W3"/>
                <a:cs typeface="Arial"/>
              </a:endParaRPr>
            </a:p>
          </p:txBody>
        </p:sp>
        <p:sp>
          <p:nvSpPr>
            <p:cNvPr id="8" name="正方形/長方形 7"/>
            <p:cNvSpPr/>
            <p:nvPr/>
          </p:nvSpPr>
          <p:spPr>
            <a:xfrm>
              <a:off x="6241043" y="3356993"/>
              <a:ext cx="1008112" cy="68596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ial"/>
                  <a:ea typeface="ヒラギノ角ゴ ProN W3"/>
                  <a:cs typeface="Arial"/>
                </a:rPr>
                <a:t>データ</a:t>
              </a:r>
              <a:endParaRPr kumimoji="1" lang="ja-JP" altLang="en-US" sz="2000" dirty="0">
                <a:solidFill>
                  <a:schemeClr val="tx1"/>
                </a:solidFill>
                <a:latin typeface="Arial"/>
                <a:ea typeface="ヒラギノ角ゴ ProN W3"/>
                <a:cs typeface="Arial"/>
              </a:endParaRPr>
            </a:p>
          </p:txBody>
        </p:sp>
      </p:grpSp>
      <p:cxnSp>
        <p:nvCxnSpPr>
          <p:cNvPr id="11" name="直線コネクタ 10"/>
          <p:cNvCxnSpPr/>
          <p:nvPr/>
        </p:nvCxnSpPr>
        <p:spPr>
          <a:xfrm rot="5400000" flipH="1" flipV="1">
            <a:off x="2160602" y="3320118"/>
            <a:ext cx="2086492" cy="57606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3635896" y="3962673"/>
            <a:ext cx="4320480" cy="1200329"/>
          </a:xfrm>
          <a:prstGeom prst="rect">
            <a:avLst/>
          </a:prstGeom>
          <a:solidFill>
            <a:schemeClr val="accent2">
              <a:lumMod val="20000"/>
              <a:lumOff val="80000"/>
            </a:schemeClr>
          </a:solidFill>
          <a:ln w="6350">
            <a:solidFill>
              <a:schemeClr val="tx1"/>
            </a:solidFill>
          </a:ln>
        </p:spPr>
        <p:txBody>
          <a:bodyPr wrap="square" rtlCol="0">
            <a:spAutoFit/>
          </a:bodyPr>
          <a:lstStyle/>
          <a:p>
            <a:pPr>
              <a:buFont typeface="Arial" pitchFamily="34" charset="0"/>
              <a:buChar char="•"/>
            </a:pPr>
            <a:r>
              <a:rPr lang="ja-JP" altLang="en-US" sz="2400" dirty="0" smtClean="0">
                <a:latin typeface="Arial"/>
                <a:ea typeface="ヒラギノ角ゴ ProN W3"/>
                <a:cs typeface="Arial"/>
              </a:rPr>
              <a:t> 送信元 </a:t>
            </a:r>
            <a:r>
              <a:rPr lang="en-US" altLang="ja-JP" sz="2400" dirty="0" smtClean="0">
                <a:latin typeface="Arial"/>
                <a:ea typeface="ヒラギノ角ゴ ProN W3"/>
                <a:cs typeface="Arial"/>
              </a:rPr>
              <a:t>MAC </a:t>
            </a:r>
            <a:r>
              <a:rPr lang="ja-JP" altLang="en-US" sz="2400" dirty="0" smtClean="0">
                <a:latin typeface="Arial"/>
                <a:ea typeface="ヒラギノ角ゴ ProN W3"/>
                <a:cs typeface="Arial"/>
              </a:rPr>
              <a:t>アドレス</a:t>
            </a:r>
            <a:endParaRPr lang="en-US" altLang="ja-JP" sz="2400" dirty="0" smtClean="0">
              <a:latin typeface="Arial"/>
              <a:ea typeface="ヒラギノ角ゴ ProN W3"/>
              <a:cs typeface="Arial"/>
            </a:endParaRPr>
          </a:p>
          <a:p>
            <a:pPr>
              <a:buFont typeface="Arial" pitchFamily="34" charset="0"/>
              <a:buChar char="•"/>
            </a:pPr>
            <a:r>
              <a:rPr lang="ja-JP" altLang="en-US" sz="2400" dirty="0" smtClean="0">
                <a:latin typeface="Arial"/>
                <a:ea typeface="ヒラギノ角ゴ ProN W3"/>
                <a:cs typeface="Arial"/>
              </a:rPr>
              <a:t> 宛先 </a:t>
            </a:r>
            <a:r>
              <a:rPr lang="en-US" altLang="ja-JP" sz="2400" dirty="0" smtClean="0">
                <a:latin typeface="Arial"/>
                <a:ea typeface="ヒラギノ角ゴ ProN W3"/>
                <a:cs typeface="Arial"/>
              </a:rPr>
              <a:t>MAC </a:t>
            </a:r>
            <a:r>
              <a:rPr lang="ja-JP" altLang="en-US" sz="2400" dirty="0" smtClean="0">
                <a:latin typeface="Arial"/>
                <a:ea typeface="ヒラギノ角ゴ ProN W3"/>
                <a:cs typeface="Arial"/>
              </a:rPr>
              <a:t>アドレス 　　</a:t>
            </a:r>
            <a:endParaRPr lang="en-US" altLang="ja-JP" sz="2400" dirty="0" smtClean="0">
              <a:latin typeface="Arial"/>
              <a:ea typeface="ヒラギノ角ゴ ProN W3"/>
              <a:cs typeface="Arial"/>
            </a:endParaRPr>
          </a:p>
          <a:p>
            <a:r>
              <a:rPr lang="ja-JP" altLang="en-US" sz="2400" dirty="0" smtClean="0">
                <a:latin typeface="Arial"/>
                <a:ea typeface="ヒラギノ角ゴ ProN W3"/>
                <a:cs typeface="Arial"/>
              </a:rPr>
              <a:t>などなど</a:t>
            </a:r>
            <a:endParaRPr lang="en-US" altLang="ja-JP" sz="2400" dirty="0" smtClean="0">
              <a:latin typeface="Arial"/>
              <a:ea typeface="ヒラギノ角ゴ ProN W3"/>
              <a:cs typeface="Arial"/>
            </a:endParaRPr>
          </a:p>
        </p:txBody>
      </p:sp>
      <p:cxnSp>
        <p:nvCxnSpPr>
          <p:cNvPr id="14" name="直線コネクタ 13"/>
          <p:cNvCxnSpPr/>
          <p:nvPr/>
        </p:nvCxnSpPr>
        <p:spPr>
          <a:xfrm rot="5400000" flipH="1" flipV="1">
            <a:off x="2555776" y="5301208"/>
            <a:ext cx="1224136"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6941840" y="3933056"/>
            <a:ext cx="1440160" cy="523220"/>
          </a:xfrm>
          <a:prstGeom prst="rect">
            <a:avLst/>
          </a:prstGeom>
          <a:noFill/>
        </p:spPr>
        <p:txBody>
          <a:bodyPr wrap="square" rtlCol="0">
            <a:spAutoFit/>
          </a:bodyPr>
          <a:lstStyle/>
          <a:p>
            <a:r>
              <a:rPr lang="en-US" altLang="ja-JP" sz="2800" dirty="0" smtClean="0">
                <a:solidFill>
                  <a:srgbClr val="FF0000"/>
                </a:solidFill>
                <a:latin typeface="Arial"/>
                <a:ea typeface="ヒラギノ角ゴ ProN W3"/>
                <a:cs typeface="Arial"/>
              </a:rPr>
              <a:t>OK</a:t>
            </a:r>
            <a:r>
              <a:rPr lang="en-US" altLang="ja-JP" sz="2800" dirty="0" smtClean="0">
                <a:solidFill>
                  <a:srgbClr val="FF0000"/>
                </a:solidFill>
                <a:latin typeface="Arial"/>
                <a:ea typeface="ヒラギノ角ゴ ProN W3"/>
                <a:cs typeface="Arial"/>
              </a:rPr>
              <a:t> !</a:t>
            </a:r>
            <a:endParaRPr kumimoji="1" lang="ja-JP" altLang="en-US" sz="2800" dirty="0">
              <a:solidFill>
                <a:srgbClr val="FF0000"/>
              </a:solidFill>
              <a:latin typeface="Arial"/>
              <a:ea typeface="ヒラギノ角ゴ ProN W3"/>
              <a:cs typeface="Arial"/>
            </a:endParaRPr>
          </a:p>
        </p:txBody>
      </p:sp>
      <p:sp>
        <p:nvSpPr>
          <p:cNvPr id="19" name="テキスト ボックス 18"/>
          <p:cNvSpPr txBox="1"/>
          <p:nvPr/>
        </p:nvSpPr>
        <p:spPr>
          <a:xfrm>
            <a:off x="6734936" y="4365104"/>
            <a:ext cx="1188368" cy="523220"/>
          </a:xfrm>
          <a:prstGeom prst="rect">
            <a:avLst/>
          </a:prstGeom>
          <a:noFill/>
        </p:spPr>
        <p:txBody>
          <a:bodyPr wrap="square" rtlCol="0">
            <a:spAutoFit/>
          </a:bodyPr>
          <a:lstStyle/>
          <a:p>
            <a:r>
              <a:rPr lang="ja-JP" altLang="en-US" sz="2800" dirty="0" smtClean="0">
                <a:solidFill>
                  <a:srgbClr val="FF0000"/>
                </a:solidFill>
                <a:latin typeface="Arial"/>
                <a:ea typeface="ヒラギノ角ゴ ProN W3"/>
                <a:cs typeface="Arial"/>
              </a:rPr>
              <a:t>不明 </a:t>
            </a:r>
            <a:r>
              <a:rPr lang="en-US" altLang="ja-JP" sz="2800" dirty="0" smtClean="0">
                <a:solidFill>
                  <a:srgbClr val="FF0000"/>
                </a:solidFill>
                <a:latin typeface="Arial"/>
                <a:ea typeface="ヒラギノ角ゴ ProN W3"/>
                <a:cs typeface="Arial"/>
              </a:rPr>
              <a:t>!</a:t>
            </a:r>
          </a:p>
        </p:txBody>
      </p:sp>
      <p:grpSp>
        <p:nvGrpSpPr>
          <p:cNvPr id="22" name="図形グループ 21"/>
          <p:cNvGrpSpPr/>
          <p:nvPr/>
        </p:nvGrpSpPr>
        <p:grpSpPr>
          <a:xfrm>
            <a:off x="3618752" y="1842428"/>
            <a:ext cx="4320480" cy="1281772"/>
            <a:chOff x="3635896" y="1537628"/>
            <a:chExt cx="4320480" cy="1281772"/>
          </a:xfrm>
        </p:grpSpPr>
        <p:sp>
          <p:nvSpPr>
            <p:cNvPr id="12" name="テキスト ボックス 11"/>
            <p:cNvSpPr txBox="1"/>
            <p:nvPr/>
          </p:nvSpPr>
          <p:spPr>
            <a:xfrm>
              <a:off x="3635896" y="1619072"/>
              <a:ext cx="4320480" cy="1200328"/>
            </a:xfrm>
            <a:prstGeom prst="rect">
              <a:avLst/>
            </a:prstGeom>
            <a:solidFill>
              <a:schemeClr val="accent3">
                <a:lumMod val="20000"/>
                <a:lumOff val="80000"/>
              </a:schemeClr>
            </a:solidFill>
            <a:ln w="6350">
              <a:solidFill>
                <a:schemeClr val="tx1"/>
              </a:solidFill>
            </a:ln>
          </p:spPr>
          <p:txBody>
            <a:bodyPr wrap="square" rtlCol="0">
              <a:spAutoFit/>
            </a:bodyPr>
            <a:lstStyle/>
            <a:p>
              <a:pPr>
                <a:buFont typeface="Arial" pitchFamily="34" charset="0"/>
                <a:buChar char="•"/>
              </a:pPr>
              <a:r>
                <a:rPr kumimoji="1" lang="ja-JP" altLang="en-US" sz="2400" dirty="0" smtClean="0">
                  <a:latin typeface="Arial"/>
                  <a:ea typeface="ヒラギノ角ゴ ProN W3"/>
                  <a:cs typeface="Arial"/>
                </a:rPr>
                <a:t> 送信元 </a:t>
              </a:r>
              <a:r>
                <a:rPr kumimoji="1" lang="en-US" altLang="ja-JP" sz="2400" dirty="0" smtClean="0">
                  <a:latin typeface="Arial"/>
                  <a:ea typeface="ヒラギノ角ゴ ProN W3"/>
                  <a:cs typeface="Arial"/>
                </a:rPr>
                <a:t>IP </a:t>
              </a:r>
              <a:r>
                <a:rPr kumimoji="1" lang="ja-JP" altLang="en-US" sz="2400" dirty="0" smtClean="0">
                  <a:latin typeface="Arial"/>
                  <a:ea typeface="ヒラギノ角ゴ ProN W3"/>
                  <a:cs typeface="Arial"/>
                </a:rPr>
                <a:t>アドレス</a:t>
              </a:r>
              <a:endParaRPr kumimoji="1" lang="en-US" altLang="ja-JP" sz="2400" dirty="0" smtClean="0">
                <a:latin typeface="Arial"/>
                <a:ea typeface="ヒラギノ角ゴ ProN W3"/>
                <a:cs typeface="Arial"/>
              </a:endParaRPr>
            </a:p>
            <a:p>
              <a:pPr>
                <a:buFont typeface="Arial" pitchFamily="34" charset="0"/>
                <a:buChar char="•"/>
              </a:pPr>
              <a:r>
                <a:rPr kumimoji="1" lang="ja-JP" altLang="en-US" sz="2400" dirty="0" smtClean="0">
                  <a:latin typeface="Arial"/>
                  <a:ea typeface="ヒラギノ角ゴ ProN W3"/>
                  <a:cs typeface="Arial"/>
                </a:rPr>
                <a:t> 宛先 </a:t>
              </a:r>
              <a:r>
                <a:rPr lang="en-US" altLang="ja-JP" sz="2400" dirty="0" smtClean="0">
                  <a:latin typeface="Arial"/>
                  <a:ea typeface="ヒラギノ角ゴ ProN W3"/>
                  <a:cs typeface="Arial"/>
                </a:rPr>
                <a:t>IP </a:t>
              </a:r>
              <a:r>
                <a:rPr lang="ja-JP" altLang="en-US" sz="2400" dirty="0" smtClean="0">
                  <a:latin typeface="Arial"/>
                  <a:ea typeface="ヒラギノ角ゴ ProN W3"/>
                  <a:cs typeface="Arial"/>
                </a:rPr>
                <a:t>アドレス</a:t>
              </a:r>
              <a:endParaRPr kumimoji="1" lang="en-US" altLang="ja-JP" sz="2400" dirty="0" smtClean="0">
                <a:latin typeface="Arial"/>
                <a:ea typeface="ヒラギノ角ゴ ProN W3"/>
                <a:cs typeface="Arial"/>
              </a:endParaRPr>
            </a:p>
            <a:p>
              <a:r>
                <a:rPr lang="ja-JP" altLang="en-US" sz="2400" dirty="0" smtClean="0">
                  <a:latin typeface="Arial"/>
                  <a:ea typeface="ヒラギノ角ゴ ProN W3"/>
                  <a:cs typeface="Arial"/>
                </a:rPr>
                <a:t>など</a:t>
              </a:r>
              <a:r>
                <a:rPr lang="ja-JP" altLang="en-US" sz="2400" dirty="0" smtClean="0">
                  <a:latin typeface="Arial"/>
                  <a:ea typeface="ヒラギノ角ゴ ProN W3"/>
                  <a:cs typeface="Arial"/>
                </a:rPr>
                <a:t>など</a:t>
              </a:r>
              <a:endParaRPr kumimoji="1" lang="ja-JP" altLang="en-US" sz="2400" dirty="0">
                <a:latin typeface="Arial"/>
                <a:ea typeface="ヒラギノ角ゴ ProN W3"/>
                <a:cs typeface="Arial"/>
              </a:endParaRPr>
            </a:p>
          </p:txBody>
        </p:sp>
        <p:sp>
          <p:nvSpPr>
            <p:cNvPr id="23" name="テキスト ボックス 22"/>
            <p:cNvSpPr txBox="1"/>
            <p:nvPr/>
          </p:nvSpPr>
          <p:spPr>
            <a:xfrm>
              <a:off x="6588224" y="1981200"/>
              <a:ext cx="955576" cy="523220"/>
            </a:xfrm>
            <a:prstGeom prst="rect">
              <a:avLst/>
            </a:prstGeom>
            <a:noFill/>
          </p:spPr>
          <p:txBody>
            <a:bodyPr wrap="square" rtlCol="0">
              <a:spAutoFit/>
            </a:bodyPr>
            <a:lstStyle/>
            <a:p>
              <a:r>
                <a:rPr lang="en-US" altLang="ja-JP" sz="2800" dirty="0" smtClean="0">
                  <a:solidFill>
                    <a:srgbClr val="FF0000"/>
                  </a:solidFill>
                  <a:latin typeface="Arial"/>
                  <a:ea typeface="ヒラギノ角ゴ ProN W3"/>
                  <a:cs typeface="Arial"/>
                </a:rPr>
                <a:t>OK</a:t>
              </a:r>
              <a:r>
                <a:rPr lang="en-US" altLang="ja-JP" sz="2800" dirty="0" smtClean="0">
                  <a:solidFill>
                    <a:srgbClr val="FF0000"/>
                  </a:solidFill>
                  <a:latin typeface="Arial"/>
                  <a:ea typeface="ヒラギノ角ゴ ProN W3"/>
                  <a:cs typeface="Arial"/>
                </a:rPr>
                <a:t> !</a:t>
              </a:r>
              <a:endParaRPr kumimoji="1" lang="ja-JP" altLang="en-US" sz="2800" dirty="0">
                <a:solidFill>
                  <a:srgbClr val="FF0000"/>
                </a:solidFill>
                <a:latin typeface="Arial"/>
                <a:ea typeface="ヒラギノ角ゴ ProN W3"/>
                <a:cs typeface="Arial"/>
              </a:endParaRPr>
            </a:p>
          </p:txBody>
        </p:sp>
        <p:sp>
          <p:nvSpPr>
            <p:cNvPr id="24" name="テキスト ボックス 23"/>
            <p:cNvSpPr txBox="1"/>
            <p:nvPr/>
          </p:nvSpPr>
          <p:spPr>
            <a:xfrm>
              <a:off x="6588224" y="1537628"/>
              <a:ext cx="1107976" cy="523220"/>
            </a:xfrm>
            <a:prstGeom prst="rect">
              <a:avLst/>
            </a:prstGeom>
            <a:noFill/>
          </p:spPr>
          <p:txBody>
            <a:bodyPr wrap="square" rtlCol="0">
              <a:spAutoFit/>
            </a:bodyPr>
            <a:lstStyle/>
            <a:p>
              <a:r>
                <a:rPr lang="en-US" altLang="ja-JP" sz="2800" dirty="0" smtClean="0">
                  <a:solidFill>
                    <a:srgbClr val="FF0000"/>
                  </a:solidFill>
                  <a:latin typeface="Arial"/>
                  <a:cs typeface="Arial"/>
                </a:rPr>
                <a:t>OK !</a:t>
              </a:r>
              <a:endParaRPr kumimoji="1" lang="ja-JP" altLang="en-US" sz="2800" dirty="0">
                <a:solidFill>
                  <a:srgbClr val="FF0000"/>
                </a:solidFill>
                <a:latin typeface="Arial"/>
                <a:cs typeface="Arial"/>
              </a:endParaRPr>
            </a:p>
          </p:txBody>
        </p:sp>
      </p:grpSp>
      <p:sp>
        <p:nvSpPr>
          <p:cNvPr id="25" name="テキスト ボックス 24"/>
          <p:cNvSpPr txBox="1"/>
          <p:nvPr/>
        </p:nvSpPr>
        <p:spPr>
          <a:xfrm>
            <a:off x="3707904" y="5517232"/>
            <a:ext cx="4824536" cy="1077218"/>
          </a:xfrm>
          <a:prstGeom prst="rect">
            <a:avLst/>
          </a:prstGeom>
          <a:noFill/>
        </p:spPr>
        <p:txBody>
          <a:bodyPr wrap="square" rtlCol="0">
            <a:spAutoFit/>
          </a:bodyPr>
          <a:lstStyle/>
          <a:p>
            <a:r>
              <a:rPr lang="ja-JP" altLang="en-US" sz="3200" dirty="0" smtClean="0">
                <a:solidFill>
                  <a:srgbClr val="FF0000"/>
                </a:solidFill>
                <a:latin typeface="Arial"/>
                <a:ea typeface="ヒラギノ角ゴ ProN W3"/>
                <a:cs typeface="Arial"/>
              </a:rPr>
              <a:t>相手の </a:t>
            </a:r>
            <a:r>
              <a:rPr lang="en-US" altLang="ja-JP" sz="3200" dirty="0" smtClean="0">
                <a:solidFill>
                  <a:srgbClr val="FF0000"/>
                </a:solidFill>
                <a:latin typeface="Arial"/>
                <a:ea typeface="ヒラギノ角ゴ ProN W3"/>
                <a:cs typeface="Arial"/>
              </a:rPr>
              <a:t>MAC </a:t>
            </a:r>
            <a:r>
              <a:rPr lang="ja-JP" altLang="en-US" sz="3200" dirty="0" smtClean="0">
                <a:solidFill>
                  <a:srgbClr val="FF0000"/>
                </a:solidFill>
                <a:latin typeface="Arial"/>
                <a:ea typeface="ヒラギノ角ゴ ProN W3"/>
                <a:cs typeface="Arial"/>
              </a:rPr>
              <a:t>アドレスを</a:t>
            </a:r>
            <a:r>
              <a:rPr lang="en-US" altLang="ja-JP" sz="3200" dirty="0" smtClean="0">
                <a:solidFill>
                  <a:srgbClr val="FF0000"/>
                </a:solidFill>
                <a:latin typeface="Arial"/>
                <a:ea typeface="ヒラギノ角ゴ ProN W3"/>
                <a:cs typeface="Arial"/>
              </a:rPr>
              <a:t/>
            </a:r>
            <a:br>
              <a:rPr lang="en-US" altLang="ja-JP" sz="3200" dirty="0" smtClean="0">
                <a:solidFill>
                  <a:srgbClr val="FF0000"/>
                </a:solidFill>
                <a:latin typeface="Arial"/>
                <a:ea typeface="ヒラギノ角ゴ ProN W3"/>
                <a:cs typeface="Arial"/>
              </a:rPr>
            </a:br>
            <a:r>
              <a:rPr lang="ja-JP" altLang="en-US" sz="3200" dirty="0" smtClean="0">
                <a:solidFill>
                  <a:srgbClr val="FF0000"/>
                </a:solidFill>
                <a:latin typeface="Arial"/>
                <a:ea typeface="ヒラギノ角ゴ ProN W3"/>
                <a:cs typeface="Arial"/>
              </a:rPr>
              <a:t>知らないと送れない！</a:t>
            </a:r>
            <a:endParaRPr kumimoji="1" lang="ja-JP" altLang="en-US" sz="3200" dirty="0">
              <a:solidFill>
                <a:srgbClr val="FF0000"/>
              </a:solidFill>
              <a:latin typeface="Arial"/>
              <a:ea typeface="ヒラギノ角ゴ ProN W3"/>
              <a:cs typeface="Arial"/>
            </a:endParaRPr>
          </a:p>
        </p:txBody>
      </p:sp>
      <p:sp>
        <p:nvSpPr>
          <p:cNvPr id="20"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4000" dirty="0" smtClean="0">
                <a:solidFill>
                  <a:schemeClr val="tx2"/>
                </a:solidFill>
                <a:latin typeface="Arial"/>
                <a:ea typeface="ヒラギノ角ゴ ProN W3"/>
                <a:cs typeface="Arial"/>
              </a:rPr>
              <a:t>相手にパケットを送る</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600201"/>
            <a:ext cx="8229600" cy="1900808"/>
          </a:xfrm>
        </p:spPr>
        <p:txBody>
          <a:bodyPr/>
          <a:lstStyle/>
          <a:p>
            <a:r>
              <a:rPr lang="en-US" altLang="ja-JP" dirty="0" smtClean="0">
                <a:latin typeface="Arial"/>
                <a:ea typeface="ヒラギノ角ゴ ProN W3"/>
                <a:cs typeface="Arial"/>
              </a:rPr>
              <a:t>C </a:t>
            </a:r>
            <a:r>
              <a:rPr kumimoji="1" lang="ja-JP" altLang="en-US" dirty="0" smtClean="0">
                <a:latin typeface="Arial"/>
                <a:ea typeface="ヒラギノ角ゴ ProN W3"/>
                <a:cs typeface="Arial"/>
              </a:rPr>
              <a:t>が同一ネットワーク内</a:t>
            </a:r>
            <a:r>
              <a:rPr kumimoji="1" lang="ja-JP" altLang="en-US" dirty="0" smtClean="0">
                <a:latin typeface="Arial"/>
                <a:ea typeface="ヒラギノ角ゴ ProN W3"/>
                <a:cs typeface="Arial"/>
              </a:rPr>
              <a:t>に</a:t>
            </a:r>
            <a:r>
              <a:rPr kumimoji="1" lang="ja-JP" altLang="en-US" dirty="0" smtClean="0">
                <a:latin typeface="Arial"/>
                <a:ea typeface="ヒラギノ角ゴ ProN W3"/>
                <a:cs typeface="Arial"/>
              </a:rPr>
              <a:t>あ</a:t>
            </a:r>
            <a:r>
              <a:rPr kumimoji="1" lang="ja-JP" altLang="en-US" dirty="0" smtClean="0">
                <a:latin typeface="Arial"/>
                <a:ea typeface="ヒラギノ角ゴ ProN W3"/>
                <a:cs typeface="Arial"/>
              </a:rPr>
              <a:t>る場合</a:t>
            </a:r>
          </a:p>
          <a:p>
            <a:pPr marL="803275" lvl="1" indent="-346075">
              <a:buNone/>
            </a:pPr>
            <a:r>
              <a:rPr lang="en-US" altLang="ja-JP" dirty="0" smtClean="0">
                <a:latin typeface="Arial"/>
                <a:ea typeface="ヒラギノ角ゴ ProN W3"/>
                <a:cs typeface="Arial"/>
              </a:rPr>
              <a:t>1. </a:t>
            </a:r>
            <a:r>
              <a:rPr lang="ja-JP" altLang="en-US" dirty="0" smtClean="0">
                <a:latin typeface="Arial"/>
                <a:ea typeface="ヒラギノ角ゴ ProN W3"/>
                <a:cs typeface="Arial"/>
              </a:rPr>
              <a:t>相手の </a:t>
            </a:r>
            <a:r>
              <a:rPr lang="en-US" altLang="ja-JP" dirty="0" smtClean="0">
                <a:latin typeface="Arial"/>
                <a:ea typeface="ヒラギノ角ゴ ProN W3"/>
                <a:cs typeface="Arial"/>
              </a:rPr>
              <a:t>IP </a:t>
            </a:r>
            <a:r>
              <a:rPr lang="ja-JP" altLang="en-US" dirty="0" smtClean="0">
                <a:latin typeface="Arial"/>
                <a:ea typeface="ヒラギノ角ゴ ProN W3"/>
                <a:cs typeface="Arial"/>
              </a:rPr>
              <a:t>アドレスを含んだパケットをブロードキャストアドレスに送る</a:t>
            </a:r>
            <a:endParaRPr lang="en-US" altLang="ja-JP" dirty="0" smtClean="0">
              <a:latin typeface="Arial"/>
              <a:ea typeface="ヒラギノ角ゴ ProN W3"/>
              <a:cs typeface="Arial"/>
            </a:endParaRPr>
          </a:p>
        </p:txBody>
      </p:sp>
      <p:pic>
        <p:nvPicPr>
          <p:cNvPr id="4098" name="Picture 2" descr="C:\Users\kondou\myfile\pplab\seminor\EPnetFaN\lemon2010\PC.jpg"/>
          <p:cNvPicPr>
            <a:picLocks noChangeAspect="1" noChangeArrowheads="1"/>
          </p:cNvPicPr>
          <p:nvPr/>
        </p:nvPicPr>
        <p:blipFill>
          <a:blip r:embed="rId2" cstate="print"/>
          <a:srcRect/>
          <a:stretch>
            <a:fillRect/>
          </a:stretch>
        </p:blipFill>
        <p:spPr bwMode="auto">
          <a:xfrm>
            <a:off x="827584" y="4941168"/>
            <a:ext cx="1135981" cy="1114846"/>
          </a:xfrm>
          <a:prstGeom prst="rect">
            <a:avLst/>
          </a:prstGeom>
          <a:noFill/>
        </p:spPr>
      </p:pic>
      <p:cxnSp>
        <p:nvCxnSpPr>
          <p:cNvPr id="6" name="直線コネクタ 5"/>
          <p:cNvCxnSpPr/>
          <p:nvPr/>
        </p:nvCxnSpPr>
        <p:spPr>
          <a:xfrm>
            <a:off x="683568" y="4365104"/>
            <a:ext cx="756084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5400000">
            <a:off x="1304020"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rot="5400000">
            <a:off x="3023828"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rot="5400000">
            <a:off x="5120444"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rot="5400000">
            <a:off x="7128284"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Picture 2" descr="C:\Users\kondou\myfile\pplab\seminor\EPnetFaN\lemon2010\PC.jpg"/>
          <p:cNvPicPr>
            <a:picLocks noChangeAspect="1" noChangeArrowheads="1"/>
          </p:cNvPicPr>
          <p:nvPr/>
        </p:nvPicPr>
        <p:blipFill>
          <a:blip r:embed="rId2" cstate="print"/>
          <a:srcRect/>
          <a:stretch>
            <a:fillRect/>
          </a:stretch>
        </p:blipFill>
        <p:spPr bwMode="auto">
          <a:xfrm>
            <a:off x="2699792" y="4941168"/>
            <a:ext cx="1135981" cy="1114846"/>
          </a:xfrm>
          <a:prstGeom prst="rect">
            <a:avLst/>
          </a:prstGeom>
          <a:noFill/>
        </p:spPr>
      </p:pic>
      <p:pic>
        <p:nvPicPr>
          <p:cNvPr id="15" name="Picture 2" descr="C:\Users\kondou\myfile\pplab\seminor\EPnetFaN\lemon2010\PC.jpg"/>
          <p:cNvPicPr>
            <a:picLocks noChangeAspect="1" noChangeArrowheads="1"/>
          </p:cNvPicPr>
          <p:nvPr/>
        </p:nvPicPr>
        <p:blipFill>
          <a:blip r:embed="rId2" cstate="print"/>
          <a:srcRect/>
          <a:stretch>
            <a:fillRect/>
          </a:stretch>
        </p:blipFill>
        <p:spPr bwMode="auto">
          <a:xfrm>
            <a:off x="4732163" y="4941168"/>
            <a:ext cx="1135981" cy="1114846"/>
          </a:xfrm>
          <a:prstGeom prst="rect">
            <a:avLst/>
          </a:prstGeom>
          <a:noFill/>
        </p:spPr>
      </p:pic>
      <p:pic>
        <p:nvPicPr>
          <p:cNvPr id="16" name="Picture 2" descr="C:\Users\kondou\myfile\pplab\seminor\EPnetFaN\lemon2010\PC.jpg"/>
          <p:cNvPicPr>
            <a:picLocks noChangeAspect="1" noChangeArrowheads="1"/>
          </p:cNvPicPr>
          <p:nvPr/>
        </p:nvPicPr>
        <p:blipFill>
          <a:blip r:embed="rId2" cstate="print"/>
          <a:srcRect/>
          <a:stretch>
            <a:fillRect/>
          </a:stretch>
        </p:blipFill>
        <p:spPr bwMode="auto">
          <a:xfrm>
            <a:off x="6820395" y="4978450"/>
            <a:ext cx="1135981" cy="1114846"/>
          </a:xfrm>
          <a:prstGeom prst="rect">
            <a:avLst/>
          </a:prstGeom>
          <a:noFill/>
        </p:spPr>
      </p:pic>
      <p:sp>
        <p:nvSpPr>
          <p:cNvPr id="17" name="テキスト ボックス 16"/>
          <p:cNvSpPr txBox="1"/>
          <p:nvPr/>
        </p:nvSpPr>
        <p:spPr>
          <a:xfrm>
            <a:off x="827584" y="6093296"/>
            <a:ext cx="1728192" cy="646331"/>
          </a:xfrm>
          <a:prstGeom prst="rect">
            <a:avLst/>
          </a:prstGeom>
          <a:noFill/>
        </p:spPr>
        <p:txBody>
          <a:bodyPr wrap="square" rtlCol="0">
            <a:spAutoFit/>
          </a:bodyPr>
          <a:lstStyle/>
          <a:p>
            <a:r>
              <a:rPr kumimoji="1" lang="en-US" altLang="ja-JP" dirty="0" smtClean="0">
                <a:latin typeface="Arial"/>
                <a:ea typeface="ヒラギノ角ゴ ProN W3"/>
                <a:cs typeface="Arial"/>
              </a:rPr>
              <a:t>A  </a:t>
            </a:r>
            <a:r>
              <a:rPr kumimoji="1" lang="ja-JP" altLang="en-US" dirty="0" smtClean="0">
                <a:latin typeface="Arial"/>
                <a:ea typeface="ヒラギノ角ゴ ProN W3"/>
                <a:cs typeface="Arial"/>
              </a:rPr>
              <a:t>さん</a:t>
            </a:r>
            <a:r>
              <a:rPr kumimoji="1" lang="en-US" altLang="ja-JP" dirty="0" smtClean="0">
                <a:latin typeface="Arial"/>
                <a:ea typeface="ヒラギノ角ゴ ProN W3"/>
                <a:cs typeface="Arial"/>
              </a:rPr>
              <a:t> </a:t>
            </a:r>
            <a:r>
              <a:rPr kumimoji="1" lang="en-US" altLang="ja-JP" dirty="0" smtClean="0">
                <a:latin typeface="Arial"/>
                <a:ea typeface="ヒラギノ角ゴ ProN W3"/>
                <a:cs typeface="Arial"/>
              </a:rPr>
              <a:t>192.168.16.11</a:t>
            </a:r>
            <a:endParaRPr kumimoji="1" lang="ja-JP" altLang="en-US" dirty="0">
              <a:latin typeface="Arial"/>
              <a:ea typeface="ヒラギノ角ゴ ProN W3"/>
              <a:cs typeface="Arial"/>
            </a:endParaRPr>
          </a:p>
        </p:txBody>
      </p:sp>
      <p:sp>
        <p:nvSpPr>
          <p:cNvPr id="18" name="テキスト ボックス 17"/>
          <p:cNvSpPr txBox="1"/>
          <p:nvPr/>
        </p:nvSpPr>
        <p:spPr>
          <a:xfrm>
            <a:off x="2915816" y="6084004"/>
            <a:ext cx="1656184" cy="646331"/>
          </a:xfrm>
          <a:prstGeom prst="rect">
            <a:avLst/>
          </a:prstGeom>
          <a:noFill/>
        </p:spPr>
        <p:txBody>
          <a:bodyPr wrap="square" rtlCol="0">
            <a:spAutoFit/>
          </a:bodyPr>
          <a:lstStyle/>
          <a:p>
            <a:r>
              <a:rPr lang="en-US" altLang="ja-JP" dirty="0" smtClean="0">
                <a:latin typeface="Arial"/>
                <a:ea typeface="ヒラギノ角ゴ ProN W3"/>
                <a:cs typeface="Arial"/>
              </a:rPr>
              <a:t>B</a:t>
            </a:r>
            <a:r>
              <a:rPr kumimoji="1" lang="en-US" altLang="ja-JP" dirty="0" smtClean="0">
                <a:latin typeface="Arial"/>
                <a:ea typeface="ヒラギノ角ゴ ProN W3"/>
                <a:cs typeface="Arial"/>
              </a:rPr>
              <a:t> </a:t>
            </a:r>
            <a:r>
              <a:rPr kumimoji="1" lang="ja-JP" altLang="en-US" dirty="0" err="1" smtClean="0">
                <a:latin typeface="Arial"/>
                <a:ea typeface="ヒラギノ角ゴ ProN W3"/>
                <a:cs typeface="Arial"/>
              </a:rPr>
              <a:t>さん</a:t>
            </a:r>
            <a:endParaRPr kumimoji="1" lang="en-US" altLang="ja-JP" dirty="0" smtClean="0">
              <a:latin typeface="Arial"/>
              <a:ea typeface="ヒラギノ角ゴ ProN W3"/>
              <a:cs typeface="Arial"/>
            </a:endParaRPr>
          </a:p>
          <a:p>
            <a:r>
              <a:rPr lang="en-US" altLang="ja-JP" dirty="0" smtClean="0">
                <a:latin typeface="Arial"/>
                <a:ea typeface="ヒラギノ角ゴ ProN W3"/>
                <a:cs typeface="Arial"/>
              </a:rPr>
              <a:t>192.168.16.12</a:t>
            </a:r>
            <a:endParaRPr kumimoji="1" lang="ja-JP" altLang="en-US" dirty="0">
              <a:latin typeface="Arial"/>
              <a:ea typeface="ヒラギノ角ゴ ProN W3"/>
              <a:cs typeface="Arial"/>
            </a:endParaRPr>
          </a:p>
        </p:txBody>
      </p:sp>
      <p:sp>
        <p:nvSpPr>
          <p:cNvPr id="19" name="テキスト ボックス 18"/>
          <p:cNvSpPr txBox="1"/>
          <p:nvPr/>
        </p:nvSpPr>
        <p:spPr>
          <a:xfrm>
            <a:off x="4932040" y="6084004"/>
            <a:ext cx="1800200" cy="646331"/>
          </a:xfrm>
          <a:prstGeom prst="rect">
            <a:avLst/>
          </a:prstGeom>
          <a:noFill/>
        </p:spPr>
        <p:txBody>
          <a:bodyPr wrap="square" rtlCol="0">
            <a:spAutoFit/>
          </a:bodyPr>
          <a:lstStyle/>
          <a:p>
            <a:r>
              <a:rPr lang="en-US" altLang="ja-JP" dirty="0" smtClean="0">
                <a:latin typeface="Arial"/>
                <a:ea typeface="ヒラギノ角ゴ ProN W3"/>
                <a:cs typeface="Arial"/>
              </a:rPr>
              <a:t>C </a:t>
            </a:r>
            <a:r>
              <a:rPr kumimoji="1" lang="ja-JP" altLang="en-US" dirty="0" err="1" smtClean="0">
                <a:latin typeface="Arial"/>
                <a:ea typeface="ヒラギノ角ゴ ProN W3"/>
                <a:cs typeface="Arial"/>
              </a:rPr>
              <a:t>さん</a:t>
            </a:r>
            <a:endParaRPr kumimoji="1" lang="en-US" altLang="ja-JP" dirty="0" smtClean="0">
              <a:latin typeface="Arial"/>
              <a:ea typeface="ヒラギノ角ゴ ProN W3"/>
              <a:cs typeface="Arial"/>
            </a:endParaRPr>
          </a:p>
          <a:p>
            <a:r>
              <a:rPr lang="en-US" altLang="ja-JP" dirty="0" smtClean="0">
                <a:latin typeface="Arial"/>
                <a:ea typeface="ヒラギノ角ゴ ProN W3"/>
                <a:cs typeface="Arial"/>
              </a:rPr>
              <a:t>192.168.16.13</a:t>
            </a:r>
            <a:endParaRPr kumimoji="1" lang="ja-JP" altLang="en-US" dirty="0">
              <a:latin typeface="Arial"/>
              <a:ea typeface="ヒラギノ角ゴ ProN W3"/>
              <a:cs typeface="Arial"/>
            </a:endParaRPr>
          </a:p>
        </p:txBody>
      </p:sp>
      <p:sp>
        <p:nvSpPr>
          <p:cNvPr id="20" name="テキスト ボックス 19"/>
          <p:cNvSpPr txBox="1"/>
          <p:nvPr/>
        </p:nvSpPr>
        <p:spPr>
          <a:xfrm>
            <a:off x="7020272" y="6093296"/>
            <a:ext cx="1800200" cy="646331"/>
          </a:xfrm>
          <a:prstGeom prst="rect">
            <a:avLst/>
          </a:prstGeom>
          <a:noFill/>
        </p:spPr>
        <p:txBody>
          <a:bodyPr wrap="square" rtlCol="0">
            <a:spAutoFit/>
          </a:bodyPr>
          <a:lstStyle/>
          <a:p>
            <a:r>
              <a:rPr lang="en-US" altLang="ja-JP" dirty="0" smtClean="0">
                <a:latin typeface="Arial"/>
                <a:ea typeface="ヒラギノ角ゴ ProN W3"/>
                <a:cs typeface="Arial"/>
              </a:rPr>
              <a:t>D </a:t>
            </a:r>
            <a:r>
              <a:rPr kumimoji="1" lang="ja-JP" altLang="en-US" dirty="0" err="1" smtClean="0">
                <a:latin typeface="Arial"/>
                <a:ea typeface="ヒラギノ角ゴ ProN W3"/>
                <a:cs typeface="Arial"/>
              </a:rPr>
              <a:t>さん</a:t>
            </a:r>
            <a:endParaRPr kumimoji="1" lang="en-US" altLang="ja-JP" dirty="0" smtClean="0">
              <a:latin typeface="Arial"/>
              <a:ea typeface="ヒラギノ角ゴ ProN W3"/>
              <a:cs typeface="Arial"/>
            </a:endParaRPr>
          </a:p>
          <a:p>
            <a:r>
              <a:rPr lang="en-US" altLang="ja-JP" dirty="0" smtClean="0">
                <a:latin typeface="Arial"/>
                <a:ea typeface="ヒラギノ角ゴ ProN W3"/>
                <a:cs typeface="Arial"/>
              </a:rPr>
              <a:t>192.168.16.14</a:t>
            </a:r>
            <a:endParaRPr kumimoji="1" lang="ja-JP" altLang="en-US" dirty="0">
              <a:latin typeface="Arial"/>
              <a:ea typeface="ヒラギノ角ゴ ProN W3"/>
              <a:cs typeface="Arial"/>
            </a:endParaRPr>
          </a:p>
        </p:txBody>
      </p:sp>
      <p:sp>
        <p:nvSpPr>
          <p:cNvPr id="21" name="角丸四角形吹き出し 20"/>
          <p:cNvSpPr/>
          <p:nvPr/>
        </p:nvSpPr>
        <p:spPr>
          <a:xfrm>
            <a:off x="1187624" y="3212976"/>
            <a:ext cx="3744416" cy="1008112"/>
          </a:xfrm>
          <a:prstGeom prst="wedgeRoundRectCallout">
            <a:avLst>
              <a:gd name="adj1" fmla="val -40312"/>
              <a:gd name="adj2" fmla="val 91624"/>
              <a:gd name="adj3" fmla="val 16667"/>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dirty="0" smtClean="0">
                <a:solidFill>
                  <a:schemeClr val="tx1"/>
                </a:solidFill>
                <a:latin typeface="Arial"/>
                <a:ea typeface="ヒラギノ角ゴ ProN W3"/>
                <a:cs typeface="Arial"/>
              </a:rPr>
              <a:t>誰か</a:t>
            </a:r>
            <a:r>
              <a:rPr lang="en-US" altLang="ja-JP" sz="2200" dirty="0" smtClean="0">
                <a:solidFill>
                  <a:schemeClr val="tx1"/>
                </a:solidFill>
                <a:latin typeface="Arial"/>
                <a:ea typeface="ヒラギノ角ゴ ProN W3"/>
                <a:cs typeface="Arial"/>
              </a:rPr>
              <a:t>192.168.16.13 </a:t>
            </a:r>
            <a:r>
              <a:rPr lang="ja-JP" altLang="en-US" sz="2200" dirty="0" smtClean="0">
                <a:solidFill>
                  <a:schemeClr val="tx1"/>
                </a:solidFill>
                <a:latin typeface="Arial"/>
                <a:ea typeface="ヒラギノ角ゴ ProN W3"/>
                <a:cs typeface="Arial"/>
              </a:rPr>
              <a:t>の </a:t>
            </a:r>
            <a:r>
              <a:rPr lang="en-US" altLang="ja-JP" sz="2200" dirty="0" smtClean="0">
                <a:solidFill>
                  <a:schemeClr val="tx1"/>
                </a:solidFill>
                <a:latin typeface="Arial"/>
                <a:ea typeface="ヒラギノ角ゴ ProN W3"/>
                <a:cs typeface="Arial"/>
              </a:rPr>
              <a:t>MAC </a:t>
            </a:r>
            <a:br>
              <a:rPr lang="en-US" altLang="ja-JP" sz="2200" dirty="0" smtClean="0">
                <a:solidFill>
                  <a:schemeClr val="tx1"/>
                </a:solidFill>
                <a:latin typeface="Arial"/>
                <a:ea typeface="ヒラギノ角ゴ ProN W3"/>
                <a:cs typeface="Arial"/>
              </a:rPr>
            </a:br>
            <a:r>
              <a:rPr lang="ja-JP" altLang="en-US" sz="2200" dirty="0" smtClean="0">
                <a:solidFill>
                  <a:schemeClr val="tx1"/>
                </a:solidFill>
                <a:latin typeface="Arial"/>
                <a:ea typeface="ヒラギノ角ゴ ProN W3"/>
                <a:cs typeface="Arial"/>
              </a:rPr>
              <a:t>アドレスを知りませんか？</a:t>
            </a:r>
            <a:endParaRPr kumimoji="1" lang="ja-JP" altLang="en-US" sz="2200" dirty="0">
              <a:solidFill>
                <a:schemeClr val="tx1"/>
              </a:solidFill>
              <a:latin typeface="Arial"/>
              <a:ea typeface="ヒラギノ角ゴ ProN W3"/>
              <a:cs typeface="Arial"/>
            </a:endParaRPr>
          </a:p>
        </p:txBody>
      </p:sp>
      <p:sp>
        <p:nvSpPr>
          <p:cNvPr id="22" name="正方形/長方形 21"/>
          <p:cNvSpPr/>
          <p:nvPr/>
        </p:nvSpPr>
        <p:spPr>
          <a:xfrm>
            <a:off x="6444208" y="3861048"/>
            <a:ext cx="1853354" cy="369332"/>
          </a:xfrm>
          <a:prstGeom prst="rect">
            <a:avLst/>
          </a:prstGeom>
        </p:spPr>
        <p:txBody>
          <a:bodyPr wrap="none">
            <a:spAutoFit/>
          </a:bodyPr>
          <a:lstStyle/>
          <a:p>
            <a:r>
              <a:rPr lang="en-US" altLang="ja-JP" dirty="0" smtClean="0">
                <a:latin typeface="Arial"/>
                <a:ea typeface="ヒラギノ角ゴ ProN W3"/>
                <a:cs typeface="Arial"/>
              </a:rPr>
              <a:t>192.168.16.0</a:t>
            </a:r>
            <a:r>
              <a:rPr lang="en-US" altLang="ja-JP" dirty="0" smtClean="0">
                <a:latin typeface="Arial"/>
                <a:ea typeface="ヒラギノ角ゴ ProN W3"/>
                <a:cs typeface="Arial"/>
              </a:rPr>
              <a:t>/24</a:t>
            </a:r>
            <a:endParaRPr lang="ja-JP" altLang="en-US" dirty="0">
              <a:latin typeface="Arial"/>
              <a:ea typeface="ヒラギノ角ゴ ProN W3"/>
              <a:cs typeface="Arial"/>
            </a:endParaRPr>
          </a:p>
        </p:txBody>
      </p:sp>
      <p:sp>
        <p:nvSpPr>
          <p:cNvPr id="23"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A </a:t>
            </a:r>
            <a:r>
              <a:rPr lang="ja-JP" altLang="en-US" sz="4000" dirty="0" smtClean="0">
                <a:solidFill>
                  <a:schemeClr val="tx2"/>
                </a:solidFill>
                <a:latin typeface="Arial"/>
                <a:ea typeface="ヒラギノ角ゴ ProN W3"/>
                <a:cs typeface="Arial"/>
              </a:rPr>
              <a:t>が</a:t>
            </a:r>
            <a:r>
              <a:rPr lang="en-US" altLang="ja-JP" sz="4000" dirty="0" smtClean="0">
                <a:solidFill>
                  <a:schemeClr val="tx2"/>
                </a:solidFill>
                <a:latin typeface="Arial"/>
                <a:ea typeface="ヒラギノ角ゴ ProN W3"/>
                <a:cs typeface="Arial"/>
              </a:rPr>
              <a:t> C </a:t>
            </a:r>
            <a:r>
              <a:rPr lang="ja-JP" altLang="en-US" sz="4000" dirty="0" smtClean="0">
                <a:solidFill>
                  <a:schemeClr val="tx2"/>
                </a:solidFill>
                <a:latin typeface="Arial"/>
                <a:ea typeface="ヒラギノ角ゴ ProN W3"/>
                <a:cs typeface="Arial"/>
              </a:rPr>
              <a:t>の</a:t>
            </a:r>
            <a:r>
              <a:rPr lang="en-US" altLang="ja-JP" sz="4000" dirty="0" smtClean="0">
                <a:solidFill>
                  <a:schemeClr val="tx2"/>
                </a:solidFill>
                <a:latin typeface="Arial"/>
                <a:ea typeface="ヒラギノ角ゴ ProN W3"/>
                <a:cs typeface="Arial"/>
              </a:rPr>
              <a:t> MAC </a:t>
            </a:r>
            <a:r>
              <a:rPr lang="ja-JP" altLang="en-US" sz="4000" dirty="0" smtClean="0">
                <a:solidFill>
                  <a:schemeClr val="tx2"/>
                </a:solidFill>
                <a:latin typeface="Arial"/>
                <a:ea typeface="ヒラギノ角ゴ ProN W3"/>
                <a:cs typeface="Arial"/>
              </a:rPr>
              <a:t>アドレスを調べる</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098" name="Picture 2" descr="C:\Users\kondou\myfile\pplab\seminor\EPnetFaN\lemon2010\PC.jpg"/>
          <p:cNvPicPr>
            <a:picLocks noChangeAspect="1" noChangeArrowheads="1"/>
          </p:cNvPicPr>
          <p:nvPr/>
        </p:nvPicPr>
        <p:blipFill>
          <a:blip r:embed="rId2" cstate="print"/>
          <a:srcRect/>
          <a:stretch>
            <a:fillRect/>
          </a:stretch>
        </p:blipFill>
        <p:spPr bwMode="auto">
          <a:xfrm>
            <a:off x="827584" y="4941168"/>
            <a:ext cx="1135981" cy="1114846"/>
          </a:xfrm>
          <a:prstGeom prst="rect">
            <a:avLst/>
          </a:prstGeom>
          <a:noFill/>
        </p:spPr>
      </p:pic>
      <p:cxnSp>
        <p:nvCxnSpPr>
          <p:cNvPr id="6" name="直線コネクタ 5"/>
          <p:cNvCxnSpPr/>
          <p:nvPr/>
        </p:nvCxnSpPr>
        <p:spPr>
          <a:xfrm>
            <a:off x="683568" y="4365104"/>
            <a:ext cx="756084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5400000">
            <a:off x="1304020"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rot="5400000">
            <a:off x="3023828"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rot="5400000">
            <a:off x="5120444"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rot="5400000">
            <a:off x="7128284"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Picture 2" descr="C:\Users\kondou\myfile\pplab\seminor\EPnetFaN\lemon2010\PC.jpg"/>
          <p:cNvPicPr>
            <a:picLocks noChangeAspect="1" noChangeArrowheads="1"/>
          </p:cNvPicPr>
          <p:nvPr/>
        </p:nvPicPr>
        <p:blipFill>
          <a:blip r:embed="rId2" cstate="print"/>
          <a:srcRect/>
          <a:stretch>
            <a:fillRect/>
          </a:stretch>
        </p:blipFill>
        <p:spPr bwMode="auto">
          <a:xfrm>
            <a:off x="2699792" y="4941168"/>
            <a:ext cx="1135981" cy="1114846"/>
          </a:xfrm>
          <a:prstGeom prst="rect">
            <a:avLst/>
          </a:prstGeom>
          <a:noFill/>
        </p:spPr>
      </p:pic>
      <p:pic>
        <p:nvPicPr>
          <p:cNvPr id="15" name="Picture 2" descr="C:\Users\kondou\myfile\pplab\seminor\EPnetFaN\lemon2010\PC.jpg"/>
          <p:cNvPicPr>
            <a:picLocks noChangeAspect="1" noChangeArrowheads="1"/>
          </p:cNvPicPr>
          <p:nvPr/>
        </p:nvPicPr>
        <p:blipFill>
          <a:blip r:embed="rId2" cstate="print"/>
          <a:srcRect/>
          <a:stretch>
            <a:fillRect/>
          </a:stretch>
        </p:blipFill>
        <p:spPr bwMode="auto">
          <a:xfrm>
            <a:off x="4732163" y="4941168"/>
            <a:ext cx="1135981" cy="1114846"/>
          </a:xfrm>
          <a:prstGeom prst="rect">
            <a:avLst/>
          </a:prstGeom>
          <a:noFill/>
        </p:spPr>
      </p:pic>
      <p:pic>
        <p:nvPicPr>
          <p:cNvPr id="16" name="Picture 2" descr="C:\Users\kondou\myfile\pplab\seminor\EPnetFaN\lemon2010\PC.jpg"/>
          <p:cNvPicPr>
            <a:picLocks noChangeAspect="1" noChangeArrowheads="1"/>
          </p:cNvPicPr>
          <p:nvPr/>
        </p:nvPicPr>
        <p:blipFill>
          <a:blip r:embed="rId2" cstate="print"/>
          <a:srcRect/>
          <a:stretch>
            <a:fillRect/>
          </a:stretch>
        </p:blipFill>
        <p:spPr bwMode="auto">
          <a:xfrm>
            <a:off x="6820395" y="4978450"/>
            <a:ext cx="1135981" cy="1114846"/>
          </a:xfrm>
          <a:prstGeom prst="rect">
            <a:avLst/>
          </a:prstGeom>
          <a:noFill/>
        </p:spPr>
      </p:pic>
      <p:sp>
        <p:nvSpPr>
          <p:cNvPr id="17" name="テキスト ボックス 16"/>
          <p:cNvSpPr txBox="1"/>
          <p:nvPr/>
        </p:nvSpPr>
        <p:spPr>
          <a:xfrm>
            <a:off x="827584" y="6093296"/>
            <a:ext cx="1728192" cy="646331"/>
          </a:xfrm>
          <a:prstGeom prst="rect">
            <a:avLst/>
          </a:prstGeom>
          <a:noFill/>
        </p:spPr>
        <p:txBody>
          <a:bodyPr wrap="square" rtlCol="0">
            <a:spAutoFit/>
          </a:bodyPr>
          <a:lstStyle/>
          <a:p>
            <a:r>
              <a:rPr kumimoji="1" lang="en-US" altLang="ja-JP" dirty="0" smtClean="0">
                <a:latin typeface="Arial"/>
                <a:ea typeface="ヒラギノ角ゴ ProN W3"/>
                <a:cs typeface="Arial"/>
              </a:rPr>
              <a:t>A  </a:t>
            </a:r>
            <a:r>
              <a:rPr kumimoji="1" lang="ja-JP" altLang="en-US" dirty="0" smtClean="0">
                <a:latin typeface="Arial"/>
                <a:ea typeface="ヒラギノ角ゴ ProN W3"/>
                <a:cs typeface="Arial"/>
              </a:rPr>
              <a:t>さん</a:t>
            </a:r>
            <a:r>
              <a:rPr kumimoji="1" lang="en-US" altLang="ja-JP" dirty="0" smtClean="0">
                <a:latin typeface="Arial"/>
                <a:ea typeface="ヒラギノ角ゴ ProN W3"/>
                <a:cs typeface="Arial"/>
              </a:rPr>
              <a:t> </a:t>
            </a:r>
            <a:r>
              <a:rPr kumimoji="1" lang="en-US" altLang="ja-JP" dirty="0" smtClean="0">
                <a:latin typeface="Arial"/>
                <a:ea typeface="ヒラギノ角ゴ ProN W3"/>
                <a:cs typeface="Arial"/>
              </a:rPr>
              <a:t>192.168.16.11</a:t>
            </a:r>
            <a:endParaRPr kumimoji="1" lang="ja-JP" altLang="en-US" dirty="0">
              <a:latin typeface="Arial"/>
              <a:ea typeface="ヒラギノ角ゴ ProN W3"/>
              <a:cs typeface="Arial"/>
            </a:endParaRPr>
          </a:p>
        </p:txBody>
      </p:sp>
      <p:sp>
        <p:nvSpPr>
          <p:cNvPr id="18" name="テキスト ボックス 17"/>
          <p:cNvSpPr txBox="1"/>
          <p:nvPr/>
        </p:nvSpPr>
        <p:spPr>
          <a:xfrm>
            <a:off x="2915816" y="6084004"/>
            <a:ext cx="1656184" cy="646331"/>
          </a:xfrm>
          <a:prstGeom prst="rect">
            <a:avLst/>
          </a:prstGeom>
          <a:noFill/>
        </p:spPr>
        <p:txBody>
          <a:bodyPr wrap="square" rtlCol="0">
            <a:spAutoFit/>
          </a:bodyPr>
          <a:lstStyle/>
          <a:p>
            <a:r>
              <a:rPr lang="en-US" altLang="ja-JP" dirty="0" smtClean="0">
                <a:latin typeface="Arial"/>
                <a:ea typeface="ヒラギノ角ゴ ProN W3"/>
                <a:cs typeface="Arial"/>
              </a:rPr>
              <a:t>B</a:t>
            </a:r>
            <a:r>
              <a:rPr kumimoji="1" lang="en-US" altLang="ja-JP" dirty="0" smtClean="0">
                <a:latin typeface="Arial"/>
                <a:ea typeface="ヒラギノ角ゴ ProN W3"/>
                <a:cs typeface="Arial"/>
              </a:rPr>
              <a:t> </a:t>
            </a:r>
            <a:r>
              <a:rPr kumimoji="1" lang="ja-JP" altLang="en-US" dirty="0" err="1" smtClean="0">
                <a:latin typeface="Arial"/>
                <a:ea typeface="ヒラギノ角ゴ ProN W3"/>
                <a:cs typeface="Arial"/>
              </a:rPr>
              <a:t>さん</a:t>
            </a:r>
            <a:endParaRPr kumimoji="1" lang="en-US" altLang="ja-JP" dirty="0" smtClean="0">
              <a:latin typeface="Arial"/>
              <a:ea typeface="ヒラギノ角ゴ ProN W3"/>
              <a:cs typeface="Arial"/>
            </a:endParaRPr>
          </a:p>
          <a:p>
            <a:r>
              <a:rPr lang="en-US" altLang="ja-JP" dirty="0" smtClean="0">
                <a:latin typeface="Arial"/>
                <a:ea typeface="ヒラギノ角ゴ ProN W3"/>
                <a:cs typeface="Arial"/>
              </a:rPr>
              <a:t>192.168.16.12</a:t>
            </a:r>
            <a:endParaRPr kumimoji="1" lang="ja-JP" altLang="en-US" dirty="0">
              <a:latin typeface="Arial"/>
              <a:ea typeface="ヒラギノ角ゴ ProN W3"/>
              <a:cs typeface="Arial"/>
            </a:endParaRPr>
          </a:p>
        </p:txBody>
      </p:sp>
      <p:sp>
        <p:nvSpPr>
          <p:cNvPr id="19" name="テキスト ボックス 18"/>
          <p:cNvSpPr txBox="1"/>
          <p:nvPr/>
        </p:nvSpPr>
        <p:spPr>
          <a:xfrm>
            <a:off x="4932040" y="6084004"/>
            <a:ext cx="1800200" cy="646331"/>
          </a:xfrm>
          <a:prstGeom prst="rect">
            <a:avLst/>
          </a:prstGeom>
          <a:noFill/>
        </p:spPr>
        <p:txBody>
          <a:bodyPr wrap="square" rtlCol="0">
            <a:spAutoFit/>
          </a:bodyPr>
          <a:lstStyle/>
          <a:p>
            <a:r>
              <a:rPr lang="en-US" altLang="ja-JP" dirty="0" smtClean="0">
                <a:latin typeface="Arial"/>
                <a:ea typeface="ヒラギノ角ゴ ProN W3"/>
                <a:cs typeface="Arial"/>
              </a:rPr>
              <a:t>C </a:t>
            </a:r>
            <a:r>
              <a:rPr kumimoji="1" lang="ja-JP" altLang="en-US" dirty="0" err="1" smtClean="0">
                <a:latin typeface="Arial"/>
                <a:ea typeface="ヒラギノ角ゴ ProN W3"/>
                <a:cs typeface="Arial"/>
              </a:rPr>
              <a:t>さん</a:t>
            </a:r>
            <a:endParaRPr kumimoji="1" lang="en-US" altLang="ja-JP" dirty="0" smtClean="0">
              <a:latin typeface="Arial"/>
              <a:ea typeface="ヒラギノ角ゴ ProN W3"/>
              <a:cs typeface="Arial"/>
            </a:endParaRPr>
          </a:p>
          <a:p>
            <a:r>
              <a:rPr lang="en-US" altLang="ja-JP" dirty="0" smtClean="0">
                <a:latin typeface="Arial"/>
                <a:ea typeface="ヒラギノ角ゴ ProN W3"/>
                <a:cs typeface="Arial"/>
              </a:rPr>
              <a:t>192.168.16.13</a:t>
            </a:r>
            <a:endParaRPr kumimoji="1" lang="ja-JP" altLang="en-US" dirty="0">
              <a:latin typeface="Arial"/>
              <a:ea typeface="ヒラギノ角ゴ ProN W3"/>
              <a:cs typeface="Arial"/>
            </a:endParaRPr>
          </a:p>
        </p:txBody>
      </p:sp>
      <p:sp>
        <p:nvSpPr>
          <p:cNvPr id="20" name="テキスト ボックス 19"/>
          <p:cNvSpPr txBox="1"/>
          <p:nvPr/>
        </p:nvSpPr>
        <p:spPr>
          <a:xfrm>
            <a:off x="7020272" y="6093296"/>
            <a:ext cx="1800200" cy="646331"/>
          </a:xfrm>
          <a:prstGeom prst="rect">
            <a:avLst/>
          </a:prstGeom>
          <a:noFill/>
        </p:spPr>
        <p:txBody>
          <a:bodyPr wrap="square" rtlCol="0">
            <a:spAutoFit/>
          </a:bodyPr>
          <a:lstStyle/>
          <a:p>
            <a:r>
              <a:rPr lang="en-US" altLang="ja-JP" dirty="0" smtClean="0">
                <a:latin typeface="Arial"/>
                <a:ea typeface="ヒラギノ角ゴ ProN W3"/>
                <a:cs typeface="Arial"/>
              </a:rPr>
              <a:t>D </a:t>
            </a:r>
            <a:r>
              <a:rPr kumimoji="1" lang="ja-JP" altLang="en-US" dirty="0" err="1" smtClean="0">
                <a:latin typeface="Arial"/>
                <a:ea typeface="ヒラギノ角ゴ ProN W3"/>
                <a:cs typeface="Arial"/>
              </a:rPr>
              <a:t>さん</a:t>
            </a:r>
            <a:endParaRPr kumimoji="1" lang="en-US" altLang="ja-JP" dirty="0" smtClean="0">
              <a:latin typeface="Arial"/>
              <a:ea typeface="ヒラギノ角ゴ ProN W3"/>
              <a:cs typeface="Arial"/>
            </a:endParaRPr>
          </a:p>
          <a:p>
            <a:r>
              <a:rPr lang="en-US" altLang="ja-JP" dirty="0" smtClean="0">
                <a:latin typeface="Arial"/>
                <a:ea typeface="ヒラギノ角ゴ ProN W3"/>
                <a:cs typeface="Arial"/>
              </a:rPr>
              <a:t>192.168.16.14</a:t>
            </a:r>
            <a:endParaRPr kumimoji="1" lang="ja-JP" altLang="en-US" dirty="0">
              <a:latin typeface="Arial"/>
              <a:ea typeface="ヒラギノ角ゴ ProN W3"/>
              <a:cs typeface="Arial"/>
            </a:endParaRPr>
          </a:p>
        </p:txBody>
      </p:sp>
      <p:sp>
        <p:nvSpPr>
          <p:cNvPr id="21" name="角丸四角形吹き出し 20"/>
          <p:cNvSpPr/>
          <p:nvPr/>
        </p:nvSpPr>
        <p:spPr>
          <a:xfrm>
            <a:off x="1066800" y="3212976"/>
            <a:ext cx="4153272" cy="1008112"/>
          </a:xfrm>
          <a:prstGeom prst="wedgeRoundRectCallout">
            <a:avLst>
              <a:gd name="adj1" fmla="val 44945"/>
              <a:gd name="adj2" fmla="val 85259"/>
              <a:gd name="adj3" fmla="val 16667"/>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dirty="0" smtClean="0">
                <a:solidFill>
                  <a:schemeClr val="tx1"/>
                </a:solidFill>
                <a:latin typeface="Arial"/>
                <a:ea typeface="ヒラギノ角ゴ ProN W3"/>
                <a:cs typeface="Arial"/>
              </a:rPr>
              <a:t>私の </a:t>
            </a:r>
            <a:r>
              <a:rPr lang="en-US" altLang="ja-JP" sz="2200" dirty="0" smtClean="0">
                <a:solidFill>
                  <a:schemeClr val="tx1"/>
                </a:solidFill>
                <a:latin typeface="Arial"/>
                <a:ea typeface="ヒラギノ角ゴ ProN W3"/>
                <a:cs typeface="Arial"/>
              </a:rPr>
              <a:t>MAC </a:t>
            </a:r>
            <a:r>
              <a:rPr lang="ja-JP" altLang="en-US" sz="2200" dirty="0" smtClean="0">
                <a:solidFill>
                  <a:schemeClr val="tx1"/>
                </a:solidFill>
                <a:latin typeface="Arial"/>
                <a:ea typeface="ヒラギノ角ゴ ProN W3"/>
                <a:cs typeface="Arial"/>
              </a:rPr>
              <a:t>アドレスは </a:t>
            </a:r>
            <a:r>
              <a:rPr lang="en-US" altLang="ja-JP" sz="2200" dirty="0" smtClean="0">
                <a:solidFill>
                  <a:schemeClr val="tx1"/>
                </a:solidFill>
                <a:latin typeface="Arial"/>
                <a:ea typeface="ヒラギノ角ゴ ProN W3"/>
                <a:cs typeface="Arial"/>
              </a:rPr>
              <a:t>---</a:t>
            </a:r>
            <a:r>
              <a:rPr lang="ja-JP" altLang="en-US" sz="2200" dirty="0" smtClean="0">
                <a:solidFill>
                  <a:schemeClr val="tx1"/>
                </a:solidFill>
                <a:latin typeface="Arial"/>
                <a:ea typeface="ヒラギノ角ゴ ProN W3"/>
                <a:cs typeface="Arial"/>
              </a:rPr>
              <a:t> </a:t>
            </a:r>
            <a:r>
              <a:rPr lang="ja-JP" altLang="en-US" sz="2200" dirty="0" err="1" smtClean="0">
                <a:solidFill>
                  <a:schemeClr val="tx1"/>
                </a:solidFill>
                <a:latin typeface="Arial"/>
                <a:ea typeface="ヒラギノ角ゴ ProN W3"/>
                <a:cs typeface="Arial"/>
              </a:rPr>
              <a:t>です</a:t>
            </a:r>
            <a:endParaRPr kumimoji="1" lang="ja-JP" altLang="en-US" sz="2200" dirty="0">
              <a:solidFill>
                <a:schemeClr val="tx1"/>
              </a:solidFill>
              <a:latin typeface="Arial"/>
              <a:ea typeface="ヒラギノ角ゴ ProN W3"/>
              <a:cs typeface="Arial"/>
            </a:endParaRPr>
          </a:p>
        </p:txBody>
      </p:sp>
      <p:sp>
        <p:nvSpPr>
          <p:cNvPr id="22" name="正方形/長方形 21"/>
          <p:cNvSpPr/>
          <p:nvPr/>
        </p:nvSpPr>
        <p:spPr>
          <a:xfrm>
            <a:off x="6444208" y="3861048"/>
            <a:ext cx="1853354" cy="369332"/>
          </a:xfrm>
          <a:prstGeom prst="rect">
            <a:avLst/>
          </a:prstGeom>
        </p:spPr>
        <p:txBody>
          <a:bodyPr wrap="none">
            <a:spAutoFit/>
          </a:bodyPr>
          <a:lstStyle/>
          <a:p>
            <a:r>
              <a:rPr lang="en-US" altLang="ja-JP" dirty="0" smtClean="0">
                <a:latin typeface="Arial"/>
                <a:ea typeface="ヒラギノ角ゴ ProN W3"/>
                <a:cs typeface="Arial"/>
              </a:rPr>
              <a:t>192.168.16.0</a:t>
            </a:r>
            <a:r>
              <a:rPr lang="en-US" altLang="ja-JP" dirty="0" smtClean="0">
                <a:latin typeface="Arial"/>
                <a:ea typeface="ヒラギノ角ゴ ProN W3"/>
                <a:cs typeface="Arial"/>
              </a:rPr>
              <a:t>/24</a:t>
            </a:r>
            <a:endParaRPr lang="ja-JP" altLang="en-US" dirty="0">
              <a:latin typeface="Arial"/>
              <a:ea typeface="ヒラギノ角ゴ ProN W3"/>
              <a:cs typeface="Arial"/>
            </a:endParaRPr>
          </a:p>
        </p:txBody>
      </p:sp>
      <p:sp>
        <p:nvSpPr>
          <p:cNvPr id="23"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A </a:t>
            </a:r>
            <a:r>
              <a:rPr lang="ja-JP" altLang="en-US" sz="4000" dirty="0" smtClean="0">
                <a:solidFill>
                  <a:schemeClr val="tx2"/>
                </a:solidFill>
                <a:latin typeface="Arial"/>
                <a:ea typeface="ヒラギノ角ゴ ProN W3"/>
                <a:cs typeface="Arial"/>
              </a:rPr>
              <a:t>が</a:t>
            </a:r>
            <a:r>
              <a:rPr lang="en-US" altLang="ja-JP" sz="4000" dirty="0" smtClean="0">
                <a:solidFill>
                  <a:schemeClr val="tx2"/>
                </a:solidFill>
                <a:latin typeface="Arial"/>
                <a:ea typeface="ヒラギノ角ゴ ProN W3"/>
                <a:cs typeface="Arial"/>
              </a:rPr>
              <a:t> C </a:t>
            </a:r>
            <a:r>
              <a:rPr lang="ja-JP" altLang="en-US" sz="4000" dirty="0" smtClean="0">
                <a:solidFill>
                  <a:schemeClr val="tx2"/>
                </a:solidFill>
                <a:latin typeface="Arial"/>
                <a:ea typeface="ヒラギノ角ゴ ProN W3"/>
                <a:cs typeface="Arial"/>
              </a:rPr>
              <a:t>の</a:t>
            </a:r>
            <a:r>
              <a:rPr lang="en-US" altLang="ja-JP" sz="4000" dirty="0" smtClean="0">
                <a:solidFill>
                  <a:schemeClr val="tx2"/>
                </a:solidFill>
                <a:latin typeface="Arial"/>
                <a:ea typeface="ヒラギノ角ゴ ProN W3"/>
                <a:cs typeface="Arial"/>
              </a:rPr>
              <a:t> MAC </a:t>
            </a:r>
            <a:r>
              <a:rPr lang="ja-JP" altLang="en-US" sz="4000" dirty="0" smtClean="0">
                <a:solidFill>
                  <a:schemeClr val="tx2"/>
                </a:solidFill>
                <a:latin typeface="Arial"/>
                <a:ea typeface="ヒラギノ角ゴ ProN W3"/>
                <a:cs typeface="Arial"/>
              </a:rPr>
              <a:t>アドレスを調べる</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
        <p:nvSpPr>
          <p:cNvPr id="31" name="コンテンツ プレースホルダ 2"/>
          <p:cNvSpPr>
            <a:spLocks noGrp="1"/>
          </p:cNvSpPr>
          <p:nvPr>
            <p:ph idx="1"/>
          </p:nvPr>
        </p:nvSpPr>
        <p:spPr>
          <a:xfrm>
            <a:off x="457200" y="1600201"/>
            <a:ext cx="8229600" cy="1447799"/>
          </a:xfrm>
        </p:spPr>
        <p:txBody>
          <a:bodyPr/>
          <a:lstStyle/>
          <a:p>
            <a:r>
              <a:rPr lang="en-US" altLang="ja-JP" dirty="0" smtClean="0">
                <a:latin typeface="Arial"/>
                <a:ea typeface="ヒラギノ角ゴ ProN W3"/>
                <a:cs typeface="Arial"/>
              </a:rPr>
              <a:t>C </a:t>
            </a:r>
            <a:r>
              <a:rPr kumimoji="1" lang="ja-JP" altLang="en-US" dirty="0" smtClean="0">
                <a:latin typeface="Arial"/>
                <a:ea typeface="ヒラギノ角ゴ ProN W3"/>
                <a:cs typeface="Arial"/>
              </a:rPr>
              <a:t>が同一ネットワーク内</a:t>
            </a:r>
            <a:r>
              <a:rPr kumimoji="1" lang="ja-JP" altLang="en-US" dirty="0" smtClean="0">
                <a:latin typeface="Arial"/>
                <a:ea typeface="ヒラギノ角ゴ ProN W3"/>
                <a:cs typeface="Arial"/>
              </a:rPr>
              <a:t>に</a:t>
            </a:r>
            <a:r>
              <a:rPr kumimoji="1" lang="ja-JP" altLang="en-US" dirty="0" smtClean="0">
                <a:latin typeface="Arial"/>
                <a:ea typeface="ヒラギノ角ゴ ProN W3"/>
                <a:cs typeface="Arial"/>
              </a:rPr>
              <a:t>あ</a:t>
            </a:r>
            <a:r>
              <a:rPr kumimoji="1" lang="ja-JP" altLang="en-US" dirty="0" smtClean="0">
                <a:latin typeface="Arial"/>
                <a:ea typeface="ヒラギノ角ゴ ProN W3"/>
                <a:cs typeface="Arial"/>
              </a:rPr>
              <a:t>る場合</a:t>
            </a:r>
          </a:p>
          <a:p>
            <a:pPr marL="803275" lvl="1" indent="-346075">
              <a:buNone/>
            </a:pPr>
            <a:r>
              <a:rPr lang="en-US" altLang="ja-JP" dirty="0" smtClean="0">
                <a:latin typeface="Arial"/>
                <a:ea typeface="ヒラギノ角ゴ ProN W3"/>
                <a:cs typeface="Arial"/>
              </a:rPr>
              <a:t>2</a:t>
            </a:r>
            <a:r>
              <a:rPr lang="en-US" altLang="ja-JP" dirty="0" smtClean="0">
                <a:latin typeface="Arial"/>
                <a:ea typeface="ヒラギノ角ゴ ProN W3"/>
                <a:cs typeface="Arial"/>
              </a:rPr>
              <a:t>. C </a:t>
            </a:r>
            <a:r>
              <a:rPr lang="ja-JP" altLang="en-US" dirty="0" smtClean="0">
                <a:latin typeface="Arial"/>
                <a:ea typeface="ヒラギノ角ゴ ProN W3"/>
                <a:cs typeface="Arial"/>
              </a:rPr>
              <a:t>はパケットを受け取り自身の</a:t>
            </a:r>
            <a:r>
              <a:rPr lang="en-US" altLang="ja-JP" dirty="0" smtClean="0">
                <a:latin typeface="Arial"/>
                <a:ea typeface="ヒラギノ角ゴ ProN W3"/>
                <a:cs typeface="Arial"/>
              </a:rPr>
              <a:t> MAC </a:t>
            </a:r>
            <a:r>
              <a:rPr lang="ja-JP" altLang="en-US" dirty="0" smtClean="0">
                <a:latin typeface="Arial"/>
                <a:ea typeface="ヒラギノ角ゴ ProN W3"/>
                <a:cs typeface="Arial"/>
              </a:rPr>
              <a:t>アドレスを</a:t>
            </a:r>
            <a:r>
              <a:rPr lang="en-US" altLang="ja-JP" dirty="0" smtClean="0">
                <a:latin typeface="Arial"/>
                <a:ea typeface="ヒラギノ角ゴ ProN W3"/>
                <a:cs typeface="Arial"/>
              </a:rPr>
              <a:t> A </a:t>
            </a:r>
            <a:r>
              <a:rPr lang="ja-JP" altLang="en-US" dirty="0" smtClean="0">
                <a:latin typeface="Arial"/>
                <a:ea typeface="ヒラギノ角ゴ ProN W3"/>
                <a:cs typeface="Arial"/>
              </a:rPr>
              <a:t>に送る</a:t>
            </a:r>
            <a:endParaRPr lang="en-US" altLang="ja-JP" dirty="0" smtClean="0">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098" name="Picture 2" descr="C:\Users\kondou\myfile\pplab\seminor\EPnetFaN\lemon2010\PC.jpg"/>
          <p:cNvPicPr>
            <a:picLocks noChangeAspect="1" noChangeArrowheads="1"/>
          </p:cNvPicPr>
          <p:nvPr/>
        </p:nvPicPr>
        <p:blipFill>
          <a:blip r:embed="rId2" cstate="print"/>
          <a:srcRect/>
          <a:stretch>
            <a:fillRect/>
          </a:stretch>
        </p:blipFill>
        <p:spPr bwMode="auto">
          <a:xfrm>
            <a:off x="827584" y="4941168"/>
            <a:ext cx="1135981" cy="1114846"/>
          </a:xfrm>
          <a:prstGeom prst="rect">
            <a:avLst/>
          </a:prstGeom>
          <a:noFill/>
        </p:spPr>
      </p:pic>
      <p:cxnSp>
        <p:nvCxnSpPr>
          <p:cNvPr id="6" name="直線コネクタ 5"/>
          <p:cNvCxnSpPr/>
          <p:nvPr/>
        </p:nvCxnSpPr>
        <p:spPr>
          <a:xfrm>
            <a:off x="683568" y="4365104"/>
            <a:ext cx="756084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5400000">
            <a:off x="1304020"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rot="5400000">
            <a:off x="3023828"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rot="5400000">
            <a:off x="5120444"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rot="5400000">
            <a:off x="7128284"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Picture 2" descr="C:\Users\kondou\myfile\pplab\seminor\EPnetFaN\lemon2010\PC.jpg"/>
          <p:cNvPicPr>
            <a:picLocks noChangeAspect="1" noChangeArrowheads="1"/>
          </p:cNvPicPr>
          <p:nvPr/>
        </p:nvPicPr>
        <p:blipFill>
          <a:blip r:embed="rId2" cstate="print"/>
          <a:srcRect/>
          <a:stretch>
            <a:fillRect/>
          </a:stretch>
        </p:blipFill>
        <p:spPr bwMode="auto">
          <a:xfrm>
            <a:off x="2699792" y="4941168"/>
            <a:ext cx="1135981" cy="1114846"/>
          </a:xfrm>
          <a:prstGeom prst="rect">
            <a:avLst/>
          </a:prstGeom>
          <a:noFill/>
        </p:spPr>
      </p:pic>
      <p:pic>
        <p:nvPicPr>
          <p:cNvPr id="15" name="Picture 2" descr="C:\Users\kondou\myfile\pplab\seminor\EPnetFaN\lemon2010\PC.jpg"/>
          <p:cNvPicPr>
            <a:picLocks noChangeAspect="1" noChangeArrowheads="1"/>
          </p:cNvPicPr>
          <p:nvPr/>
        </p:nvPicPr>
        <p:blipFill>
          <a:blip r:embed="rId2" cstate="print"/>
          <a:srcRect/>
          <a:stretch>
            <a:fillRect/>
          </a:stretch>
        </p:blipFill>
        <p:spPr bwMode="auto">
          <a:xfrm>
            <a:off x="4732163" y="4941168"/>
            <a:ext cx="1135981" cy="1114846"/>
          </a:xfrm>
          <a:prstGeom prst="rect">
            <a:avLst/>
          </a:prstGeom>
          <a:noFill/>
        </p:spPr>
      </p:pic>
      <p:pic>
        <p:nvPicPr>
          <p:cNvPr id="16" name="Picture 2" descr="C:\Users\kondou\myfile\pplab\seminor\EPnetFaN\lemon2010\PC.jpg"/>
          <p:cNvPicPr>
            <a:picLocks noChangeAspect="1" noChangeArrowheads="1"/>
          </p:cNvPicPr>
          <p:nvPr/>
        </p:nvPicPr>
        <p:blipFill>
          <a:blip r:embed="rId2" cstate="print"/>
          <a:srcRect/>
          <a:stretch>
            <a:fillRect/>
          </a:stretch>
        </p:blipFill>
        <p:spPr bwMode="auto">
          <a:xfrm>
            <a:off x="6820395" y="4978450"/>
            <a:ext cx="1135981" cy="1114846"/>
          </a:xfrm>
          <a:prstGeom prst="rect">
            <a:avLst/>
          </a:prstGeom>
          <a:noFill/>
        </p:spPr>
      </p:pic>
      <p:sp>
        <p:nvSpPr>
          <p:cNvPr id="21" name="角丸四角形吹き出し 20"/>
          <p:cNvSpPr/>
          <p:nvPr/>
        </p:nvSpPr>
        <p:spPr>
          <a:xfrm>
            <a:off x="1187624" y="3212976"/>
            <a:ext cx="3744416" cy="1008112"/>
          </a:xfrm>
          <a:prstGeom prst="wedgeRoundRectCallout">
            <a:avLst>
              <a:gd name="adj1" fmla="val -40312"/>
              <a:gd name="adj2" fmla="val 91624"/>
              <a:gd name="adj3" fmla="val 16667"/>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dirty="0" smtClean="0">
                <a:solidFill>
                  <a:schemeClr val="tx1"/>
                </a:solidFill>
                <a:latin typeface="Arial"/>
                <a:ea typeface="ヒラギノ角ゴ ProN W3"/>
                <a:cs typeface="Arial"/>
              </a:rPr>
              <a:t>データを送ります！</a:t>
            </a:r>
            <a:endParaRPr kumimoji="1" lang="ja-JP" altLang="en-US" sz="2200" dirty="0">
              <a:solidFill>
                <a:schemeClr val="tx1"/>
              </a:solidFill>
              <a:latin typeface="Arial"/>
              <a:ea typeface="ヒラギノ角ゴ ProN W3"/>
              <a:cs typeface="Arial"/>
            </a:endParaRPr>
          </a:p>
        </p:txBody>
      </p:sp>
      <p:sp>
        <p:nvSpPr>
          <p:cNvPr id="23"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A </a:t>
            </a:r>
            <a:r>
              <a:rPr lang="ja-JP" altLang="en-US" sz="4000" dirty="0" smtClean="0">
                <a:solidFill>
                  <a:schemeClr val="tx2"/>
                </a:solidFill>
                <a:latin typeface="Arial"/>
                <a:ea typeface="ヒラギノ角ゴ ProN W3"/>
                <a:cs typeface="Arial"/>
              </a:rPr>
              <a:t>が</a:t>
            </a:r>
            <a:r>
              <a:rPr lang="en-US" altLang="ja-JP" sz="4000" dirty="0" smtClean="0">
                <a:solidFill>
                  <a:schemeClr val="tx2"/>
                </a:solidFill>
                <a:latin typeface="Arial"/>
                <a:ea typeface="ヒラギノ角ゴ ProN W3"/>
                <a:cs typeface="Arial"/>
              </a:rPr>
              <a:t> C </a:t>
            </a:r>
            <a:r>
              <a:rPr lang="ja-JP" altLang="en-US" sz="4000" dirty="0" smtClean="0">
                <a:solidFill>
                  <a:schemeClr val="tx2"/>
                </a:solidFill>
                <a:latin typeface="Arial"/>
                <a:ea typeface="ヒラギノ角ゴ ProN W3"/>
                <a:cs typeface="Arial"/>
              </a:rPr>
              <a:t>の</a:t>
            </a:r>
            <a:r>
              <a:rPr lang="en-US" altLang="ja-JP" sz="4000" dirty="0" smtClean="0">
                <a:solidFill>
                  <a:schemeClr val="tx2"/>
                </a:solidFill>
                <a:latin typeface="Arial"/>
                <a:ea typeface="ヒラギノ角ゴ ProN W3"/>
                <a:cs typeface="Arial"/>
              </a:rPr>
              <a:t> MAC </a:t>
            </a:r>
            <a:r>
              <a:rPr lang="ja-JP" altLang="en-US" sz="4000" dirty="0" smtClean="0">
                <a:solidFill>
                  <a:schemeClr val="tx2"/>
                </a:solidFill>
                <a:latin typeface="Arial"/>
                <a:ea typeface="ヒラギノ角ゴ ProN W3"/>
                <a:cs typeface="Arial"/>
              </a:rPr>
              <a:t>アドレスを調べる</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
        <p:nvSpPr>
          <p:cNvPr id="25" name="正方形/長方形 24"/>
          <p:cNvSpPr/>
          <p:nvPr/>
        </p:nvSpPr>
        <p:spPr>
          <a:xfrm>
            <a:off x="6444208" y="3861048"/>
            <a:ext cx="1853354" cy="369332"/>
          </a:xfrm>
          <a:prstGeom prst="rect">
            <a:avLst/>
          </a:prstGeom>
        </p:spPr>
        <p:txBody>
          <a:bodyPr wrap="none">
            <a:spAutoFit/>
          </a:bodyPr>
          <a:lstStyle/>
          <a:p>
            <a:r>
              <a:rPr lang="en-US" altLang="ja-JP" dirty="0" smtClean="0">
                <a:latin typeface="Arial"/>
                <a:ea typeface="ヒラギノ角ゴ ProN W3"/>
                <a:cs typeface="Arial"/>
              </a:rPr>
              <a:t>192.168.16.0</a:t>
            </a:r>
            <a:r>
              <a:rPr lang="en-US" altLang="ja-JP" dirty="0" smtClean="0">
                <a:latin typeface="Arial"/>
                <a:ea typeface="ヒラギノ角ゴ ProN W3"/>
                <a:cs typeface="Arial"/>
              </a:rPr>
              <a:t>/24</a:t>
            </a:r>
            <a:endParaRPr lang="ja-JP" altLang="en-US" dirty="0">
              <a:latin typeface="Arial"/>
              <a:ea typeface="ヒラギノ角ゴ ProN W3"/>
              <a:cs typeface="Arial"/>
            </a:endParaRPr>
          </a:p>
        </p:txBody>
      </p:sp>
      <p:sp>
        <p:nvSpPr>
          <p:cNvPr id="26" name="コンテンツ プレースホルダ 2"/>
          <p:cNvSpPr>
            <a:spLocks noGrp="1"/>
          </p:cNvSpPr>
          <p:nvPr>
            <p:ph idx="1"/>
          </p:nvPr>
        </p:nvSpPr>
        <p:spPr>
          <a:xfrm>
            <a:off x="457200" y="1600201"/>
            <a:ext cx="8229600" cy="1447799"/>
          </a:xfrm>
        </p:spPr>
        <p:txBody>
          <a:bodyPr>
            <a:normAutofit/>
          </a:bodyPr>
          <a:lstStyle/>
          <a:p>
            <a:r>
              <a:rPr lang="en-US" altLang="ja-JP" dirty="0" smtClean="0">
                <a:latin typeface="Arial"/>
                <a:ea typeface="ヒラギノ角ゴ ProN W3"/>
                <a:cs typeface="Arial"/>
              </a:rPr>
              <a:t>C </a:t>
            </a:r>
            <a:r>
              <a:rPr kumimoji="1" lang="ja-JP" altLang="en-US" dirty="0" smtClean="0">
                <a:latin typeface="Arial"/>
                <a:ea typeface="ヒラギノ角ゴ ProN W3"/>
                <a:cs typeface="Arial"/>
              </a:rPr>
              <a:t>が同一ネットワーク内</a:t>
            </a:r>
            <a:r>
              <a:rPr kumimoji="1" lang="ja-JP" altLang="en-US" dirty="0" smtClean="0">
                <a:latin typeface="Arial"/>
                <a:ea typeface="ヒラギノ角ゴ ProN W3"/>
                <a:cs typeface="Arial"/>
              </a:rPr>
              <a:t>に</a:t>
            </a:r>
            <a:r>
              <a:rPr kumimoji="1" lang="ja-JP" altLang="en-US" dirty="0" smtClean="0">
                <a:latin typeface="Arial"/>
                <a:ea typeface="ヒラギノ角ゴ ProN W3"/>
                <a:cs typeface="Arial"/>
              </a:rPr>
              <a:t>あ</a:t>
            </a:r>
            <a:r>
              <a:rPr kumimoji="1" lang="ja-JP" altLang="en-US" dirty="0" smtClean="0">
                <a:latin typeface="Arial"/>
                <a:ea typeface="ヒラギノ角ゴ ProN W3"/>
                <a:cs typeface="Arial"/>
              </a:rPr>
              <a:t>る場合</a:t>
            </a:r>
          </a:p>
          <a:p>
            <a:pPr marL="803275" lvl="1" indent="-346075">
              <a:buNone/>
            </a:pPr>
            <a:r>
              <a:rPr lang="en-US" altLang="ja-JP" dirty="0" smtClean="0">
                <a:latin typeface="Arial"/>
                <a:ea typeface="ヒラギノ角ゴ ProN W3"/>
                <a:cs typeface="Arial"/>
              </a:rPr>
              <a:t>3. Ethernet </a:t>
            </a:r>
            <a:r>
              <a:rPr lang="ja-JP" altLang="en-US" dirty="0" smtClean="0">
                <a:latin typeface="Arial"/>
                <a:ea typeface="ヒラギノ角ゴ ProN W3"/>
                <a:cs typeface="Arial"/>
              </a:rPr>
              <a:t>ヘッダに相手の</a:t>
            </a:r>
            <a:r>
              <a:rPr lang="en-US" altLang="ja-JP" dirty="0" smtClean="0">
                <a:latin typeface="Arial"/>
                <a:ea typeface="ヒラギノ角ゴ ProN W3"/>
                <a:cs typeface="Arial"/>
              </a:rPr>
              <a:t> MAC </a:t>
            </a:r>
            <a:r>
              <a:rPr lang="ja-JP" altLang="en-US" dirty="0" smtClean="0">
                <a:latin typeface="Arial"/>
                <a:ea typeface="ヒラギノ角ゴ ProN W3"/>
                <a:cs typeface="Arial"/>
              </a:rPr>
              <a:t>アドレスを書き込み</a:t>
            </a:r>
            <a:r>
              <a:rPr lang="en-US" altLang="ja-JP" dirty="0" smtClean="0">
                <a:latin typeface="Arial"/>
                <a:ea typeface="ヒラギノ角ゴ ProN W3"/>
                <a:cs typeface="Arial"/>
              </a:rPr>
              <a:t>, </a:t>
            </a:r>
            <a:r>
              <a:rPr lang="ja-JP" altLang="en-US" dirty="0" smtClean="0">
                <a:latin typeface="Arial"/>
                <a:ea typeface="ヒラギノ角ゴ ProN W3"/>
                <a:cs typeface="Arial"/>
              </a:rPr>
              <a:t>データを送信</a:t>
            </a:r>
            <a:endParaRPr lang="en-US" altLang="ja-JP" dirty="0" smtClean="0">
              <a:latin typeface="Arial"/>
              <a:ea typeface="ヒラギノ角ゴ ProN W3"/>
              <a:cs typeface="Arial"/>
            </a:endParaRPr>
          </a:p>
        </p:txBody>
      </p:sp>
      <p:sp>
        <p:nvSpPr>
          <p:cNvPr id="31" name="テキスト ボックス 30"/>
          <p:cNvSpPr txBox="1"/>
          <p:nvPr/>
        </p:nvSpPr>
        <p:spPr>
          <a:xfrm>
            <a:off x="827584" y="6093296"/>
            <a:ext cx="1728192" cy="646331"/>
          </a:xfrm>
          <a:prstGeom prst="rect">
            <a:avLst/>
          </a:prstGeom>
          <a:noFill/>
        </p:spPr>
        <p:txBody>
          <a:bodyPr wrap="square" rtlCol="0">
            <a:spAutoFit/>
          </a:bodyPr>
          <a:lstStyle/>
          <a:p>
            <a:r>
              <a:rPr kumimoji="1" lang="en-US" altLang="ja-JP" dirty="0" smtClean="0">
                <a:latin typeface="Arial"/>
                <a:ea typeface="ヒラギノ角ゴ ProN W3"/>
                <a:cs typeface="Arial"/>
              </a:rPr>
              <a:t>A  </a:t>
            </a:r>
            <a:r>
              <a:rPr kumimoji="1" lang="ja-JP" altLang="en-US" dirty="0" smtClean="0">
                <a:latin typeface="Arial"/>
                <a:ea typeface="ヒラギノ角ゴ ProN W3"/>
                <a:cs typeface="Arial"/>
              </a:rPr>
              <a:t>さん</a:t>
            </a:r>
            <a:r>
              <a:rPr kumimoji="1" lang="en-US" altLang="ja-JP" dirty="0" smtClean="0">
                <a:latin typeface="Arial"/>
                <a:ea typeface="ヒラギノ角ゴ ProN W3"/>
                <a:cs typeface="Arial"/>
              </a:rPr>
              <a:t> </a:t>
            </a:r>
            <a:r>
              <a:rPr kumimoji="1" lang="en-US" altLang="ja-JP" dirty="0" smtClean="0">
                <a:latin typeface="Arial"/>
                <a:ea typeface="ヒラギノ角ゴ ProN W3"/>
                <a:cs typeface="Arial"/>
              </a:rPr>
              <a:t>192.168.16.11</a:t>
            </a:r>
            <a:endParaRPr kumimoji="1" lang="ja-JP" altLang="en-US" dirty="0">
              <a:latin typeface="Arial"/>
              <a:ea typeface="ヒラギノ角ゴ ProN W3"/>
              <a:cs typeface="Arial"/>
            </a:endParaRPr>
          </a:p>
        </p:txBody>
      </p:sp>
      <p:sp>
        <p:nvSpPr>
          <p:cNvPr id="32" name="テキスト ボックス 31"/>
          <p:cNvSpPr txBox="1"/>
          <p:nvPr/>
        </p:nvSpPr>
        <p:spPr>
          <a:xfrm>
            <a:off x="2915816" y="6084004"/>
            <a:ext cx="1656184" cy="646331"/>
          </a:xfrm>
          <a:prstGeom prst="rect">
            <a:avLst/>
          </a:prstGeom>
          <a:noFill/>
        </p:spPr>
        <p:txBody>
          <a:bodyPr wrap="square" rtlCol="0">
            <a:spAutoFit/>
          </a:bodyPr>
          <a:lstStyle/>
          <a:p>
            <a:r>
              <a:rPr lang="en-US" altLang="ja-JP" dirty="0" smtClean="0">
                <a:latin typeface="Arial"/>
                <a:ea typeface="ヒラギノ角ゴ ProN W3"/>
                <a:cs typeface="Arial"/>
              </a:rPr>
              <a:t>B</a:t>
            </a:r>
            <a:r>
              <a:rPr kumimoji="1" lang="en-US" altLang="ja-JP" dirty="0" smtClean="0">
                <a:latin typeface="Arial"/>
                <a:ea typeface="ヒラギノ角ゴ ProN W3"/>
                <a:cs typeface="Arial"/>
              </a:rPr>
              <a:t> </a:t>
            </a:r>
            <a:r>
              <a:rPr kumimoji="1" lang="ja-JP" altLang="en-US" dirty="0" err="1" smtClean="0">
                <a:latin typeface="Arial"/>
                <a:ea typeface="ヒラギノ角ゴ ProN W3"/>
                <a:cs typeface="Arial"/>
              </a:rPr>
              <a:t>さん</a:t>
            </a:r>
            <a:endParaRPr kumimoji="1" lang="en-US" altLang="ja-JP" dirty="0" smtClean="0">
              <a:latin typeface="Arial"/>
              <a:ea typeface="ヒラギノ角ゴ ProN W3"/>
              <a:cs typeface="Arial"/>
            </a:endParaRPr>
          </a:p>
          <a:p>
            <a:r>
              <a:rPr lang="en-US" altLang="ja-JP" dirty="0" smtClean="0">
                <a:latin typeface="Arial"/>
                <a:ea typeface="ヒラギノ角ゴ ProN W3"/>
                <a:cs typeface="Arial"/>
              </a:rPr>
              <a:t>192.168.16.12</a:t>
            </a:r>
            <a:endParaRPr kumimoji="1" lang="ja-JP" altLang="en-US" dirty="0">
              <a:latin typeface="Arial"/>
              <a:ea typeface="ヒラギノ角ゴ ProN W3"/>
              <a:cs typeface="Arial"/>
            </a:endParaRPr>
          </a:p>
        </p:txBody>
      </p:sp>
      <p:sp>
        <p:nvSpPr>
          <p:cNvPr id="33" name="テキスト ボックス 32"/>
          <p:cNvSpPr txBox="1"/>
          <p:nvPr/>
        </p:nvSpPr>
        <p:spPr>
          <a:xfrm>
            <a:off x="4932040" y="6084004"/>
            <a:ext cx="1800200" cy="646331"/>
          </a:xfrm>
          <a:prstGeom prst="rect">
            <a:avLst/>
          </a:prstGeom>
          <a:noFill/>
        </p:spPr>
        <p:txBody>
          <a:bodyPr wrap="square" rtlCol="0">
            <a:spAutoFit/>
          </a:bodyPr>
          <a:lstStyle/>
          <a:p>
            <a:r>
              <a:rPr lang="en-US" altLang="ja-JP" dirty="0" smtClean="0">
                <a:latin typeface="Arial"/>
                <a:ea typeface="ヒラギノ角ゴ ProN W3"/>
                <a:cs typeface="Arial"/>
              </a:rPr>
              <a:t>C </a:t>
            </a:r>
            <a:r>
              <a:rPr kumimoji="1" lang="ja-JP" altLang="en-US" dirty="0" err="1" smtClean="0">
                <a:latin typeface="Arial"/>
                <a:ea typeface="ヒラギノ角ゴ ProN W3"/>
                <a:cs typeface="Arial"/>
              </a:rPr>
              <a:t>さん</a:t>
            </a:r>
            <a:endParaRPr kumimoji="1" lang="en-US" altLang="ja-JP" dirty="0" smtClean="0">
              <a:latin typeface="Arial"/>
              <a:ea typeface="ヒラギノ角ゴ ProN W3"/>
              <a:cs typeface="Arial"/>
            </a:endParaRPr>
          </a:p>
          <a:p>
            <a:r>
              <a:rPr lang="en-US" altLang="ja-JP" dirty="0" smtClean="0">
                <a:latin typeface="Arial"/>
                <a:ea typeface="ヒラギノ角ゴ ProN W3"/>
                <a:cs typeface="Arial"/>
              </a:rPr>
              <a:t>192.168.16.13</a:t>
            </a:r>
            <a:endParaRPr kumimoji="1" lang="ja-JP" altLang="en-US" dirty="0">
              <a:latin typeface="Arial"/>
              <a:ea typeface="ヒラギノ角ゴ ProN W3"/>
              <a:cs typeface="Arial"/>
            </a:endParaRPr>
          </a:p>
        </p:txBody>
      </p:sp>
      <p:sp>
        <p:nvSpPr>
          <p:cNvPr id="34" name="テキスト ボックス 33"/>
          <p:cNvSpPr txBox="1"/>
          <p:nvPr/>
        </p:nvSpPr>
        <p:spPr>
          <a:xfrm>
            <a:off x="7020272" y="6093296"/>
            <a:ext cx="1800200" cy="646331"/>
          </a:xfrm>
          <a:prstGeom prst="rect">
            <a:avLst/>
          </a:prstGeom>
          <a:noFill/>
        </p:spPr>
        <p:txBody>
          <a:bodyPr wrap="square" rtlCol="0">
            <a:spAutoFit/>
          </a:bodyPr>
          <a:lstStyle/>
          <a:p>
            <a:r>
              <a:rPr lang="en-US" altLang="ja-JP" dirty="0" smtClean="0">
                <a:latin typeface="Arial"/>
                <a:ea typeface="ヒラギノ角ゴ ProN W3"/>
                <a:cs typeface="Arial"/>
              </a:rPr>
              <a:t>D </a:t>
            </a:r>
            <a:r>
              <a:rPr kumimoji="1" lang="ja-JP" altLang="en-US" dirty="0" err="1" smtClean="0">
                <a:latin typeface="Arial"/>
                <a:ea typeface="ヒラギノ角ゴ ProN W3"/>
                <a:cs typeface="Arial"/>
              </a:rPr>
              <a:t>さん</a:t>
            </a:r>
            <a:endParaRPr kumimoji="1" lang="en-US" altLang="ja-JP" dirty="0" smtClean="0">
              <a:latin typeface="Arial"/>
              <a:ea typeface="ヒラギノ角ゴ ProN W3"/>
              <a:cs typeface="Arial"/>
            </a:endParaRPr>
          </a:p>
          <a:p>
            <a:r>
              <a:rPr lang="en-US" altLang="ja-JP" dirty="0" smtClean="0">
                <a:latin typeface="Arial"/>
                <a:ea typeface="ヒラギノ角ゴ ProN W3"/>
                <a:cs typeface="Arial"/>
              </a:rPr>
              <a:t>192.168.16.14</a:t>
            </a:r>
            <a:endParaRPr kumimoji="1" lang="ja-JP" altLang="en-US" dirty="0">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098" name="Picture 2" descr="C:\Users\kondou\myfile\pplab\seminor\EPnetFaN\lemon2010\PC.jpg"/>
          <p:cNvPicPr>
            <a:picLocks noChangeAspect="1" noChangeArrowheads="1"/>
          </p:cNvPicPr>
          <p:nvPr/>
        </p:nvPicPr>
        <p:blipFill>
          <a:blip r:embed="rId2" cstate="print"/>
          <a:srcRect/>
          <a:stretch>
            <a:fillRect/>
          </a:stretch>
        </p:blipFill>
        <p:spPr bwMode="auto">
          <a:xfrm>
            <a:off x="827584" y="4941168"/>
            <a:ext cx="1135981" cy="1114846"/>
          </a:xfrm>
          <a:prstGeom prst="rect">
            <a:avLst/>
          </a:prstGeom>
          <a:noFill/>
        </p:spPr>
      </p:pic>
      <p:cxnSp>
        <p:nvCxnSpPr>
          <p:cNvPr id="6" name="直線コネクタ 5"/>
          <p:cNvCxnSpPr/>
          <p:nvPr/>
        </p:nvCxnSpPr>
        <p:spPr>
          <a:xfrm>
            <a:off x="683568" y="4365104"/>
            <a:ext cx="756084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5400000">
            <a:off x="1304020"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rot="10800000">
            <a:off x="3995936" y="4365104"/>
            <a:ext cx="2376264"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rot="5400000">
            <a:off x="7128284"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2" descr="C:\Users\kondou\myfile\pplab\seminor\EPnetFaN\lemon2010\PC.jpg"/>
          <p:cNvPicPr>
            <a:picLocks noChangeAspect="1" noChangeArrowheads="1"/>
          </p:cNvPicPr>
          <p:nvPr/>
        </p:nvPicPr>
        <p:blipFill>
          <a:blip r:embed="rId2" cstate="print"/>
          <a:srcRect/>
          <a:stretch>
            <a:fillRect/>
          </a:stretch>
        </p:blipFill>
        <p:spPr bwMode="auto">
          <a:xfrm>
            <a:off x="6820395" y="4978450"/>
            <a:ext cx="1135981" cy="1114846"/>
          </a:xfrm>
          <a:prstGeom prst="rect">
            <a:avLst/>
          </a:prstGeom>
          <a:noFill/>
        </p:spPr>
      </p:pic>
      <p:sp>
        <p:nvSpPr>
          <p:cNvPr id="17" name="テキスト ボックス 16"/>
          <p:cNvSpPr txBox="1"/>
          <p:nvPr/>
        </p:nvSpPr>
        <p:spPr>
          <a:xfrm>
            <a:off x="827584" y="6093296"/>
            <a:ext cx="1728192" cy="646331"/>
          </a:xfrm>
          <a:prstGeom prst="rect">
            <a:avLst/>
          </a:prstGeom>
          <a:noFill/>
        </p:spPr>
        <p:txBody>
          <a:bodyPr wrap="square" rtlCol="0">
            <a:spAutoFit/>
          </a:bodyPr>
          <a:lstStyle/>
          <a:p>
            <a:r>
              <a:rPr kumimoji="1" lang="en-US" altLang="ja-JP" dirty="0" smtClean="0">
                <a:latin typeface="Arial"/>
                <a:ea typeface="ヒラギノ角ゴ ProN W3"/>
                <a:cs typeface="Arial"/>
              </a:rPr>
              <a:t>A  </a:t>
            </a:r>
            <a:r>
              <a:rPr kumimoji="1" lang="ja-JP" altLang="en-US" dirty="0" smtClean="0">
                <a:latin typeface="Arial"/>
                <a:ea typeface="ヒラギノ角ゴ ProN W3"/>
                <a:cs typeface="Arial"/>
              </a:rPr>
              <a:t>さん</a:t>
            </a:r>
            <a:r>
              <a:rPr kumimoji="1" lang="en-US" altLang="ja-JP" dirty="0" smtClean="0">
                <a:latin typeface="Arial"/>
                <a:ea typeface="ヒラギノ角ゴ ProN W3"/>
                <a:cs typeface="Arial"/>
              </a:rPr>
              <a:t> </a:t>
            </a:r>
            <a:r>
              <a:rPr kumimoji="1" lang="en-US" altLang="ja-JP" dirty="0" smtClean="0">
                <a:latin typeface="Arial"/>
                <a:ea typeface="ヒラギノ角ゴ ProN W3"/>
                <a:cs typeface="Arial"/>
              </a:rPr>
              <a:t>192.168.16.11</a:t>
            </a:r>
            <a:endParaRPr kumimoji="1" lang="ja-JP" altLang="en-US" dirty="0">
              <a:latin typeface="Arial"/>
              <a:ea typeface="ヒラギノ角ゴ ProN W3"/>
              <a:cs typeface="Arial"/>
            </a:endParaRPr>
          </a:p>
        </p:txBody>
      </p:sp>
      <p:sp>
        <p:nvSpPr>
          <p:cNvPr id="19" name="テキスト ボックス 18"/>
          <p:cNvSpPr txBox="1"/>
          <p:nvPr/>
        </p:nvSpPr>
        <p:spPr>
          <a:xfrm>
            <a:off x="6948264" y="6084004"/>
            <a:ext cx="1800200" cy="646331"/>
          </a:xfrm>
          <a:prstGeom prst="rect">
            <a:avLst/>
          </a:prstGeom>
          <a:noFill/>
        </p:spPr>
        <p:txBody>
          <a:bodyPr wrap="square" rtlCol="0">
            <a:spAutoFit/>
          </a:bodyPr>
          <a:lstStyle/>
          <a:p>
            <a:r>
              <a:rPr lang="en-US" altLang="ja-JP" dirty="0" smtClean="0">
                <a:latin typeface="Arial"/>
                <a:ea typeface="ヒラギノ角ゴ ProN W3"/>
                <a:cs typeface="Arial"/>
              </a:rPr>
              <a:t>C </a:t>
            </a:r>
            <a:r>
              <a:rPr kumimoji="1" lang="ja-JP" altLang="en-US" dirty="0" err="1" smtClean="0">
                <a:latin typeface="Arial"/>
                <a:ea typeface="ヒラギノ角ゴ ProN W3"/>
                <a:cs typeface="Arial"/>
              </a:rPr>
              <a:t>さん</a:t>
            </a:r>
            <a:endParaRPr kumimoji="1" lang="en-US" altLang="ja-JP" dirty="0" smtClean="0">
              <a:latin typeface="Arial"/>
              <a:ea typeface="ヒラギノ角ゴ ProN W3"/>
              <a:cs typeface="Arial"/>
            </a:endParaRPr>
          </a:p>
          <a:p>
            <a:r>
              <a:rPr lang="en-US" altLang="ja-JP" dirty="0" smtClean="0">
                <a:latin typeface="Arial"/>
                <a:ea typeface="ヒラギノ角ゴ ProN W3"/>
                <a:cs typeface="Arial"/>
              </a:rPr>
              <a:t>192.168.50.13</a:t>
            </a:r>
            <a:endParaRPr kumimoji="1" lang="ja-JP" altLang="en-US" dirty="0">
              <a:latin typeface="Arial"/>
              <a:ea typeface="ヒラギノ角ゴ ProN W3"/>
              <a:cs typeface="Arial"/>
            </a:endParaRPr>
          </a:p>
        </p:txBody>
      </p:sp>
      <p:sp>
        <p:nvSpPr>
          <p:cNvPr id="21" name="角丸四角形吹き出し 20"/>
          <p:cNvSpPr/>
          <p:nvPr/>
        </p:nvSpPr>
        <p:spPr>
          <a:xfrm>
            <a:off x="2339752" y="5229200"/>
            <a:ext cx="3744416" cy="1008112"/>
          </a:xfrm>
          <a:prstGeom prst="wedgeRoundRectCallout">
            <a:avLst>
              <a:gd name="adj1" fmla="val -59163"/>
              <a:gd name="adj2" fmla="val -72280"/>
              <a:gd name="adj3" fmla="val 16667"/>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dirty="0" smtClean="0">
                <a:solidFill>
                  <a:schemeClr val="tx1"/>
                </a:solidFill>
                <a:latin typeface="Arial"/>
                <a:ea typeface="ヒラギノ角ゴ ProN W3"/>
                <a:cs typeface="Arial"/>
              </a:rPr>
              <a:t>誰か</a:t>
            </a:r>
            <a:r>
              <a:rPr lang="en-US" altLang="ja-JP" sz="2200" dirty="0" smtClean="0">
                <a:solidFill>
                  <a:schemeClr val="tx1"/>
                </a:solidFill>
                <a:latin typeface="Arial"/>
                <a:ea typeface="ヒラギノ角ゴ ProN W3"/>
                <a:cs typeface="Arial"/>
              </a:rPr>
              <a:t>192.168.16.1 </a:t>
            </a:r>
            <a:r>
              <a:rPr lang="ja-JP" altLang="en-US" sz="2200" dirty="0" smtClean="0">
                <a:solidFill>
                  <a:schemeClr val="tx1"/>
                </a:solidFill>
                <a:latin typeface="Arial"/>
                <a:ea typeface="ヒラギノ角ゴ ProN W3"/>
                <a:cs typeface="Arial"/>
              </a:rPr>
              <a:t>の </a:t>
            </a:r>
            <a:r>
              <a:rPr lang="en-US" altLang="ja-JP" sz="2200" dirty="0" smtClean="0">
                <a:solidFill>
                  <a:schemeClr val="tx1"/>
                </a:solidFill>
                <a:latin typeface="Arial"/>
                <a:ea typeface="ヒラギノ角ゴ ProN W3"/>
                <a:cs typeface="Arial"/>
              </a:rPr>
              <a:t>MAC </a:t>
            </a:r>
            <a:br>
              <a:rPr lang="en-US" altLang="ja-JP" sz="2200" dirty="0" smtClean="0">
                <a:solidFill>
                  <a:schemeClr val="tx1"/>
                </a:solidFill>
                <a:latin typeface="Arial"/>
                <a:ea typeface="ヒラギノ角ゴ ProN W3"/>
                <a:cs typeface="Arial"/>
              </a:rPr>
            </a:br>
            <a:r>
              <a:rPr lang="ja-JP" altLang="en-US" sz="2200" dirty="0" smtClean="0">
                <a:solidFill>
                  <a:schemeClr val="tx1"/>
                </a:solidFill>
                <a:latin typeface="Arial"/>
                <a:ea typeface="ヒラギノ角ゴ ProN W3"/>
                <a:cs typeface="Arial"/>
              </a:rPr>
              <a:t>アドレスを知りませんか？</a:t>
            </a:r>
            <a:endParaRPr kumimoji="1" lang="ja-JP" altLang="en-US" sz="2200" dirty="0">
              <a:solidFill>
                <a:schemeClr val="tx1"/>
              </a:solidFill>
              <a:latin typeface="Arial"/>
              <a:ea typeface="ヒラギノ角ゴ ProN W3"/>
              <a:cs typeface="Arial"/>
            </a:endParaRPr>
          </a:p>
        </p:txBody>
      </p:sp>
      <p:sp>
        <p:nvSpPr>
          <p:cNvPr id="23" name="正方形/長方形 22"/>
          <p:cNvSpPr/>
          <p:nvPr/>
        </p:nvSpPr>
        <p:spPr>
          <a:xfrm>
            <a:off x="2699792" y="42210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ルータ</a:t>
            </a:r>
            <a:endParaRPr kumimoji="1" lang="ja-JP" altLang="en-US" dirty="0">
              <a:solidFill>
                <a:schemeClr val="tx1"/>
              </a:solidFill>
            </a:endParaRPr>
          </a:p>
        </p:txBody>
      </p:sp>
      <p:sp>
        <p:nvSpPr>
          <p:cNvPr id="25" name="正方形/長方形 24"/>
          <p:cNvSpPr/>
          <p:nvPr/>
        </p:nvSpPr>
        <p:spPr>
          <a:xfrm>
            <a:off x="5364088" y="42210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ルータ</a:t>
            </a:r>
            <a:endParaRPr kumimoji="1" lang="ja-JP" altLang="en-US" dirty="0">
              <a:solidFill>
                <a:schemeClr val="tx1"/>
              </a:solidFill>
            </a:endParaRPr>
          </a:p>
        </p:txBody>
      </p:sp>
      <p:cxnSp>
        <p:nvCxnSpPr>
          <p:cNvPr id="27" name="直線コネクタ 26"/>
          <p:cNvCxnSpPr/>
          <p:nvPr/>
        </p:nvCxnSpPr>
        <p:spPr>
          <a:xfrm>
            <a:off x="3995936"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4283968"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572000"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4860032"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5148064"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72008" y="3933056"/>
            <a:ext cx="1985392"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192.168.16.0</a:t>
            </a:r>
            <a:r>
              <a:rPr kumimoji="1" lang="en-US" altLang="ja-JP" dirty="0" smtClean="0">
                <a:latin typeface="Arial"/>
                <a:ea typeface="ヒラギノ角ゴ ProN W3"/>
                <a:cs typeface="Arial"/>
              </a:rPr>
              <a:t>/24</a:t>
            </a:r>
            <a:endParaRPr kumimoji="1" lang="ja-JP" altLang="en-US" dirty="0">
              <a:latin typeface="Arial"/>
              <a:ea typeface="ヒラギノ角ゴ ProN W3"/>
              <a:cs typeface="Arial"/>
            </a:endParaRPr>
          </a:p>
        </p:txBody>
      </p:sp>
      <p:sp>
        <p:nvSpPr>
          <p:cNvPr id="33" name="テキスト ボックス 32"/>
          <p:cNvSpPr txBox="1"/>
          <p:nvPr/>
        </p:nvSpPr>
        <p:spPr>
          <a:xfrm>
            <a:off x="6840760" y="4005064"/>
            <a:ext cx="1846040"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192.168.50.0/24</a:t>
            </a:r>
            <a:endParaRPr kumimoji="1" lang="ja-JP" altLang="en-US" dirty="0">
              <a:latin typeface="Arial"/>
              <a:ea typeface="ヒラギノ角ゴ ProN W3"/>
              <a:cs typeface="Arial"/>
            </a:endParaRPr>
          </a:p>
        </p:txBody>
      </p:sp>
      <p:sp>
        <p:nvSpPr>
          <p:cNvPr id="34" name="テキスト ボックス 33"/>
          <p:cNvSpPr txBox="1"/>
          <p:nvPr/>
        </p:nvSpPr>
        <p:spPr>
          <a:xfrm>
            <a:off x="2592288" y="3861048"/>
            <a:ext cx="1763688"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192.168.16.1</a:t>
            </a:r>
            <a:endParaRPr kumimoji="1" lang="ja-JP" altLang="en-US" dirty="0">
              <a:latin typeface="Arial"/>
              <a:ea typeface="ヒラギノ角ゴ ProN W3"/>
              <a:cs typeface="Arial"/>
            </a:endParaRPr>
          </a:p>
        </p:txBody>
      </p:sp>
      <p:sp>
        <p:nvSpPr>
          <p:cNvPr id="35" name="テキスト ボックス 34"/>
          <p:cNvSpPr txBox="1"/>
          <p:nvPr/>
        </p:nvSpPr>
        <p:spPr>
          <a:xfrm>
            <a:off x="5400600" y="3861048"/>
            <a:ext cx="1763688"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192.168.50.1</a:t>
            </a:r>
            <a:endParaRPr kumimoji="1" lang="ja-JP" altLang="en-US" dirty="0">
              <a:latin typeface="Arial"/>
              <a:ea typeface="ヒラギノ角ゴ ProN W3"/>
              <a:cs typeface="Arial"/>
            </a:endParaRPr>
          </a:p>
        </p:txBody>
      </p:sp>
      <p:sp>
        <p:nvSpPr>
          <p:cNvPr id="36" name="正方形/長方形 35"/>
          <p:cNvSpPr/>
          <p:nvPr/>
        </p:nvSpPr>
        <p:spPr>
          <a:xfrm>
            <a:off x="2699792" y="42210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ial"/>
                <a:ea typeface="ヒラギノ角ゴ ProN W3"/>
                <a:cs typeface="Arial"/>
              </a:rPr>
              <a:t>ルータ </a:t>
            </a:r>
            <a:r>
              <a:rPr kumimoji="1" lang="en-US" altLang="ja-JP" sz="2000" dirty="0" smtClean="0">
                <a:solidFill>
                  <a:schemeClr val="tx1"/>
                </a:solidFill>
                <a:latin typeface="Arial"/>
                <a:ea typeface="ヒラギノ角ゴ ProN W3"/>
                <a:cs typeface="Arial"/>
              </a:rPr>
              <a:t>A</a:t>
            </a:r>
            <a:endParaRPr kumimoji="1" lang="ja-JP" altLang="en-US" sz="1600" dirty="0">
              <a:solidFill>
                <a:schemeClr val="tx1"/>
              </a:solidFill>
              <a:latin typeface="Arial"/>
              <a:ea typeface="ヒラギノ角ゴ ProN W3"/>
              <a:cs typeface="Arial"/>
            </a:endParaRPr>
          </a:p>
        </p:txBody>
      </p:sp>
      <p:sp>
        <p:nvSpPr>
          <p:cNvPr id="37" name="正方形/長方形 36"/>
          <p:cNvSpPr/>
          <p:nvPr/>
        </p:nvSpPr>
        <p:spPr>
          <a:xfrm>
            <a:off x="5364088" y="42210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ial"/>
                <a:ea typeface="ヒラギノ角ゴ ProN W3"/>
                <a:cs typeface="Arial"/>
              </a:rPr>
              <a:t>ルータ </a:t>
            </a:r>
            <a:r>
              <a:rPr kumimoji="1" lang="en-US" altLang="ja-JP" sz="2000" dirty="0" smtClean="0">
                <a:solidFill>
                  <a:schemeClr val="tx1"/>
                </a:solidFill>
                <a:latin typeface="Arial"/>
                <a:ea typeface="ヒラギノ角ゴ ProN W3"/>
                <a:cs typeface="Arial"/>
              </a:rPr>
              <a:t>C</a:t>
            </a:r>
            <a:endParaRPr kumimoji="1" lang="ja-JP" altLang="en-US" sz="1600" dirty="0">
              <a:solidFill>
                <a:schemeClr val="tx1"/>
              </a:solidFill>
              <a:latin typeface="Arial"/>
              <a:ea typeface="ヒラギノ角ゴ ProN W3"/>
              <a:cs typeface="Arial"/>
            </a:endParaRPr>
          </a:p>
        </p:txBody>
      </p:sp>
      <p:sp>
        <p:nvSpPr>
          <p:cNvPr id="26"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A </a:t>
            </a:r>
            <a:r>
              <a:rPr lang="ja-JP" altLang="en-US" sz="4000" dirty="0" smtClean="0">
                <a:solidFill>
                  <a:schemeClr val="tx2"/>
                </a:solidFill>
                <a:latin typeface="Arial"/>
                <a:ea typeface="ヒラギノ角ゴ ProN W3"/>
                <a:cs typeface="Arial"/>
              </a:rPr>
              <a:t>が</a:t>
            </a:r>
            <a:r>
              <a:rPr lang="en-US" altLang="ja-JP" sz="4000" dirty="0" smtClean="0">
                <a:solidFill>
                  <a:schemeClr val="tx2"/>
                </a:solidFill>
                <a:latin typeface="Arial"/>
                <a:ea typeface="ヒラギノ角ゴ ProN W3"/>
                <a:cs typeface="Arial"/>
              </a:rPr>
              <a:t> C </a:t>
            </a:r>
            <a:r>
              <a:rPr lang="ja-JP" altLang="en-US" sz="4000" dirty="0" smtClean="0">
                <a:solidFill>
                  <a:schemeClr val="tx2"/>
                </a:solidFill>
                <a:latin typeface="Arial"/>
                <a:ea typeface="ヒラギノ角ゴ ProN W3"/>
                <a:cs typeface="Arial"/>
              </a:rPr>
              <a:t>の</a:t>
            </a:r>
            <a:r>
              <a:rPr lang="en-US" altLang="ja-JP" sz="4000" dirty="0" smtClean="0">
                <a:solidFill>
                  <a:schemeClr val="tx2"/>
                </a:solidFill>
                <a:latin typeface="Arial"/>
                <a:ea typeface="ヒラギノ角ゴ ProN W3"/>
                <a:cs typeface="Arial"/>
              </a:rPr>
              <a:t> MAC </a:t>
            </a:r>
            <a:r>
              <a:rPr lang="ja-JP" altLang="en-US" sz="4000" dirty="0" smtClean="0">
                <a:solidFill>
                  <a:schemeClr val="tx2"/>
                </a:solidFill>
                <a:latin typeface="Arial"/>
                <a:ea typeface="ヒラギノ角ゴ ProN W3"/>
                <a:cs typeface="Arial"/>
              </a:rPr>
              <a:t>アドレスを調べる</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
        <p:nvSpPr>
          <p:cNvPr id="40" name="コンテンツ プレースホルダ 2"/>
          <p:cNvSpPr>
            <a:spLocks noGrp="1"/>
          </p:cNvSpPr>
          <p:nvPr>
            <p:ph idx="1"/>
          </p:nvPr>
        </p:nvSpPr>
        <p:spPr>
          <a:xfrm>
            <a:off x="457200" y="1600201"/>
            <a:ext cx="8229600" cy="1828799"/>
          </a:xfrm>
        </p:spPr>
        <p:txBody>
          <a:bodyPr>
            <a:normAutofit/>
          </a:bodyPr>
          <a:lstStyle/>
          <a:p>
            <a:r>
              <a:rPr lang="en-US" altLang="ja-JP" dirty="0" smtClean="0">
                <a:latin typeface="Arial"/>
                <a:ea typeface="ヒラギノ角ゴ ProN W3"/>
                <a:cs typeface="Arial"/>
              </a:rPr>
              <a:t>C </a:t>
            </a:r>
            <a:r>
              <a:rPr kumimoji="1" lang="ja-JP" altLang="en-US" dirty="0" smtClean="0">
                <a:latin typeface="Arial"/>
                <a:ea typeface="ヒラギノ角ゴ ProN W3"/>
                <a:cs typeface="Arial"/>
              </a:rPr>
              <a:t>が同一ネットワーク内</a:t>
            </a:r>
            <a:r>
              <a:rPr kumimoji="1" lang="ja-JP" altLang="en-US" dirty="0" smtClean="0">
                <a:latin typeface="Arial"/>
                <a:ea typeface="ヒラギノ角ゴ ProN W3"/>
                <a:cs typeface="Arial"/>
              </a:rPr>
              <a:t>に</a:t>
            </a:r>
            <a:r>
              <a:rPr kumimoji="1" lang="ja-JP" altLang="en-US" dirty="0" smtClean="0">
                <a:latin typeface="Arial"/>
                <a:ea typeface="ヒラギノ角ゴ ProN W3"/>
                <a:cs typeface="Arial"/>
              </a:rPr>
              <a:t>ない</a:t>
            </a:r>
            <a:r>
              <a:rPr kumimoji="1" lang="ja-JP" altLang="en-US" dirty="0" smtClean="0">
                <a:latin typeface="Arial"/>
                <a:ea typeface="ヒラギノ角ゴ ProN W3"/>
                <a:cs typeface="Arial"/>
              </a:rPr>
              <a:t>場合</a:t>
            </a:r>
          </a:p>
          <a:p>
            <a:pPr marL="803275" lvl="1" indent="-346075">
              <a:buNone/>
            </a:pPr>
            <a:r>
              <a:rPr lang="en-US" altLang="ja-JP" dirty="0" smtClean="0">
                <a:latin typeface="Arial"/>
                <a:ea typeface="ヒラギノ角ゴ ProN W3"/>
                <a:cs typeface="Arial"/>
              </a:rPr>
              <a:t>1</a:t>
            </a:r>
            <a:r>
              <a:rPr lang="en-US" altLang="ja-JP" dirty="0" smtClean="0">
                <a:latin typeface="Arial"/>
                <a:ea typeface="ヒラギノ角ゴ ProN W3"/>
                <a:cs typeface="Arial"/>
              </a:rPr>
              <a:t>. C </a:t>
            </a:r>
            <a:r>
              <a:rPr lang="ja-JP" altLang="en-US" dirty="0" smtClean="0">
                <a:latin typeface="Arial"/>
                <a:ea typeface="ヒラギノ角ゴ ProN W3"/>
                <a:cs typeface="Arial"/>
              </a:rPr>
              <a:t>が同じネットワークにないことが解っているので</a:t>
            </a:r>
            <a:r>
              <a:rPr lang="en-US" altLang="ja-JP" dirty="0" smtClean="0">
                <a:latin typeface="Arial"/>
                <a:ea typeface="ヒラギノ角ゴ ProN W3"/>
                <a:cs typeface="Arial"/>
              </a:rPr>
              <a:t>, </a:t>
            </a:r>
            <a:r>
              <a:rPr lang="ja-JP" altLang="en-US" dirty="0" smtClean="0">
                <a:latin typeface="Arial"/>
                <a:ea typeface="ヒラギノ角ゴ ProN W3"/>
                <a:cs typeface="Arial"/>
              </a:rPr>
              <a:t>ルータ</a:t>
            </a:r>
            <a:r>
              <a:rPr lang="en-US" altLang="ja-JP" dirty="0" smtClean="0">
                <a:latin typeface="Arial"/>
                <a:ea typeface="ヒラギノ角ゴ ProN W3"/>
                <a:cs typeface="Arial"/>
              </a:rPr>
              <a:t> A </a:t>
            </a:r>
            <a:r>
              <a:rPr lang="ja-JP" altLang="en-US" dirty="0" smtClean="0">
                <a:latin typeface="Arial"/>
                <a:ea typeface="ヒラギノ角ゴ ProN W3"/>
                <a:cs typeface="Arial"/>
              </a:rPr>
              <a:t>の</a:t>
            </a:r>
            <a:r>
              <a:rPr lang="en-US" altLang="ja-JP" dirty="0" smtClean="0">
                <a:latin typeface="Arial"/>
                <a:ea typeface="ヒラギノ角ゴ ProN W3"/>
                <a:cs typeface="Arial"/>
              </a:rPr>
              <a:t> IP </a:t>
            </a:r>
            <a:r>
              <a:rPr lang="ja-JP" altLang="en-US" dirty="0" smtClean="0">
                <a:latin typeface="Arial"/>
                <a:ea typeface="ヒラギノ角ゴ ProN W3"/>
                <a:cs typeface="Arial"/>
              </a:rPr>
              <a:t>アドレスを含んだパケットをブロードキャストアドレスに送る</a:t>
            </a:r>
            <a:endParaRPr lang="en-US" altLang="ja-JP" dirty="0" smtClean="0">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098" name="Picture 2" descr="C:\Users\kondou\myfile\pplab\seminor\EPnetFaN\lemon2010\PC.jpg"/>
          <p:cNvPicPr>
            <a:picLocks noChangeAspect="1" noChangeArrowheads="1"/>
          </p:cNvPicPr>
          <p:nvPr/>
        </p:nvPicPr>
        <p:blipFill>
          <a:blip r:embed="rId2" cstate="print"/>
          <a:srcRect/>
          <a:stretch>
            <a:fillRect/>
          </a:stretch>
        </p:blipFill>
        <p:spPr bwMode="auto">
          <a:xfrm>
            <a:off x="827584" y="4941168"/>
            <a:ext cx="1135981" cy="1114846"/>
          </a:xfrm>
          <a:prstGeom prst="rect">
            <a:avLst/>
          </a:prstGeom>
          <a:noFill/>
        </p:spPr>
      </p:pic>
      <p:cxnSp>
        <p:nvCxnSpPr>
          <p:cNvPr id="6" name="直線コネクタ 5"/>
          <p:cNvCxnSpPr/>
          <p:nvPr/>
        </p:nvCxnSpPr>
        <p:spPr>
          <a:xfrm>
            <a:off x="683568" y="4365104"/>
            <a:ext cx="756084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5400000">
            <a:off x="1304020"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rot="10800000">
            <a:off x="3995936" y="4365104"/>
            <a:ext cx="2376264"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rot="5400000">
            <a:off x="7128284"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2" descr="C:\Users\kondou\myfile\pplab\seminor\EPnetFaN\lemon2010\PC.jpg"/>
          <p:cNvPicPr>
            <a:picLocks noChangeAspect="1" noChangeArrowheads="1"/>
          </p:cNvPicPr>
          <p:nvPr/>
        </p:nvPicPr>
        <p:blipFill>
          <a:blip r:embed="rId2" cstate="print"/>
          <a:srcRect/>
          <a:stretch>
            <a:fillRect/>
          </a:stretch>
        </p:blipFill>
        <p:spPr bwMode="auto">
          <a:xfrm>
            <a:off x="6820395" y="4978450"/>
            <a:ext cx="1135981" cy="1114846"/>
          </a:xfrm>
          <a:prstGeom prst="rect">
            <a:avLst/>
          </a:prstGeom>
          <a:noFill/>
        </p:spPr>
      </p:pic>
      <p:sp>
        <p:nvSpPr>
          <p:cNvPr id="21" name="角丸四角形吹き出し 20"/>
          <p:cNvSpPr/>
          <p:nvPr/>
        </p:nvSpPr>
        <p:spPr>
          <a:xfrm>
            <a:off x="2339752" y="5229200"/>
            <a:ext cx="3744416" cy="1008112"/>
          </a:xfrm>
          <a:prstGeom prst="wedgeRoundRectCallout">
            <a:avLst>
              <a:gd name="adj1" fmla="val -26603"/>
              <a:gd name="adj2" fmla="val -72280"/>
              <a:gd name="adj3" fmla="val 16667"/>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dirty="0" smtClean="0">
                <a:solidFill>
                  <a:schemeClr val="tx1"/>
                </a:solidFill>
                <a:latin typeface="Arial"/>
                <a:ea typeface="ヒラギノ角ゴ ProN W3"/>
                <a:cs typeface="Arial"/>
              </a:rPr>
              <a:t>私の </a:t>
            </a:r>
            <a:r>
              <a:rPr lang="en-US" altLang="ja-JP" sz="2200" dirty="0" smtClean="0">
                <a:solidFill>
                  <a:schemeClr val="tx1"/>
                </a:solidFill>
                <a:latin typeface="Arial"/>
                <a:ea typeface="ヒラギノ角ゴ ProN W3"/>
                <a:cs typeface="Arial"/>
              </a:rPr>
              <a:t>MAC</a:t>
            </a:r>
            <a:r>
              <a:rPr lang="ja-JP" altLang="en-US" sz="2200" dirty="0" smtClean="0">
                <a:solidFill>
                  <a:schemeClr val="tx1"/>
                </a:solidFill>
                <a:latin typeface="Arial"/>
                <a:ea typeface="ヒラギノ角ゴ ProN W3"/>
                <a:cs typeface="Arial"/>
              </a:rPr>
              <a:t> アドレスは </a:t>
            </a:r>
            <a:r>
              <a:rPr lang="en-US" altLang="ja-JP" sz="2200" dirty="0" smtClean="0">
                <a:solidFill>
                  <a:schemeClr val="tx1"/>
                </a:solidFill>
                <a:latin typeface="Arial"/>
                <a:ea typeface="ヒラギノ角ゴ ProN W3"/>
                <a:cs typeface="Arial"/>
              </a:rPr>
              <a:t>--- </a:t>
            </a:r>
            <a:r>
              <a:rPr lang="ja-JP" altLang="en-US" sz="2200" dirty="0" err="1" smtClean="0">
                <a:solidFill>
                  <a:schemeClr val="tx1"/>
                </a:solidFill>
                <a:latin typeface="Arial"/>
                <a:ea typeface="ヒラギノ角ゴ ProN W3"/>
                <a:cs typeface="Arial"/>
              </a:rPr>
              <a:t>です</a:t>
            </a:r>
            <a:endParaRPr kumimoji="1" lang="ja-JP" altLang="en-US" sz="2200" dirty="0">
              <a:solidFill>
                <a:schemeClr val="tx1"/>
              </a:solidFill>
              <a:latin typeface="Arial"/>
              <a:ea typeface="ヒラギノ角ゴ ProN W3"/>
              <a:cs typeface="Arial"/>
            </a:endParaRPr>
          </a:p>
        </p:txBody>
      </p:sp>
      <p:sp>
        <p:nvSpPr>
          <p:cNvPr id="23" name="正方形/長方形 22"/>
          <p:cNvSpPr/>
          <p:nvPr/>
        </p:nvSpPr>
        <p:spPr>
          <a:xfrm>
            <a:off x="2699792" y="42210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ルータ</a:t>
            </a:r>
            <a:endParaRPr kumimoji="1" lang="ja-JP" altLang="en-US" dirty="0">
              <a:solidFill>
                <a:schemeClr val="tx1"/>
              </a:solidFill>
            </a:endParaRPr>
          </a:p>
        </p:txBody>
      </p:sp>
      <p:sp>
        <p:nvSpPr>
          <p:cNvPr id="25" name="正方形/長方形 24"/>
          <p:cNvSpPr/>
          <p:nvPr/>
        </p:nvSpPr>
        <p:spPr>
          <a:xfrm>
            <a:off x="5364088" y="42210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ルータ</a:t>
            </a:r>
            <a:endParaRPr kumimoji="1" lang="ja-JP" altLang="en-US" dirty="0">
              <a:solidFill>
                <a:schemeClr val="tx1"/>
              </a:solidFill>
            </a:endParaRPr>
          </a:p>
        </p:txBody>
      </p:sp>
      <p:cxnSp>
        <p:nvCxnSpPr>
          <p:cNvPr id="27" name="直線コネクタ 26"/>
          <p:cNvCxnSpPr/>
          <p:nvPr/>
        </p:nvCxnSpPr>
        <p:spPr>
          <a:xfrm>
            <a:off x="3995936"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4283968"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572000"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4860032"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5148064"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A </a:t>
            </a:r>
            <a:r>
              <a:rPr lang="ja-JP" altLang="en-US" sz="4000" dirty="0" smtClean="0">
                <a:solidFill>
                  <a:schemeClr val="tx2"/>
                </a:solidFill>
                <a:latin typeface="Arial"/>
                <a:ea typeface="ヒラギノ角ゴ ProN W3"/>
                <a:cs typeface="Arial"/>
              </a:rPr>
              <a:t>が</a:t>
            </a:r>
            <a:r>
              <a:rPr lang="en-US" altLang="ja-JP" sz="4000" dirty="0" smtClean="0">
                <a:solidFill>
                  <a:schemeClr val="tx2"/>
                </a:solidFill>
                <a:latin typeface="Arial"/>
                <a:ea typeface="ヒラギノ角ゴ ProN W3"/>
                <a:cs typeface="Arial"/>
              </a:rPr>
              <a:t> C </a:t>
            </a:r>
            <a:r>
              <a:rPr lang="ja-JP" altLang="en-US" sz="4000" dirty="0" smtClean="0">
                <a:solidFill>
                  <a:schemeClr val="tx2"/>
                </a:solidFill>
                <a:latin typeface="Arial"/>
                <a:ea typeface="ヒラギノ角ゴ ProN W3"/>
                <a:cs typeface="Arial"/>
              </a:rPr>
              <a:t>の</a:t>
            </a:r>
            <a:r>
              <a:rPr lang="en-US" altLang="ja-JP" sz="4000" dirty="0" smtClean="0">
                <a:solidFill>
                  <a:schemeClr val="tx2"/>
                </a:solidFill>
                <a:latin typeface="Arial"/>
                <a:ea typeface="ヒラギノ角ゴ ProN W3"/>
                <a:cs typeface="Arial"/>
              </a:rPr>
              <a:t> MAC </a:t>
            </a:r>
            <a:r>
              <a:rPr lang="ja-JP" altLang="en-US" sz="4000" dirty="0" smtClean="0">
                <a:solidFill>
                  <a:schemeClr val="tx2"/>
                </a:solidFill>
                <a:latin typeface="Arial"/>
                <a:ea typeface="ヒラギノ角ゴ ProN W3"/>
                <a:cs typeface="Arial"/>
              </a:rPr>
              <a:t>アドレスを調べる</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
        <p:nvSpPr>
          <p:cNvPr id="56" name="テキスト ボックス 55"/>
          <p:cNvSpPr txBox="1"/>
          <p:nvPr/>
        </p:nvSpPr>
        <p:spPr>
          <a:xfrm>
            <a:off x="827584" y="6093296"/>
            <a:ext cx="1728192" cy="646331"/>
          </a:xfrm>
          <a:prstGeom prst="rect">
            <a:avLst/>
          </a:prstGeom>
          <a:noFill/>
        </p:spPr>
        <p:txBody>
          <a:bodyPr wrap="square" rtlCol="0">
            <a:spAutoFit/>
          </a:bodyPr>
          <a:lstStyle/>
          <a:p>
            <a:r>
              <a:rPr kumimoji="1" lang="en-US" altLang="ja-JP" dirty="0" smtClean="0">
                <a:latin typeface="Arial"/>
                <a:ea typeface="ヒラギノ角ゴ ProN W3"/>
                <a:cs typeface="Arial"/>
              </a:rPr>
              <a:t>A  </a:t>
            </a:r>
            <a:r>
              <a:rPr kumimoji="1" lang="ja-JP" altLang="en-US" dirty="0" smtClean="0">
                <a:latin typeface="Arial"/>
                <a:ea typeface="ヒラギノ角ゴ ProN W3"/>
                <a:cs typeface="Arial"/>
              </a:rPr>
              <a:t>さん</a:t>
            </a:r>
            <a:r>
              <a:rPr kumimoji="1" lang="en-US" altLang="ja-JP" dirty="0" smtClean="0">
                <a:latin typeface="Arial"/>
                <a:ea typeface="ヒラギノ角ゴ ProN W3"/>
                <a:cs typeface="Arial"/>
              </a:rPr>
              <a:t> </a:t>
            </a:r>
            <a:r>
              <a:rPr kumimoji="1" lang="en-US" altLang="ja-JP" dirty="0" smtClean="0">
                <a:latin typeface="Arial"/>
                <a:ea typeface="ヒラギノ角ゴ ProN W3"/>
                <a:cs typeface="Arial"/>
              </a:rPr>
              <a:t>192.168.16.11</a:t>
            </a:r>
            <a:endParaRPr kumimoji="1" lang="ja-JP" altLang="en-US" dirty="0">
              <a:latin typeface="Arial"/>
              <a:ea typeface="ヒラギノ角ゴ ProN W3"/>
              <a:cs typeface="Arial"/>
            </a:endParaRPr>
          </a:p>
        </p:txBody>
      </p:sp>
      <p:sp>
        <p:nvSpPr>
          <p:cNvPr id="57" name="テキスト ボックス 56"/>
          <p:cNvSpPr txBox="1"/>
          <p:nvPr/>
        </p:nvSpPr>
        <p:spPr>
          <a:xfrm>
            <a:off x="6948264" y="6084004"/>
            <a:ext cx="1800200" cy="646331"/>
          </a:xfrm>
          <a:prstGeom prst="rect">
            <a:avLst/>
          </a:prstGeom>
          <a:noFill/>
        </p:spPr>
        <p:txBody>
          <a:bodyPr wrap="square" rtlCol="0">
            <a:spAutoFit/>
          </a:bodyPr>
          <a:lstStyle/>
          <a:p>
            <a:r>
              <a:rPr lang="en-US" altLang="ja-JP" dirty="0" smtClean="0">
                <a:latin typeface="Arial"/>
                <a:ea typeface="ヒラギノ角ゴ ProN W3"/>
                <a:cs typeface="Arial"/>
              </a:rPr>
              <a:t>C </a:t>
            </a:r>
            <a:r>
              <a:rPr kumimoji="1" lang="ja-JP" altLang="en-US" dirty="0" err="1" smtClean="0">
                <a:latin typeface="Arial"/>
                <a:ea typeface="ヒラギノ角ゴ ProN W3"/>
                <a:cs typeface="Arial"/>
              </a:rPr>
              <a:t>さん</a:t>
            </a:r>
            <a:endParaRPr kumimoji="1" lang="en-US" altLang="ja-JP" dirty="0" smtClean="0">
              <a:latin typeface="Arial"/>
              <a:ea typeface="ヒラギノ角ゴ ProN W3"/>
              <a:cs typeface="Arial"/>
            </a:endParaRPr>
          </a:p>
          <a:p>
            <a:r>
              <a:rPr lang="en-US" altLang="ja-JP" dirty="0" smtClean="0">
                <a:latin typeface="Arial"/>
                <a:ea typeface="ヒラギノ角ゴ ProN W3"/>
                <a:cs typeface="Arial"/>
              </a:rPr>
              <a:t>192.168.50.13</a:t>
            </a:r>
            <a:endParaRPr kumimoji="1" lang="ja-JP" altLang="en-US" dirty="0">
              <a:latin typeface="Arial"/>
              <a:ea typeface="ヒラギノ角ゴ ProN W3"/>
              <a:cs typeface="Arial"/>
            </a:endParaRPr>
          </a:p>
        </p:txBody>
      </p:sp>
      <p:sp>
        <p:nvSpPr>
          <p:cNvPr id="58" name="テキスト ボックス 57"/>
          <p:cNvSpPr txBox="1"/>
          <p:nvPr/>
        </p:nvSpPr>
        <p:spPr>
          <a:xfrm>
            <a:off x="72008" y="3933056"/>
            <a:ext cx="1985392"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192.168.16.0</a:t>
            </a:r>
            <a:r>
              <a:rPr kumimoji="1" lang="en-US" altLang="ja-JP" dirty="0" smtClean="0">
                <a:latin typeface="Arial"/>
                <a:ea typeface="ヒラギノ角ゴ ProN W3"/>
                <a:cs typeface="Arial"/>
              </a:rPr>
              <a:t>/24</a:t>
            </a:r>
            <a:endParaRPr kumimoji="1" lang="ja-JP" altLang="en-US" dirty="0">
              <a:latin typeface="Arial"/>
              <a:ea typeface="ヒラギノ角ゴ ProN W3"/>
              <a:cs typeface="Arial"/>
            </a:endParaRPr>
          </a:p>
        </p:txBody>
      </p:sp>
      <p:sp>
        <p:nvSpPr>
          <p:cNvPr id="59" name="テキスト ボックス 58"/>
          <p:cNvSpPr txBox="1"/>
          <p:nvPr/>
        </p:nvSpPr>
        <p:spPr>
          <a:xfrm>
            <a:off x="6840760" y="4005064"/>
            <a:ext cx="1846040"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192.168.50.0/24</a:t>
            </a:r>
            <a:endParaRPr kumimoji="1" lang="ja-JP" altLang="en-US" dirty="0">
              <a:latin typeface="Arial"/>
              <a:ea typeface="ヒラギノ角ゴ ProN W3"/>
              <a:cs typeface="Arial"/>
            </a:endParaRPr>
          </a:p>
        </p:txBody>
      </p:sp>
      <p:sp>
        <p:nvSpPr>
          <p:cNvPr id="60" name="テキスト ボックス 59"/>
          <p:cNvSpPr txBox="1"/>
          <p:nvPr/>
        </p:nvSpPr>
        <p:spPr>
          <a:xfrm>
            <a:off x="2592288" y="3861048"/>
            <a:ext cx="1763688"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192.168.16.1</a:t>
            </a:r>
            <a:endParaRPr kumimoji="1" lang="ja-JP" altLang="en-US" dirty="0">
              <a:latin typeface="Arial"/>
              <a:ea typeface="ヒラギノ角ゴ ProN W3"/>
              <a:cs typeface="Arial"/>
            </a:endParaRPr>
          </a:p>
        </p:txBody>
      </p:sp>
      <p:sp>
        <p:nvSpPr>
          <p:cNvPr id="61" name="テキスト ボックス 60"/>
          <p:cNvSpPr txBox="1"/>
          <p:nvPr/>
        </p:nvSpPr>
        <p:spPr>
          <a:xfrm>
            <a:off x="5400600" y="3861048"/>
            <a:ext cx="1763688"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192.168.50.1</a:t>
            </a:r>
            <a:endParaRPr kumimoji="1" lang="ja-JP" altLang="en-US" dirty="0">
              <a:latin typeface="Arial"/>
              <a:ea typeface="ヒラギノ角ゴ ProN W3"/>
              <a:cs typeface="Arial"/>
            </a:endParaRPr>
          </a:p>
        </p:txBody>
      </p:sp>
      <p:sp>
        <p:nvSpPr>
          <p:cNvPr id="62" name="正方形/長方形 61"/>
          <p:cNvSpPr/>
          <p:nvPr/>
        </p:nvSpPr>
        <p:spPr>
          <a:xfrm>
            <a:off x="2699792" y="42210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ial"/>
                <a:ea typeface="ヒラギノ角ゴ ProN W3"/>
                <a:cs typeface="Arial"/>
              </a:rPr>
              <a:t>ルータ </a:t>
            </a:r>
            <a:r>
              <a:rPr kumimoji="1" lang="en-US" altLang="ja-JP" sz="2000" dirty="0" smtClean="0">
                <a:solidFill>
                  <a:schemeClr val="tx1"/>
                </a:solidFill>
                <a:latin typeface="Arial"/>
                <a:ea typeface="ヒラギノ角ゴ ProN W3"/>
                <a:cs typeface="Arial"/>
              </a:rPr>
              <a:t>A</a:t>
            </a:r>
            <a:endParaRPr kumimoji="1" lang="ja-JP" altLang="en-US" sz="1600" dirty="0">
              <a:solidFill>
                <a:schemeClr val="tx1"/>
              </a:solidFill>
              <a:latin typeface="Arial"/>
              <a:ea typeface="ヒラギノ角ゴ ProN W3"/>
              <a:cs typeface="Arial"/>
            </a:endParaRPr>
          </a:p>
        </p:txBody>
      </p:sp>
      <p:sp>
        <p:nvSpPr>
          <p:cNvPr id="63" name="正方形/長方形 62"/>
          <p:cNvSpPr/>
          <p:nvPr/>
        </p:nvSpPr>
        <p:spPr>
          <a:xfrm>
            <a:off x="5364088" y="42210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ial"/>
                <a:ea typeface="ヒラギノ角ゴ ProN W3"/>
                <a:cs typeface="Arial"/>
              </a:rPr>
              <a:t>ルータ </a:t>
            </a:r>
            <a:r>
              <a:rPr kumimoji="1" lang="en-US" altLang="ja-JP" sz="2000" dirty="0" smtClean="0">
                <a:solidFill>
                  <a:schemeClr val="tx1"/>
                </a:solidFill>
                <a:latin typeface="Arial"/>
                <a:ea typeface="ヒラギノ角ゴ ProN W3"/>
                <a:cs typeface="Arial"/>
              </a:rPr>
              <a:t>C</a:t>
            </a:r>
            <a:endParaRPr kumimoji="1" lang="ja-JP" altLang="en-US" sz="1600" dirty="0">
              <a:solidFill>
                <a:schemeClr val="tx1"/>
              </a:solidFill>
              <a:latin typeface="Arial"/>
              <a:ea typeface="ヒラギノ角ゴ ProN W3"/>
              <a:cs typeface="Arial"/>
            </a:endParaRPr>
          </a:p>
        </p:txBody>
      </p:sp>
      <p:sp>
        <p:nvSpPr>
          <p:cNvPr id="64" name="コンテンツ プレースホルダ 2"/>
          <p:cNvSpPr>
            <a:spLocks noGrp="1"/>
          </p:cNvSpPr>
          <p:nvPr>
            <p:ph idx="1"/>
          </p:nvPr>
        </p:nvSpPr>
        <p:spPr>
          <a:xfrm>
            <a:off x="457200" y="1600201"/>
            <a:ext cx="8229600" cy="1828799"/>
          </a:xfrm>
        </p:spPr>
        <p:txBody>
          <a:bodyPr>
            <a:normAutofit/>
          </a:bodyPr>
          <a:lstStyle/>
          <a:p>
            <a:r>
              <a:rPr lang="en-US" altLang="ja-JP" dirty="0" smtClean="0">
                <a:latin typeface="Arial"/>
                <a:ea typeface="ヒラギノ角ゴ ProN W3"/>
                <a:cs typeface="Arial"/>
              </a:rPr>
              <a:t>C </a:t>
            </a:r>
            <a:r>
              <a:rPr kumimoji="1" lang="ja-JP" altLang="en-US" dirty="0" smtClean="0">
                <a:latin typeface="Arial"/>
                <a:ea typeface="ヒラギノ角ゴ ProN W3"/>
                <a:cs typeface="Arial"/>
              </a:rPr>
              <a:t>が同一ネットワーク内</a:t>
            </a:r>
            <a:r>
              <a:rPr kumimoji="1" lang="ja-JP" altLang="en-US" dirty="0" smtClean="0">
                <a:latin typeface="Arial"/>
                <a:ea typeface="ヒラギノ角ゴ ProN W3"/>
                <a:cs typeface="Arial"/>
              </a:rPr>
              <a:t>に</a:t>
            </a:r>
            <a:r>
              <a:rPr kumimoji="1" lang="ja-JP" altLang="en-US" dirty="0" smtClean="0">
                <a:latin typeface="Arial"/>
                <a:ea typeface="ヒラギノ角ゴ ProN W3"/>
                <a:cs typeface="Arial"/>
              </a:rPr>
              <a:t>ない</a:t>
            </a:r>
            <a:r>
              <a:rPr kumimoji="1" lang="ja-JP" altLang="en-US" dirty="0" smtClean="0">
                <a:latin typeface="Arial"/>
                <a:ea typeface="ヒラギノ角ゴ ProN W3"/>
                <a:cs typeface="Arial"/>
              </a:rPr>
              <a:t>場合</a:t>
            </a:r>
          </a:p>
          <a:p>
            <a:pPr marL="803275" lvl="1" indent="-346075">
              <a:buNone/>
            </a:pPr>
            <a:r>
              <a:rPr lang="en-US" altLang="ja-JP" dirty="0" smtClean="0">
                <a:latin typeface="Arial"/>
                <a:ea typeface="ヒラギノ角ゴ ProN W3"/>
                <a:cs typeface="Arial"/>
              </a:rPr>
              <a:t>2. </a:t>
            </a:r>
            <a:r>
              <a:rPr lang="ja-JP" altLang="en-US" dirty="0" smtClean="0">
                <a:latin typeface="Arial"/>
                <a:ea typeface="ヒラギノ角ゴ ProN W3"/>
                <a:cs typeface="Arial"/>
              </a:rPr>
              <a:t>ルータ</a:t>
            </a:r>
            <a:r>
              <a:rPr lang="en-US" altLang="ja-JP" dirty="0" smtClean="0">
                <a:latin typeface="Arial"/>
                <a:ea typeface="ヒラギノ角ゴ ProN W3"/>
                <a:cs typeface="Arial"/>
              </a:rPr>
              <a:t> A </a:t>
            </a:r>
            <a:r>
              <a:rPr lang="ja-JP" altLang="en-US" dirty="0" smtClean="0">
                <a:latin typeface="Arial"/>
                <a:ea typeface="ヒラギノ角ゴ ProN W3"/>
                <a:cs typeface="Arial"/>
              </a:rPr>
              <a:t>はパケットを受け取り自身の</a:t>
            </a:r>
            <a:r>
              <a:rPr lang="en-US" altLang="ja-JP" dirty="0" smtClean="0">
                <a:latin typeface="Arial"/>
                <a:ea typeface="ヒラギノ角ゴ ProN W3"/>
                <a:cs typeface="Arial"/>
              </a:rPr>
              <a:t> MAC </a:t>
            </a:r>
            <a:r>
              <a:rPr lang="ja-JP" altLang="en-US" dirty="0" smtClean="0">
                <a:latin typeface="Arial"/>
                <a:ea typeface="ヒラギノ角ゴ ProN W3"/>
                <a:cs typeface="Arial"/>
              </a:rPr>
              <a:t>アドレスを</a:t>
            </a:r>
            <a:r>
              <a:rPr lang="en-US" altLang="ja-JP" dirty="0" smtClean="0">
                <a:latin typeface="Arial"/>
                <a:ea typeface="ヒラギノ角ゴ ProN W3"/>
                <a:cs typeface="Arial"/>
              </a:rPr>
              <a:t> A </a:t>
            </a:r>
            <a:r>
              <a:rPr lang="ja-JP" altLang="en-US" dirty="0" smtClean="0">
                <a:latin typeface="Arial"/>
                <a:ea typeface="ヒラギノ角ゴ ProN W3"/>
                <a:cs typeface="Arial"/>
              </a:rPr>
              <a:t>に送る</a:t>
            </a:r>
            <a:endParaRPr lang="en-US" altLang="ja-JP" dirty="0" smtClean="0">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098" name="Picture 2" descr="C:\Users\kondou\myfile\pplab\seminor\EPnetFaN\lemon2010\PC.jpg"/>
          <p:cNvPicPr>
            <a:picLocks noChangeAspect="1" noChangeArrowheads="1"/>
          </p:cNvPicPr>
          <p:nvPr/>
        </p:nvPicPr>
        <p:blipFill>
          <a:blip r:embed="rId2" cstate="print"/>
          <a:srcRect/>
          <a:stretch>
            <a:fillRect/>
          </a:stretch>
        </p:blipFill>
        <p:spPr bwMode="auto">
          <a:xfrm>
            <a:off x="827584" y="4941168"/>
            <a:ext cx="1135981" cy="1114846"/>
          </a:xfrm>
          <a:prstGeom prst="rect">
            <a:avLst/>
          </a:prstGeom>
          <a:noFill/>
        </p:spPr>
      </p:pic>
      <p:cxnSp>
        <p:nvCxnSpPr>
          <p:cNvPr id="6" name="直線コネクタ 5"/>
          <p:cNvCxnSpPr/>
          <p:nvPr/>
        </p:nvCxnSpPr>
        <p:spPr>
          <a:xfrm>
            <a:off x="683568" y="4365104"/>
            <a:ext cx="756084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5400000">
            <a:off x="1304020"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rot="10800000">
            <a:off x="3995936" y="4365104"/>
            <a:ext cx="2376264"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rot="5400000">
            <a:off x="7128284"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2" descr="C:\Users\kondou\myfile\pplab\seminor\EPnetFaN\lemon2010\PC.jpg"/>
          <p:cNvPicPr>
            <a:picLocks noChangeAspect="1" noChangeArrowheads="1"/>
          </p:cNvPicPr>
          <p:nvPr/>
        </p:nvPicPr>
        <p:blipFill>
          <a:blip r:embed="rId2" cstate="print"/>
          <a:srcRect/>
          <a:stretch>
            <a:fillRect/>
          </a:stretch>
        </p:blipFill>
        <p:spPr bwMode="auto">
          <a:xfrm>
            <a:off x="6820395" y="4978450"/>
            <a:ext cx="1135981" cy="1114846"/>
          </a:xfrm>
          <a:prstGeom prst="rect">
            <a:avLst/>
          </a:prstGeom>
          <a:noFill/>
        </p:spPr>
      </p:pic>
      <p:sp>
        <p:nvSpPr>
          <p:cNvPr id="21" name="角丸四角形吹き出し 20"/>
          <p:cNvSpPr/>
          <p:nvPr/>
        </p:nvSpPr>
        <p:spPr>
          <a:xfrm>
            <a:off x="2339752" y="5229200"/>
            <a:ext cx="3744416" cy="1008112"/>
          </a:xfrm>
          <a:prstGeom prst="wedgeRoundRectCallout">
            <a:avLst>
              <a:gd name="adj1" fmla="val -59163"/>
              <a:gd name="adj2" fmla="val -72280"/>
              <a:gd name="adj3" fmla="val 16667"/>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dirty="0" smtClean="0">
                <a:solidFill>
                  <a:schemeClr val="tx1"/>
                </a:solidFill>
                <a:latin typeface="ヒラギノ角ゴ ProN W3"/>
                <a:ea typeface="ヒラギノ角ゴ ProN W3"/>
                <a:cs typeface="ヒラギノ角ゴ ProN W3"/>
              </a:rPr>
              <a:t>データを送ります！</a:t>
            </a:r>
            <a:endParaRPr kumimoji="1" lang="ja-JP" altLang="en-US" sz="2200" dirty="0">
              <a:solidFill>
                <a:schemeClr val="tx1"/>
              </a:solidFill>
              <a:latin typeface="ヒラギノ角ゴ ProN W3"/>
              <a:ea typeface="ヒラギノ角ゴ ProN W3"/>
              <a:cs typeface="ヒラギノ角ゴ ProN W3"/>
            </a:endParaRPr>
          </a:p>
        </p:txBody>
      </p:sp>
      <p:sp>
        <p:nvSpPr>
          <p:cNvPr id="23" name="正方形/長方形 22"/>
          <p:cNvSpPr/>
          <p:nvPr/>
        </p:nvSpPr>
        <p:spPr>
          <a:xfrm>
            <a:off x="2699792" y="42210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ルータ</a:t>
            </a:r>
            <a:endParaRPr kumimoji="1" lang="ja-JP" altLang="en-US" dirty="0">
              <a:solidFill>
                <a:schemeClr val="tx1"/>
              </a:solidFill>
            </a:endParaRPr>
          </a:p>
        </p:txBody>
      </p:sp>
      <p:sp>
        <p:nvSpPr>
          <p:cNvPr id="25" name="正方形/長方形 24"/>
          <p:cNvSpPr/>
          <p:nvPr/>
        </p:nvSpPr>
        <p:spPr>
          <a:xfrm>
            <a:off x="5364088" y="42210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ルータ</a:t>
            </a:r>
            <a:endParaRPr kumimoji="1" lang="ja-JP" altLang="en-US" dirty="0">
              <a:solidFill>
                <a:schemeClr val="tx1"/>
              </a:solidFill>
            </a:endParaRPr>
          </a:p>
        </p:txBody>
      </p:sp>
      <p:cxnSp>
        <p:nvCxnSpPr>
          <p:cNvPr id="27" name="直線コネクタ 26"/>
          <p:cNvCxnSpPr/>
          <p:nvPr/>
        </p:nvCxnSpPr>
        <p:spPr>
          <a:xfrm>
            <a:off x="3995936"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4283968"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572000"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4860032"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5148064"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A </a:t>
            </a:r>
            <a:r>
              <a:rPr lang="ja-JP" altLang="en-US" sz="4000" dirty="0" smtClean="0">
                <a:solidFill>
                  <a:schemeClr val="tx2"/>
                </a:solidFill>
                <a:latin typeface="Arial"/>
                <a:ea typeface="ヒラギノ角ゴ ProN W3"/>
                <a:cs typeface="Arial"/>
              </a:rPr>
              <a:t>が</a:t>
            </a:r>
            <a:r>
              <a:rPr lang="en-US" altLang="ja-JP" sz="4000" dirty="0" smtClean="0">
                <a:solidFill>
                  <a:schemeClr val="tx2"/>
                </a:solidFill>
                <a:latin typeface="Arial"/>
                <a:ea typeface="ヒラギノ角ゴ ProN W3"/>
                <a:cs typeface="Arial"/>
              </a:rPr>
              <a:t> C </a:t>
            </a:r>
            <a:r>
              <a:rPr lang="ja-JP" altLang="en-US" sz="4000" dirty="0" smtClean="0">
                <a:solidFill>
                  <a:schemeClr val="tx2"/>
                </a:solidFill>
                <a:latin typeface="Arial"/>
                <a:ea typeface="ヒラギノ角ゴ ProN W3"/>
                <a:cs typeface="Arial"/>
              </a:rPr>
              <a:t>の</a:t>
            </a:r>
            <a:r>
              <a:rPr lang="en-US" altLang="ja-JP" sz="4000" dirty="0" smtClean="0">
                <a:solidFill>
                  <a:schemeClr val="tx2"/>
                </a:solidFill>
                <a:latin typeface="Arial"/>
                <a:ea typeface="ヒラギノ角ゴ ProN W3"/>
                <a:cs typeface="Arial"/>
              </a:rPr>
              <a:t> MAC </a:t>
            </a:r>
            <a:r>
              <a:rPr lang="ja-JP" altLang="en-US" sz="4000" dirty="0" smtClean="0">
                <a:solidFill>
                  <a:schemeClr val="tx2"/>
                </a:solidFill>
                <a:latin typeface="Arial"/>
                <a:ea typeface="ヒラギノ角ゴ ProN W3"/>
                <a:cs typeface="Arial"/>
              </a:rPr>
              <a:t>アドレスを調べる</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
        <p:nvSpPr>
          <p:cNvPr id="39" name="テキスト ボックス 38"/>
          <p:cNvSpPr txBox="1"/>
          <p:nvPr/>
        </p:nvSpPr>
        <p:spPr>
          <a:xfrm>
            <a:off x="827584" y="6093296"/>
            <a:ext cx="1728192" cy="646331"/>
          </a:xfrm>
          <a:prstGeom prst="rect">
            <a:avLst/>
          </a:prstGeom>
          <a:noFill/>
        </p:spPr>
        <p:txBody>
          <a:bodyPr wrap="square" rtlCol="0">
            <a:spAutoFit/>
          </a:bodyPr>
          <a:lstStyle/>
          <a:p>
            <a:r>
              <a:rPr kumimoji="1" lang="en-US" altLang="ja-JP" dirty="0" smtClean="0">
                <a:latin typeface="Arial"/>
                <a:ea typeface="ヒラギノ角ゴ ProN W3"/>
                <a:cs typeface="Arial"/>
              </a:rPr>
              <a:t>A  </a:t>
            </a:r>
            <a:r>
              <a:rPr kumimoji="1" lang="ja-JP" altLang="en-US" dirty="0" smtClean="0">
                <a:latin typeface="Arial"/>
                <a:ea typeface="ヒラギノ角ゴ ProN W3"/>
                <a:cs typeface="Arial"/>
              </a:rPr>
              <a:t>さん</a:t>
            </a:r>
            <a:r>
              <a:rPr kumimoji="1" lang="en-US" altLang="ja-JP" dirty="0" smtClean="0">
                <a:latin typeface="Arial"/>
                <a:ea typeface="ヒラギノ角ゴ ProN W3"/>
                <a:cs typeface="Arial"/>
              </a:rPr>
              <a:t> </a:t>
            </a:r>
            <a:r>
              <a:rPr kumimoji="1" lang="en-US" altLang="ja-JP" dirty="0" smtClean="0">
                <a:latin typeface="Arial"/>
                <a:ea typeface="ヒラギノ角ゴ ProN W3"/>
                <a:cs typeface="Arial"/>
              </a:rPr>
              <a:t>192.168.16.11</a:t>
            </a:r>
            <a:endParaRPr kumimoji="1" lang="ja-JP" altLang="en-US" dirty="0">
              <a:latin typeface="Arial"/>
              <a:ea typeface="ヒラギノ角ゴ ProN W3"/>
              <a:cs typeface="Arial"/>
            </a:endParaRPr>
          </a:p>
        </p:txBody>
      </p:sp>
      <p:sp>
        <p:nvSpPr>
          <p:cNvPr id="40" name="テキスト ボックス 39"/>
          <p:cNvSpPr txBox="1"/>
          <p:nvPr/>
        </p:nvSpPr>
        <p:spPr>
          <a:xfrm>
            <a:off x="6948264" y="6084004"/>
            <a:ext cx="1800200" cy="646331"/>
          </a:xfrm>
          <a:prstGeom prst="rect">
            <a:avLst/>
          </a:prstGeom>
          <a:noFill/>
        </p:spPr>
        <p:txBody>
          <a:bodyPr wrap="square" rtlCol="0">
            <a:spAutoFit/>
          </a:bodyPr>
          <a:lstStyle/>
          <a:p>
            <a:r>
              <a:rPr lang="en-US" altLang="ja-JP" dirty="0" smtClean="0">
                <a:latin typeface="Arial"/>
                <a:ea typeface="ヒラギノ角ゴ ProN W3"/>
                <a:cs typeface="Arial"/>
              </a:rPr>
              <a:t>C </a:t>
            </a:r>
            <a:r>
              <a:rPr kumimoji="1" lang="ja-JP" altLang="en-US" dirty="0" err="1" smtClean="0">
                <a:latin typeface="Arial"/>
                <a:ea typeface="ヒラギノ角ゴ ProN W3"/>
                <a:cs typeface="Arial"/>
              </a:rPr>
              <a:t>さん</a:t>
            </a:r>
            <a:endParaRPr kumimoji="1" lang="en-US" altLang="ja-JP" dirty="0" smtClean="0">
              <a:latin typeface="Arial"/>
              <a:ea typeface="ヒラギノ角ゴ ProN W3"/>
              <a:cs typeface="Arial"/>
            </a:endParaRPr>
          </a:p>
          <a:p>
            <a:r>
              <a:rPr lang="en-US" altLang="ja-JP" dirty="0" smtClean="0">
                <a:latin typeface="Arial"/>
                <a:ea typeface="ヒラギノ角ゴ ProN W3"/>
                <a:cs typeface="Arial"/>
              </a:rPr>
              <a:t>192.168.50.13</a:t>
            </a:r>
            <a:endParaRPr kumimoji="1" lang="ja-JP" altLang="en-US" dirty="0">
              <a:latin typeface="Arial"/>
              <a:ea typeface="ヒラギノ角ゴ ProN W3"/>
              <a:cs typeface="Arial"/>
            </a:endParaRPr>
          </a:p>
        </p:txBody>
      </p:sp>
      <p:sp>
        <p:nvSpPr>
          <p:cNvPr id="41" name="テキスト ボックス 40"/>
          <p:cNvSpPr txBox="1"/>
          <p:nvPr/>
        </p:nvSpPr>
        <p:spPr>
          <a:xfrm>
            <a:off x="72008" y="3933056"/>
            <a:ext cx="1985392"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192.168.16.0</a:t>
            </a:r>
            <a:r>
              <a:rPr kumimoji="1" lang="en-US" altLang="ja-JP" dirty="0" smtClean="0">
                <a:latin typeface="Arial"/>
                <a:ea typeface="ヒラギノ角ゴ ProN W3"/>
                <a:cs typeface="Arial"/>
              </a:rPr>
              <a:t>/24</a:t>
            </a:r>
            <a:endParaRPr kumimoji="1" lang="ja-JP" altLang="en-US" dirty="0">
              <a:latin typeface="Arial"/>
              <a:ea typeface="ヒラギノ角ゴ ProN W3"/>
              <a:cs typeface="Arial"/>
            </a:endParaRPr>
          </a:p>
        </p:txBody>
      </p:sp>
      <p:sp>
        <p:nvSpPr>
          <p:cNvPr id="42" name="テキスト ボックス 41"/>
          <p:cNvSpPr txBox="1"/>
          <p:nvPr/>
        </p:nvSpPr>
        <p:spPr>
          <a:xfrm>
            <a:off x="6840760" y="4005064"/>
            <a:ext cx="1846040"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192.168.50.0/24</a:t>
            </a:r>
            <a:endParaRPr kumimoji="1" lang="ja-JP" altLang="en-US" dirty="0">
              <a:latin typeface="Arial"/>
              <a:ea typeface="ヒラギノ角ゴ ProN W3"/>
              <a:cs typeface="Arial"/>
            </a:endParaRPr>
          </a:p>
        </p:txBody>
      </p:sp>
      <p:sp>
        <p:nvSpPr>
          <p:cNvPr id="43" name="テキスト ボックス 42"/>
          <p:cNvSpPr txBox="1"/>
          <p:nvPr/>
        </p:nvSpPr>
        <p:spPr>
          <a:xfrm>
            <a:off x="2592288" y="3861048"/>
            <a:ext cx="1763688"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192.168.16.1</a:t>
            </a:r>
            <a:endParaRPr kumimoji="1" lang="ja-JP" altLang="en-US" dirty="0">
              <a:latin typeface="Arial"/>
              <a:ea typeface="ヒラギノ角ゴ ProN W3"/>
              <a:cs typeface="Arial"/>
            </a:endParaRPr>
          </a:p>
        </p:txBody>
      </p:sp>
      <p:sp>
        <p:nvSpPr>
          <p:cNvPr id="44" name="テキスト ボックス 43"/>
          <p:cNvSpPr txBox="1"/>
          <p:nvPr/>
        </p:nvSpPr>
        <p:spPr>
          <a:xfrm>
            <a:off x="5400600" y="3861048"/>
            <a:ext cx="1763688"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192.168.50.1</a:t>
            </a:r>
            <a:endParaRPr kumimoji="1" lang="ja-JP" altLang="en-US" dirty="0">
              <a:latin typeface="Arial"/>
              <a:ea typeface="ヒラギノ角ゴ ProN W3"/>
              <a:cs typeface="Arial"/>
            </a:endParaRPr>
          </a:p>
        </p:txBody>
      </p:sp>
      <p:sp>
        <p:nvSpPr>
          <p:cNvPr id="45" name="正方形/長方形 44"/>
          <p:cNvSpPr/>
          <p:nvPr/>
        </p:nvSpPr>
        <p:spPr>
          <a:xfrm>
            <a:off x="2699792" y="42210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ial"/>
                <a:ea typeface="ヒラギノ角ゴ ProN W3"/>
                <a:cs typeface="Arial"/>
              </a:rPr>
              <a:t>ルータ </a:t>
            </a:r>
            <a:r>
              <a:rPr kumimoji="1" lang="en-US" altLang="ja-JP" sz="2000" dirty="0" smtClean="0">
                <a:solidFill>
                  <a:schemeClr val="tx1"/>
                </a:solidFill>
                <a:latin typeface="Arial"/>
                <a:ea typeface="ヒラギノ角ゴ ProN W3"/>
                <a:cs typeface="Arial"/>
              </a:rPr>
              <a:t>A</a:t>
            </a:r>
            <a:endParaRPr kumimoji="1" lang="ja-JP" altLang="en-US" sz="1600" dirty="0">
              <a:solidFill>
                <a:schemeClr val="tx1"/>
              </a:solidFill>
              <a:latin typeface="Arial"/>
              <a:ea typeface="ヒラギノ角ゴ ProN W3"/>
              <a:cs typeface="Arial"/>
            </a:endParaRPr>
          </a:p>
        </p:txBody>
      </p:sp>
      <p:sp>
        <p:nvSpPr>
          <p:cNvPr id="46" name="正方形/長方形 45"/>
          <p:cNvSpPr/>
          <p:nvPr/>
        </p:nvSpPr>
        <p:spPr>
          <a:xfrm>
            <a:off x="5364088" y="42210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ial"/>
                <a:ea typeface="ヒラギノ角ゴ ProN W3"/>
                <a:cs typeface="Arial"/>
              </a:rPr>
              <a:t>ルータ </a:t>
            </a:r>
            <a:r>
              <a:rPr kumimoji="1" lang="en-US" altLang="ja-JP" sz="2000" dirty="0" smtClean="0">
                <a:solidFill>
                  <a:schemeClr val="tx1"/>
                </a:solidFill>
                <a:latin typeface="Arial"/>
                <a:ea typeface="ヒラギノ角ゴ ProN W3"/>
                <a:cs typeface="Arial"/>
              </a:rPr>
              <a:t>C</a:t>
            </a:r>
            <a:endParaRPr kumimoji="1" lang="ja-JP" altLang="en-US" sz="1600" dirty="0">
              <a:solidFill>
                <a:schemeClr val="tx1"/>
              </a:solidFill>
              <a:latin typeface="Arial"/>
              <a:ea typeface="ヒラギノ角ゴ ProN W3"/>
              <a:cs typeface="Arial"/>
            </a:endParaRPr>
          </a:p>
        </p:txBody>
      </p:sp>
      <p:sp>
        <p:nvSpPr>
          <p:cNvPr id="47" name="コンテンツ プレースホルダ 2"/>
          <p:cNvSpPr>
            <a:spLocks noGrp="1"/>
          </p:cNvSpPr>
          <p:nvPr>
            <p:ph idx="1"/>
          </p:nvPr>
        </p:nvSpPr>
        <p:spPr>
          <a:xfrm>
            <a:off x="457200" y="1600201"/>
            <a:ext cx="8229600" cy="1828799"/>
          </a:xfrm>
        </p:spPr>
        <p:txBody>
          <a:bodyPr>
            <a:normAutofit/>
          </a:bodyPr>
          <a:lstStyle/>
          <a:p>
            <a:r>
              <a:rPr lang="en-US" altLang="ja-JP" dirty="0" smtClean="0">
                <a:latin typeface="Arial"/>
                <a:ea typeface="ヒラギノ角ゴ ProN W3"/>
                <a:cs typeface="Arial"/>
              </a:rPr>
              <a:t>C </a:t>
            </a:r>
            <a:r>
              <a:rPr kumimoji="1" lang="ja-JP" altLang="en-US" dirty="0" smtClean="0">
                <a:latin typeface="Arial"/>
                <a:ea typeface="ヒラギノ角ゴ ProN W3"/>
                <a:cs typeface="Arial"/>
              </a:rPr>
              <a:t>が同一ネットワーク内</a:t>
            </a:r>
            <a:r>
              <a:rPr kumimoji="1" lang="ja-JP" altLang="en-US" dirty="0" smtClean="0">
                <a:latin typeface="Arial"/>
                <a:ea typeface="ヒラギノ角ゴ ProN W3"/>
                <a:cs typeface="Arial"/>
              </a:rPr>
              <a:t>に</a:t>
            </a:r>
            <a:r>
              <a:rPr kumimoji="1" lang="ja-JP" altLang="en-US" dirty="0" smtClean="0">
                <a:latin typeface="Arial"/>
                <a:ea typeface="ヒラギノ角ゴ ProN W3"/>
                <a:cs typeface="Arial"/>
              </a:rPr>
              <a:t>ない</a:t>
            </a:r>
            <a:r>
              <a:rPr kumimoji="1" lang="ja-JP" altLang="en-US" dirty="0" smtClean="0">
                <a:latin typeface="Arial"/>
                <a:ea typeface="ヒラギノ角ゴ ProN W3"/>
                <a:cs typeface="Arial"/>
              </a:rPr>
              <a:t>場合</a:t>
            </a:r>
          </a:p>
          <a:p>
            <a:pPr marL="803275" lvl="1" indent="-346075">
              <a:buNone/>
            </a:pPr>
            <a:r>
              <a:rPr lang="en-US" altLang="ja-JP" dirty="0" smtClean="0">
                <a:latin typeface="Arial"/>
                <a:ea typeface="ヒラギノ角ゴ ProN W3"/>
                <a:cs typeface="Arial"/>
              </a:rPr>
              <a:t>3</a:t>
            </a:r>
            <a:r>
              <a:rPr lang="en-US" altLang="ja-JP" dirty="0" smtClean="0">
                <a:latin typeface="Arial"/>
                <a:ea typeface="ヒラギノ角ゴ ProN W3"/>
                <a:cs typeface="Arial"/>
              </a:rPr>
              <a:t>. </a:t>
            </a:r>
            <a:r>
              <a:rPr lang="ja-JP" altLang="en-US" dirty="0" smtClean="0">
                <a:latin typeface="Arial"/>
                <a:ea typeface="ヒラギノ角ゴ ProN W3"/>
                <a:cs typeface="Arial"/>
              </a:rPr>
              <a:t>ルータ</a:t>
            </a:r>
            <a:r>
              <a:rPr lang="en-US" altLang="ja-JP" dirty="0" smtClean="0">
                <a:latin typeface="Arial"/>
                <a:ea typeface="ヒラギノ角ゴ ProN W3"/>
                <a:cs typeface="Arial"/>
              </a:rPr>
              <a:t> A </a:t>
            </a:r>
            <a:r>
              <a:rPr lang="ja-JP" altLang="en-US" dirty="0" smtClean="0">
                <a:latin typeface="Arial"/>
                <a:ea typeface="ヒラギノ角ゴ ProN W3"/>
                <a:cs typeface="Arial"/>
              </a:rPr>
              <a:t>の</a:t>
            </a:r>
            <a:r>
              <a:rPr lang="en-US" altLang="ja-JP" dirty="0" smtClean="0">
                <a:latin typeface="Arial"/>
                <a:ea typeface="ヒラギノ角ゴ ProN W3"/>
                <a:cs typeface="Arial"/>
              </a:rPr>
              <a:t> MAC </a:t>
            </a:r>
            <a:r>
              <a:rPr lang="ja-JP" altLang="en-US" dirty="0" smtClean="0">
                <a:latin typeface="Arial"/>
                <a:ea typeface="ヒラギノ角ゴ ProN W3"/>
                <a:cs typeface="Arial"/>
              </a:rPr>
              <a:t>アドレスを</a:t>
            </a:r>
            <a:r>
              <a:rPr lang="en-US" altLang="ja-JP" dirty="0" smtClean="0">
                <a:latin typeface="Arial"/>
                <a:ea typeface="ヒラギノ角ゴ ProN W3"/>
                <a:cs typeface="Arial"/>
              </a:rPr>
              <a:t> Ethernet </a:t>
            </a:r>
            <a:r>
              <a:rPr lang="ja-JP" altLang="en-US" dirty="0" smtClean="0">
                <a:latin typeface="Arial"/>
                <a:ea typeface="ヒラギノ角ゴ ProN W3"/>
                <a:cs typeface="Arial"/>
              </a:rPr>
              <a:t>ヘッダに書き込み</a:t>
            </a:r>
            <a:r>
              <a:rPr lang="en-US" altLang="ja-JP" dirty="0" smtClean="0">
                <a:latin typeface="Arial"/>
                <a:ea typeface="ヒラギノ角ゴ ProN W3"/>
                <a:cs typeface="Arial"/>
              </a:rPr>
              <a:t>, </a:t>
            </a:r>
            <a:r>
              <a:rPr lang="ja-JP" altLang="en-US" dirty="0" smtClean="0">
                <a:latin typeface="Arial"/>
                <a:ea typeface="ヒラギノ角ゴ ProN W3"/>
                <a:cs typeface="Arial"/>
              </a:rPr>
              <a:t>ルータ</a:t>
            </a:r>
            <a:r>
              <a:rPr lang="en-US" altLang="ja-JP" dirty="0" smtClean="0">
                <a:latin typeface="Arial"/>
                <a:ea typeface="ヒラギノ角ゴ ProN W3"/>
                <a:cs typeface="Arial"/>
              </a:rPr>
              <a:t> A </a:t>
            </a:r>
            <a:r>
              <a:rPr lang="ja-JP" altLang="en-US" dirty="0" smtClean="0">
                <a:latin typeface="Arial"/>
                <a:ea typeface="ヒラギノ角ゴ ProN W3"/>
                <a:cs typeface="Arial"/>
              </a:rPr>
              <a:t>にデータを送る</a:t>
            </a:r>
            <a:endParaRPr lang="en-US" altLang="ja-JP" dirty="0" smtClean="0">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098" name="Picture 2" descr="C:\Users\kondou\myfile\pplab\seminor\EPnetFaN\lemon2010\PC.jpg"/>
          <p:cNvPicPr>
            <a:picLocks noChangeAspect="1" noChangeArrowheads="1"/>
          </p:cNvPicPr>
          <p:nvPr/>
        </p:nvPicPr>
        <p:blipFill>
          <a:blip r:embed="rId2" cstate="print"/>
          <a:srcRect/>
          <a:stretch>
            <a:fillRect/>
          </a:stretch>
        </p:blipFill>
        <p:spPr bwMode="auto">
          <a:xfrm>
            <a:off x="827584" y="4941168"/>
            <a:ext cx="1135981" cy="1114846"/>
          </a:xfrm>
          <a:prstGeom prst="rect">
            <a:avLst/>
          </a:prstGeom>
          <a:noFill/>
        </p:spPr>
      </p:pic>
      <p:cxnSp>
        <p:nvCxnSpPr>
          <p:cNvPr id="6" name="直線コネクタ 5"/>
          <p:cNvCxnSpPr/>
          <p:nvPr/>
        </p:nvCxnSpPr>
        <p:spPr>
          <a:xfrm>
            <a:off x="683568" y="4365104"/>
            <a:ext cx="756084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5400000">
            <a:off x="1304020"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rot="10800000">
            <a:off x="3995936" y="4365104"/>
            <a:ext cx="2376264"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rot="5400000">
            <a:off x="7128284"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2" descr="C:\Users\kondou\myfile\pplab\seminor\EPnetFaN\lemon2010\PC.jpg"/>
          <p:cNvPicPr>
            <a:picLocks noChangeAspect="1" noChangeArrowheads="1"/>
          </p:cNvPicPr>
          <p:nvPr/>
        </p:nvPicPr>
        <p:blipFill>
          <a:blip r:embed="rId2" cstate="print"/>
          <a:srcRect/>
          <a:stretch>
            <a:fillRect/>
          </a:stretch>
        </p:blipFill>
        <p:spPr bwMode="auto">
          <a:xfrm>
            <a:off x="6820395" y="4978450"/>
            <a:ext cx="1135981" cy="1114846"/>
          </a:xfrm>
          <a:prstGeom prst="rect">
            <a:avLst/>
          </a:prstGeom>
          <a:noFill/>
        </p:spPr>
      </p:pic>
      <p:sp>
        <p:nvSpPr>
          <p:cNvPr id="23" name="正方形/長方形 22"/>
          <p:cNvSpPr/>
          <p:nvPr/>
        </p:nvSpPr>
        <p:spPr>
          <a:xfrm>
            <a:off x="2699792" y="42210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ルータ</a:t>
            </a:r>
            <a:endParaRPr kumimoji="1" lang="ja-JP" altLang="en-US" dirty="0">
              <a:solidFill>
                <a:schemeClr val="tx1"/>
              </a:solidFill>
            </a:endParaRPr>
          </a:p>
        </p:txBody>
      </p:sp>
      <p:sp>
        <p:nvSpPr>
          <p:cNvPr id="25" name="正方形/長方形 24"/>
          <p:cNvSpPr/>
          <p:nvPr/>
        </p:nvSpPr>
        <p:spPr>
          <a:xfrm>
            <a:off x="5364088" y="42210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ルータ</a:t>
            </a:r>
            <a:endParaRPr kumimoji="1" lang="ja-JP" altLang="en-US" dirty="0">
              <a:solidFill>
                <a:schemeClr val="tx1"/>
              </a:solidFill>
            </a:endParaRPr>
          </a:p>
        </p:txBody>
      </p:sp>
      <p:cxnSp>
        <p:nvCxnSpPr>
          <p:cNvPr id="27" name="直線コネクタ 26"/>
          <p:cNvCxnSpPr/>
          <p:nvPr/>
        </p:nvCxnSpPr>
        <p:spPr>
          <a:xfrm>
            <a:off x="3995936"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4283968"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572000"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4860032"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5148064"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A </a:t>
            </a:r>
            <a:r>
              <a:rPr lang="ja-JP" altLang="en-US" sz="4000" dirty="0" smtClean="0">
                <a:solidFill>
                  <a:schemeClr val="tx2"/>
                </a:solidFill>
                <a:latin typeface="Arial"/>
                <a:ea typeface="ヒラギノ角ゴ ProN W3"/>
                <a:cs typeface="Arial"/>
              </a:rPr>
              <a:t>が</a:t>
            </a:r>
            <a:r>
              <a:rPr lang="en-US" altLang="ja-JP" sz="4000" dirty="0" smtClean="0">
                <a:solidFill>
                  <a:schemeClr val="tx2"/>
                </a:solidFill>
                <a:latin typeface="Arial"/>
                <a:ea typeface="ヒラギノ角ゴ ProN W3"/>
                <a:cs typeface="Arial"/>
              </a:rPr>
              <a:t> C </a:t>
            </a:r>
            <a:r>
              <a:rPr lang="ja-JP" altLang="en-US" sz="4000" dirty="0" smtClean="0">
                <a:solidFill>
                  <a:schemeClr val="tx2"/>
                </a:solidFill>
                <a:latin typeface="Arial"/>
                <a:ea typeface="ヒラギノ角ゴ ProN W3"/>
                <a:cs typeface="Arial"/>
              </a:rPr>
              <a:t>の</a:t>
            </a:r>
            <a:r>
              <a:rPr lang="en-US" altLang="ja-JP" sz="4000" dirty="0" smtClean="0">
                <a:solidFill>
                  <a:schemeClr val="tx2"/>
                </a:solidFill>
                <a:latin typeface="Arial"/>
                <a:ea typeface="ヒラギノ角ゴ ProN W3"/>
                <a:cs typeface="Arial"/>
              </a:rPr>
              <a:t> MAC </a:t>
            </a:r>
            <a:r>
              <a:rPr lang="ja-JP" altLang="en-US" sz="4000" dirty="0" smtClean="0">
                <a:solidFill>
                  <a:schemeClr val="tx2"/>
                </a:solidFill>
                <a:latin typeface="Arial"/>
                <a:ea typeface="ヒラギノ角ゴ ProN W3"/>
                <a:cs typeface="Arial"/>
              </a:rPr>
              <a:t>アドレスを調べる</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
        <p:nvSpPr>
          <p:cNvPr id="39" name="テキスト ボックス 38"/>
          <p:cNvSpPr txBox="1"/>
          <p:nvPr/>
        </p:nvSpPr>
        <p:spPr>
          <a:xfrm>
            <a:off x="827584" y="6093296"/>
            <a:ext cx="1728192" cy="646331"/>
          </a:xfrm>
          <a:prstGeom prst="rect">
            <a:avLst/>
          </a:prstGeom>
          <a:noFill/>
        </p:spPr>
        <p:txBody>
          <a:bodyPr wrap="square" rtlCol="0">
            <a:spAutoFit/>
          </a:bodyPr>
          <a:lstStyle/>
          <a:p>
            <a:r>
              <a:rPr kumimoji="1" lang="en-US" altLang="ja-JP" dirty="0" smtClean="0">
                <a:latin typeface="Arial"/>
                <a:ea typeface="ヒラギノ角ゴ ProN W3"/>
                <a:cs typeface="Arial"/>
              </a:rPr>
              <a:t>A  </a:t>
            </a:r>
            <a:r>
              <a:rPr kumimoji="1" lang="ja-JP" altLang="en-US" dirty="0" smtClean="0">
                <a:latin typeface="Arial"/>
                <a:ea typeface="ヒラギノ角ゴ ProN W3"/>
                <a:cs typeface="Arial"/>
              </a:rPr>
              <a:t>さん</a:t>
            </a:r>
            <a:r>
              <a:rPr kumimoji="1" lang="en-US" altLang="ja-JP" dirty="0" smtClean="0">
                <a:latin typeface="Arial"/>
                <a:ea typeface="ヒラギノ角ゴ ProN W3"/>
                <a:cs typeface="Arial"/>
              </a:rPr>
              <a:t> </a:t>
            </a:r>
            <a:r>
              <a:rPr kumimoji="1" lang="en-US" altLang="ja-JP" dirty="0" smtClean="0">
                <a:latin typeface="Arial"/>
                <a:ea typeface="ヒラギノ角ゴ ProN W3"/>
                <a:cs typeface="Arial"/>
              </a:rPr>
              <a:t>192.168.16.11</a:t>
            </a:r>
            <a:endParaRPr kumimoji="1" lang="ja-JP" altLang="en-US" dirty="0">
              <a:latin typeface="Arial"/>
              <a:ea typeface="ヒラギノ角ゴ ProN W3"/>
              <a:cs typeface="Arial"/>
            </a:endParaRPr>
          </a:p>
        </p:txBody>
      </p:sp>
      <p:sp>
        <p:nvSpPr>
          <p:cNvPr id="40" name="テキスト ボックス 39"/>
          <p:cNvSpPr txBox="1"/>
          <p:nvPr/>
        </p:nvSpPr>
        <p:spPr>
          <a:xfrm>
            <a:off x="6948264" y="6084004"/>
            <a:ext cx="1800200" cy="646331"/>
          </a:xfrm>
          <a:prstGeom prst="rect">
            <a:avLst/>
          </a:prstGeom>
          <a:noFill/>
        </p:spPr>
        <p:txBody>
          <a:bodyPr wrap="square" rtlCol="0">
            <a:spAutoFit/>
          </a:bodyPr>
          <a:lstStyle/>
          <a:p>
            <a:r>
              <a:rPr lang="en-US" altLang="ja-JP" dirty="0" smtClean="0">
                <a:latin typeface="Arial"/>
                <a:ea typeface="ヒラギノ角ゴ ProN W3"/>
                <a:cs typeface="Arial"/>
              </a:rPr>
              <a:t>C </a:t>
            </a:r>
            <a:r>
              <a:rPr kumimoji="1" lang="ja-JP" altLang="en-US" dirty="0" err="1" smtClean="0">
                <a:latin typeface="Arial"/>
                <a:ea typeface="ヒラギノ角ゴ ProN W3"/>
                <a:cs typeface="Arial"/>
              </a:rPr>
              <a:t>さん</a:t>
            </a:r>
            <a:endParaRPr kumimoji="1" lang="en-US" altLang="ja-JP" dirty="0" smtClean="0">
              <a:latin typeface="Arial"/>
              <a:ea typeface="ヒラギノ角ゴ ProN W3"/>
              <a:cs typeface="Arial"/>
            </a:endParaRPr>
          </a:p>
          <a:p>
            <a:r>
              <a:rPr lang="en-US" altLang="ja-JP" dirty="0" smtClean="0">
                <a:latin typeface="Arial"/>
                <a:ea typeface="ヒラギノ角ゴ ProN W3"/>
                <a:cs typeface="Arial"/>
              </a:rPr>
              <a:t>192.168.50.13</a:t>
            </a:r>
            <a:endParaRPr kumimoji="1" lang="ja-JP" altLang="en-US" dirty="0">
              <a:latin typeface="Arial"/>
              <a:ea typeface="ヒラギノ角ゴ ProN W3"/>
              <a:cs typeface="Arial"/>
            </a:endParaRPr>
          </a:p>
        </p:txBody>
      </p:sp>
      <p:sp>
        <p:nvSpPr>
          <p:cNvPr id="41" name="テキスト ボックス 40"/>
          <p:cNvSpPr txBox="1"/>
          <p:nvPr/>
        </p:nvSpPr>
        <p:spPr>
          <a:xfrm>
            <a:off x="72008" y="3933056"/>
            <a:ext cx="1985392"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192.168.16.0</a:t>
            </a:r>
            <a:r>
              <a:rPr kumimoji="1" lang="en-US" altLang="ja-JP" dirty="0" smtClean="0">
                <a:latin typeface="Arial"/>
                <a:ea typeface="ヒラギノ角ゴ ProN W3"/>
                <a:cs typeface="Arial"/>
              </a:rPr>
              <a:t>/24</a:t>
            </a:r>
            <a:endParaRPr kumimoji="1" lang="ja-JP" altLang="en-US" dirty="0">
              <a:latin typeface="Arial"/>
              <a:ea typeface="ヒラギノ角ゴ ProN W3"/>
              <a:cs typeface="Arial"/>
            </a:endParaRPr>
          </a:p>
        </p:txBody>
      </p:sp>
      <p:sp>
        <p:nvSpPr>
          <p:cNvPr id="42" name="テキスト ボックス 41"/>
          <p:cNvSpPr txBox="1"/>
          <p:nvPr/>
        </p:nvSpPr>
        <p:spPr>
          <a:xfrm>
            <a:off x="6840760" y="4005064"/>
            <a:ext cx="1846040"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192.168.50.0/24</a:t>
            </a:r>
            <a:endParaRPr kumimoji="1" lang="ja-JP" altLang="en-US" dirty="0">
              <a:latin typeface="Arial"/>
              <a:ea typeface="ヒラギノ角ゴ ProN W3"/>
              <a:cs typeface="Arial"/>
            </a:endParaRPr>
          </a:p>
        </p:txBody>
      </p:sp>
      <p:sp>
        <p:nvSpPr>
          <p:cNvPr id="43" name="テキスト ボックス 42"/>
          <p:cNvSpPr txBox="1"/>
          <p:nvPr/>
        </p:nvSpPr>
        <p:spPr>
          <a:xfrm>
            <a:off x="2592288" y="3861048"/>
            <a:ext cx="1763688"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192.168.16.1</a:t>
            </a:r>
            <a:endParaRPr kumimoji="1" lang="ja-JP" altLang="en-US" dirty="0">
              <a:latin typeface="Arial"/>
              <a:ea typeface="ヒラギノ角ゴ ProN W3"/>
              <a:cs typeface="Arial"/>
            </a:endParaRPr>
          </a:p>
        </p:txBody>
      </p:sp>
      <p:sp>
        <p:nvSpPr>
          <p:cNvPr id="44" name="テキスト ボックス 43"/>
          <p:cNvSpPr txBox="1"/>
          <p:nvPr/>
        </p:nvSpPr>
        <p:spPr>
          <a:xfrm>
            <a:off x="5400600" y="3861048"/>
            <a:ext cx="1763688"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192.168.50.1</a:t>
            </a:r>
            <a:endParaRPr kumimoji="1" lang="ja-JP" altLang="en-US" dirty="0">
              <a:latin typeface="Arial"/>
              <a:ea typeface="ヒラギノ角ゴ ProN W3"/>
              <a:cs typeface="Arial"/>
            </a:endParaRPr>
          </a:p>
        </p:txBody>
      </p:sp>
      <p:sp>
        <p:nvSpPr>
          <p:cNvPr id="45" name="正方形/長方形 44"/>
          <p:cNvSpPr/>
          <p:nvPr/>
        </p:nvSpPr>
        <p:spPr>
          <a:xfrm>
            <a:off x="2699792" y="4221088"/>
            <a:ext cx="1296144" cy="576064"/>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ial"/>
                <a:ea typeface="ヒラギノ角ゴ ProN W3"/>
                <a:cs typeface="Arial"/>
              </a:rPr>
              <a:t>ルータ </a:t>
            </a:r>
            <a:r>
              <a:rPr kumimoji="1" lang="en-US" altLang="ja-JP" sz="2000" dirty="0" smtClean="0">
                <a:solidFill>
                  <a:schemeClr val="tx1"/>
                </a:solidFill>
                <a:latin typeface="Arial"/>
                <a:ea typeface="ヒラギノ角ゴ ProN W3"/>
                <a:cs typeface="Arial"/>
              </a:rPr>
              <a:t>A</a:t>
            </a:r>
            <a:endParaRPr kumimoji="1" lang="ja-JP" altLang="en-US" sz="1600" dirty="0">
              <a:solidFill>
                <a:schemeClr val="tx1"/>
              </a:solidFill>
              <a:latin typeface="Arial"/>
              <a:ea typeface="ヒラギノ角ゴ ProN W3"/>
              <a:cs typeface="Arial"/>
            </a:endParaRPr>
          </a:p>
        </p:txBody>
      </p:sp>
      <p:sp>
        <p:nvSpPr>
          <p:cNvPr id="46" name="正方形/長方形 45"/>
          <p:cNvSpPr/>
          <p:nvPr/>
        </p:nvSpPr>
        <p:spPr>
          <a:xfrm>
            <a:off x="5364088" y="42210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ial"/>
                <a:ea typeface="ヒラギノ角ゴ ProN W3"/>
                <a:cs typeface="Arial"/>
              </a:rPr>
              <a:t>ルータ </a:t>
            </a:r>
            <a:r>
              <a:rPr kumimoji="1" lang="en-US" altLang="ja-JP" sz="2000" dirty="0" smtClean="0">
                <a:solidFill>
                  <a:schemeClr val="tx1"/>
                </a:solidFill>
                <a:latin typeface="Arial"/>
                <a:ea typeface="ヒラギノ角ゴ ProN W3"/>
                <a:cs typeface="Arial"/>
              </a:rPr>
              <a:t>C</a:t>
            </a:r>
            <a:endParaRPr kumimoji="1" lang="ja-JP" altLang="en-US" sz="1600" dirty="0">
              <a:solidFill>
                <a:schemeClr val="tx1"/>
              </a:solidFill>
              <a:latin typeface="Arial"/>
              <a:ea typeface="ヒラギノ角ゴ ProN W3"/>
              <a:cs typeface="Arial"/>
            </a:endParaRPr>
          </a:p>
        </p:txBody>
      </p:sp>
      <p:sp>
        <p:nvSpPr>
          <p:cNvPr id="47" name="コンテンツ プレースホルダ 2"/>
          <p:cNvSpPr>
            <a:spLocks noGrp="1"/>
          </p:cNvSpPr>
          <p:nvPr>
            <p:ph idx="1"/>
          </p:nvPr>
        </p:nvSpPr>
        <p:spPr>
          <a:xfrm>
            <a:off x="457200" y="1600201"/>
            <a:ext cx="8229600" cy="1828799"/>
          </a:xfrm>
        </p:spPr>
        <p:txBody>
          <a:bodyPr>
            <a:normAutofit/>
          </a:bodyPr>
          <a:lstStyle/>
          <a:p>
            <a:r>
              <a:rPr lang="en-US" altLang="ja-JP" dirty="0" smtClean="0">
                <a:latin typeface="Arial"/>
                <a:ea typeface="ヒラギノ角ゴ ProN W3"/>
                <a:cs typeface="Arial"/>
              </a:rPr>
              <a:t>C </a:t>
            </a:r>
            <a:r>
              <a:rPr kumimoji="1" lang="ja-JP" altLang="en-US" dirty="0" smtClean="0">
                <a:latin typeface="Arial"/>
                <a:ea typeface="ヒラギノ角ゴ ProN W3"/>
                <a:cs typeface="Arial"/>
              </a:rPr>
              <a:t>が同一ネットワーク内</a:t>
            </a:r>
            <a:r>
              <a:rPr kumimoji="1" lang="ja-JP" altLang="en-US" dirty="0" smtClean="0">
                <a:latin typeface="Arial"/>
                <a:ea typeface="ヒラギノ角ゴ ProN W3"/>
                <a:cs typeface="Arial"/>
              </a:rPr>
              <a:t>に</a:t>
            </a:r>
            <a:r>
              <a:rPr kumimoji="1" lang="ja-JP" altLang="en-US" dirty="0" smtClean="0">
                <a:latin typeface="Arial"/>
                <a:ea typeface="ヒラギノ角ゴ ProN W3"/>
                <a:cs typeface="Arial"/>
              </a:rPr>
              <a:t>ない</a:t>
            </a:r>
            <a:r>
              <a:rPr kumimoji="1" lang="ja-JP" altLang="en-US" dirty="0" smtClean="0">
                <a:latin typeface="Arial"/>
                <a:ea typeface="ヒラギノ角ゴ ProN W3"/>
                <a:cs typeface="Arial"/>
              </a:rPr>
              <a:t>場合</a:t>
            </a:r>
          </a:p>
          <a:p>
            <a:pPr marL="803275" lvl="1" indent="-346075">
              <a:buNone/>
            </a:pPr>
            <a:r>
              <a:rPr lang="en-US" altLang="ja-JP" dirty="0" smtClean="0">
                <a:latin typeface="Arial"/>
                <a:ea typeface="ヒラギノ角ゴ ProN W3"/>
                <a:cs typeface="Arial"/>
              </a:rPr>
              <a:t>4. </a:t>
            </a:r>
            <a:r>
              <a:rPr lang="ja-JP" altLang="en-US" dirty="0" smtClean="0">
                <a:latin typeface="Arial"/>
                <a:ea typeface="ヒラギノ角ゴ ProN W3"/>
                <a:cs typeface="Arial"/>
              </a:rPr>
              <a:t>ルータ</a:t>
            </a:r>
            <a:r>
              <a:rPr lang="en-US" altLang="ja-JP" dirty="0" smtClean="0">
                <a:latin typeface="Arial"/>
                <a:ea typeface="ヒラギノ角ゴ ProN W3"/>
                <a:cs typeface="Arial"/>
              </a:rPr>
              <a:t> A </a:t>
            </a:r>
            <a:r>
              <a:rPr lang="ja-JP" altLang="en-US" dirty="0" smtClean="0">
                <a:latin typeface="Arial"/>
                <a:ea typeface="ヒラギノ角ゴ ProN W3"/>
                <a:cs typeface="Arial"/>
              </a:rPr>
              <a:t>はルーティングテーブルから</a:t>
            </a:r>
            <a:r>
              <a:rPr lang="en-US" altLang="ja-JP" dirty="0" smtClean="0">
                <a:latin typeface="Arial"/>
                <a:ea typeface="ヒラギノ角ゴ ProN W3"/>
                <a:cs typeface="Arial"/>
              </a:rPr>
              <a:t> C </a:t>
            </a:r>
            <a:r>
              <a:rPr lang="ja-JP" altLang="en-US" dirty="0" smtClean="0">
                <a:latin typeface="Arial"/>
                <a:ea typeface="ヒラギノ角ゴ ProN W3"/>
                <a:cs typeface="Arial"/>
              </a:rPr>
              <a:t>に行くまでの経路を選択し次に渡すルータを選択</a:t>
            </a:r>
            <a:endParaRPr lang="en-US" altLang="ja-JP" dirty="0" smtClean="0">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098" name="Picture 2" descr="C:\Users\kondou\myfile\pplab\seminor\EPnetFaN\lemon2010\PC.jpg"/>
          <p:cNvPicPr>
            <a:picLocks noChangeAspect="1" noChangeArrowheads="1"/>
          </p:cNvPicPr>
          <p:nvPr/>
        </p:nvPicPr>
        <p:blipFill>
          <a:blip r:embed="rId2" cstate="print"/>
          <a:srcRect/>
          <a:stretch>
            <a:fillRect/>
          </a:stretch>
        </p:blipFill>
        <p:spPr bwMode="auto">
          <a:xfrm>
            <a:off x="827584" y="4941168"/>
            <a:ext cx="1135981" cy="1114846"/>
          </a:xfrm>
          <a:prstGeom prst="rect">
            <a:avLst/>
          </a:prstGeom>
          <a:noFill/>
        </p:spPr>
      </p:pic>
      <p:cxnSp>
        <p:nvCxnSpPr>
          <p:cNvPr id="6" name="直線コネクタ 5"/>
          <p:cNvCxnSpPr/>
          <p:nvPr/>
        </p:nvCxnSpPr>
        <p:spPr>
          <a:xfrm>
            <a:off x="683568" y="4365104"/>
            <a:ext cx="756084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5400000">
            <a:off x="1304020"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rot="10800000">
            <a:off x="3995936" y="4365104"/>
            <a:ext cx="2376264"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rot="5400000">
            <a:off x="7128284"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2" descr="C:\Users\kondou\myfile\pplab\seminor\EPnetFaN\lemon2010\PC.jpg"/>
          <p:cNvPicPr>
            <a:picLocks noChangeAspect="1" noChangeArrowheads="1"/>
          </p:cNvPicPr>
          <p:nvPr/>
        </p:nvPicPr>
        <p:blipFill>
          <a:blip r:embed="rId2" cstate="print"/>
          <a:srcRect/>
          <a:stretch>
            <a:fillRect/>
          </a:stretch>
        </p:blipFill>
        <p:spPr bwMode="auto">
          <a:xfrm>
            <a:off x="6820395" y="4978450"/>
            <a:ext cx="1135981" cy="1114846"/>
          </a:xfrm>
          <a:prstGeom prst="rect">
            <a:avLst/>
          </a:prstGeom>
          <a:noFill/>
        </p:spPr>
      </p:pic>
      <p:sp>
        <p:nvSpPr>
          <p:cNvPr id="23" name="正方形/長方形 22"/>
          <p:cNvSpPr/>
          <p:nvPr/>
        </p:nvSpPr>
        <p:spPr>
          <a:xfrm>
            <a:off x="2699792" y="42210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ルータ</a:t>
            </a:r>
            <a:endParaRPr kumimoji="1" lang="ja-JP" altLang="en-US" dirty="0">
              <a:solidFill>
                <a:schemeClr val="tx1"/>
              </a:solidFill>
            </a:endParaRPr>
          </a:p>
        </p:txBody>
      </p:sp>
      <p:sp>
        <p:nvSpPr>
          <p:cNvPr id="25" name="正方形/長方形 24"/>
          <p:cNvSpPr/>
          <p:nvPr/>
        </p:nvSpPr>
        <p:spPr>
          <a:xfrm>
            <a:off x="5364088" y="42210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ルータ</a:t>
            </a:r>
            <a:endParaRPr kumimoji="1" lang="ja-JP" altLang="en-US" dirty="0">
              <a:solidFill>
                <a:schemeClr val="tx1"/>
              </a:solidFill>
            </a:endParaRPr>
          </a:p>
        </p:txBody>
      </p:sp>
      <p:cxnSp>
        <p:nvCxnSpPr>
          <p:cNvPr id="27" name="直線コネクタ 26"/>
          <p:cNvCxnSpPr/>
          <p:nvPr/>
        </p:nvCxnSpPr>
        <p:spPr>
          <a:xfrm>
            <a:off x="3995936"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4283968"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572000"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4860032"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5148064"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A </a:t>
            </a:r>
            <a:r>
              <a:rPr lang="ja-JP" altLang="en-US" sz="4000" dirty="0" smtClean="0">
                <a:solidFill>
                  <a:schemeClr val="tx2"/>
                </a:solidFill>
                <a:latin typeface="Arial"/>
                <a:ea typeface="ヒラギノ角ゴ ProN W3"/>
                <a:cs typeface="Arial"/>
              </a:rPr>
              <a:t>が</a:t>
            </a:r>
            <a:r>
              <a:rPr lang="en-US" altLang="ja-JP" sz="4000" dirty="0" smtClean="0">
                <a:solidFill>
                  <a:schemeClr val="tx2"/>
                </a:solidFill>
                <a:latin typeface="Arial"/>
                <a:ea typeface="ヒラギノ角ゴ ProN W3"/>
                <a:cs typeface="Arial"/>
              </a:rPr>
              <a:t> C </a:t>
            </a:r>
            <a:r>
              <a:rPr lang="ja-JP" altLang="en-US" sz="4000" dirty="0" smtClean="0">
                <a:solidFill>
                  <a:schemeClr val="tx2"/>
                </a:solidFill>
                <a:latin typeface="Arial"/>
                <a:ea typeface="ヒラギノ角ゴ ProN W3"/>
                <a:cs typeface="Arial"/>
              </a:rPr>
              <a:t>の</a:t>
            </a:r>
            <a:r>
              <a:rPr lang="en-US" altLang="ja-JP" sz="4000" dirty="0" smtClean="0">
                <a:solidFill>
                  <a:schemeClr val="tx2"/>
                </a:solidFill>
                <a:latin typeface="Arial"/>
                <a:ea typeface="ヒラギノ角ゴ ProN W3"/>
                <a:cs typeface="Arial"/>
              </a:rPr>
              <a:t> MAC </a:t>
            </a:r>
            <a:r>
              <a:rPr lang="ja-JP" altLang="en-US" sz="4000" dirty="0" smtClean="0">
                <a:solidFill>
                  <a:schemeClr val="tx2"/>
                </a:solidFill>
                <a:latin typeface="Arial"/>
                <a:ea typeface="ヒラギノ角ゴ ProN W3"/>
                <a:cs typeface="Arial"/>
              </a:rPr>
              <a:t>アドレスを調べる</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
        <p:nvSpPr>
          <p:cNvPr id="39" name="テキスト ボックス 38"/>
          <p:cNvSpPr txBox="1"/>
          <p:nvPr/>
        </p:nvSpPr>
        <p:spPr>
          <a:xfrm>
            <a:off x="827584" y="6093296"/>
            <a:ext cx="1728192" cy="646331"/>
          </a:xfrm>
          <a:prstGeom prst="rect">
            <a:avLst/>
          </a:prstGeom>
          <a:noFill/>
        </p:spPr>
        <p:txBody>
          <a:bodyPr wrap="square" rtlCol="0">
            <a:spAutoFit/>
          </a:bodyPr>
          <a:lstStyle/>
          <a:p>
            <a:r>
              <a:rPr kumimoji="1" lang="en-US" altLang="ja-JP" dirty="0" smtClean="0">
                <a:latin typeface="Arial"/>
                <a:ea typeface="ヒラギノ角ゴ ProN W3"/>
                <a:cs typeface="Arial"/>
              </a:rPr>
              <a:t>A  </a:t>
            </a:r>
            <a:r>
              <a:rPr kumimoji="1" lang="ja-JP" altLang="en-US" dirty="0" smtClean="0">
                <a:latin typeface="Arial"/>
                <a:ea typeface="ヒラギノ角ゴ ProN W3"/>
                <a:cs typeface="Arial"/>
              </a:rPr>
              <a:t>さん</a:t>
            </a:r>
            <a:r>
              <a:rPr kumimoji="1" lang="en-US" altLang="ja-JP" dirty="0" smtClean="0">
                <a:latin typeface="Arial"/>
                <a:ea typeface="ヒラギノ角ゴ ProN W3"/>
                <a:cs typeface="Arial"/>
              </a:rPr>
              <a:t> </a:t>
            </a:r>
            <a:r>
              <a:rPr kumimoji="1" lang="en-US" altLang="ja-JP" dirty="0" smtClean="0">
                <a:latin typeface="Arial"/>
                <a:ea typeface="ヒラギノ角ゴ ProN W3"/>
                <a:cs typeface="Arial"/>
              </a:rPr>
              <a:t>192.168.16.11</a:t>
            </a:r>
            <a:endParaRPr kumimoji="1" lang="ja-JP" altLang="en-US" dirty="0">
              <a:latin typeface="Arial"/>
              <a:ea typeface="ヒラギノ角ゴ ProN W3"/>
              <a:cs typeface="Arial"/>
            </a:endParaRPr>
          </a:p>
        </p:txBody>
      </p:sp>
      <p:sp>
        <p:nvSpPr>
          <p:cNvPr id="40" name="テキスト ボックス 39"/>
          <p:cNvSpPr txBox="1"/>
          <p:nvPr/>
        </p:nvSpPr>
        <p:spPr>
          <a:xfrm>
            <a:off x="6948264" y="6084004"/>
            <a:ext cx="1800200" cy="646331"/>
          </a:xfrm>
          <a:prstGeom prst="rect">
            <a:avLst/>
          </a:prstGeom>
          <a:noFill/>
        </p:spPr>
        <p:txBody>
          <a:bodyPr wrap="square" rtlCol="0">
            <a:spAutoFit/>
          </a:bodyPr>
          <a:lstStyle/>
          <a:p>
            <a:r>
              <a:rPr lang="en-US" altLang="ja-JP" dirty="0" smtClean="0">
                <a:latin typeface="Arial"/>
                <a:ea typeface="ヒラギノ角ゴ ProN W3"/>
                <a:cs typeface="Arial"/>
              </a:rPr>
              <a:t>C </a:t>
            </a:r>
            <a:r>
              <a:rPr kumimoji="1" lang="ja-JP" altLang="en-US" dirty="0" err="1" smtClean="0">
                <a:latin typeface="Arial"/>
                <a:ea typeface="ヒラギノ角ゴ ProN W3"/>
                <a:cs typeface="Arial"/>
              </a:rPr>
              <a:t>さん</a:t>
            </a:r>
            <a:endParaRPr kumimoji="1" lang="en-US" altLang="ja-JP" dirty="0" smtClean="0">
              <a:latin typeface="Arial"/>
              <a:ea typeface="ヒラギノ角ゴ ProN W3"/>
              <a:cs typeface="Arial"/>
            </a:endParaRPr>
          </a:p>
          <a:p>
            <a:r>
              <a:rPr lang="en-US" altLang="ja-JP" dirty="0" smtClean="0">
                <a:latin typeface="Arial"/>
                <a:ea typeface="ヒラギノ角ゴ ProN W3"/>
                <a:cs typeface="Arial"/>
              </a:rPr>
              <a:t>192.168.50.13</a:t>
            </a:r>
            <a:endParaRPr kumimoji="1" lang="ja-JP" altLang="en-US" dirty="0">
              <a:latin typeface="Arial"/>
              <a:ea typeface="ヒラギノ角ゴ ProN W3"/>
              <a:cs typeface="Arial"/>
            </a:endParaRPr>
          </a:p>
        </p:txBody>
      </p:sp>
      <p:sp>
        <p:nvSpPr>
          <p:cNvPr id="41" name="テキスト ボックス 40"/>
          <p:cNvSpPr txBox="1"/>
          <p:nvPr/>
        </p:nvSpPr>
        <p:spPr>
          <a:xfrm>
            <a:off x="72008" y="3933056"/>
            <a:ext cx="1985392"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192.168.16.0</a:t>
            </a:r>
            <a:r>
              <a:rPr kumimoji="1" lang="en-US" altLang="ja-JP" dirty="0" smtClean="0">
                <a:latin typeface="Arial"/>
                <a:ea typeface="ヒラギノ角ゴ ProN W3"/>
                <a:cs typeface="Arial"/>
              </a:rPr>
              <a:t>/24</a:t>
            </a:r>
            <a:endParaRPr kumimoji="1" lang="ja-JP" altLang="en-US" dirty="0">
              <a:latin typeface="Arial"/>
              <a:ea typeface="ヒラギノ角ゴ ProN W3"/>
              <a:cs typeface="Arial"/>
            </a:endParaRPr>
          </a:p>
        </p:txBody>
      </p:sp>
      <p:sp>
        <p:nvSpPr>
          <p:cNvPr id="42" name="テキスト ボックス 41"/>
          <p:cNvSpPr txBox="1"/>
          <p:nvPr/>
        </p:nvSpPr>
        <p:spPr>
          <a:xfrm>
            <a:off x="6840760" y="4005064"/>
            <a:ext cx="1846040"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192.168.50.0/24</a:t>
            </a:r>
            <a:endParaRPr kumimoji="1" lang="ja-JP" altLang="en-US" dirty="0">
              <a:latin typeface="Arial"/>
              <a:ea typeface="ヒラギノ角ゴ ProN W3"/>
              <a:cs typeface="Arial"/>
            </a:endParaRPr>
          </a:p>
        </p:txBody>
      </p:sp>
      <p:sp>
        <p:nvSpPr>
          <p:cNvPr id="43" name="テキスト ボックス 42"/>
          <p:cNvSpPr txBox="1"/>
          <p:nvPr/>
        </p:nvSpPr>
        <p:spPr>
          <a:xfrm>
            <a:off x="2592288" y="3861048"/>
            <a:ext cx="1763688"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192.168.16.1</a:t>
            </a:r>
            <a:endParaRPr kumimoji="1" lang="ja-JP" altLang="en-US" dirty="0">
              <a:latin typeface="Arial"/>
              <a:ea typeface="ヒラギノ角ゴ ProN W3"/>
              <a:cs typeface="Arial"/>
            </a:endParaRPr>
          </a:p>
        </p:txBody>
      </p:sp>
      <p:sp>
        <p:nvSpPr>
          <p:cNvPr id="44" name="テキスト ボックス 43"/>
          <p:cNvSpPr txBox="1"/>
          <p:nvPr/>
        </p:nvSpPr>
        <p:spPr>
          <a:xfrm>
            <a:off x="5400600" y="3861048"/>
            <a:ext cx="1763688"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192.168.50.1</a:t>
            </a:r>
            <a:endParaRPr kumimoji="1" lang="ja-JP" altLang="en-US" dirty="0">
              <a:latin typeface="Arial"/>
              <a:ea typeface="ヒラギノ角ゴ ProN W3"/>
              <a:cs typeface="Arial"/>
            </a:endParaRPr>
          </a:p>
        </p:txBody>
      </p:sp>
      <p:sp>
        <p:nvSpPr>
          <p:cNvPr id="45" name="正方形/長方形 44"/>
          <p:cNvSpPr/>
          <p:nvPr/>
        </p:nvSpPr>
        <p:spPr>
          <a:xfrm>
            <a:off x="2699792" y="4221088"/>
            <a:ext cx="1296144" cy="576064"/>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ial"/>
                <a:ea typeface="ヒラギノ角ゴ ProN W3"/>
                <a:cs typeface="Arial"/>
              </a:rPr>
              <a:t>ルータ </a:t>
            </a:r>
            <a:r>
              <a:rPr kumimoji="1" lang="en-US" altLang="ja-JP" sz="2000" dirty="0" smtClean="0">
                <a:solidFill>
                  <a:schemeClr val="tx1"/>
                </a:solidFill>
                <a:latin typeface="Arial"/>
                <a:ea typeface="ヒラギノ角ゴ ProN W3"/>
                <a:cs typeface="Arial"/>
              </a:rPr>
              <a:t>A</a:t>
            </a:r>
            <a:endParaRPr kumimoji="1" lang="ja-JP" altLang="en-US" sz="1600" dirty="0">
              <a:solidFill>
                <a:schemeClr val="tx1"/>
              </a:solidFill>
              <a:latin typeface="Arial"/>
              <a:ea typeface="ヒラギノ角ゴ ProN W3"/>
              <a:cs typeface="Arial"/>
            </a:endParaRPr>
          </a:p>
        </p:txBody>
      </p:sp>
      <p:sp>
        <p:nvSpPr>
          <p:cNvPr id="46" name="正方形/長方形 45"/>
          <p:cNvSpPr/>
          <p:nvPr/>
        </p:nvSpPr>
        <p:spPr>
          <a:xfrm>
            <a:off x="5364088" y="42210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ial"/>
                <a:ea typeface="ヒラギノ角ゴ ProN W3"/>
                <a:cs typeface="Arial"/>
              </a:rPr>
              <a:t>ルータ </a:t>
            </a:r>
            <a:r>
              <a:rPr kumimoji="1" lang="en-US" altLang="ja-JP" sz="2000" dirty="0" smtClean="0">
                <a:solidFill>
                  <a:schemeClr val="tx1"/>
                </a:solidFill>
                <a:latin typeface="Arial"/>
                <a:ea typeface="ヒラギノ角ゴ ProN W3"/>
                <a:cs typeface="Arial"/>
              </a:rPr>
              <a:t>C</a:t>
            </a:r>
            <a:endParaRPr kumimoji="1" lang="ja-JP" altLang="en-US" sz="1600" dirty="0">
              <a:solidFill>
                <a:schemeClr val="tx1"/>
              </a:solidFill>
              <a:latin typeface="Arial"/>
              <a:ea typeface="ヒラギノ角ゴ ProN W3"/>
              <a:cs typeface="Arial"/>
            </a:endParaRPr>
          </a:p>
        </p:txBody>
      </p:sp>
      <p:sp>
        <p:nvSpPr>
          <p:cNvPr id="47" name="コンテンツ プレースホルダ 2"/>
          <p:cNvSpPr>
            <a:spLocks noGrp="1"/>
          </p:cNvSpPr>
          <p:nvPr>
            <p:ph idx="1"/>
          </p:nvPr>
        </p:nvSpPr>
        <p:spPr>
          <a:xfrm>
            <a:off x="457200" y="1600201"/>
            <a:ext cx="8229600" cy="1828799"/>
          </a:xfrm>
        </p:spPr>
        <p:txBody>
          <a:bodyPr>
            <a:normAutofit/>
          </a:bodyPr>
          <a:lstStyle/>
          <a:p>
            <a:r>
              <a:rPr lang="en-US" altLang="ja-JP" dirty="0" smtClean="0">
                <a:latin typeface="Arial"/>
                <a:ea typeface="ヒラギノ角ゴ ProN W3"/>
                <a:cs typeface="Arial"/>
              </a:rPr>
              <a:t>C </a:t>
            </a:r>
            <a:r>
              <a:rPr kumimoji="1" lang="ja-JP" altLang="en-US" dirty="0" smtClean="0">
                <a:latin typeface="Arial"/>
                <a:ea typeface="ヒラギノ角ゴ ProN W3"/>
                <a:cs typeface="Arial"/>
              </a:rPr>
              <a:t>が同一ネットワーク内</a:t>
            </a:r>
            <a:r>
              <a:rPr kumimoji="1" lang="ja-JP" altLang="en-US" dirty="0" smtClean="0">
                <a:latin typeface="Arial"/>
                <a:ea typeface="ヒラギノ角ゴ ProN W3"/>
                <a:cs typeface="Arial"/>
              </a:rPr>
              <a:t>に</a:t>
            </a:r>
            <a:r>
              <a:rPr kumimoji="1" lang="ja-JP" altLang="en-US" dirty="0" smtClean="0">
                <a:latin typeface="Arial"/>
                <a:ea typeface="ヒラギノ角ゴ ProN W3"/>
                <a:cs typeface="Arial"/>
              </a:rPr>
              <a:t>ない</a:t>
            </a:r>
            <a:r>
              <a:rPr kumimoji="1" lang="ja-JP" altLang="en-US" dirty="0" smtClean="0">
                <a:latin typeface="Arial"/>
                <a:ea typeface="ヒラギノ角ゴ ProN W3"/>
                <a:cs typeface="Arial"/>
              </a:rPr>
              <a:t>場合</a:t>
            </a:r>
          </a:p>
          <a:p>
            <a:pPr marL="803275" lvl="1" indent="-346075">
              <a:buNone/>
            </a:pPr>
            <a:r>
              <a:rPr lang="en-US" altLang="ja-JP" dirty="0" smtClean="0">
                <a:latin typeface="Arial"/>
                <a:ea typeface="ヒラギノ角ゴ ProN W3"/>
                <a:cs typeface="Arial"/>
              </a:rPr>
              <a:t>5</a:t>
            </a:r>
            <a:r>
              <a:rPr lang="en-US" altLang="ja-JP" dirty="0" smtClean="0">
                <a:latin typeface="Arial"/>
                <a:ea typeface="ヒラギノ角ゴ ProN W3"/>
                <a:cs typeface="Arial"/>
              </a:rPr>
              <a:t>. </a:t>
            </a:r>
            <a:r>
              <a:rPr lang="en-US" altLang="ja-JP" dirty="0" smtClean="0">
                <a:latin typeface="Arial"/>
                <a:ea typeface="ヒラギノ角ゴ ProN W3"/>
                <a:cs typeface="Arial"/>
              </a:rPr>
              <a:t>1, 2 </a:t>
            </a:r>
            <a:r>
              <a:rPr lang="ja-JP" altLang="en-US" dirty="0" smtClean="0">
                <a:latin typeface="Arial"/>
                <a:ea typeface="ヒラギノ角ゴ ProN W3"/>
                <a:cs typeface="Arial"/>
              </a:rPr>
              <a:t>と同様にして次のルータの</a:t>
            </a:r>
            <a:r>
              <a:rPr lang="en-US" altLang="ja-JP" dirty="0" smtClean="0">
                <a:latin typeface="Arial"/>
                <a:ea typeface="ヒラギノ角ゴ ProN W3"/>
                <a:cs typeface="Arial"/>
              </a:rPr>
              <a:t> MAC </a:t>
            </a:r>
            <a:r>
              <a:rPr lang="ja-JP" altLang="en-US" dirty="0" smtClean="0">
                <a:latin typeface="Arial"/>
                <a:ea typeface="ヒラギノ角ゴ ProN W3"/>
                <a:cs typeface="Arial"/>
              </a:rPr>
              <a:t>アドレスを取得し</a:t>
            </a:r>
            <a:r>
              <a:rPr lang="en-US" altLang="ja-JP" dirty="0" smtClean="0">
                <a:latin typeface="Arial"/>
                <a:ea typeface="ヒラギノ角ゴ ProN W3"/>
                <a:cs typeface="Arial"/>
              </a:rPr>
              <a:t>, Ethernet </a:t>
            </a:r>
            <a:r>
              <a:rPr lang="ja-JP" altLang="en-US" dirty="0" smtClean="0">
                <a:latin typeface="Arial"/>
                <a:ea typeface="ヒラギノ角ゴ ProN W3"/>
                <a:cs typeface="Arial"/>
              </a:rPr>
              <a:t>ヘッダに次のルータの</a:t>
            </a:r>
            <a:r>
              <a:rPr lang="en-US" altLang="ja-JP" dirty="0" smtClean="0">
                <a:latin typeface="Arial"/>
                <a:ea typeface="ヒラギノ角ゴ ProN W3"/>
                <a:cs typeface="Arial"/>
              </a:rPr>
              <a:t> MAC </a:t>
            </a:r>
            <a:r>
              <a:rPr lang="ja-JP" altLang="en-US" dirty="0" smtClean="0">
                <a:latin typeface="Arial"/>
                <a:ea typeface="ヒラギノ角ゴ ProN W3"/>
                <a:cs typeface="Arial"/>
              </a:rPr>
              <a:t>アドレスを書き込み送信</a:t>
            </a:r>
            <a:endParaRPr lang="en-US" altLang="ja-JP" dirty="0" smtClean="0">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934072"/>
            <a:ext cx="8229600" cy="1143000"/>
          </a:xfrm>
        </p:spPr>
        <p:txBody>
          <a:bodyPr>
            <a:normAutofit/>
          </a:bodyPr>
          <a:lstStyle/>
          <a:p>
            <a:r>
              <a:rPr kumimoji="1" lang="ja-JP" altLang="en-US" sz="5400" dirty="0" smtClean="0">
                <a:latin typeface="ヒラギノ角ゴ ProN W3"/>
                <a:ea typeface="ヒラギノ角ゴ ProN W3"/>
                <a:cs typeface="ヒラギノ角ゴ ProN W3"/>
              </a:rPr>
              <a:t>ルータ</a:t>
            </a:r>
            <a:r>
              <a:rPr kumimoji="1" lang="ja-JP" altLang="en-US" sz="5400" dirty="0" smtClean="0">
                <a:latin typeface="ヒラギノ角ゴ ProN W3"/>
                <a:ea typeface="ヒラギノ角ゴ ProN W3"/>
                <a:cs typeface="ヒラギノ角ゴ ProN W3"/>
              </a:rPr>
              <a:t>ってなに？</a:t>
            </a:r>
            <a:endParaRPr kumimoji="1" lang="ja-JP" altLang="en-US" sz="5400" dirty="0">
              <a:latin typeface="ヒラギノ角ゴ ProN W3"/>
              <a:ea typeface="ヒラギノ角ゴ ProN W3"/>
              <a:cs typeface="ヒラギノ角ゴ ProN W3"/>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098" name="Picture 2" descr="C:\Users\kondou\myfile\pplab\seminor\EPnetFaN\lemon2010\PC.jpg"/>
          <p:cNvPicPr>
            <a:picLocks noChangeAspect="1" noChangeArrowheads="1"/>
          </p:cNvPicPr>
          <p:nvPr/>
        </p:nvPicPr>
        <p:blipFill>
          <a:blip r:embed="rId2" cstate="print"/>
          <a:srcRect/>
          <a:stretch>
            <a:fillRect/>
          </a:stretch>
        </p:blipFill>
        <p:spPr bwMode="auto">
          <a:xfrm>
            <a:off x="827584" y="4941168"/>
            <a:ext cx="1135981" cy="1114846"/>
          </a:xfrm>
          <a:prstGeom prst="rect">
            <a:avLst/>
          </a:prstGeom>
          <a:noFill/>
        </p:spPr>
      </p:pic>
      <p:cxnSp>
        <p:nvCxnSpPr>
          <p:cNvPr id="6" name="直線コネクタ 5"/>
          <p:cNvCxnSpPr/>
          <p:nvPr/>
        </p:nvCxnSpPr>
        <p:spPr>
          <a:xfrm>
            <a:off x="683568" y="4365104"/>
            <a:ext cx="756084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5400000">
            <a:off x="1304020"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rot="10800000">
            <a:off x="3995936" y="4365104"/>
            <a:ext cx="2376264"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rot="5400000">
            <a:off x="7128284"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2" descr="C:\Users\kondou\myfile\pplab\seminor\EPnetFaN\lemon2010\PC.jpg"/>
          <p:cNvPicPr>
            <a:picLocks noChangeAspect="1" noChangeArrowheads="1"/>
          </p:cNvPicPr>
          <p:nvPr/>
        </p:nvPicPr>
        <p:blipFill>
          <a:blip r:embed="rId2" cstate="print"/>
          <a:srcRect/>
          <a:stretch>
            <a:fillRect/>
          </a:stretch>
        </p:blipFill>
        <p:spPr bwMode="auto">
          <a:xfrm>
            <a:off x="6820395" y="4978450"/>
            <a:ext cx="1135981" cy="1114846"/>
          </a:xfrm>
          <a:prstGeom prst="rect">
            <a:avLst/>
          </a:prstGeom>
          <a:noFill/>
        </p:spPr>
      </p:pic>
      <p:sp>
        <p:nvSpPr>
          <p:cNvPr id="23" name="正方形/長方形 22"/>
          <p:cNvSpPr/>
          <p:nvPr/>
        </p:nvSpPr>
        <p:spPr>
          <a:xfrm>
            <a:off x="2699792" y="42210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ルータ</a:t>
            </a:r>
            <a:endParaRPr kumimoji="1" lang="ja-JP" altLang="en-US" dirty="0">
              <a:solidFill>
                <a:schemeClr val="tx1"/>
              </a:solidFill>
            </a:endParaRPr>
          </a:p>
        </p:txBody>
      </p:sp>
      <p:sp>
        <p:nvSpPr>
          <p:cNvPr id="25" name="正方形/長方形 24"/>
          <p:cNvSpPr/>
          <p:nvPr/>
        </p:nvSpPr>
        <p:spPr>
          <a:xfrm>
            <a:off x="5364088" y="42210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ルータ</a:t>
            </a:r>
            <a:endParaRPr kumimoji="1" lang="ja-JP" altLang="en-US" dirty="0">
              <a:solidFill>
                <a:schemeClr val="tx1"/>
              </a:solidFill>
            </a:endParaRPr>
          </a:p>
        </p:txBody>
      </p:sp>
      <p:cxnSp>
        <p:nvCxnSpPr>
          <p:cNvPr id="27" name="直線コネクタ 26"/>
          <p:cNvCxnSpPr/>
          <p:nvPr/>
        </p:nvCxnSpPr>
        <p:spPr>
          <a:xfrm>
            <a:off x="3995936"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4283968"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572000"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4860032"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5148064"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A </a:t>
            </a:r>
            <a:r>
              <a:rPr lang="ja-JP" altLang="en-US" sz="4000" dirty="0" smtClean="0">
                <a:solidFill>
                  <a:schemeClr val="tx2"/>
                </a:solidFill>
                <a:latin typeface="Arial"/>
                <a:ea typeface="ヒラギノ角ゴ ProN W3"/>
                <a:cs typeface="Arial"/>
              </a:rPr>
              <a:t>が</a:t>
            </a:r>
            <a:r>
              <a:rPr lang="en-US" altLang="ja-JP" sz="4000" dirty="0" smtClean="0">
                <a:solidFill>
                  <a:schemeClr val="tx2"/>
                </a:solidFill>
                <a:latin typeface="Arial"/>
                <a:ea typeface="ヒラギノ角ゴ ProN W3"/>
                <a:cs typeface="Arial"/>
              </a:rPr>
              <a:t> C </a:t>
            </a:r>
            <a:r>
              <a:rPr lang="ja-JP" altLang="en-US" sz="4000" dirty="0" smtClean="0">
                <a:solidFill>
                  <a:schemeClr val="tx2"/>
                </a:solidFill>
                <a:latin typeface="Arial"/>
                <a:ea typeface="ヒラギノ角ゴ ProN W3"/>
                <a:cs typeface="Arial"/>
              </a:rPr>
              <a:t>の</a:t>
            </a:r>
            <a:r>
              <a:rPr lang="en-US" altLang="ja-JP" sz="4000" dirty="0" smtClean="0">
                <a:solidFill>
                  <a:schemeClr val="tx2"/>
                </a:solidFill>
                <a:latin typeface="Arial"/>
                <a:ea typeface="ヒラギノ角ゴ ProN W3"/>
                <a:cs typeface="Arial"/>
              </a:rPr>
              <a:t> MAC </a:t>
            </a:r>
            <a:r>
              <a:rPr lang="ja-JP" altLang="en-US" sz="4000" dirty="0" smtClean="0">
                <a:solidFill>
                  <a:schemeClr val="tx2"/>
                </a:solidFill>
                <a:latin typeface="Arial"/>
                <a:ea typeface="ヒラギノ角ゴ ProN W3"/>
                <a:cs typeface="Arial"/>
              </a:rPr>
              <a:t>アドレスを調べる</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
        <p:nvSpPr>
          <p:cNvPr id="39" name="テキスト ボックス 38"/>
          <p:cNvSpPr txBox="1"/>
          <p:nvPr/>
        </p:nvSpPr>
        <p:spPr>
          <a:xfrm>
            <a:off x="827584" y="6093296"/>
            <a:ext cx="1728192" cy="646331"/>
          </a:xfrm>
          <a:prstGeom prst="rect">
            <a:avLst/>
          </a:prstGeom>
          <a:noFill/>
        </p:spPr>
        <p:txBody>
          <a:bodyPr wrap="square" rtlCol="0">
            <a:spAutoFit/>
          </a:bodyPr>
          <a:lstStyle/>
          <a:p>
            <a:r>
              <a:rPr kumimoji="1" lang="en-US" altLang="ja-JP" dirty="0" smtClean="0">
                <a:latin typeface="Arial"/>
                <a:ea typeface="ヒラギノ角ゴ ProN W3"/>
                <a:cs typeface="Arial"/>
              </a:rPr>
              <a:t>A  </a:t>
            </a:r>
            <a:r>
              <a:rPr kumimoji="1" lang="ja-JP" altLang="en-US" dirty="0" smtClean="0">
                <a:latin typeface="Arial"/>
                <a:ea typeface="ヒラギノ角ゴ ProN W3"/>
                <a:cs typeface="Arial"/>
              </a:rPr>
              <a:t>さん</a:t>
            </a:r>
            <a:r>
              <a:rPr kumimoji="1" lang="en-US" altLang="ja-JP" dirty="0" smtClean="0">
                <a:latin typeface="Arial"/>
                <a:ea typeface="ヒラギノ角ゴ ProN W3"/>
                <a:cs typeface="Arial"/>
              </a:rPr>
              <a:t> </a:t>
            </a:r>
            <a:r>
              <a:rPr kumimoji="1" lang="en-US" altLang="ja-JP" dirty="0" smtClean="0">
                <a:latin typeface="Arial"/>
                <a:ea typeface="ヒラギノ角ゴ ProN W3"/>
                <a:cs typeface="Arial"/>
              </a:rPr>
              <a:t>192.168.16.11</a:t>
            </a:r>
            <a:endParaRPr kumimoji="1" lang="ja-JP" altLang="en-US" dirty="0">
              <a:latin typeface="Arial"/>
              <a:ea typeface="ヒラギノ角ゴ ProN W3"/>
              <a:cs typeface="Arial"/>
            </a:endParaRPr>
          </a:p>
        </p:txBody>
      </p:sp>
      <p:sp>
        <p:nvSpPr>
          <p:cNvPr id="40" name="テキスト ボックス 39"/>
          <p:cNvSpPr txBox="1"/>
          <p:nvPr/>
        </p:nvSpPr>
        <p:spPr>
          <a:xfrm>
            <a:off x="6948264" y="6084004"/>
            <a:ext cx="1800200" cy="646331"/>
          </a:xfrm>
          <a:prstGeom prst="rect">
            <a:avLst/>
          </a:prstGeom>
          <a:noFill/>
        </p:spPr>
        <p:txBody>
          <a:bodyPr wrap="square" rtlCol="0">
            <a:spAutoFit/>
          </a:bodyPr>
          <a:lstStyle/>
          <a:p>
            <a:r>
              <a:rPr lang="en-US" altLang="ja-JP" dirty="0" smtClean="0">
                <a:latin typeface="Arial"/>
                <a:ea typeface="ヒラギノ角ゴ ProN W3"/>
                <a:cs typeface="Arial"/>
              </a:rPr>
              <a:t>C </a:t>
            </a:r>
            <a:r>
              <a:rPr kumimoji="1" lang="ja-JP" altLang="en-US" dirty="0" err="1" smtClean="0">
                <a:latin typeface="Arial"/>
                <a:ea typeface="ヒラギノ角ゴ ProN W3"/>
                <a:cs typeface="Arial"/>
              </a:rPr>
              <a:t>さん</a:t>
            </a:r>
            <a:endParaRPr kumimoji="1" lang="en-US" altLang="ja-JP" dirty="0" smtClean="0">
              <a:latin typeface="Arial"/>
              <a:ea typeface="ヒラギノ角ゴ ProN W3"/>
              <a:cs typeface="Arial"/>
            </a:endParaRPr>
          </a:p>
          <a:p>
            <a:r>
              <a:rPr lang="en-US" altLang="ja-JP" dirty="0" smtClean="0">
                <a:latin typeface="Arial"/>
                <a:ea typeface="ヒラギノ角ゴ ProN W3"/>
                <a:cs typeface="Arial"/>
              </a:rPr>
              <a:t>192.168.50.13</a:t>
            </a:r>
            <a:endParaRPr kumimoji="1" lang="ja-JP" altLang="en-US" dirty="0">
              <a:latin typeface="Arial"/>
              <a:ea typeface="ヒラギノ角ゴ ProN W3"/>
              <a:cs typeface="Arial"/>
            </a:endParaRPr>
          </a:p>
        </p:txBody>
      </p:sp>
      <p:sp>
        <p:nvSpPr>
          <p:cNvPr id="41" name="テキスト ボックス 40"/>
          <p:cNvSpPr txBox="1"/>
          <p:nvPr/>
        </p:nvSpPr>
        <p:spPr>
          <a:xfrm>
            <a:off x="72008" y="3933056"/>
            <a:ext cx="1985392"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192.168.16.0</a:t>
            </a:r>
            <a:r>
              <a:rPr kumimoji="1" lang="en-US" altLang="ja-JP" dirty="0" smtClean="0">
                <a:latin typeface="Arial"/>
                <a:ea typeface="ヒラギノ角ゴ ProN W3"/>
                <a:cs typeface="Arial"/>
              </a:rPr>
              <a:t>/24</a:t>
            </a:r>
            <a:endParaRPr kumimoji="1" lang="ja-JP" altLang="en-US" dirty="0">
              <a:latin typeface="Arial"/>
              <a:ea typeface="ヒラギノ角ゴ ProN W3"/>
              <a:cs typeface="Arial"/>
            </a:endParaRPr>
          </a:p>
        </p:txBody>
      </p:sp>
      <p:sp>
        <p:nvSpPr>
          <p:cNvPr id="42" name="テキスト ボックス 41"/>
          <p:cNvSpPr txBox="1"/>
          <p:nvPr/>
        </p:nvSpPr>
        <p:spPr>
          <a:xfrm>
            <a:off x="6840760" y="4005064"/>
            <a:ext cx="1846040"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192.168.50.0/24</a:t>
            </a:r>
            <a:endParaRPr kumimoji="1" lang="ja-JP" altLang="en-US" dirty="0">
              <a:latin typeface="Arial"/>
              <a:ea typeface="ヒラギノ角ゴ ProN W3"/>
              <a:cs typeface="Arial"/>
            </a:endParaRPr>
          </a:p>
        </p:txBody>
      </p:sp>
      <p:sp>
        <p:nvSpPr>
          <p:cNvPr id="43" name="テキスト ボックス 42"/>
          <p:cNvSpPr txBox="1"/>
          <p:nvPr/>
        </p:nvSpPr>
        <p:spPr>
          <a:xfrm>
            <a:off x="2592288" y="3861048"/>
            <a:ext cx="1763688"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192.168.16.1</a:t>
            </a:r>
            <a:endParaRPr kumimoji="1" lang="ja-JP" altLang="en-US" dirty="0">
              <a:latin typeface="Arial"/>
              <a:ea typeface="ヒラギノ角ゴ ProN W3"/>
              <a:cs typeface="Arial"/>
            </a:endParaRPr>
          </a:p>
        </p:txBody>
      </p:sp>
      <p:sp>
        <p:nvSpPr>
          <p:cNvPr id="44" name="テキスト ボックス 43"/>
          <p:cNvSpPr txBox="1"/>
          <p:nvPr/>
        </p:nvSpPr>
        <p:spPr>
          <a:xfrm>
            <a:off x="5400600" y="3861048"/>
            <a:ext cx="1763688"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192.168.50.1</a:t>
            </a:r>
            <a:endParaRPr kumimoji="1" lang="ja-JP" altLang="en-US" dirty="0">
              <a:latin typeface="Arial"/>
              <a:ea typeface="ヒラギノ角ゴ ProN W3"/>
              <a:cs typeface="Arial"/>
            </a:endParaRPr>
          </a:p>
        </p:txBody>
      </p:sp>
      <p:sp>
        <p:nvSpPr>
          <p:cNvPr id="45" name="正方形/長方形 44"/>
          <p:cNvSpPr/>
          <p:nvPr/>
        </p:nvSpPr>
        <p:spPr>
          <a:xfrm>
            <a:off x="2699792" y="4221088"/>
            <a:ext cx="1296144" cy="57606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ial"/>
                <a:ea typeface="ヒラギノ角ゴ ProN W3"/>
                <a:cs typeface="Arial"/>
              </a:rPr>
              <a:t>ルータ </a:t>
            </a:r>
            <a:r>
              <a:rPr kumimoji="1" lang="en-US" altLang="ja-JP" sz="2000" dirty="0" smtClean="0">
                <a:solidFill>
                  <a:schemeClr val="tx1"/>
                </a:solidFill>
                <a:latin typeface="Arial"/>
                <a:ea typeface="ヒラギノ角ゴ ProN W3"/>
                <a:cs typeface="Arial"/>
              </a:rPr>
              <a:t>A</a:t>
            </a:r>
            <a:endParaRPr kumimoji="1" lang="ja-JP" altLang="en-US" sz="1600" dirty="0">
              <a:solidFill>
                <a:schemeClr val="tx1"/>
              </a:solidFill>
              <a:latin typeface="Arial"/>
              <a:ea typeface="ヒラギノ角ゴ ProN W3"/>
              <a:cs typeface="Arial"/>
            </a:endParaRPr>
          </a:p>
        </p:txBody>
      </p:sp>
      <p:sp>
        <p:nvSpPr>
          <p:cNvPr id="46" name="正方形/長方形 45"/>
          <p:cNvSpPr/>
          <p:nvPr/>
        </p:nvSpPr>
        <p:spPr>
          <a:xfrm>
            <a:off x="5364088" y="4221088"/>
            <a:ext cx="1296144" cy="576064"/>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ial"/>
                <a:ea typeface="ヒラギノ角ゴ ProN W3"/>
                <a:cs typeface="Arial"/>
              </a:rPr>
              <a:t>ルータ </a:t>
            </a:r>
            <a:r>
              <a:rPr kumimoji="1" lang="en-US" altLang="ja-JP" sz="2000" dirty="0" smtClean="0">
                <a:solidFill>
                  <a:schemeClr val="tx1"/>
                </a:solidFill>
                <a:latin typeface="Arial"/>
                <a:ea typeface="ヒラギノ角ゴ ProN W3"/>
                <a:cs typeface="Arial"/>
              </a:rPr>
              <a:t>C</a:t>
            </a:r>
            <a:endParaRPr kumimoji="1" lang="ja-JP" altLang="en-US" sz="1600" dirty="0">
              <a:solidFill>
                <a:schemeClr val="tx1"/>
              </a:solidFill>
              <a:latin typeface="Arial"/>
              <a:ea typeface="ヒラギノ角ゴ ProN W3"/>
              <a:cs typeface="Arial"/>
            </a:endParaRPr>
          </a:p>
        </p:txBody>
      </p:sp>
      <p:sp>
        <p:nvSpPr>
          <p:cNvPr id="47" name="コンテンツ プレースホルダ 2"/>
          <p:cNvSpPr>
            <a:spLocks noGrp="1"/>
          </p:cNvSpPr>
          <p:nvPr>
            <p:ph idx="1"/>
          </p:nvPr>
        </p:nvSpPr>
        <p:spPr>
          <a:xfrm>
            <a:off x="457200" y="1600201"/>
            <a:ext cx="8229600" cy="1828799"/>
          </a:xfrm>
        </p:spPr>
        <p:txBody>
          <a:bodyPr>
            <a:normAutofit/>
          </a:bodyPr>
          <a:lstStyle/>
          <a:p>
            <a:r>
              <a:rPr lang="en-US" altLang="ja-JP" dirty="0" smtClean="0">
                <a:latin typeface="Arial"/>
                <a:ea typeface="ヒラギノ角ゴ ProN W3"/>
                <a:cs typeface="Arial"/>
              </a:rPr>
              <a:t>C </a:t>
            </a:r>
            <a:r>
              <a:rPr kumimoji="1" lang="ja-JP" altLang="en-US" dirty="0" smtClean="0">
                <a:latin typeface="Arial"/>
                <a:ea typeface="ヒラギノ角ゴ ProN W3"/>
                <a:cs typeface="Arial"/>
              </a:rPr>
              <a:t>が同一ネットワーク内</a:t>
            </a:r>
            <a:r>
              <a:rPr kumimoji="1" lang="ja-JP" altLang="en-US" dirty="0" smtClean="0">
                <a:latin typeface="Arial"/>
                <a:ea typeface="ヒラギノ角ゴ ProN W3"/>
                <a:cs typeface="Arial"/>
              </a:rPr>
              <a:t>に</a:t>
            </a:r>
            <a:r>
              <a:rPr kumimoji="1" lang="ja-JP" altLang="en-US" dirty="0" smtClean="0">
                <a:latin typeface="Arial"/>
                <a:ea typeface="ヒラギノ角ゴ ProN W3"/>
                <a:cs typeface="Arial"/>
              </a:rPr>
              <a:t>ない</a:t>
            </a:r>
            <a:r>
              <a:rPr kumimoji="1" lang="ja-JP" altLang="en-US" dirty="0" smtClean="0">
                <a:latin typeface="Arial"/>
                <a:ea typeface="ヒラギノ角ゴ ProN W3"/>
                <a:cs typeface="Arial"/>
              </a:rPr>
              <a:t>場合</a:t>
            </a:r>
          </a:p>
          <a:p>
            <a:pPr marL="803275" lvl="1" indent="-346075">
              <a:buNone/>
            </a:pPr>
            <a:r>
              <a:rPr lang="en-US" altLang="ja-JP" dirty="0" smtClean="0">
                <a:latin typeface="Arial"/>
                <a:ea typeface="ヒラギノ角ゴ ProN W3"/>
                <a:cs typeface="Arial"/>
              </a:rPr>
              <a:t>6. </a:t>
            </a:r>
            <a:r>
              <a:rPr lang="ja-JP" altLang="en-US" dirty="0" smtClean="0">
                <a:latin typeface="Arial"/>
                <a:ea typeface="ヒラギノ角ゴ ProN W3"/>
                <a:cs typeface="Arial"/>
              </a:rPr>
              <a:t>バケツリレー方式で最終的には</a:t>
            </a:r>
            <a:r>
              <a:rPr lang="en-US" altLang="ja-JP" dirty="0" smtClean="0">
                <a:latin typeface="Arial"/>
                <a:ea typeface="ヒラギノ角ゴ ProN W3"/>
                <a:cs typeface="Arial"/>
              </a:rPr>
              <a:t> C </a:t>
            </a:r>
            <a:r>
              <a:rPr lang="ja-JP" altLang="en-US" dirty="0" smtClean="0">
                <a:latin typeface="Arial"/>
                <a:ea typeface="ヒラギノ角ゴ ProN W3"/>
                <a:cs typeface="Arial"/>
              </a:rPr>
              <a:t>がいるネットワークに到着する</a:t>
            </a:r>
            <a:endParaRPr lang="en-US" altLang="ja-JP" dirty="0" smtClean="0">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098" name="Picture 2" descr="C:\Users\kondou\myfile\pplab\seminor\EPnetFaN\lemon2010\PC.jpg"/>
          <p:cNvPicPr>
            <a:picLocks noChangeAspect="1" noChangeArrowheads="1"/>
          </p:cNvPicPr>
          <p:nvPr/>
        </p:nvPicPr>
        <p:blipFill>
          <a:blip r:embed="rId2" cstate="print"/>
          <a:srcRect/>
          <a:stretch>
            <a:fillRect/>
          </a:stretch>
        </p:blipFill>
        <p:spPr bwMode="auto">
          <a:xfrm>
            <a:off x="827584" y="4941168"/>
            <a:ext cx="1135981" cy="1114846"/>
          </a:xfrm>
          <a:prstGeom prst="rect">
            <a:avLst/>
          </a:prstGeom>
          <a:noFill/>
        </p:spPr>
      </p:pic>
      <p:cxnSp>
        <p:nvCxnSpPr>
          <p:cNvPr id="6" name="直線コネクタ 5"/>
          <p:cNvCxnSpPr/>
          <p:nvPr/>
        </p:nvCxnSpPr>
        <p:spPr>
          <a:xfrm>
            <a:off x="683568" y="4365104"/>
            <a:ext cx="756084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5400000">
            <a:off x="1304020"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rot="10800000">
            <a:off x="3995936" y="4365104"/>
            <a:ext cx="2376264"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rot="5400000">
            <a:off x="7128284"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2" descr="C:\Users\kondou\myfile\pplab\seminor\EPnetFaN\lemon2010\PC.jpg"/>
          <p:cNvPicPr>
            <a:picLocks noChangeAspect="1" noChangeArrowheads="1"/>
          </p:cNvPicPr>
          <p:nvPr/>
        </p:nvPicPr>
        <p:blipFill>
          <a:blip r:embed="rId2" cstate="print"/>
          <a:srcRect/>
          <a:stretch>
            <a:fillRect/>
          </a:stretch>
        </p:blipFill>
        <p:spPr bwMode="auto">
          <a:xfrm>
            <a:off x="6820395" y="4978450"/>
            <a:ext cx="1135981" cy="1114846"/>
          </a:xfrm>
          <a:prstGeom prst="rect">
            <a:avLst/>
          </a:prstGeom>
          <a:noFill/>
        </p:spPr>
      </p:pic>
      <p:sp>
        <p:nvSpPr>
          <p:cNvPr id="21" name="角丸四角形吹き出し 20"/>
          <p:cNvSpPr/>
          <p:nvPr/>
        </p:nvSpPr>
        <p:spPr>
          <a:xfrm>
            <a:off x="2339752" y="5229200"/>
            <a:ext cx="3744416" cy="1008112"/>
          </a:xfrm>
          <a:prstGeom prst="wedgeRoundRectCallout">
            <a:avLst>
              <a:gd name="adj1" fmla="val 52990"/>
              <a:gd name="adj2" fmla="val -78999"/>
              <a:gd name="adj3" fmla="val 16667"/>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dirty="0" smtClean="0">
                <a:solidFill>
                  <a:schemeClr val="tx1"/>
                </a:solidFill>
                <a:latin typeface="Arial"/>
                <a:ea typeface="ヒラギノ角ゴ ProN W3"/>
                <a:cs typeface="Arial"/>
              </a:rPr>
              <a:t>誰か</a:t>
            </a:r>
            <a:r>
              <a:rPr lang="en-US" altLang="ja-JP" sz="2200" dirty="0" smtClean="0">
                <a:solidFill>
                  <a:schemeClr val="tx1"/>
                </a:solidFill>
                <a:latin typeface="Arial"/>
                <a:ea typeface="ヒラギノ角ゴ ProN W3"/>
                <a:cs typeface="Arial"/>
              </a:rPr>
              <a:t>192.168.50.13 </a:t>
            </a:r>
            <a:r>
              <a:rPr lang="ja-JP" altLang="en-US" sz="2200" dirty="0" smtClean="0">
                <a:solidFill>
                  <a:schemeClr val="tx1"/>
                </a:solidFill>
                <a:latin typeface="Arial"/>
                <a:ea typeface="ヒラギノ角ゴ ProN W3"/>
                <a:cs typeface="Arial"/>
              </a:rPr>
              <a:t>の </a:t>
            </a:r>
            <a:r>
              <a:rPr lang="en-US" altLang="ja-JP" sz="2200" dirty="0" smtClean="0">
                <a:solidFill>
                  <a:schemeClr val="tx1"/>
                </a:solidFill>
                <a:latin typeface="Arial"/>
                <a:ea typeface="ヒラギノ角ゴ ProN W3"/>
                <a:cs typeface="Arial"/>
              </a:rPr>
              <a:t>MAC </a:t>
            </a:r>
            <a:br>
              <a:rPr lang="en-US" altLang="ja-JP" sz="2200" dirty="0" smtClean="0">
                <a:solidFill>
                  <a:schemeClr val="tx1"/>
                </a:solidFill>
                <a:latin typeface="Arial"/>
                <a:ea typeface="ヒラギノ角ゴ ProN W3"/>
                <a:cs typeface="Arial"/>
              </a:rPr>
            </a:br>
            <a:r>
              <a:rPr lang="ja-JP" altLang="en-US" sz="2200" dirty="0" smtClean="0">
                <a:solidFill>
                  <a:schemeClr val="tx1"/>
                </a:solidFill>
                <a:latin typeface="Arial"/>
                <a:ea typeface="ヒラギノ角ゴ ProN W3"/>
                <a:cs typeface="Arial"/>
              </a:rPr>
              <a:t>アドレスを知りませんか？</a:t>
            </a:r>
            <a:endParaRPr kumimoji="1" lang="ja-JP" altLang="en-US" sz="2200" dirty="0">
              <a:solidFill>
                <a:schemeClr val="tx1"/>
              </a:solidFill>
              <a:latin typeface="Arial"/>
              <a:ea typeface="ヒラギノ角ゴ ProN W3"/>
              <a:cs typeface="Arial"/>
            </a:endParaRPr>
          </a:p>
        </p:txBody>
      </p:sp>
      <p:sp>
        <p:nvSpPr>
          <p:cNvPr id="23" name="正方形/長方形 22"/>
          <p:cNvSpPr/>
          <p:nvPr/>
        </p:nvSpPr>
        <p:spPr>
          <a:xfrm>
            <a:off x="2699792" y="42210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ルータ</a:t>
            </a:r>
            <a:endParaRPr kumimoji="1" lang="ja-JP" altLang="en-US" dirty="0">
              <a:solidFill>
                <a:schemeClr val="tx1"/>
              </a:solidFill>
            </a:endParaRPr>
          </a:p>
        </p:txBody>
      </p:sp>
      <p:sp>
        <p:nvSpPr>
          <p:cNvPr id="25" name="正方形/長方形 24"/>
          <p:cNvSpPr/>
          <p:nvPr/>
        </p:nvSpPr>
        <p:spPr>
          <a:xfrm>
            <a:off x="5364088" y="4221088"/>
            <a:ext cx="1296144"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ルータ</a:t>
            </a:r>
            <a:endParaRPr kumimoji="1" lang="ja-JP" altLang="en-US" dirty="0">
              <a:solidFill>
                <a:schemeClr val="tx1"/>
              </a:solidFill>
            </a:endParaRPr>
          </a:p>
        </p:txBody>
      </p:sp>
      <p:cxnSp>
        <p:nvCxnSpPr>
          <p:cNvPr id="27" name="直線コネクタ 26"/>
          <p:cNvCxnSpPr/>
          <p:nvPr/>
        </p:nvCxnSpPr>
        <p:spPr>
          <a:xfrm>
            <a:off x="3995936"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4283968"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572000"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4860032"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5148064"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A </a:t>
            </a:r>
            <a:r>
              <a:rPr lang="ja-JP" altLang="en-US" sz="4000" dirty="0" smtClean="0">
                <a:solidFill>
                  <a:schemeClr val="tx2"/>
                </a:solidFill>
                <a:latin typeface="Arial"/>
                <a:ea typeface="ヒラギノ角ゴ ProN W3"/>
                <a:cs typeface="Arial"/>
              </a:rPr>
              <a:t>が</a:t>
            </a:r>
            <a:r>
              <a:rPr lang="en-US" altLang="ja-JP" sz="4000" dirty="0" smtClean="0">
                <a:solidFill>
                  <a:schemeClr val="tx2"/>
                </a:solidFill>
                <a:latin typeface="Arial"/>
                <a:ea typeface="ヒラギノ角ゴ ProN W3"/>
                <a:cs typeface="Arial"/>
              </a:rPr>
              <a:t> C </a:t>
            </a:r>
            <a:r>
              <a:rPr lang="ja-JP" altLang="en-US" sz="4000" dirty="0" smtClean="0">
                <a:solidFill>
                  <a:schemeClr val="tx2"/>
                </a:solidFill>
                <a:latin typeface="Arial"/>
                <a:ea typeface="ヒラギノ角ゴ ProN W3"/>
                <a:cs typeface="Arial"/>
              </a:rPr>
              <a:t>の</a:t>
            </a:r>
            <a:r>
              <a:rPr lang="en-US" altLang="ja-JP" sz="4000" dirty="0" smtClean="0">
                <a:solidFill>
                  <a:schemeClr val="tx2"/>
                </a:solidFill>
                <a:latin typeface="Arial"/>
                <a:ea typeface="ヒラギノ角ゴ ProN W3"/>
                <a:cs typeface="Arial"/>
              </a:rPr>
              <a:t> MAC </a:t>
            </a:r>
            <a:r>
              <a:rPr lang="ja-JP" altLang="en-US" sz="4000" dirty="0" smtClean="0">
                <a:solidFill>
                  <a:schemeClr val="tx2"/>
                </a:solidFill>
                <a:latin typeface="Arial"/>
                <a:ea typeface="ヒラギノ角ゴ ProN W3"/>
                <a:cs typeface="Arial"/>
              </a:rPr>
              <a:t>アドレスを調べる</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
        <p:nvSpPr>
          <p:cNvPr id="39" name="テキスト ボックス 38"/>
          <p:cNvSpPr txBox="1"/>
          <p:nvPr/>
        </p:nvSpPr>
        <p:spPr>
          <a:xfrm>
            <a:off x="827584" y="6093296"/>
            <a:ext cx="1728192" cy="646331"/>
          </a:xfrm>
          <a:prstGeom prst="rect">
            <a:avLst/>
          </a:prstGeom>
          <a:noFill/>
        </p:spPr>
        <p:txBody>
          <a:bodyPr wrap="square" rtlCol="0">
            <a:spAutoFit/>
          </a:bodyPr>
          <a:lstStyle/>
          <a:p>
            <a:r>
              <a:rPr kumimoji="1" lang="en-US" altLang="ja-JP" dirty="0" smtClean="0">
                <a:latin typeface="Arial"/>
                <a:ea typeface="ヒラギノ角ゴ ProN W3"/>
                <a:cs typeface="Arial"/>
              </a:rPr>
              <a:t>A  </a:t>
            </a:r>
            <a:r>
              <a:rPr kumimoji="1" lang="ja-JP" altLang="en-US" dirty="0" smtClean="0">
                <a:latin typeface="Arial"/>
                <a:ea typeface="ヒラギノ角ゴ ProN W3"/>
                <a:cs typeface="Arial"/>
              </a:rPr>
              <a:t>さん</a:t>
            </a:r>
            <a:r>
              <a:rPr kumimoji="1" lang="en-US" altLang="ja-JP" dirty="0" smtClean="0">
                <a:latin typeface="Arial"/>
                <a:ea typeface="ヒラギノ角ゴ ProN W3"/>
                <a:cs typeface="Arial"/>
              </a:rPr>
              <a:t> </a:t>
            </a:r>
            <a:r>
              <a:rPr kumimoji="1" lang="en-US" altLang="ja-JP" dirty="0" smtClean="0">
                <a:latin typeface="Arial"/>
                <a:ea typeface="ヒラギノ角ゴ ProN W3"/>
                <a:cs typeface="Arial"/>
              </a:rPr>
              <a:t>192.168.16.11</a:t>
            </a:r>
            <a:endParaRPr kumimoji="1" lang="ja-JP" altLang="en-US" dirty="0">
              <a:latin typeface="Arial"/>
              <a:ea typeface="ヒラギノ角ゴ ProN W3"/>
              <a:cs typeface="Arial"/>
            </a:endParaRPr>
          </a:p>
        </p:txBody>
      </p:sp>
      <p:sp>
        <p:nvSpPr>
          <p:cNvPr id="40" name="テキスト ボックス 39"/>
          <p:cNvSpPr txBox="1"/>
          <p:nvPr/>
        </p:nvSpPr>
        <p:spPr>
          <a:xfrm>
            <a:off x="6948264" y="6084004"/>
            <a:ext cx="1800200" cy="646331"/>
          </a:xfrm>
          <a:prstGeom prst="rect">
            <a:avLst/>
          </a:prstGeom>
          <a:noFill/>
        </p:spPr>
        <p:txBody>
          <a:bodyPr wrap="square" rtlCol="0">
            <a:spAutoFit/>
          </a:bodyPr>
          <a:lstStyle/>
          <a:p>
            <a:r>
              <a:rPr lang="en-US" altLang="ja-JP" dirty="0" smtClean="0">
                <a:latin typeface="Arial"/>
                <a:ea typeface="ヒラギノ角ゴ ProN W3"/>
                <a:cs typeface="Arial"/>
              </a:rPr>
              <a:t>C </a:t>
            </a:r>
            <a:r>
              <a:rPr kumimoji="1" lang="ja-JP" altLang="en-US" dirty="0" err="1" smtClean="0">
                <a:latin typeface="Arial"/>
                <a:ea typeface="ヒラギノ角ゴ ProN W3"/>
                <a:cs typeface="Arial"/>
              </a:rPr>
              <a:t>さん</a:t>
            </a:r>
            <a:endParaRPr kumimoji="1" lang="en-US" altLang="ja-JP" dirty="0" smtClean="0">
              <a:latin typeface="Arial"/>
              <a:ea typeface="ヒラギノ角ゴ ProN W3"/>
              <a:cs typeface="Arial"/>
            </a:endParaRPr>
          </a:p>
          <a:p>
            <a:r>
              <a:rPr lang="en-US" altLang="ja-JP" dirty="0" smtClean="0">
                <a:latin typeface="Arial"/>
                <a:ea typeface="ヒラギノ角ゴ ProN W3"/>
                <a:cs typeface="Arial"/>
              </a:rPr>
              <a:t>192.168.50.13</a:t>
            </a:r>
            <a:endParaRPr kumimoji="1" lang="ja-JP" altLang="en-US" dirty="0">
              <a:latin typeface="Arial"/>
              <a:ea typeface="ヒラギノ角ゴ ProN W3"/>
              <a:cs typeface="Arial"/>
            </a:endParaRPr>
          </a:p>
        </p:txBody>
      </p:sp>
      <p:sp>
        <p:nvSpPr>
          <p:cNvPr id="41" name="テキスト ボックス 40"/>
          <p:cNvSpPr txBox="1"/>
          <p:nvPr/>
        </p:nvSpPr>
        <p:spPr>
          <a:xfrm>
            <a:off x="72008" y="3933056"/>
            <a:ext cx="1985392"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192.168.16.0</a:t>
            </a:r>
            <a:r>
              <a:rPr kumimoji="1" lang="en-US" altLang="ja-JP" dirty="0" smtClean="0">
                <a:latin typeface="Arial"/>
                <a:ea typeface="ヒラギノ角ゴ ProN W3"/>
                <a:cs typeface="Arial"/>
              </a:rPr>
              <a:t>/24</a:t>
            </a:r>
            <a:endParaRPr kumimoji="1" lang="ja-JP" altLang="en-US" dirty="0">
              <a:latin typeface="Arial"/>
              <a:ea typeface="ヒラギノ角ゴ ProN W3"/>
              <a:cs typeface="Arial"/>
            </a:endParaRPr>
          </a:p>
        </p:txBody>
      </p:sp>
      <p:sp>
        <p:nvSpPr>
          <p:cNvPr id="42" name="テキスト ボックス 41"/>
          <p:cNvSpPr txBox="1"/>
          <p:nvPr/>
        </p:nvSpPr>
        <p:spPr>
          <a:xfrm>
            <a:off x="6840760" y="4005064"/>
            <a:ext cx="1846040"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192.168.50.0/24</a:t>
            </a:r>
            <a:endParaRPr kumimoji="1" lang="ja-JP" altLang="en-US" dirty="0">
              <a:latin typeface="Arial"/>
              <a:ea typeface="ヒラギノ角ゴ ProN W3"/>
              <a:cs typeface="Arial"/>
            </a:endParaRPr>
          </a:p>
        </p:txBody>
      </p:sp>
      <p:sp>
        <p:nvSpPr>
          <p:cNvPr id="43" name="テキスト ボックス 42"/>
          <p:cNvSpPr txBox="1"/>
          <p:nvPr/>
        </p:nvSpPr>
        <p:spPr>
          <a:xfrm>
            <a:off x="2592288" y="3861048"/>
            <a:ext cx="1763688"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192.168.16.1</a:t>
            </a:r>
            <a:endParaRPr kumimoji="1" lang="ja-JP" altLang="en-US" dirty="0">
              <a:latin typeface="Arial"/>
              <a:ea typeface="ヒラギノ角ゴ ProN W3"/>
              <a:cs typeface="Arial"/>
            </a:endParaRPr>
          </a:p>
        </p:txBody>
      </p:sp>
      <p:sp>
        <p:nvSpPr>
          <p:cNvPr id="44" name="テキスト ボックス 43"/>
          <p:cNvSpPr txBox="1"/>
          <p:nvPr/>
        </p:nvSpPr>
        <p:spPr>
          <a:xfrm>
            <a:off x="5400600" y="3861048"/>
            <a:ext cx="1763688"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192.168.50.1</a:t>
            </a:r>
            <a:endParaRPr kumimoji="1" lang="ja-JP" altLang="en-US" dirty="0">
              <a:latin typeface="Arial"/>
              <a:ea typeface="ヒラギノ角ゴ ProN W3"/>
              <a:cs typeface="Arial"/>
            </a:endParaRPr>
          </a:p>
        </p:txBody>
      </p:sp>
      <p:sp>
        <p:nvSpPr>
          <p:cNvPr id="45" name="正方形/長方形 44"/>
          <p:cNvSpPr/>
          <p:nvPr/>
        </p:nvSpPr>
        <p:spPr>
          <a:xfrm>
            <a:off x="2699792" y="4221088"/>
            <a:ext cx="1296144" cy="57606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ial"/>
                <a:ea typeface="ヒラギノ角ゴ ProN W3"/>
                <a:cs typeface="Arial"/>
              </a:rPr>
              <a:t>ルータ </a:t>
            </a:r>
            <a:r>
              <a:rPr kumimoji="1" lang="en-US" altLang="ja-JP" sz="2000" dirty="0" smtClean="0">
                <a:solidFill>
                  <a:schemeClr val="tx1"/>
                </a:solidFill>
                <a:latin typeface="Arial"/>
                <a:ea typeface="ヒラギノ角ゴ ProN W3"/>
                <a:cs typeface="Arial"/>
              </a:rPr>
              <a:t>A</a:t>
            </a:r>
            <a:endParaRPr kumimoji="1" lang="ja-JP" altLang="en-US" sz="1600" dirty="0">
              <a:solidFill>
                <a:schemeClr val="tx1"/>
              </a:solidFill>
              <a:latin typeface="Arial"/>
              <a:ea typeface="ヒラギノ角ゴ ProN W3"/>
              <a:cs typeface="Arial"/>
            </a:endParaRPr>
          </a:p>
        </p:txBody>
      </p:sp>
      <p:sp>
        <p:nvSpPr>
          <p:cNvPr id="46" name="正方形/長方形 45"/>
          <p:cNvSpPr/>
          <p:nvPr/>
        </p:nvSpPr>
        <p:spPr>
          <a:xfrm>
            <a:off x="5364088" y="4221088"/>
            <a:ext cx="1296144" cy="57606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ial"/>
                <a:ea typeface="ヒラギノ角ゴ ProN W3"/>
                <a:cs typeface="Arial"/>
              </a:rPr>
              <a:t>ルータ </a:t>
            </a:r>
            <a:r>
              <a:rPr kumimoji="1" lang="en-US" altLang="ja-JP" sz="2000" dirty="0" smtClean="0">
                <a:solidFill>
                  <a:schemeClr val="tx1"/>
                </a:solidFill>
                <a:latin typeface="Arial"/>
                <a:ea typeface="ヒラギノ角ゴ ProN W3"/>
                <a:cs typeface="Arial"/>
              </a:rPr>
              <a:t>C</a:t>
            </a:r>
            <a:endParaRPr kumimoji="1" lang="ja-JP" altLang="en-US" sz="1600" dirty="0">
              <a:solidFill>
                <a:schemeClr val="tx1"/>
              </a:solidFill>
              <a:latin typeface="Arial"/>
              <a:ea typeface="ヒラギノ角ゴ ProN W3"/>
              <a:cs typeface="Arial"/>
            </a:endParaRPr>
          </a:p>
        </p:txBody>
      </p:sp>
      <p:sp>
        <p:nvSpPr>
          <p:cNvPr id="47" name="コンテンツ プレースホルダ 2"/>
          <p:cNvSpPr>
            <a:spLocks noGrp="1"/>
          </p:cNvSpPr>
          <p:nvPr>
            <p:ph idx="1"/>
          </p:nvPr>
        </p:nvSpPr>
        <p:spPr>
          <a:xfrm>
            <a:off x="457200" y="1600201"/>
            <a:ext cx="8229600" cy="1828799"/>
          </a:xfrm>
        </p:spPr>
        <p:txBody>
          <a:bodyPr>
            <a:normAutofit/>
          </a:bodyPr>
          <a:lstStyle/>
          <a:p>
            <a:r>
              <a:rPr lang="en-US" altLang="ja-JP" dirty="0" smtClean="0">
                <a:latin typeface="Arial"/>
                <a:ea typeface="ヒラギノ角ゴ ProN W3"/>
                <a:cs typeface="Arial"/>
              </a:rPr>
              <a:t>C </a:t>
            </a:r>
            <a:r>
              <a:rPr kumimoji="1" lang="ja-JP" altLang="en-US" dirty="0" smtClean="0">
                <a:latin typeface="Arial"/>
                <a:ea typeface="ヒラギノ角ゴ ProN W3"/>
                <a:cs typeface="Arial"/>
              </a:rPr>
              <a:t>が同一ネットワーク内</a:t>
            </a:r>
            <a:r>
              <a:rPr kumimoji="1" lang="ja-JP" altLang="en-US" dirty="0" smtClean="0">
                <a:latin typeface="Arial"/>
                <a:ea typeface="ヒラギノ角ゴ ProN W3"/>
                <a:cs typeface="Arial"/>
              </a:rPr>
              <a:t>に</a:t>
            </a:r>
            <a:r>
              <a:rPr kumimoji="1" lang="ja-JP" altLang="en-US" dirty="0" smtClean="0">
                <a:latin typeface="Arial"/>
                <a:ea typeface="ヒラギノ角ゴ ProN W3"/>
                <a:cs typeface="Arial"/>
              </a:rPr>
              <a:t>ない</a:t>
            </a:r>
            <a:r>
              <a:rPr kumimoji="1" lang="ja-JP" altLang="en-US" dirty="0" smtClean="0">
                <a:latin typeface="Arial"/>
                <a:ea typeface="ヒラギノ角ゴ ProN W3"/>
                <a:cs typeface="Arial"/>
              </a:rPr>
              <a:t>場合</a:t>
            </a:r>
          </a:p>
          <a:p>
            <a:pPr marL="803275" lvl="1" indent="-346075">
              <a:buNone/>
            </a:pPr>
            <a:r>
              <a:rPr lang="en-US" altLang="ja-JP" dirty="0" smtClean="0">
                <a:latin typeface="Arial"/>
                <a:ea typeface="ヒラギノ角ゴ ProN W3"/>
                <a:cs typeface="Arial"/>
              </a:rPr>
              <a:t>7</a:t>
            </a:r>
            <a:r>
              <a:rPr lang="en-US" altLang="ja-JP" dirty="0" smtClean="0">
                <a:latin typeface="Arial"/>
                <a:ea typeface="ヒラギノ角ゴ ProN W3"/>
                <a:cs typeface="Arial"/>
              </a:rPr>
              <a:t>. C </a:t>
            </a:r>
            <a:r>
              <a:rPr lang="ja-JP" altLang="en-US" dirty="0" smtClean="0">
                <a:latin typeface="Arial"/>
                <a:ea typeface="ヒラギノ角ゴ ProN W3"/>
                <a:cs typeface="Arial"/>
              </a:rPr>
              <a:t>の</a:t>
            </a:r>
            <a:r>
              <a:rPr lang="en-US" altLang="ja-JP" dirty="0" smtClean="0">
                <a:latin typeface="Arial"/>
                <a:ea typeface="ヒラギノ角ゴ ProN W3"/>
                <a:cs typeface="Arial"/>
              </a:rPr>
              <a:t> IP </a:t>
            </a:r>
            <a:r>
              <a:rPr lang="ja-JP" altLang="en-US" dirty="0" smtClean="0">
                <a:latin typeface="Arial"/>
                <a:ea typeface="ヒラギノ角ゴ ProN W3"/>
                <a:cs typeface="Arial"/>
              </a:rPr>
              <a:t>アドレスを含んだパケットをブロードキャストアドレスに送る</a:t>
            </a:r>
            <a:endParaRPr lang="en-US" altLang="ja-JP" dirty="0" smtClean="0">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098" name="Picture 2" descr="C:\Users\kondou\myfile\pplab\seminor\EPnetFaN\lemon2010\PC.jpg"/>
          <p:cNvPicPr>
            <a:picLocks noChangeAspect="1" noChangeArrowheads="1"/>
          </p:cNvPicPr>
          <p:nvPr/>
        </p:nvPicPr>
        <p:blipFill>
          <a:blip r:embed="rId2" cstate="print"/>
          <a:srcRect/>
          <a:stretch>
            <a:fillRect/>
          </a:stretch>
        </p:blipFill>
        <p:spPr bwMode="auto">
          <a:xfrm>
            <a:off x="827584" y="4941168"/>
            <a:ext cx="1135981" cy="1114846"/>
          </a:xfrm>
          <a:prstGeom prst="rect">
            <a:avLst/>
          </a:prstGeom>
          <a:noFill/>
        </p:spPr>
      </p:pic>
      <p:cxnSp>
        <p:nvCxnSpPr>
          <p:cNvPr id="6" name="直線コネクタ 5"/>
          <p:cNvCxnSpPr/>
          <p:nvPr/>
        </p:nvCxnSpPr>
        <p:spPr>
          <a:xfrm>
            <a:off x="683568" y="4365104"/>
            <a:ext cx="756084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5400000">
            <a:off x="1304020"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rot="10800000">
            <a:off x="3995936" y="4365104"/>
            <a:ext cx="2376264"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rot="5400000">
            <a:off x="7128284"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2" descr="C:\Users\kondou\myfile\pplab\seminor\EPnetFaN\lemon2010\PC.jpg"/>
          <p:cNvPicPr>
            <a:picLocks noChangeAspect="1" noChangeArrowheads="1"/>
          </p:cNvPicPr>
          <p:nvPr/>
        </p:nvPicPr>
        <p:blipFill>
          <a:blip r:embed="rId2" cstate="print"/>
          <a:srcRect/>
          <a:stretch>
            <a:fillRect/>
          </a:stretch>
        </p:blipFill>
        <p:spPr bwMode="auto">
          <a:xfrm>
            <a:off x="6820395" y="4978450"/>
            <a:ext cx="1135981" cy="1114846"/>
          </a:xfrm>
          <a:prstGeom prst="rect">
            <a:avLst/>
          </a:prstGeom>
          <a:noFill/>
        </p:spPr>
      </p:pic>
      <p:sp>
        <p:nvSpPr>
          <p:cNvPr id="21" name="角丸四角形吹き出し 20"/>
          <p:cNvSpPr/>
          <p:nvPr/>
        </p:nvSpPr>
        <p:spPr>
          <a:xfrm>
            <a:off x="2339752" y="5229200"/>
            <a:ext cx="3744416" cy="1008112"/>
          </a:xfrm>
          <a:prstGeom prst="wedgeRoundRectCallout">
            <a:avLst>
              <a:gd name="adj1" fmla="val 65652"/>
              <a:gd name="adj2" fmla="val -65561"/>
              <a:gd name="adj3" fmla="val 16667"/>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dirty="0" smtClean="0">
                <a:solidFill>
                  <a:schemeClr val="tx1"/>
                </a:solidFill>
                <a:latin typeface="Arial"/>
                <a:ea typeface="ヒラギノ角ゴ ProN W3"/>
                <a:cs typeface="Arial"/>
              </a:rPr>
              <a:t>私の </a:t>
            </a:r>
            <a:r>
              <a:rPr lang="en-US" altLang="ja-JP" sz="2200" dirty="0" smtClean="0">
                <a:solidFill>
                  <a:schemeClr val="tx1"/>
                </a:solidFill>
                <a:latin typeface="Arial"/>
                <a:ea typeface="ヒラギノ角ゴ ProN W3"/>
                <a:cs typeface="Arial"/>
              </a:rPr>
              <a:t>MAC</a:t>
            </a:r>
            <a:r>
              <a:rPr lang="ja-JP" altLang="en-US" sz="2200" dirty="0" smtClean="0">
                <a:solidFill>
                  <a:schemeClr val="tx1"/>
                </a:solidFill>
                <a:latin typeface="Arial"/>
                <a:ea typeface="ヒラギノ角ゴ ProN W3"/>
                <a:cs typeface="Arial"/>
              </a:rPr>
              <a:t> アドレスは </a:t>
            </a:r>
            <a:r>
              <a:rPr lang="en-US" altLang="ja-JP" sz="2200" dirty="0" smtClean="0">
                <a:solidFill>
                  <a:schemeClr val="tx1"/>
                </a:solidFill>
                <a:latin typeface="Arial"/>
                <a:ea typeface="ヒラギノ角ゴ ProN W3"/>
                <a:cs typeface="Arial"/>
              </a:rPr>
              <a:t>--- </a:t>
            </a:r>
            <a:r>
              <a:rPr lang="ja-JP" altLang="en-US" sz="2200" dirty="0" err="1" smtClean="0">
                <a:solidFill>
                  <a:schemeClr val="tx1"/>
                </a:solidFill>
                <a:latin typeface="Arial"/>
                <a:ea typeface="ヒラギノ角ゴ ProN W3"/>
                <a:cs typeface="Arial"/>
              </a:rPr>
              <a:t>です</a:t>
            </a:r>
            <a:endParaRPr kumimoji="1" lang="ja-JP" altLang="en-US" sz="2200" dirty="0">
              <a:solidFill>
                <a:schemeClr val="tx1"/>
              </a:solidFill>
              <a:latin typeface="Arial"/>
              <a:ea typeface="ヒラギノ角ゴ ProN W3"/>
              <a:cs typeface="Arial"/>
            </a:endParaRPr>
          </a:p>
        </p:txBody>
      </p:sp>
      <p:cxnSp>
        <p:nvCxnSpPr>
          <p:cNvPr id="27" name="直線コネクタ 26"/>
          <p:cNvCxnSpPr/>
          <p:nvPr/>
        </p:nvCxnSpPr>
        <p:spPr>
          <a:xfrm>
            <a:off x="3995936"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4283968"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572000"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4860032"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5148064"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A </a:t>
            </a:r>
            <a:r>
              <a:rPr lang="ja-JP" altLang="en-US" sz="4000" dirty="0" smtClean="0">
                <a:solidFill>
                  <a:schemeClr val="tx2"/>
                </a:solidFill>
                <a:latin typeface="Arial"/>
                <a:ea typeface="ヒラギノ角ゴ ProN W3"/>
                <a:cs typeface="Arial"/>
              </a:rPr>
              <a:t>が</a:t>
            </a:r>
            <a:r>
              <a:rPr lang="en-US" altLang="ja-JP" sz="4000" dirty="0" smtClean="0">
                <a:solidFill>
                  <a:schemeClr val="tx2"/>
                </a:solidFill>
                <a:latin typeface="Arial"/>
                <a:ea typeface="ヒラギノ角ゴ ProN W3"/>
                <a:cs typeface="Arial"/>
              </a:rPr>
              <a:t> C </a:t>
            </a:r>
            <a:r>
              <a:rPr lang="ja-JP" altLang="en-US" sz="4000" dirty="0" smtClean="0">
                <a:solidFill>
                  <a:schemeClr val="tx2"/>
                </a:solidFill>
                <a:latin typeface="Arial"/>
                <a:ea typeface="ヒラギノ角ゴ ProN W3"/>
                <a:cs typeface="Arial"/>
              </a:rPr>
              <a:t>の</a:t>
            </a:r>
            <a:r>
              <a:rPr lang="en-US" altLang="ja-JP" sz="4000" dirty="0" smtClean="0">
                <a:solidFill>
                  <a:schemeClr val="tx2"/>
                </a:solidFill>
                <a:latin typeface="Arial"/>
                <a:ea typeface="ヒラギノ角ゴ ProN W3"/>
                <a:cs typeface="Arial"/>
              </a:rPr>
              <a:t> MAC </a:t>
            </a:r>
            <a:r>
              <a:rPr lang="ja-JP" altLang="en-US" sz="4000" dirty="0" smtClean="0">
                <a:solidFill>
                  <a:schemeClr val="tx2"/>
                </a:solidFill>
                <a:latin typeface="Arial"/>
                <a:ea typeface="ヒラギノ角ゴ ProN W3"/>
                <a:cs typeface="Arial"/>
              </a:rPr>
              <a:t>アドレスを調べる</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
        <p:nvSpPr>
          <p:cNvPr id="36" name="テキスト ボックス 35"/>
          <p:cNvSpPr txBox="1"/>
          <p:nvPr/>
        </p:nvSpPr>
        <p:spPr>
          <a:xfrm>
            <a:off x="827584" y="6093296"/>
            <a:ext cx="1728192" cy="646331"/>
          </a:xfrm>
          <a:prstGeom prst="rect">
            <a:avLst/>
          </a:prstGeom>
          <a:noFill/>
        </p:spPr>
        <p:txBody>
          <a:bodyPr wrap="square" rtlCol="0">
            <a:spAutoFit/>
          </a:bodyPr>
          <a:lstStyle/>
          <a:p>
            <a:r>
              <a:rPr kumimoji="1" lang="en-US" altLang="ja-JP" dirty="0" smtClean="0">
                <a:latin typeface="Arial"/>
                <a:ea typeface="ヒラギノ角ゴ ProN W3"/>
                <a:cs typeface="Arial"/>
              </a:rPr>
              <a:t>A  </a:t>
            </a:r>
            <a:r>
              <a:rPr kumimoji="1" lang="ja-JP" altLang="en-US" dirty="0" smtClean="0">
                <a:latin typeface="Arial"/>
                <a:ea typeface="ヒラギノ角ゴ ProN W3"/>
                <a:cs typeface="Arial"/>
              </a:rPr>
              <a:t>さん</a:t>
            </a:r>
            <a:r>
              <a:rPr kumimoji="1" lang="en-US" altLang="ja-JP" dirty="0" smtClean="0">
                <a:latin typeface="Arial"/>
                <a:ea typeface="ヒラギノ角ゴ ProN W3"/>
                <a:cs typeface="Arial"/>
              </a:rPr>
              <a:t> </a:t>
            </a:r>
            <a:r>
              <a:rPr kumimoji="1" lang="en-US" altLang="ja-JP" dirty="0" smtClean="0">
                <a:latin typeface="Arial"/>
                <a:ea typeface="ヒラギノ角ゴ ProN W3"/>
                <a:cs typeface="Arial"/>
              </a:rPr>
              <a:t>192.168.16.11</a:t>
            </a:r>
            <a:endParaRPr kumimoji="1" lang="ja-JP" altLang="en-US" dirty="0">
              <a:latin typeface="Arial"/>
              <a:ea typeface="ヒラギノ角ゴ ProN W3"/>
              <a:cs typeface="Arial"/>
            </a:endParaRPr>
          </a:p>
        </p:txBody>
      </p:sp>
      <p:sp>
        <p:nvSpPr>
          <p:cNvPr id="37" name="テキスト ボックス 36"/>
          <p:cNvSpPr txBox="1"/>
          <p:nvPr/>
        </p:nvSpPr>
        <p:spPr>
          <a:xfrm>
            <a:off x="6948264" y="6084004"/>
            <a:ext cx="1800200" cy="646331"/>
          </a:xfrm>
          <a:prstGeom prst="rect">
            <a:avLst/>
          </a:prstGeom>
          <a:noFill/>
        </p:spPr>
        <p:txBody>
          <a:bodyPr wrap="square" rtlCol="0">
            <a:spAutoFit/>
          </a:bodyPr>
          <a:lstStyle/>
          <a:p>
            <a:r>
              <a:rPr lang="en-US" altLang="ja-JP" dirty="0" smtClean="0">
                <a:latin typeface="Arial"/>
                <a:ea typeface="ヒラギノ角ゴ ProN W3"/>
                <a:cs typeface="Arial"/>
              </a:rPr>
              <a:t>C </a:t>
            </a:r>
            <a:r>
              <a:rPr kumimoji="1" lang="ja-JP" altLang="en-US" dirty="0" err="1" smtClean="0">
                <a:latin typeface="Arial"/>
                <a:ea typeface="ヒラギノ角ゴ ProN W3"/>
                <a:cs typeface="Arial"/>
              </a:rPr>
              <a:t>さん</a:t>
            </a:r>
            <a:endParaRPr kumimoji="1" lang="en-US" altLang="ja-JP" dirty="0" smtClean="0">
              <a:latin typeface="Arial"/>
              <a:ea typeface="ヒラギノ角ゴ ProN W3"/>
              <a:cs typeface="Arial"/>
            </a:endParaRPr>
          </a:p>
          <a:p>
            <a:r>
              <a:rPr lang="en-US" altLang="ja-JP" dirty="0" smtClean="0">
                <a:latin typeface="Arial"/>
                <a:ea typeface="ヒラギノ角ゴ ProN W3"/>
                <a:cs typeface="Arial"/>
              </a:rPr>
              <a:t>192.168.50.13</a:t>
            </a:r>
            <a:endParaRPr kumimoji="1" lang="ja-JP" altLang="en-US" dirty="0">
              <a:latin typeface="Arial"/>
              <a:ea typeface="ヒラギノ角ゴ ProN W3"/>
              <a:cs typeface="Arial"/>
            </a:endParaRPr>
          </a:p>
        </p:txBody>
      </p:sp>
      <p:sp>
        <p:nvSpPr>
          <p:cNvPr id="38" name="テキスト ボックス 37"/>
          <p:cNvSpPr txBox="1"/>
          <p:nvPr/>
        </p:nvSpPr>
        <p:spPr>
          <a:xfrm>
            <a:off x="72008" y="3933056"/>
            <a:ext cx="1985392"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192.168.16.0</a:t>
            </a:r>
            <a:r>
              <a:rPr kumimoji="1" lang="en-US" altLang="ja-JP" dirty="0" smtClean="0">
                <a:latin typeface="Arial"/>
                <a:ea typeface="ヒラギノ角ゴ ProN W3"/>
                <a:cs typeface="Arial"/>
              </a:rPr>
              <a:t>/24</a:t>
            </a:r>
            <a:endParaRPr kumimoji="1" lang="ja-JP" altLang="en-US" dirty="0">
              <a:latin typeface="Arial"/>
              <a:ea typeface="ヒラギノ角ゴ ProN W3"/>
              <a:cs typeface="Arial"/>
            </a:endParaRPr>
          </a:p>
        </p:txBody>
      </p:sp>
      <p:sp>
        <p:nvSpPr>
          <p:cNvPr id="39" name="テキスト ボックス 38"/>
          <p:cNvSpPr txBox="1"/>
          <p:nvPr/>
        </p:nvSpPr>
        <p:spPr>
          <a:xfrm>
            <a:off x="6840760" y="4005064"/>
            <a:ext cx="1846040"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192.168.50.0/24</a:t>
            </a:r>
            <a:endParaRPr kumimoji="1" lang="ja-JP" altLang="en-US" dirty="0">
              <a:latin typeface="Arial"/>
              <a:ea typeface="ヒラギノ角ゴ ProN W3"/>
              <a:cs typeface="Arial"/>
            </a:endParaRPr>
          </a:p>
        </p:txBody>
      </p:sp>
      <p:sp>
        <p:nvSpPr>
          <p:cNvPr id="40" name="テキスト ボックス 39"/>
          <p:cNvSpPr txBox="1"/>
          <p:nvPr/>
        </p:nvSpPr>
        <p:spPr>
          <a:xfrm>
            <a:off x="2592288" y="3861048"/>
            <a:ext cx="1763688"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192.168.16.1</a:t>
            </a:r>
            <a:endParaRPr kumimoji="1" lang="ja-JP" altLang="en-US" dirty="0">
              <a:latin typeface="Arial"/>
              <a:ea typeface="ヒラギノ角ゴ ProN W3"/>
              <a:cs typeface="Arial"/>
            </a:endParaRPr>
          </a:p>
        </p:txBody>
      </p:sp>
      <p:sp>
        <p:nvSpPr>
          <p:cNvPr id="41" name="テキスト ボックス 40"/>
          <p:cNvSpPr txBox="1"/>
          <p:nvPr/>
        </p:nvSpPr>
        <p:spPr>
          <a:xfrm>
            <a:off x="5400600" y="3861048"/>
            <a:ext cx="1763688"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192.168.50.1</a:t>
            </a:r>
            <a:endParaRPr kumimoji="1" lang="ja-JP" altLang="en-US" dirty="0">
              <a:latin typeface="Arial"/>
              <a:ea typeface="ヒラギノ角ゴ ProN W3"/>
              <a:cs typeface="Arial"/>
            </a:endParaRPr>
          </a:p>
        </p:txBody>
      </p:sp>
      <p:sp>
        <p:nvSpPr>
          <p:cNvPr id="42" name="正方形/長方形 41"/>
          <p:cNvSpPr/>
          <p:nvPr/>
        </p:nvSpPr>
        <p:spPr>
          <a:xfrm>
            <a:off x="2699792" y="4221088"/>
            <a:ext cx="1296144" cy="57606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ial"/>
                <a:ea typeface="ヒラギノ角ゴ ProN W3"/>
                <a:cs typeface="Arial"/>
              </a:rPr>
              <a:t>ルータ </a:t>
            </a:r>
            <a:r>
              <a:rPr kumimoji="1" lang="en-US" altLang="ja-JP" sz="2000" dirty="0" smtClean="0">
                <a:solidFill>
                  <a:schemeClr val="tx1"/>
                </a:solidFill>
                <a:latin typeface="Arial"/>
                <a:ea typeface="ヒラギノ角ゴ ProN W3"/>
                <a:cs typeface="Arial"/>
              </a:rPr>
              <a:t>A</a:t>
            </a:r>
            <a:endParaRPr kumimoji="1" lang="ja-JP" altLang="en-US" sz="1600" dirty="0">
              <a:solidFill>
                <a:schemeClr val="tx1"/>
              </a:solidFill>
              <a:latin typeface="Arial"/>
              <a:ea typeface="ヒラギノ角ゴ ProN W3"/>
              <a:cs typeface="Arial"/>
            </a:endParaRPr>
          </a:p>
        </p:txBody>
      </p:sp>
      <p:sp>
        <p:nvSpPr>
          <p:cNvPr id="43" name="正方形/長方形 42"/>
          <p:cNvSpPr/>
          <p:nvPr/>
        </p:nvSpPr>
        <p:spPr>
          <a:xfrm>
            <a:off x="5364088" y="4221088"/>
            <a:ext cx="1296144" cy="57606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ial"/>
                <a:ea typeface="ヒラギノ角ゴ ProN W3"/>
                <a:cs typeface="Arial"/>
              </a:rPr>
              <a:t>ルータ </a:t>
            </a:r>
            <a:r>
              <a:rPr kumimoji="1" lang="en-US" altLang="ja-JP" sz="2000" dirty="0" smtClean="0">
                <a:solidFill>
                  <a:schemeClr val="tx1"/>
                </a:solidFill>
                <a:latin typeface="Arial"/>
                <a:ea typeface="ヒラギノ角ゴ ProN W3"/>
                <a:cs typeface="Arial"/>
              </a:rPr>
              <a:t>C</a:t>
            </a:r>
            <a:endParaRPr kumimoji="1" lang="ja-JP" altLang="en-US" sz="1600" dirty="0">
              <a:solidFill>
                <a:schemeClr val="tx1"/>
              </a:solidFill>
              <a:latin typeface="Arial"/>
              <a:ea typeface="ヒラギノ角ゴ ProN W3"/>
              <a:cs typeface="Arial"/>
            </a:endParaRPr>
          </a:p>
        </p:txBody>
      </p:sp>
      <p:sp>
        <p:nvSpPr>
          <p:cNvPr id="44" name="コンテンツ プレースホルダ 2"/>
          <p:cNvSpPr>
            <a:spLocks noGrp="1"/>
          </p:cNvSpPr>
          <p:nvPr>
            <p:ph idx="1"/>
          </p:nvPr>
        </p:nvSpPr>
        <p:spPr>
          <a:xfrm>
            <a:off x="457200" y="1600201"/>
            <a:ext cx="8229600" cy="1828799"/>
          </a:xfrm>
        </p:spPr>
        <p:txBody>
          <a:bodyPr>
            <a:normAutofit/>
          </a:bodyPr>
          <a:lstStyle/>
          <a:p>
            <a:r>
              <a:rPr lang="en-US" altLang="ja-JP" dirty="0" smtClean="0">
                <a:latin typeface="Arial"/>
                <a:ea typeface="ヒラギノ角ゴ ProN W3"/>
                <a:cs typeface="Arial"/>
              </a:rPr>
              <a:t>C </a:t>
            </a:r>
            <a:r>
              <a:rPr kumimoji="1" lang="ja-JP" altLang="en-US" dirty="0" smtClean="0">
                <a:latin typeface="Arial"/>
                <a:ea typeface="ヒラギノ角ゴ ProN W3"/>
                <a:cs typeface="Arial"/>
              </a:rPr>
              <a:t>が同一ネットワーク内</a:t>
            </a:r>
            <a:r>
              <a:rPr kumimoji="1" lang="ja-JP" altLang="en-US" dirty="0" smtClean="0">
                <a:latin typeface="Arial"/>
                <a:ea typeface="ヒラギノ角ゴ ProN W3"/>
                <a:cs typeface="Arial"/>
              </a:rPr>
              <a:t>に</a:t>
            </a:r>
            <a:r>
              <a:rPr kumimoji="1" lang="ja-JP" altLang="en-US" dirty="0" smtClean="0">
                <a:latin typeface="Arial"/>
                <a:ea typeface="ヒラギノ角ゴ ProN W3"/>
                <a:cs typeface="Arial"/>
              </a:rPr>
              <a:t>ない</a:t>
            </a:r>
            <a:r>
              <a:rPr kumimoji="1" lang="ja-JP" altLang="en-US" dirty="0" smtClean="0">
                <a:latin typeface="Arial"/>
                <a:ea typeface="ヒラギノ角ゴ ProN W3"/>
                <a:cs typeface="Arial"/>
              </a:rPr>
              <a:t>場合</a:t>
            </a:r>
          </a:p>
          <a:p>
            <a:pPr marL="803275" lvl="1" indent="-346075">
              <a:buNone/>
            </a:pPr>
            <a:r>
              <a:rPr lang="en-US" altLang="ja-JP" dirty="0" smtClean="0">
                <a:latin typeface="Arial"/>
                <a:ea typeface="ヒラギノ角ゴ ProN W3"/>
                <a:cs typeface="Arial"/>
              </a:rPr>
              <a:t>8. C </a:t>
            </a:r>
            <a:r>
              <a:rPr lang="ja-JP" altLang="en-US" dirty="0" smtClean="0">
                <a:latin typeface="Arial"/>
                <a:ea typeface="ヒラギノ角ゴ ProN W3"/>
                <a:cs typeface="Arial"/>
              </a:rPr>
              <a:t>はパケットを受け取り自身の</a:t>
            </a:r>
            <a:r>
              <a:rPr lang="en-US" altLang="ja-JP" dirty="0" smtClean="0">
                <a:latin typeface="Arial"/>
                <a:ea typeface="ヒラギノ角ゴ ProN W3"/>
                <a:cs typeface="Arial"/>
              </a:rPr>
              <a:t> MAC </a:t>
            </a:r>
            <a:r>
              <a:rPr lang="ja-JP" altLang="en-US" dirty="0" smtClean="0">
                <a:latin typeface="Arial"/>
                <a:ea typeface="ヒラギノ角ゴ ProN W3"/>
                <a:cs typeface="Arial"/>
              </a:rPr>
              <a:t>アドレスをルータに送る</a:t>
            </a:r>
            <a:endParaRPr lang="en-US" altLang="ja-JP" dirty="0" smtClean="0">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098" name="Picture 2" descr="C:\Users\kondou\myfile\pplab\seminor\EPnetFaN\lemon2010\PC.jpg"/>
          <p:cNvPicPr>
            <a:picLocks noChangeAspect="1" noChangeArrowheads="1"/>
          </p:cNvPicPr>
          <p:nvPr/>
        </p:nvPicPr>
        <p:blipFill>
          <a:blip r:embed="rId2" cstate="print"/>
          <a:srcRect/>
          <a:stretch>
            <a:fillRect/>
          </a:stretch>
        </p:blipFill>
        <p:spPr bwMode="auto">
          <a:xfrm>
            <a:off x="827584" y="4941168"/>
            <a:ext cx="1135981" cy="1114846"/>
          </a:xfrm>
          <a:prstGeom prst="rect">
            <a:avLst/>
          </a:prstGeom>
          <a:noFill/>
        </p:spPr>
      </p:pic>
      <p:cxnSp>
        <p:nvCxnSpPr>
          <p:cNvPr id="6" name="直線コネクタ 5"/>
          <p:cNvCxnSpPr/>
          <p:nvPr/>
        </p:nvCxnSpPr>
        <p:spPr>
          <a:xfrm>
            <a:off x="683568" y="4365104"/>
            <a:ext cx="756084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5400000">
            <a:off x="1304020"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rot="10800000">
            <a:off x="3995936" y="4365104"/>
            <a:ext cx="2376264"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rot="5400000">
            <a:off x="7128284" y="4536740"/>
            <a:ext cx="351656" cy="8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2" descr="C:\Users\kondou\myfile\pplab\seminor\EPnetFaN\lemon2010\PC.jpg"/>
          <p:cNvPicPr>
            <a:picLocks noChangeAspect="1" noChangeArrowheads="1"/>
          </p:cNvPicPr>
          <p:nvPr/>
        </p:nvPicPr>
        <p:blipFill>
          <a:blip r:embed="rId2" cstate="print"/>
          <a:srcRect/>
          <a:stretch>
            <a:fillRect/>
          </a:stretch>
        </p:blipFill>
        <p:spPr bwMode="auto">
          <a:xfrm>
            <a:off x="6820395" y="4978450"/>
            <a:ext cx="1135981" cy="1114846"/>
          </a:xfrm>
          <a:prstGeom prst="rect">
            <a:avLst/>
          </a:prstGeom>
          <a:noFill/>
        </p:spPr>
      </p:pic>
      <p:sp>
        <p:nvSpPr>
          <p:cNvPr id="21" name="角丸四角形吹き出し 20"/>
          <p:cNvSpPr/>
          <p:nvPr/>
        </p:nvSpPr>
        <p:spPr>
          <a:xfrm>
            <a:off x="2339752" y="5229200"/>
            <a:ext cx="3744416" cy="1008112"/>
          </a:xfrm>
          <a:prstGeom prst="wedgeRoundRectCallout">
            <a:avLst>
              <a:gd name="adj1" fmla="val 54346"/>
              <a:gd name="adj2" fmla="val -78999"/>
              <a:gd name="adj3" fmla="val 16667"/>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200" dirty="0" smtClean="0">
                <a:solidFill>
                  <a:schemeClr val="tx1"/>
                </a:solidFill>
                <a:latin typeface="Arial"/>
                <a:ea typeface="ヒラギノ角ゴ ProN W3"/>
                <a:cs typeface="Arial"/>
              </a:rPr>
              <a:t>A </a:t>
            </a:r>
            <a:r>
              <a:rPr lang="ja-JP" altLang="en-US" sz="2200" dirty="0" smtClean="0">
                <a:solidFill>
                  <a:schemeClr val="tx1"/>
                </a:solidFill>
                <a:latin typeface="Arial"/>
                <a:ea typeface="ヒラギノ角ゴ ProN W3"/>
                <a:cs typeface="Arial"/>
              </a:rPr>
              <a:t>からのデータを送ります</a:t>
            </a:r>
            <a:endParaRPr kumimoji="1" lang="ja-JP" altLang="en-US" sz="2200" dirty="0">
              <a:solidFill>
                <a:schemeClr val="tx1"/>
              </a:solidFill>
              <a:latin typeface="Arial"/>
              <a:ea typeface="ヒラギノ角ゴ ProN W3"/>
              <a:cs typeface="Arial"/>
            </a:endParaRPr>
          </a:p>
        </p:txBody>
      </p:sp>
      <p:cxnSp>
        <p:nvCxnSpPr>
          <p:cNvPr id="27" name="直線コネクタ 26"/>
          <p:cNvCxnSpPr/>
          <p:nvPr/>
        </p:nvCxnSpPr>
        <p:spPr>
          <a:xfrm>
            <a:off x="3995936"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4283968"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572000"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4860032"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5148064" y="4437112"/>
            <a:ext cx="1440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A </a:t>
            </a:r>
            <a:r>
              <a:rPr lang="ja-JP" altLang="en-US" sz="4000" dirty="0" smtClean="0">
                <a:solidFill>
                  <a:schemeClr val="tx2"/>
                </a:solidFill>
                <a:latin typeface="Arial"/>
                <a:ea typeface="ヒラギノ角ゴ ProN W3"/>
                <a:cs typeface="Arial"/>
              </a:rPr>
              <a:t>が</a:t>
            </a:r>
            <a:r>
              <a:rPr lang="en-US" altLang="ja-JP" sz="4000" dirty="0" smtClean="0">
                <a:solidFill>
                  <a:schemeClr val="tx2"/>
                </a:solidFill>
                <a:latin typeface="Arial"/>
                <a:ea typeface="ヒラギノ角ゴ ProN W3"/>
                <a:cs typeface="Arial"/>
              </a:rPr>
              <a:t> C </a:t>
            </a:r>
            <a:r>
              <a:rPr lang="ja-JP" altLang="en-US" sz="4000" dirty="0" smtClean="0">
                <a:solidFill>
                  <a:schemeClr val="tx2"/>
                </a:solidFill>
                <a:latin typeface="Arial"/>
                <a:ea typeface="ヒラギノ角ゴ ProN W3"/>
                <a:cs typeface="Arial"/>
              </a:rPr>
              <a:t>の</a:t>
            </a:r>
            <a:r>
              <a:rPr lang="en-US" altLang="ja-JP" sz="4000" dirty="0" smtClean="0">
                <a:solidFill>
                  <a:schemeClr val="tx2"/>
                </a:solidFill>
                <a:latin typeface="Arial"/>
                <a:ea typeface="ヒラギノ角ゴ ProN W3"/>
                <a:cs typeface="Arial"/>
              </a:rPr>
              <a:t> MAC </a:t>
            </a:r>
            <a:r>
              <a:rPr lang="ja-JP" altLang="en-US" sz="4000" dirty="0" smtClean="0">
                <a:solidFill>
                  <a:schemeClr val="tx2"/>
                </a:solidFill>
                <a:latin typeface="Arial"/>
                <a:ea typeface="ヒラギノ角ゴ ProN W3"/>
                <a:cs typeface="Arial"/>
              </a:rPr>
              <a:t>アドレスを調べる</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
        <p:nvSpPr>
          <p:cNvPr id="36" name="テキスト ボックス 35"/>
          <p:cNvSpPr txBox="1"/>
          <p:nvPr/>
        </p:nvSpPr>
        <p:spPr>
          <a:xfrm>
            <a:off x="827584" y="6093296"/>
            <a:ext cx="1728192" cy="646331"/>
          </a:xfrm>
          <a:prstGeom prst="rect">
            <a:avLst/>
          </a:prstGeom>
          <a:noFill/>
        </p:spPr>
        <p:txBody>
          <a:bodyPr wrap="square" rtlCol="0">
            <a:spAutoFit/>
          </a:bodyPr>
          <a:lstStyle/>
          <a:p>
            <a:r>
              <a:rPr kumimoji="1" lang="en-US" altLang="ja-JP" dirty="0" smtClean="0">
                <a:latin typeface="Arial"/>
                <a:ea typeface="ヒラギノ角ゴ ProN W3"/>
                <a:cs typeface="Arial"/>
              </a:rPr>
              <a:t>A  </a:t>
            </a:r>
            <a:r>
              <a:rPr kumimoji="1" lang="ja-JP" altLang="en-US" dirty="0" smtClean="0">
                <a:latin typeface="Arial"/>
                <a:ea typeface="ヒラギノ角ゴ ProN W3"/>
                <a:cs typeface="Arial"/>
              </a:rPr>
              <a:t>さん</a:t>
            </a:r>
            <a:r>
              <a:rPr kumimoji="1" lang="en-US" altLang="ja-JP" dirty="0" smtClean="0">
                <a:latin typeface="Arial"/>
                <a:ea typeface="ヒラギノ角ゴ ProN W3"/>
                <a:cs typeface="Arial"/>
              </a:rPr>
              <a:t> </a:t>
            </a:r>
            <a:r>
              <a:rPr kumimoji="1" lang="en-US" altLang="ja-JP" dirty="0" smtClean="0">
                <a:latin typeface="Arial"/>
                <a:ea typeface="ヒラギノ角ゴ ProN W3"/>
                <a:cs typeface="Arial"/>
              </a:rPr>
              <a:t>192.168.16.11</a:t>
            </a:r>
            <a:endParaRPr kumimoji="1" lang="ja-JP" altLang="en-US" dirty="0">
              <a:latin typeface="Arial"/>
              <a:ea typeface="ヒラギノ角ゴ ProN W3"/>
              <a:cs typeface="Arial"/>
            </a:endParaRPr>
          </a:p>
        </p:txBody>
      </p:sp>
      <p:sp>
        <p:nvSpPr>
          <p:cNvPr id="37" name="テキスト ボックス 36"/>
          <p:cNvSpPr txBox="1"/>
          <p:nvPr/>
        </p:nvSpPr>
        <p:spPr>
          <a:xfrm>
            <a:off x="6948264" y="6084004"/>
            <a:ext cx="1800200" cy="646331"/>
          </a:xfrm>
          <a:prstGeom prst="rect">
            <a:avLst/>
          </a:prstGeom>
          <a:noFill/>
        </p:spPr>
        <p:txBody>
          <a:bodyPr wrap="square" rtlCol="0">
            <a:spAutoFit/>
          </a:bodyPr>
          <a:lstStyle/>
          <a:p>
            <a:r>
              <a:rPr lang="en-US" altLang="ja-JP" dirty="0" smtClean="0">
                <a:latin typeface="Arial"/>
                <a:ea typeface="ヒラギノ角ゴ ProN W3"/>
                <a:cs typeface="Arial"/>
              </a:rPr>
              <a:t>C </a:t>
            </a:r>
            <a:r>
              <a:rPr kumimoji="1" lang="ja-JP" altLang="en-US" dirty="0" err="1" smtClean="0">
                <a:latin typeface="Arial"/>
                <a:ea typeface="ヒラギノ角ゴ ProN W3"/>
                <a:cs typeface="Arial"/>
              </a:rPr>
              <a:t>さん</a:t>
            </a:r>
            <a:endParaRPr kumimoji="1" lang="en-US" altLang="ja-JP" dirty="0" smtClean="0">
              <a:latin typeface="Arial"/>
              <a:ea typeface="ヒラギノ角ゴ ProN W3"/>
              <a:cs typeface="Arial"/>
            </a:endParaRPr>
          </a:p>
          <a:p>
            <a:r>
              <a:rPr lang="en-US" altLang="ja-JP" dirty="0" smtClean="0">
                <a:latin typeface="Arial"/>
                <a:ea typeface="ヒラギノ角ゴ ProN W3"/>
                <a:cs typeface="Arial"/>
              </a:rPr>
              <a:t>192.168.50.13</a:t>
            </a:r>
            <a:endParaRPr kumimoji="1" lang="ja-JP" altLang="en-US" dirty="0">
              <a:latin typeface="Arial"/>
              <a:ea typeface="ヒラギノ角ゴ ProN W3"/>
              <a:cs typeface="Arial"/>
            </a:endParaRPr>
          </a:p>
        </p:txBody>
      </p:sp>
      <p:sp>
        <p:nvSpPr>
          <p:cNvPr id="38" name="テキスト ボックス 37"/>
          <p:cNvSpPr txBox="1"/>
          <p:nvPr/>
        </p:nvSpPr>
        <p:spPr>
          <a:xfrm>
            <a:off x="72008" y="3933056"/>
            <a:ext cx="1985392"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192.168.16.0</a:t>
            </a:r>
            <a:r>
              <a:rPr kumimoji="1" lang="en-US" altLang="ja-JP" dirty="0" smtClean="0">
                <a:latin typeface="Arial"/>
                <a:ea typeface="ヒラギノ角ゴ ProN W3"/>
                <a:cs typeface="Arial"/>
              </a:rPr>
              <a:t>/24</a:t>
            </a:r>
            <a:endParaRPr kumimoji="1" lang="ja-JP" altLang="en-US" dirty="0">
              <a:latin typeface="Arial"/>
              <a:ea typeface="ヒラギノ角ゴ ProN W3"/>
              <a:cs typeface="Arial"/>
            </a:endParaRPr>
          </a:p>
        </p:txBody>
      </p:sp>
      <p:sp>
        <p:nvSpPr>
          <p:cNvPr id="39" name="テキスト ボックス 38"/>
          <p:cNvSpPr txBox="1"/>
          <p:nvPr/>
        </p:nvSpPr>
        <p:spPr>
          <a:xfrm>
            <a:off x="6840760" y="4005064"/>
            <a:ext cx="1846040"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192.168.50.0/24</a:t>
            </a:r>
            <a:endParaRPr kumimoji="1" lang="ja-JP" altLang="en-US" dirty="0">
              <a:latin typeface="Arial"/>
              <a:ea typeface="ヒラギノ角ゴ ProN W3"/>
              <a:cs typeface="Arial"/>
            </a:endParaRPr>
          </a:p>
        </p:txBody>
      </p:sp>
      <p:sp>
        <p:nvSpPr>
          <p:cNvPr id="40" name="テキスト ボックス 39"/>
          <p:cNvSpPr txBox="1"/>
          <p:nvPr/>
        </p:nvSpPr>
        <p:spPr>
          <a:xfrm>
            <a:off x="2592288" y="3861048"/>
            <a:ext cx="1763688"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192.168.16.1</a:t>
            </a:r>
            <a:endParaRPr kumimoji="1" lang="ja-JP" altLang="en-US" dirty="0">
              <a:latin typeface="Arial"/>
              <a:ea typeface="ヒラギノ角ゴ ProN W3"/>
              <a:cs typeface="Arial"/>
            </a:endParaRPr>
          </a:p>
        </p:txBody>
      </p:sp>
      <p:sp>
        <p:nvSpPr>
          <p:cNvPr id="41" name="テキスト ボックス 40"/>
          <p:cNvSpPr txBox="1"/>
          <p:nvPr/>
        </p:nvSpPr>
        <p:spPr>
          <a:xfrm>
            <a:off x="5400600" y="3861048"/>
            <a:ext cx="1763688" cy="369332"/>
          </a:xfrm>
          <a:prstGeom prst="rect">
            <a:avLst/>
          </a:prstGeom>
          <a:noFill/>
        </p:spPr>
        <p:txBody>
          <a:bodyPr wrap="square" rtlCol="0">
            <a:spAutoFit/>
          </a:bodyPr>
          <a:lstStyle/>
          <a:p>
            <a:r>
              <a:rPr kumimoji="1" lang="en-US" altLang="ja-JP" dirty="0" smtClean="0">
                <a:latin typeface="Arial"/>
                <a:ea typeface="ヒラギノ角ゴ ProN W3"/>
                <a:cs typeface="Arial"/>
              </a:rPr>
              <a:t>192.168.50.1</a:t>
            </a:r>
            <a:endParaRPr kumimoji="1" lang="ja-JP" altLang="en-US" dirty="0">
              <a:latin typeface="Arial"/>
              <a:ea typeface="ヒラギノ角ゴ ProN W3"/>
              <a:cs typeface="Arial"/>
            </a:endParaRPr>
          </a:p>
        </p:txBody>
      </p:sp>
      <p:sp>
        <p:nvSpPr>
          <p:cNvPr id="42" name="正方形/長方形 41"/>
          <p:cNvSpPr/>
          <p:nvPr/>
        </p:nvSpPr>
        <p:spPr>
          <a:xfrm>
            <a:off x="2699792" y="4221088"/>
            <a:ext cx="1296144" cy="57606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ial"/>
                <a:ea typeface="ヒラギノ角ゴ ProN W3"/>
                <a:cs typeface="Arial"/>
              </a:rPr>
              <a:t>ルータ </a:t>
            </a:r>
            <a:r>
              <a:rPr kumimoji="1" lang="en-US" altLang="ja-JP" sz="2000" dirty="0" smtClean="0">
                <a:solidFill>
                  <a:schemeClr val="tx1"/>
                </a:solidFill>
                <a:latin typeface="Arial"/>
                <a:ea typeface="ヒラギノ角ゴ ProN W3"/>
                <a:cs typeface="Arial"/>
              </a:rPr>
              <a:t>A</a:t>
            </a:r>
            <a:endParaRPr kumimoji="1" lang="ja-JP" altLang="en-US" sz="1600" dirty="0">
              <a:solidFill>
                <a:schemeClr val="tx1"/>
              </a:solidFill>
              <a:latin typeface="Arial"/>
              <a:ea typeface="ヒラギノ角ゴ ProN W3"/>
              <a:cs typeface="Arial"/>
            </a:endParaRPr>
          </a:p>
        </p:txBody>
      </p:sp>
      <p:sp>
        <p:nvSpPr>
          <p:cNvPr id="43" name="正方形/長方形 42"/>
          <p:cNvSpPr/>
          <p:nvPr/>
        </p:nvSpPr>
        <p:spPr>
          <a:xfrm>
            <a:off x="5364088" y="4221088"/>
            <a:ext cx="1296144" cy="57606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ial"/>
                <a:ea typeface="ヒラギノ角ゴ ProN W3"/>
                <a:cs typeface="Arial"/>
              </a:rPr>
              <a:t>ルータ </a:t>
            </a:r>
            <a:r>
              <a:rPr kumimoji="1" lang="en-US" altLang="ja-JP" sz="2000" dirty="0" smtClean="0">
                <a:solidFill>
                  <a:schemeClr val="tx1"/>
                </a:solidFill>
                <a:latin typeface="Arial"/>
                <a:ea typeface="ヒラギノ角ゴ ProN W3"/>
                <a:cs typeface="Arial"/>
              </a:rPr>
              <a:t>C</a:t>
            </a:r>
            <a:endParaRPr kumimoji="1" lang="ja-JP" altLang="en-US" sz="1600" dirty="0">
              <a:solidFill>
                <a:schemeClr val="tx1"/>
              </a:solidFill>
              <a:latin typeface="Arial"/>
              <a:ea typeface="ヒラギノ角ゴ ProN W3"/>
              <a:cs typeface="Arial"/>
            </a:endParaRPr>
          </a:p>
        </p:txBody>
      </p:sp>
      <p:sp>
        <p:nvSpPr>
          <p:cNvPr id="44" name="コンテンツ プレースホルダ 2"/>
          <p:cNvSpPr>
            <a:spLocks noGrp="1"/>
          </p:cNvSpPr>
          <p:nvPr>
            <p:ph idx="1"/>
          </p:nvPr>
        </p:nvSpPr>
        <p:spPr>
          <a:xfrm>
            <a:off x="457200" y="1600201"/>
            <a:ext cx="8229600" cy="1828799"/>
          </a:xfrm>
        </p:spPr>
        <p:txBody>
          <a:bodyPr>
            <a:normAutofit/>
          </a:bodyPr>
          <a:lstStyle/>
          <a:p>
            <a:r>
              <a:rPr lang="en-US" altLang="ja-JP" dirty="0" smtClean="0">
                <a:latin typeface="Arial"/>
                <a:ea typeface="ヒラギノ角ゴ ProN W3"/>
                <a:cs typeface="Arial"/>
              </a:rPr>
              <a:t>C </a:t>
            </a:r>
            <a:r>
              <a:rPr kumimoji="1" lang="ja-JP" altLang="en-US" dirty="0" smtClean="0">
                <a:latin typeface="Arial"/>
                <a:ea typeface="ヒラギノ角ゴ ProN W3"/>
                <a:cs typeface="Arial"/>
              </a:rPr>
              <a:t>が同一ネットワーク内</a:t>
            </a:r>
            <a:r>
              <a:rPr kumimoji="1" lang="ja-JP" altLang="en-US" dirty="0" smtClean="0">
                <a:latin typeface="Arial"/>
                <a:ea typeface="ヒラギノ角ゴ ProN W3"/>
                <a:cs typeface="Arial"/>
              </a:rPr>
              <a:t>に</a:t>
            </a:r>
            <a:r>
              <a:rPr kumimoji="1" lang="ja-JP" altLang="en-US" dirty="0" smtClean="0">
                <a:latin typeface="Arial"/>
                <a:ea typeface="ヒラギノ角ゴ ProN W3"/>
                <a:cs typeface="Arial"/>
              </a:rPr>
              <a:t>ない</a:t>
            </a:r>
            <a:r>
              <a:rPr kumimoji="1" lang="ja-JP" altLang="en-US" dirty="0" smtClean="0">
                <a:latin typeface="Arial"/>
                <a:ea typeface="ヒラギノ角ゴ ProN W3"/>
                <a:cs typeface="Arial"/>
              </a:rPr>
              <a:t>場合</a:t>
            </a:r>
          </a:p>
          <a:p>
            <a:pPr marL="803275" lvl="1" indent="-346075">
              <a:buNone/>
            </a:pPr>
            <a:r>
              <a:rPr lang="en-US" altLang="ja-JP" dirty="0" smtClean="0">
                <a:latin typeface="Arial"/>
                <a:ea typeface="ヒラギノ角ゴ ProN W3"/>
                <a:cs typeface="Arial"/>
              </a:rPr>
              <a:t>9</a:t>
            </a:r>
            <a:r>
              <a:rPr lang="en-US" altLang="ja-JP" dirty="0" smtClean="0">
                <a:latin typeface="Arial"/>
                <a:ea typeface="ヒラギノ角ゴ ProN W3"/>
                <a:cs typeface="Arial"/>
              </a:rPr>
              <a:t>. </a:t>
            </a:r>
            <a:r>
              <a:rPr lang="ja-JP" altLang="en-US" dirty="0" smtClean="0">
                <a:latin typeface="Arial"/>
                <a:ea typeface="ヒラギノ角ゴ ProN W3"/>
                <a:cs typeface="Arial"/>
              </a:rPr>
              <a:t>ルータ</a:t>
            </a:r>
            <a:r>
              <a:rPr lang="en-US" altLang="ja-JP" dirty="0" smtClean="0">
                <a:latin typeface="Arial"/>
                <a:ea typeface="ヒラギノ角ゴ ProN W3"/>
                <a:cs typeface="Arial"/>
              </a:rPr>
              <a:t> C </a:t>
            </a:r>
            <a:r>
              <a:rPr lang="ja-JP" altLang="en-US" dirty="0" smtClean="0">
                <a:latin typeface="Arial"/>
                <a:ea typeface="ヒラギノ角ゴ ProN W3"/>
                <a:cs typeface="Arial"/>
              </a:rPr>
              <a:t>は</a:t>
            </a:r>
            <a:r>
              <a:rPr lang="en-US" altLang="ja-JP" dirty="0" smtClean="0">
                <a:latin typeface="Arial"/>
                <a:ea typeface="ヒラギノ角ゴ ProN W3"/>
                <a:cs typeface="Arial"/>
              </a:rPr>
              <a:t> C </a:t>
            </a:r>
            <a:r>
              <a:rPr lang="ja-JP" altLang="en-US" dirty="0" smtClean="0">
                <a:latin typeface="Arial"/>
                <a:ea typeface="ヒラギノ角ゴ ProN W3"/>
                <a:cs typeface="Arial"/>
              </a:rPr>
              <a:t>にデータを送る</a:t>
            </a:r>
            <a:endParaRPr lang="en-US" altLang="ja-JP" dirty="0" smtClean="0">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0034" y="1000108"/>
            <a:ext cx="8229600" cy="4583122"/>
          </a:xfrm>
        </p:spPr>
        <p:txBody>
          <a:bodyPr>
            <a:normAutofit/>
          </a:bodyPr>
          <a:lstStyle/>
          <a:p>
            <a:r>
              <a:rPr kumimoji="1" lang="en-US" altLang="ja-JP" sz="5400" dirty="0" smtClean="0">
                <a:latin typeface="Arial"/>
                <a:ea typeface="ヒラギノ角ゴ ProN W3"/>
                <a:cs typeface="Arial"/>
              </a:rPr>
              <a:t>EP </a:t>
            </a:r>
            <a:r>
              <a:rPr kumimoji="1" lang="ja-JP" altLang="en-US" sz="5400" dirty="0" smtClean="0">
                <a:latin typeface="Arial"/>
                <a:ea typeface="ヒラギノ角ゴ ProN W3"/>
                <a:cs typeface="Arial"/>
              </a:rPr>
              <a:t>ネットワーク</a:t>
            </a:r>
            <a:endParaRPr kumimoji="1" lang="ja-JP" altLang="en-US" sz="5400" dirty="0">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cxnSp>
        <p:nvCxnSpPr>
          <p:cNvPr id="38" name="直線コネクタ 37"/>
          <p:cNvCxnSpPr/>
          <p:nvPr/>
        </p:nvCxnSpPr>
        <p:spPr>
          <a:xfrm rot="5400000">
            <a:off x="2133600" y="3886200"/>
            <a:ext cx="6096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1857356" y="2786058"/>
            <a:ext cx="1357322" cy="795342"/>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err="1" smtClean="0">
                <a:solidFill>
                  <a:schemeClr val="tx1"/>
                </a:solidFill>
                <a:latin typeface="Arial"/>
                <a:ea typeface="ヒラギノ角ゴ ProN W3"/>
                <a:cs typeface="Arial"/>
              </a:rPr>
              <a:t>r</a:t>
            </a:r>
            <a:r>
              <a:rPr kumimoji="1" lang="en-US" altLang="ja-JP" sz="2400" dirty="0" err="1" smtClean="0">
                <a:solidFill>
                  <a:schemeClr val="tx1"/>
                </a:solidFill>
                <a:latin typeface="Arial"/>
                <a:ea typeface="ヒラギノ角ゴ ProN W3"/>
                <a:cs typeface="Arial"/>
              </a:rPr>
              <a:t>ingo</a:t>
            </a:r>
            <a:endParaRPr kumimoji="1" lang="ja-JP" altLang="en-US" sz="2400" dirty="0">
              <a:solidFill>
                <a:schemeClr val="tx1"/>
              </a:solidFill>
              <a:latin typeface="Arial"/>
              <a:ea typeface="ヒラギノ角ゴ ProN W3"/>
              <a:cs typeface="Arial"/>
            </a:endParaRPr>
          </a:p>
        </p:txBody>
      </p:sp>
      <p:grpSp>
        <p:nvGrpSpPr>
          <p:cNvPr id="16" name="グループ化 15"/>
          <p:cNvGrpSpPr/>
          <p:nvPr/>
        </p:nvGrpSpPr>
        <p:grpSpPr>
          <a:xfrm>
            <a:off x="285720" y="1214422"/>
            <a:ext cx="2143140" cy="857256"/>
            <a:chOff x="285720" y="1571612"/>
            <a:chExt cx="2143140" cy="857256"/>
          </a:xfrm>
        </p:grpSpPr>
        <p:sp>
          <p:nvSpPr>
            <p:cNvPr id="4" name="正方形/長方形 3"/>
            <p:cNvSpPr/>
            <p:nvPr/>
          </p:nvSpPr>
          <p:spPr>
            <a:xfrm>
              <a:off x="785786" y="1571612"/>
              <a:ext cx="1643074" cy="857256"/>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smtClean="0">
                  <a:solidFill>
                    <a:schemeClr val="tx1"/>
                  </a:solidFill>
                  <a:latin typeface="Arial"/>
                  <a:ea typeface="ヒラギノ角ゴ ProN W3"/>
                  <a:cs typeface="Arial"/>
                </a:rPr>
                <a:t>HINES</a:t>
              </a:r>
              <a:r>
                <a:rPr kumimoji="1" lang="ja-JP" altLang="en-US" sz="2800" dirty="0" smtClean="0">
                  <a:solidFill>
                    <a:schemeClr val="tx1"/>
                  </a:solidFill>
                  <a:latin typeface="Arial"/>
                  <a:ea typeface="ヒラギノ角ゴ ProN W3"/>
                  <a:cs typeface="Arial"/>
                </a:rPr>
                <a:t>ルーター</a:t>
              </a:r>
              <a:endParaRPr kumimoji="1" lang="ja-JP" altLang="en-US" dirty="0">
                <a:solidFill>
                  <a:schemeClr val="tx1"/>
                </a:solidFill>
                <a:latin typeface="Arial"/>
                <a:ea typeface="ヒラギノ角ゴ ProN W3"/>
                <a:cs typeface="Arial"/>
              </a:endParaRPr>
            </a:p>
          </p:txBody>
        </p:sp>
        <p:cxnSp>
          <p:nvCxnSpPr>
            <p:cNvPr id="10" name="直線矢印コネクタ 9"/>
            <p:cNvCxnSpPr>
              <a:stCxn id="4" idx="1"/>
            </p:cNvCxnSpPr>
            <p:nvPr/>
          </p:nvCxnSpPr>
          <p:spPr>
            <a:xfrm rot="10800000">
              <a:off x="285720" y="2000240"/>
              <a:ext cx="500066"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4" name="正方形/長方形 13"/>
          <p:cNvSpPr/>
          <p:nvPr/>
        </p:nvSpPr>
        <p:spPr>
          <a:xfrm>
            <a:off x="4143372" y="2786058"/>
            <a:ext cx="1357322" cy="795342"/>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www</a:t>
            </a:r>
            <a:endParaRPr lang="en-US" altLang="ja-JP" sz="2400" dirty="0" smtClean="0">
              <a:solidFill>
                <a:schemeClr val="tx1"/>
              </a:solidFill>
              <a:latin typeface="Arial"/>
              <a:ea typeface="ヒラギノ角ゴ ProN W3"/>
              <a:cs typeface="Arial"/>
            </a:endParaRPr>
          </a:p>
          <a:p>
            <a:pPr algn="ctr"/>
            <a:r>
              <a:rPr kumimoji="1" lang="en-US" altLang="ja-JP" sz="2400" dirty="0" smtClean="0">
                <a:solidFill>
                  <a:schemeClr val="tx1"/>
                </a:solidFill>
                <a:latin typeface="Arial"/>
                <a:ea typeface="ヒラギノ角ゴ ProN W3"/>
                <a:cs typeface="Arial"/>
              </a:rPr>
              <a:t>(orange)</a:t>
            </a:r>
            <a:endParaRPr kumimoji="1" lang="ja-JP" altLang="en-US" sz="2400" dirty="0">
              <a:solidFill>
                <a:schemeClr val="tx1"/>
              </a:solidFill>
              <a:latin typeface="Arial"/>
              <a:ea typeface="ヒラギノ角ゴ ProN W3"/>
              <a:cs typeface="Arial"/>
            </a:endParaRPr>
          </a:p>
        </p:txBody>
      </p:sp>
      <p:sp>
        <p:nvSpPr>
          <p:cNvPr id="15" name="正方形/長方形 14"/>
          <p:cNvSpPr/>
          <p:nvPr/>
        </p:nvSpPr>
        <p:spPr>
          <a:xfrm>
            <a:off x="6215074" y="2786058"/>
            <a:ext cx="1357322" cy="795342"/>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m</a:t>
            </a:r>
            <a:r>
              <a:rPr lang="en-US" altLang="ja-JP" sz="2400" dirty="0" smtClean="0">
                <a:solidFill>
                  <a:schemeClr val="tx1"/>
                </a:solidFill>
                <a:latin typeface="Arial"/>
                <a:ea typeface="ヒラギノ角ゴ ProN W3"/>
                <a:cs typeface="Arial"/>
              </a:rPr>
              <a:t>ail</a:t>
            </a:r>
          </a:p>
          <a:p>
            <a:pPr algn="ctr"/>
            <a:r>
              <a:rPr kumimoji="1" lang="en-US" altLang="ja-JP" sz="2400" dirty="0" smtClean="0">
                <a:solidFill>
                  <a:schemeClr val="tx1"/>
                </a:solidFill>
                <a:latin typeface="Arial"/>
                <a:ea typeface="ヒラギノ角ゴ ProN W3"/>
                <a:cs typeface="Arial"/>
              </a:rPr>
              <a:t>(grey)</a:t>
            </a:r>
            <a:endParaRPr kumimoji="1" lang="ja-JP" altLang="en-US" sz="2400" dirty="0">
              <a:solidFill>
                <a:schemeClr val="tx1"/>
              </a:solidFill>
              <a:latin typeface="Arial"/>
              <a:ea typeface="ヒラギノ角ゴ ProN W3"/>
              <a:cs typeface="Arial"/>
            </a:endParaRPr>
          </a:p>
        </p:txBody>
      </p:sp>
      <p:cxnSp>
        <p:nvCxnSpPr>
          <p:cNvPr id="30" name="直線コネクタ 29"/>
          <p:cNvCxnSpPr/>
          <p:nvPr/>
        </p:nvCxnSpPr>
        <p:spPr>
          <a:xfrm rot="5400000">
            <a:off x="1321571" y="225027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rot="10800000">
            <a:off x="1509690" y="2428868"/>
            <a:ext cx="73485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rot="5400000">
            <a:off x="2250265" y="260746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5400000">
            <a:off x="4607719" y="260746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rot="5400000">
            <a:off x="6679421" y="260746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rot="10800000">
            <a:off x="472020" y="4200508"/>
            <a:ext cx="864396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正方形/長方形 40"/>
          <p:cNvSpPr/>
          <p:nvPr/>
        </p:nvSpPr>
        <p:spPr>
          <a:xfrm>
            <a:off x="186268" y="4557698"/>
            <a:ext cx="1643074" cy="785818"/>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y</a:t>
            </a:r>
            <a:r>
              <a:rPr lang="en-US" altLang="ja-JP" sz="2400" dirty="0" smtClean="0">
                <a:solidFill>
                  <a:schemeClr val="tx1"/>
                </a:solidFill>
                <a:latin typeface="Arial"/>
                <a:ea typeface="ヒラギノ角ゴ ProN W3"/>
                <a:cs typeface="Arial"/>
              </a:rPr>
              <a:t>ellow</a:t>
            </a:r>
            <a:endParaRPr lang="en-US" altLang="ja-JP" sz="2400" dirty="0" smtClean="0">
              <a:solidFill>
                <a:schemeClr val="tx1"/>
              </a:solidFill>
              <a:latin typeface="Arial"/>
              <a:ea typeface="ヒラギノ角ゴ ProN W3"/>
              <a:cs typeface="Arial"/>
            </a:endParaRPr>
          </a:p>
          <a:p>
            <a:pPr algn="ctr"/>
            <a:r>
              <a:rPr lang="en-US" altLang="ja-JP" sz="2400" dirty="0" smtClean="0">
                <a:solidFill>
                  <a:schemeClr val="tx1"/>
                </a:solidFill>
                <a:latin typeface="Arial"/>
                <a:ea typeface="ヒラギノ角ゴ ProN W3"/>
                <a:cs typeface="Arial"/>
              </a:rPr>
              <a:t>(1st.DNS)</a:t>
            </a:r>
            <a:endParaRPr kumimoji="1" lang="ja-JP" altLang="en-US" sz="2400" dirty="0">
              <a:solidFill>
                <a:schemeClr val="tx1"/>
              </a:solidFill>
              <a:latin typeface="Arial"/>
              <a:ea typeface="ヒラギノ角ゴ ProN W3"/>
              <a:cs typeface="Arial"/>
            </a:endParaRPr>
          </a:p>
        </p:txBody>
      </p:sp>
      <p:cxnSp>
        <p:nvCxnSpPr>
          <p:cNvPr id="42" name="直線コネクタ 41"/>
          <p:cNvCxnSpPr/>
          <p:nvPr/>
        </p:nvCxnSpPr>
        <p:spPr>
          <a:xfrm rot="5400000">
            <a:off x="793491" y="437910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2257970" y="4557698"/>
            <a:ext cx="1785950" cy="1571636"/>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b</a:t>
            </a:r>
            <a:r>
              <a:rPr lang="en-US" altLang="ja-JP" sz="2400" dirty="0" smtClean="0">
                <a:solidFill>
                  <a:schemeClr val="tx1"/>
                </a:solidFill>
                <a:latin typeface="Arial"/>
                <a:ea typeface="ヒラギノ角ゴ ProN W3"/>
                <a:cs typeface="Arial"/>
              </a:rPr>
              <a:t>lue</a:t>
            </a:r>
            <a:endParaRPr lang="en-US" altLang="ja-JP" sz="2400" dirty="0" smtClean="0">
              <a:solidFill>
                <a:schemeClr val="tx1"/>
              </a:solidFill>
              <a:latin typeface="Arial"/>
              <a:ea typeface="ヒラギノ角ゴ ProN W3"/>
              <a:cs typeface="Arial"/>
            </a:endParaRPr>
          </a:p>
          <a:p>
            <a:pPr algn="ctr"/>
            <a:r>
              <a:rPr lang="en-US" altLang="ja-JP" sz="2400" dirty="0" smtClean="0">
                <a:solidFill>
                  <a:schemeClr val="tx1"/>
                </a:solidFill>
                <a:latin typeface="Arial"/>
                <a:ea typeface="ヒラギノ角ゴ ProN W3"/>
                <a:cs typeface="Arial"/>
              </a:rPr>
              <a:t>(2nd.DNS</a:t>
            </a:r>
          </a:p>
          <a:p>
            <a:pPr algn="ctr"/>
            <a:r>
              <a:rPr lang="en-US" altLang="ja-JP" sz="2400" dirty="0" smtClean="0">
                <a:solidFill>
                  <a:schemeClr val="tx1"/>
                </a:solidFill>
                <a:latin typeface="Arial"/>
                <a:ea typeface="ヒラギノ角ゴ ProN W3"/>
                <a:cs typeface="Arial"/>
              </a:rPr>
              <a:t>and</a:t>
            </a:r>
          </a:p>
          <a:p>
            <a:pPr algn="ctr"/>
            <a:r>
              <a:rPr lang="en-US" altLang="ja-JP" sz="2400" dirty="0" smtClean="0">
                <a:solidFill>
                  <a:schemeClr val="tx1"/>
                </a:solidFill>
                <a:latin typeface="Arial"/>
                <a:ea typeface="ヒラギノ角ゴ ProN W3"/>
                <a:cs typeface="Arial"/>
              </a:rPr>
              <a:t>DHCP)</a:t>
            </a:r>
            <a:endParaRPr kumimoji="1" lang="ja-JP" altLang="en-US" sz="2400" dirty="0">
              <a:solidFill>
                <a:schemeClr val="tx1"/>
              </a:solidFill>
              <a:latin typeface="Arial"/>
              <a:ea typeface="ヒラギノ角ゴ ProN W3"/>
              <a:cs typeface="Arial"/>
            </a:endParaRPr>
          </a:p>
        </p:txBody>
      </p:sp>
      <p:cxnSp>
        <p:nvCxnSpPr>
          <p:cNvPr id="44" name="直線コネクタ 43"/>
          <p:cNvCxnSpPr/>
          <p:nvPr/>
        </p:nvCxnSpPr>
        <p:spPr>
          <a:xfrm rot="5400000">
            <a:off x="2865193" y="437910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5610786" y="4557698"/>
            <a:ext cx="1500198"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lemon</a:t>
            </a:r>
          </a:p>
        </p:txBody>
      </p:sp>
      <p:cxnSp>
        <p:nvCxnSpPr>
          <p:cNvPr id="46" name="直線コネクタ 45"/>
          <p:cNvCxnSpPr/>
          <p:nvPr/>
        </p:nvCxnSpPr>
        <p:spPr>
          <a:xfrm rot="5400000">
            <a:off x="6146571" y="437910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rot="5400000">
            <a:off x="4222515" y="4950607"/>
            <a:ext cx="150019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rot="10800000">
            <a:off x="4982138" y="5700704"/>
            <a:ext cx="3919566" cy="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4829738" y="6057896"/>
            <a:ext cx="1071570"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Arial"/>
                <a:ea typeface="ヒラギノ角ゴ ProN W3"/>
                <a:cs typeface="Arial"/>
              </a:rPr>
              <a:t>実験機</a:t>
            </a:r>
            <a:endParaRPr lang="en-US" altLang="ja-JP" sz="2000" dirty="0" smtClean="0">
              <a:solidFill>
                <a:schemeClr val="tx1"/>
              </a:solidFill>
              <a:latin typeface="Arial"/>
              <a:ea typeface="ヒラギノ角ゴ ProN W3"/>
              <a:cs typeface="Arial"/>
            </a:endParaRPr>
          </a:p>
        </p:txBody>
      </p:sp>
      <p:cxnSp>
        <p:nvCxnSpPr>
          <p:cNvPr id="58" name="直線コネクタ 57"/>
          <p:cNvCxnSpPr/>
          <p:nvPr/>
        </p:nvCxnSpPr>
        <p:spPr>
          <a:xfrm rot="5400000">
            <a:off x="5151209" y="5879301"/>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a:off x="6187060" y="6057896"/>
            <a:ext cx="1585340"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Arial"/>
                <a:ea typeface="ヒラギノ角ゴ ProN W3"/>
                <a:cs typeface="Arial"/>
              </a:rPr>
              <a:t>教員・院生 </a:t>
            </a:r>
            <a:r>
              <a:rPr lang="en-US" altLang="ja-JP" sz="2000" dirty="0" smtClean="0">
                <a:solidFill>
                  <a:schemeClr val="tx1"/>
                </a:solidFill>
                <a:latin typeface="Arial"/>
                <a:ea typeface="ヒラギノ角ゴ ProN W3"/>
                <a:cs typeface="Arial"/>
              </a:rPr>
              <a:t>PC</a:t>
            </a:r>
          </a:p>
        </p:txBody>
      </p:sp>
      <p:cxnSp>
        <p:nvCxnSpPr>
          <p:cNvPr id="60" name="直線コネクタ 59"/>
          <p:cNvCxnSpPr/>
          <p:nvPr/>
        </p:nvCxnSpPr>
        <p:spPr>
          <a:xfrm rot="5400000">
            <a:off x="6794453" y="5879301"/>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テキスト ボックス 60"/>
          <p:cNvSpPr txBox="1"/>
          <p:nvPr/>
        </p:nvSpPr>
        <p:spPr>
          <a:xfrm>
            <a:off x="381000" y="3657600"/>
            <a:ext cx="1908306" cy="400110"/>
          </a:xfrm>
          <a:prstGeom prst="rect">
            <a:avLst/>
          </a:prstGeom>
          <a:noFill/>
          <a:ln>
            <a:solidFill>
              <a:schemeClr val="tx1"/>
            </a:solidFill>
          </a:ln>
        </p:spPr>
        <p:txBody>
          <a:bodyPr wrap="square" rtlCol="0">
            <a:spAutoFit/>
          </a:bodyPr>
          <a:lstStyle/>
          <a:p>
            <a:r>
              <a:rPr lang="en-US" altLang="ja-JP" sz="2000" dirty="0" smtClean="0">
                <a:latin typeface="Arial"/>
                <a:ea typeface="ヒラギノ角ゴ ProN W3"/>
                <a:cs typeface="Arial"/>
              </a:rPr>
              <a:t>133.87.45.0/24</a:t>
            </a:r>
            <a:endParaRPr kumimoji="1" lang="en-US" altLang="ja-JP" sz="2000" dirty="0" smtClean="0">
              <a:latin typeface="Arial"/>
              <a:ea typeface="ヒラギノ角ゴ ProN W3"/>
              <a:cs typeface="Arial"/>
            </a:endParaRPr>
          </a:p>
        </p:txBody>
      </p:sp>
      <p:sp>
        <p:nvSpPr>
          <p:cNvPr id="62" name="テキスト ボックス 61"/>
          <p:cNvSpPr txBox="1"/>
          <p:nvPr/>
        </p:nvSpPr>
        <p:spPr>
          <a:xfrm>
            <a:off x="5115490" y="5200640"/>
            <a:ext cx="2095496" cy="400110"/>
          </a:xfrm>
          <a:prstGeom prst="rect">
            <a:avLst/>
          </a:prstGeom>
          <a:noFill/>
          <a:ln>
            <a:solidFill>
              <a:schemeClr val="tx1"/>
            </a:solidFill>
          </a:ln>
        </p:spPr>
        <p:txBody>
          <a:bodyPr wrap="square" rtlCol="0">
            <a:spAutoFit/>
          </a:bodyPr>
          <a:lstStyle/>
          <a:p>
            <a:r>
              <a:rPr lang="en-US" altLang="ja-JP" sz="2000" dirty="0" smtClean="0">
                <a:latin typeface="Arial"/>
                <a:ea typeface="ヒラギノ角ゴ ProN W3"/>
                <a:cs typeface="Arial"/>
              </a:rPr>
              <a:t>192.168.16.0/24</a:t>
            </a:r>
            <a:endParaRPr kumimoji="1" lang="en-US" altLang="ja-JP" sz="2000" dirty="0" smtClean="0">
              <a:latin typeface="Arial"/>
              <a:ea typeface="ヒラギノ角ゴ ProN W3"/>
              <a:cs typeface="Arial"/>
            </a:endParaRPr>
          </a:p>
        </p:txBody>
      </p:sp>
      <p:sp>
        <p:nvSpPr>
          <p:cNvPr id="56"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noProof="0" dirty="0" smtClean="0">
                <a:solidFill>
                  <a:schemeClr val="tx2"/>
                </a:solidFill>
                <a:latin typeface="Arial"/>
                <a:ea typeface="ヒラギノ角ゴ ProN W3"/>
                <a:cs typeface="Arial"/>
              </a:rPr>
              <a:t>EP </a:t>
            </a:r>
            <a:r>
              <a:rPr lang="ja-JP" altLang="en-US" sz="4000" noProof="0" dirty="0" smtClean="0">
                <a:solidFill>
                  <a:schemeClr val="tx2"/>
                </a:solidFill>
                <a:latin typeface="Arial"/>
                <a:ea typeface="ヒラギノ角ゴ ProN W3"/>
                <a:cs typeface="Arial"/>
              </a:rPr>
              <a:t>ネットワーク階層構造</a:t>
            </a:r>
            <a:r>
              <a:rPr lang="en-US" altLang="ja-JP" sz="4000" noProof="0" dirty="0" smtClean="0">
                <a:solidFill>
                  <a:schemeClr val="tx2"/>
                </a:solidFill>
                <a:latin typeface="Arial"/>
                <a:ea typeface="ヒラギノ角ゴ ProN W3"/>
                <a:cs typeface="Arial"/>
              </a:rPr>
              <a:t> (</a:t>
            </a:r>
            <a:r>
              <a:rPr lang="ja-JP" altLang="en-US" sz="4000" noProof="0" dirty="0" smtClean="0">
                <a:solidFill>
                  <a:schemeClr val="tx2"/>
                </a:solidFill>
                <a:latin typeface="Arial"/>
                <a:ea typeface="ヒラギノ角ゴ ProN W3"/>
                <a:cs typeface="Arial"/>
              </a:rPr>
              <a:t>物理的</a:t>
            </a:r>
            <a:r>
              <a:rPr lang="en-US" altLang="ja-JP" sz="4000" noProof="0" dirty="0" smtClean="0">
                <a:solidFill>
                  <a:schemeClr val="tx2"/>
                </a:solidFill>
                <a:latin typeface="Arial"/>
                <a:ea typeface="ヒラギノ角ゴ ProN W3"/>
                <a:cs typeface="Arial"/>
              </a:rPr>
              <a:t>)</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
        <p:nvSpPr>
          <p:cNvPr id="65" name="正方形/長方形 64"/>
          <p:cNvSpPr/>
          <p:nvPr/>
        </p:nvSpPr>
        <p:spPr>
          <a:xfrm>
            <a:off x="7591986" y="4558623"/>
            <a:ext cx="1500198"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err="1" smtClean="0">
                <a:solidFill>
                  <a:schemeClr val="tx1"/>
                </a:solidFill>
                <a:latin typeface="Arial"/>
                <a:ea typeface="ヒラギノ角ゴ ProN W3"/>
                <a:cs typeface="Arial"/>
              </a:rPr>
              <a:t>evaXX</a:t>
            </a:r>
            <a:endParaRPr lang="en-US" altLang="ja-JP" sz="2400" dirty="0" smtClean="0">
              <a:solidFill>
                <a:schemeClr val="tx1"/>
              </a:solidFill>
              <a:latin typeface="Arial"/>
              <a:ea typeface="ヒラギノ角ゴ ProN W3"/>
              <a:cs typeface="Arial"/>
            </a:endParaRPr>
          </a:p>
        </p:txBody>
      </p:sp>
      <p:cxnSp>
        <p:nvCxnSpPr>
          <p:cNvPr id="67" name="直線コネクタ 66"/>
          <p:cNvCxnSpPr/>
          <p:nvPr/>
        </p:nvCxnSpPr>
        <p:spPr>
          <a:xfrm rot="5400000">
            <a:off x="8166053" y="4374896"/>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cxnSp>
        <p:nvCxnSpPr>
          <p:cNvPr id="38" name="直線コネクタ 37"/>
          <p:cNvCxnSpPr/>
          <p:nvPr/>
        </p:nvCxnSpPr>
        <p:spPr>
          <a:xfrm rot="5400000">
            <a:off x="2133600" y="3886200"/>
            <a:ext cx="6096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1857356" y="2786058"/>
            <a:ext cx="1357322" cy="795342"/>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err="1" smtClean="0">
                <a:solidFill>
                  <a:schemeClr val="tx1"/>
                </a:solidFill>
                <a:latin typeface="Arial"/>
                <a:ea typeface="ヒラギノ角ゴ ProN W3"/>
                <a:cs typeface="Arial"/>
              </a:rPr>
              <a:t>r</a:t>
            </a:r>
            <a:r>
              <a:rPr kumimoji="1" lang="en-US" altLang="ja-JP" sz="2400" dirty="0" err="1" smtClean="0">
                <a:solidFill>
                  <a:schemeClr val="tx1"/>
                </a:solidFill>
                <a:latin typeface="Arial"/>
                <a:ea typeface="ヒラギノ角ゴ ProN W3"/>
                <a:cs typeface="Arial"/>
              </a:rPr>
              <a:t>ingo</a:t>
            </a:r>
            <a:endParaRPr kumimoji="1" lang="ja-JP" altLang="en-US" sz="2400" dirty="0">
              <a:solidFill>
                <a:schemeClr val="tx1"/>
              </a:solidFill>
              <a:latin typeface="Arial"/>
              <a:ea typeface="ヒラギノ角ゴ ProN W3"/>
              <a:cs typeface="Arial"/>
            </a:endParaRPr>
          </a:p>
        </p:txBody>
      </p:sp>
      <p:grpSp>
        <p:nvGrpSpPr>
          <p:cNvPr id="2" name="グループ化 15"/>
          <p:cNvGrpSpPr/>
          <p:nvPr/>
        </p:nvGrpSpPr>
        <p:grpSpPr>
          <a:xfrm>
            <a:off x="285720" y="1214422"/>
            <a:ext cx="2143140" cy="857256"/>
            <a:chOff x="285720" y="1571612"/>
            <a:chExt cx="2143140" cy="857256"/>
          </a:xfrm>
        </p:grpSpPr>
        <p:sp>
          <p:nvSpPr>
            <p:cNvPr id="4" name="正方形/長方形 3"/>
            <p:cNvSpPr/>
            <p:nvPr/>
          </p:nvSpPr>
          <p:spPr>
            <a:xfrm>
              <a:off x="785786" y="1571612"/>
              <a:ext cx="1643074" cy="857256"/>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smtClean="0">
                  <a:solidFill>
                    <a:schemeClr val="tx1"/>
                  </a:solidFill>
                  <a:latin typeface="Arial"/>
                  <a:ea typeface="ヒラギノ角ゴ ProN W3"/>
                  <a:cs typeface="Arial"/>
                </a:rPr>
                <a:t>HINES</a:t>
              </a:r>
              <a:r>
                <a:rPr kumimoji="1" lang="ja-JP" altLang="en-US" sz="2800" dirty="0" smtClean="0">
                  <a:solidFill>
                    <a:schemeClr val="tx1"/>
                  </a:solidFill>
                  <a:latin typeface="Arial"/>
                  <a:ea typeface="ヒラギノ角ゴ ProN W3"/>
                  <a:cs typeface="Arial"/>
                </a:rPr>
                <a:t>ルーター</a:t>
              </a:r>
              <a:endParaRPr kumimoji="1" lang="ja-JP" altLang="en-US" dirty="0">
                <a:solidFill>
                  <a:schemeClr val="tx1"/>
                </a:solidFill>
                <a:latin typeface="Arial"/>
                <a:ea typeface="ヒラギノ角ゴ ProN W3"/>
                <a:cs typeface="Arial"/>
              </a:endParaRPr>
            </a:p>
          </p:txBody>
        </p:sp>
        <p:cxnSp>
          <p:nvCxnSpPr>
            <p:cNvPr id="10" name="直線矢印コネクタ 9"/>
            <p:cNvCxnSpPr>
              <a:stCxn id="4" idx="1"/>
            </p:cNvCxnSpPr>
            <p:nvPr/>
          </p:nvCxnSpPr>
          <p:spPr>
            <a:xfrm rot="10800000">
              <a:off x="285720" y="2000240"/>
              <a:ext cx="500066"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4" name="正方形/長方形 13"/>
          <p:cNvSpPr/>
          <p:nvPr/>
        </p:nvSpPr>
        <p:spPr>
          <a:xfrm>
            <a:off x="4143372" y="2786058"/>
            <a:ext cx="1357322" cy="795342"/>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www</a:t>
            </a:r>
            <a:endParaRPr lang="en-US" altLang="ja-JP" sz="2400" dirty="0" smtClean="0">
              <a:solidFill>
                <a:schemeClr val="tx1"/>
              </a:solidFill>
              <a:latin typeface="Arial"/>
              <a:ea typeface="ヒラギノ角ゴ ProN W3"/>
              <a:cs typeface="Arial"/>
            </a:endParaRPr>
          </a:p>
          <a:p>
            <a:pPr algn="ctr"/>
            <a:r>
              <a:rPr kumimoji="1" lang="en-US" altLang="ja-JP" sz="2400" dirty="0" smtClean="0">
                <a:solidFill>
                  <a:schemeClr val="tx1"/>
                </a:solidFill>
                <a:latin typeface="Arial"/>
                <a:ea typeface="ヒラギノ角ゴ ProN W3"/>
                <a:cs typeface="Arial"/>
              </a:rPr>
              <a:t>(orange)</a:t>
            </a:r>
            <a:endParaRPr kumimoji="1" lang="ja-JP" altLang="en-US" sz="2400" dirty="0">
              <a:solidFill>
                <a:schemeClr val="tx1"/>
              </a:solidFill>
              <a:latin typeface="Arial"/>
              <a:ea typeface="ヒラギノ角ゴ ProN W3"/>
              <a:cs typeface="Arial"/>
            </a:endParaRPr>
          </a:p>
        </p:txBody>
      </p:sp>
      <p:sp>
        <p:nvSpPr>
          <p:cNvPr id="15" name="正方形/長方形 14"/>
          <p:cNvSpPr/>
          <p:nvPr/>
        </p:nvSpPr>
        <p:spPr>
          <a:xfrm>
            <a:off x="6215074" y="2786058"/>
            <a:ext cx="1357322" cy="795342"/>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m</a:t>
            </a:r>
            <a:r>
              <a:rPr lang="en-US" altLang="ja-JP" sz="2400" dirty="0" smtClean="0">
                <a:solidFill>
                  <a:schemeClr val="tx1"/>
                </a:solidFill>
                <a:latin typeface="Arial"/>
                <a:ea typeface="ヒラギノ角ゴ ProN W3"/>
                <a:cs typeface="Arial"/>
              </a:rPr>
              <a:t>ail</a:t>
            </a:r>
          </a:p>
          <a:p>
            <a:pPr algn="ctr"/>
            <a:r>
              <a:rPr kumimoji="1" lang="en-US" altLang="ja-JP" sz="2400" dirty="0" smtClean="0">
                <a:solidFill>
                  <a:schemeClr val="tx1"/>
                </a:solidFill>
                <a:latin typeface="Arial"/>
                <a:ea typeface="ヒラギノ角ゴ ProN W3"/>
                <a:cs typeface="Arial"/>
              </a:rPr>
              <a:t>(grey)</a:t>
            </a:r>
            <a:endParaRPr kumimoji="1" lang="ja-JP" altLang="en-US" sz="2400" dirty="0">
              <a:solidFill>
                <a:schemeClr val="tx1"/>
              </a:solidFill>
              <a:latin typeface="Arial"/>
              <a:ea typeface="ヒラギノ角ゴ ProN W3"/>
              <a:cs typeface="Arial"/>
            </a:endParaRPr>
          </a:p>
        </p:txBody>
      </p:sp>
      <p:cxnSp>
        <p:nvCxnSpPr>
          <p:cNvPr id="30" name="直線コネクタ 29"/>
          <p:cNvCxnSpPr/>
          <p:nvPr/>
        </p:nvCxnSpPr>
        <p:spPr>
          <a:xfrm rot="5400000">
            <a:off x="1321571" y="225027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rot="10800000">
            <a:off x="1509690" y="2428868"/>
            <a:ext cx="73485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rot="5400000">
            <a:off x="2250265" y="260746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5400000">
            <a:off x="4607719" y="260746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rot="5400000">
            <a:off x="6679421" y="260746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rot="10800000">
            <a:off x="472020" y="4200508"/>
            <a:ext cx="864396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正方形/長方形 40"/>
          <p:cNvSpPr/>
          <p:nvPr/>
        </p:nvSpPr>
        <p:spPr>
          <a:xfrm>
            <a:off x="186268" y="4557698"/>
            <a:ext cx="1643074" cy="785818"/>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y</a:t>
            </a:r>
            <a:r>
              <a:rPr lang="en-US" altLang="ja-JP" sz="2400" dirty="0" smtClean="0">
                <a:solidFill>
                  <a:schemeClr val="tx1"/>
                </a:solidFill>
                <a:latin typeface="Arial"/>
                <a:ea typeface="ヒラギノ角ゴ ProN W3"/>
                <a:cs typeface="Arial"/>
              </a:rPr>
              <a:t>ellow</a:t>
            </a:r>
            <a:endParaRPr lang="en-US" altLang="ja-JP" sz="2400" dirty="0" smtClean="0">
              <a:solidFill>
                <a:schemeClr val="tx1"/>
              </a:solidFill>
              <a:latin typeface="Arial"/>
              <a:ea typeface="ヒラギノ角ゴ ProN W3"/>
              <a:cs typeface="Arial"/>
            </a:endParaRPr>
          </a:p>
          <a:p>
            <a:pPr algn="ctr"/>
            <a:r>
              <a:rPr lang="en-US" altLang="ja-JP" sz="2400" dirty="0" smtClean="0">
                <a:solidFill>
                  <a:schemeClr val="tx1"/>
                </a:solidFill>
                <a:latin typeface="Arial"/>
                <a:ea typeface="ヒラギノ角ゴ ProN W3"/>
                <a:cs typeface="Arial"/>
              </a:rPr>
              <a:t>(1st.DNS)</a:t>
            </a:r>
            <a:endParaRPr kumimoji="1" lang="ja-JP" altLang="en-US" sz="2400" dirty="0">
              <a:solidFill>
                <a:schemeClr val="tx1"/>
              </a:solidFill>
              <a:latin typeface="Arial"/>
              <a:ea typeface="ヒラギノ角ゴ ProN W3"/>
              <a:cs typeface="Arial"/>
            </a:endParaRPr>
          </a:p>
        </p:txBody>
      </p:sp>
      <p:cxnSp>
        <p:nvCxnSpPr>
          <p:cNvPr id="42" name="直線コネクタ 41"/>
          <p:cNvCxnSpPr/>
          <p:nvPr/>
        </p:nvCxnSpPr>
        <p:spPr>
          <a:xfrm rot="5400000">
            <a:off x="793491" y="437910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2257970" y="4557698"/>
            <a:ext cx="1785950" cy="776302"/>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b</a:t>
            </a:r>
            <a:r>
              <a:rPr lang="en-US" altLang="ja-JP" sz="2400" dirty="0" smtClean="0">
                <a:solidFill>
                  <a:schemeClr val="tx1"/>
                </a:solidFill>
                <a:latin typeface="Arial"/>
                <a:ea typeface="ヒラギノ角ゴ ProN W3"/>
                <a:cs typeface="Arial"/>
              </a:rPr>
              <a:t>lue</a:t>
            </a:r>
            <a:endParaRPr lang="en-US" altLang="ja-JP" sz="2400" dirty="0" smtClean="0">
              <a:solidFill>
                <a:schemeClr val="tx1"/>
              </a:solidFill>
              <a:latin typeface="Arial"/>
              <a:ea typeface="ヒラギノ角ゴ ProN W3"/>
              <a:cs typeface="Arial"/>
            </a:endParaRPr>
          </a:p>
          <a:p>
            <a:pPr algn="ctr"/>
            <a:r>
              <a:rPr lang="en-US" altLang="ja-JP" sz="2400" dirty="0" smtClean="0">
                <a:solidFill>
                  <a:schemeClr val="tx1"/>
                </a:solidFill>
                <a:latin typeface="Arial"/>
                <a:ea typeface="ヒラギノ角ゴ ProN W3"/>
                <a:cs typeface="Arial"/>
              </a:rPr>
              <a:t>(</a:t>
            </a:r>
            <a:r>
              <a:rPr lang="en-US" altLang="ja-JP" sz="2400" dirty="0" smtClean="0">
                <a:solidFill>
                  <a:schemeClr val="tx1"/>
                </a:solidFill>
                <a:latin typeface="Arial"/>
                <a:ea typeface="ヒラギノ角ゴ ProN W3"/>
                <a:cs typeface="Arial"/>
              </a:rPr>
              <a:t>2nd.DNS)</a:t>
            </a:r>
            <a:endParaRPr kumimoji="1" lang="ja-JP" altLang="en-US" sz="2400" dirty="0">
              <a:solidFill>
                <a:schemeClr val="tx1"/>
              </a:solidFill>
              <a:latin typeface="Arial"/>
              <a:ea typeface="ヒラギノ角ゴ ProN W3"/>
              <a:cs typeface="Arial"/>
            </a:endParaRPr>
          </a:p>
        </p:txBody>
      </p:sp>
      <p:cxnSp>
        <p:nvCxnSpPr>
          <p:cNvPr id="44" name="直線コネクタ 43"/>
          <p:cNvCxnSpPr/>
          <p:nvPr/>
        </p:nvCxnSpPr>
        <p:spPr>
          <a:xfrm rot="5400000">
            <a:off x="2865193" y="437910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4953000" y="4557698"/>
            <a:ext cx="1500198"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lemon</a:t>
            </a:r>
          </a:p>
        </p:txBody>
      </p:sp>
      <p:cxnSp>
        <p:nvCxnSpPr>
          <p:cNvPr id="46" name="直線コネクタ 45"/>
          <p:cNvCxnSpPr/>
          <p:nvPr/>
        </p:nvCxnSpPr>
        <p:spPr>
          <a:xfrm rot="5400000">
            <a:off x="5488785" y="437910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rot="10800000">
            <a:off x="152400" y="5700706"/>
            <a:ext cx="8749304" cy="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4829738" y="6057896"/>
            <a:ext cx="1071570"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Arial"/>
                <a:ea typeface="ヒラギノ角ゴ ProN W3"/>
                <a:cs typeface="Arial"/>
              </a:rPr>
              <a:t>実験機</a:t>
            </a:r>
            <a:endParaRPr lang="en-US" altLang="ja-JP" sz="2000" dirty="0" smtClean="0">
              <a:solidFill>
                <a:schemeClr val="tx1"/>
              </a:solidFill>
              <a:latin typeface="Arial"/>
              <a:ea typeface="ヒラギノ角ゴ ProN W3"/>
              <a:cs typeface="Arial"/>
            </a:endParaRPr>
          </a:p>
        </p:txBody>
      </p:sp>
      <p:cxnSp>
        <p:nvCxnSpPr>
          <p:cNvPr id="58" name="直線コネクタ 57"/>
          <p:cNvCxnSpPr/>
          <p:nvPr/>
        </p:nvCxnSpPr>
        <p:spPr>
          <a:xfrm rot="5400000">
            <a:off x="5151209" y="5879301"/>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a:off x="6187060" y="6057896"/>
            <a:ext cx="1585340"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Arial"/>
                <a:ea typeface="ヒラギノ角ゴ ProN W3"/>
                <a:cs typeface="Arial"/>
              </a:rPr>
              <a:t>教員・院生 </a:t>
            </a:r>
            <a:r>
              <a:rPr lang="en-US" altLang="ja-JP" sz="2000" dirty="0" smtClean="0">
                <a:solidFill>
                  <a:schemeClr val="tx1"/>
                </a:solidFill>
                <a:latin typeface="Arial"/>
                <a:ea typeface="ヒラギノ角ゴ ProN W3"/>
                <a:cs typeface="Arial"/>
              </a:rPr>
              <a:t>PC</a:t>
            </a:r>
          </a:p>
        </p:txBody>
      </p:sp>
      <p:cxnSp>
        <p:nvCxnSpPr>
          <p:cNvPr id="60" name="直線コネクタ 59"/>
          <p:cNvCxnSpPr/>
          <p:nvPr/>
        </p:nvCxnSpPr>
        <p:spPr>
          <a:xfrm rot="5400000">
            <a:off x="6794453" y="5879301"/>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テキスト ボックス 60"/>
          <p:cNvSpPr txBox="1"/>
          <p:nvPr/>
        </p:nvSpPr>
        <p:spPr>
          <a:xfrm>
            <a:off x="381000" y="3657600"/>
            <a:ext cx="1908306" cy="400110"/>
          </a:xfrm>
          <a:prstGeom prst="rect">
            <a:avLst/>
          </a:prstGeom>
          <a:noFill/>
          <a:ln>
            <a:solidFill>
              <a:schemeClr val="tx1"/>
            </a:solidFill>
          </a:ln>
        </p:spPr>
        <p:txBody>
          <a:bodyPr wrap="square" rtlCol="0">
            <a:spAutoFit/>
          </a:bodyPr>
          <a:lstStyle/>
          <a:p>
            <a:r>
              <a:rPr lang="en-US" altLang="ja-JP" sz="2000" dirty="0" smtClean="0">
                <a:latin typeface="Arial"/>
                <a:ea typeface="ヒラギノ角ゴ ProN W3"/>
                <a:cs typeface="Arial"/>
              </a:rPr>
              <a:t>133.87.45.0/24</a:t>
            </a:r>
            <a:endParaRPr kumimoji="1" lang="en-US" altLang="ja-JP" sz="2000" dirty="0" smtClean="0">
              <a:latin typeface="Arial"/>
              <a:ea typeface="ヒラギノ角ゴ ProN W3"/>
              <a:cs typeface="Arial"/>
            </a:endParaRPr>
          </a:p>
        </p:txBody>
      </p:sp>
      <p:sp>
        <p:nvSpPr>
          <p:cNvPr id="62" name="テキスト ボックス 61"/>
          <p:cNvSpPr txBox="1"/>
          <p:nvPr/>
        </p:nvSpPr>
        <p:spPr>
          <a:xfrm>
            <a:off x="5867400" y="5181600"/>
            <a:ext cx="2095496" cy="400110"/>
          </a:xfrm>
          <a:prstGeom prst="rect">
            <a:avLst/>
          </a:prstGeom>
          <a:noFill/>
          <a:ln>
            <a:solidFill>
              <a:schemeClr val="tx1"/>
            </a:solidFill>
          </a:ln>
        </p:spPr>
        <p:txBody>
          <a:bodyPr wrap="square" rtlCol="0">
            <a:spAutoFit/>
          </a:bodyPr>
          <a:lstStyle/>
          <a:p>
            <a:r>
              <a:rPr lang="en-US" altLang="ja-JP" sz="2000" dirty="0" smtClean="0">
                <a:latin typeface="Arial"/>
                <a:ea typeface="ヒラギノ角ゴ ProN W3"/>
                <a:cs typeface="Arial"/>
              </a:rPr>
              <a:t>192.168.16.0/24</a:t>
            </a:r>
            <a:endParaRPr kumimoji="1" lang="en-US" altLang="ja-JP" sz="2000" dirty="0" smtClean="0">
              <a:latin typeface="Arial"/>
              <a:ea typeface="ヒラギノ角ゴ ProN W3"/>
              <a:cs typeface="Arial"/>
            </a:endParaRPr>
          </a:p>
        </p:txBody>
      </p:sp>
      <p:sp>
        <p:nvSpPr>
          <p:cNvPr id="56"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noProof="0" dirty="0" smtClean="0">
                <a:solidFill>
                  <a:schemeClr val="tx2"/>
                </a:solidFill>
                <a:latin typeface="Arial"/>
                <a:ea typeface="ヒラギノ角ゴ ProN W3"/>
                <a:cs typeface="Arial"/>
              </a:rPr>
              <a:t>EP </a:t>
            </a:r>
            <a:r>
              <a:rPr lang="ja-JP" altLang="en-US" sz="4000" noProof="0" dirty="0" smtClean="0">
                <a:solidFill>
                  <a:schemeClr val="tx2"/>
                </a:solidFill>
                <a:latin typeface="Arial"/>
                <a:ea typeface="ヒラギノ角ゴ ProN W3"/>
                <a:cs typeface="Arial"/>
              </a:rPr>
              <a:t>ネットワーク階層構造</a:t>
            </a:r>
            <a:r>
              <a:rPr lang="en-US" altLang="ja-JP" sz="4000" noProof="0" dirty="0" smtClean="0">
                <a:solidFill>
                  <a:schemeClr val="tx2"/>
                </a:solidFill>
                <a:latin typeface="Arial"/>
                <a:ea typeface="ヒラギノ角ゴ ProN W3"/>
                <a:cs typeface="Arial"/>
              </a:rPr>
              <a:t> (</a:t>
            </a:r>
            <a:r>
              <a:rPr lang="ja-JP" altLang="en-US" sz="4000" dirty="0" smtClean="0">
                <a:solidFill>
                  <a:schemeClr val="tx2"/>
                </a:solidFill>
                <a:latin typeface="Arial"/>
                <a:ea typeface="ヒラギノ角ゴ ProN W3"/>
                <a:cs typeface="Arial"/>
              </a:rPr>
              <a:t>論理</a:t>
            </a:r>
            <a:r>
              <a:rPr lang="ja-JP" altLang="en-US" sz="4000" noProof="0" dirty="0" smtClean="0">
                <a:solidFill>
                  <a:schemeClr val="tx2"/>
                </a:solidFill>
                <a:latin typeface="Arial"/>
                <a:ea typeface="ヒラギノ角ゴ ProN W3"/>
                <a:cs typeface="Arial"/>
              </a:rPr>
              <a:t>的</a:t>
            </a:r>
            <a:r>
              <a:rPr lang="en-US" altLang="ja-JP" sz="4000" noProof="0" dirty="0" smtClean="0">
                <a:solidFill>
                  <a:schemeClr val="tx2"/>
                </a:solidFill>
                <a:latin typeface="Arial"/>
                <a:ea typeface="ヒラギノ角ゴ ProN W3"/>
                <a:cs typeface="Arial"/>
              </a:rPr>
              <a:t>)</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
        <p:nvSpPr>
          <p:cNvPr id="65" name="正方形/長方形 64"/>
          <p:cNvSpPr/>
          <p:nvPr/>
        </p:nvSpPr>
        <p:spPr>
          <a:xfrm>
            <a:off x="7591986" y="4558623"/>
            <a:ext cx="1500198"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err="1" smtClean="0">
                <a:solidFill>
                  <a:schemeClr val="tx1"/>
                </a:solidFill>
                <a:latin typeface="Arial"/>
                <a:ea typeface="ヒラギノ角ゴ ProN W3"/>
                <a:cs typeface="Arial"/>
              </a:rPr>
              <a:t>evaXX</a:t>
            </a:r>
            <a:endParaRPr lang="en-US" altLang="ja-JP" sz="2400" dirty="0" smtClean="0">
              <a:solidFill>
                <a:schemeClr val="tx1"/>
              </a:solidFill>
              <a:latin typeface="Arial"/>
              <a:ea typeface="ヒラギノ角ゴ ProN W3"/>
              <a:cs typeface="Arial"/>
            </a:endParaRPr>
          </a:p>
        </p:txBody>
      </p:sp>
      <p:cxnSp>
        <p:nvCxnSpPr>
          <p:cNvPr id="67" name="直線コネクタ 66"/>
          <p:cNvCxnSpPr/>
          <p:nvPr/>
        </p:nvCxnSpPr>
        <p:spPr>
          <a:xfrm rot="5400000">
            <a:off x="8166053" y="4374896"/>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rot="5400000">
            <a:off x="5371353" y="5419539"/>
            <a:ext cx="590922"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rot="5400000">
            <a:off x="2869405" y="589359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2027890" y="6019800"/>
            <a:ext cx="2057400" cy="6096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b</a:t>
            </a:r>
            <a:r>
              <a:rPr lang="en-US" altLang="ja-JP" sz="2400" dirty="0" smtClean="0">
                <a:solidFill>
                  <a:schemeClr val="tx1"/>
                </a:solidFill>
                <a:latin typeface="Arial"/>
                <a:ea typeface="ヒラギノ角ゴ ProN W3"/>
                <a:cs typeface="Arial"/>
              </a:rPr>
              <a:t>lue (DHCP)</a:t>
            </a:r>
            <a:endParaRPr kumimoji="1" lang="ja-JP" altLang="en-US" sz="2400" dirty="0">
              <a:solidFill>
                <a:schemeClr val="tx1"/>
              </a:solidFill>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 name="正方形/長方形 40"/>
          <p:cNvSpPr/>
          <p:nvPr/>
        </p:nvSpPr>
        <p:spPr>
          <a:xfrm>
            <a:off x="214314" y="1643050"/>
            <a:ext cx="1643074" cy="785818"/>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Yellow</a:t>
            </a:r>
          </a:p>
          <a:p>
            <a:pPr algn="ctr"/>
            <a:r>
              <a:rPr lang="en-US" altLang="ja-JP" sz="2400" dirty="0" smtClean="0">
                <a:solidFill>
                  <a:schemeClr val="tx1"/>
                </a:solidFill>
                <a:latin typeface="Arial"/>
                <a:ea typeface="ヒラギノ角ゴ ProN W3"/>
                <a:cs typeface="Arial"/>
              </a:rPr>
              <a:t>(1st.DNS)</a:t>
            </a:r>
            <a:endParaRPr kumimoji="1" lang="ja-JP" altLang="en-US" sz="2400" dirty="0">
              <a:solidFill>
                <a:schemeClr val="tx1"/>
              </a:solidFill>
              <a:latin typeface="Arial"/>
              <a:ea typeface="ヒラギノ角ゴ ProN W3"/>
              <a:cs typeface="Arial"/>
            </a:endParaRPr>
          </a:p>
        </p:txBody>
      </p:sp>
      <p:cxnSp>
        <p:nvCxnSpPr>
          <p:cNvPr id="40" name="直線コネクタ 39"/>
          <p:cNvCxnSpPr/>
          <p:nvPr/>
        </p:nvCxnSpPr>
        <p:spPr>
          <a:xfrm rot="10800000">
            <a:off x="357190" y="1285860"/>
            <a:ext cx="864396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rot="5400000">
            <a:off x="821537" y="146445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2286016" y="1643050"/>
            <a:ext cx="1785950" cy="1000132"/>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Blue</a:t>
            </a:r>
          </a:p>
          <a:p>
            <a:pPr algn="ctr"/>
            <a:r>
              <a:rPr lang="en-US" altLang="ja-JP" sz="2400" dirty="0" smtClean="0">
                <a:solidFill>
                  <a:schemeClr val="tx1"/>
                </a:solidFill>
                <a:latin typeface="Arial"/>
                <a:ea typeface="ヒラギノ角ゴ ProN W3"/>
                <a:cs typeface="Arial"/>
              </a:rPr>
              <a:t>(2nd.DNS)</a:t>
            </a:r>
          </a:p>
        </p:txBody>
      </p:sp>
      <p:cxnSp>
        <p:nvCxnSpPr>
          <p:cNvPr id="44" name="直線コネクタ 43"/>
          <p:cNvCxnSpPr/>
          <p:nvPr/>
        </p:nvCxnSpPr>
        <p:spPr>
          <a:xfrm rot="5400000">
            <a:off x="2893239" y="146445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6000792" y="1643050"/>
            <a:ext cx="1500198"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lemon</a:t>
            </a:r>
          </a:p>
        </p:txBody>
      </p:sp>
      <p:cxnSp>
        <p:nvCxnSpPr>
          <p:cNvPr id="46" name="直線コネクタ 45"/>
          <p:cNvCxnSpPr/>
          <p:nvPr/>
        </p:nvCxnSpPr>
        <p:spPr>
          <a:xfrm rot="5400000">
            <a:off x="6536577" y="146445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7696200" y="1643050"/>
            <a:ext cx="1295400"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err="1" smtClean="0">
                <a:solidFill>
                  <a:schemeClr val="tx1"/>
                </a:solidFill>
                <a:latin typeface="Arial"/>
                <a:ea typeface="ヒラギノ角ゴ ProN W3"/>
                <a:cs typeface="Arial"/>
              </a:rPr>
              <a:t>evaXX</a:t>
            </a:r>
            <a:endParaRPr lang="en-US" altLang="ja-JP" sz="2400" dirty="0" smtClean="0">
              <a:solidFill>
                <a:schemeClr val="tx1"/>
              </a:solidFill>
              <a:latin typeface="Arial"/>
              <a:ea typeface="ヒラギノ角ゴ ProN W3"/>
              <a:cs typeface="Arial"/>
            </a:endParaRPr>
          </a:p>
        </p:txBody>
      </p:sp>
      <p:cxnSp>
        <p:nvCxnSpPr>
          <p:cNvPr id="49" name="直線コネクタ 48"/>
          <p:cNvCxnSpPr/>
          <p:nvPr/>
        </p:nvCxnSpPr>
        <p:spPr>
          <a:xfrm rot="5400000">
            <a:off x="8108213" y="146445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rot="5400000">
            <a:off x="6179355" y="2607463"/>
            <a:ext cx="78581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角丸四角形吹き出し 36"/>
          <p:cNvSpPr/>
          <p:nvPr/>
        </p:nvSpPr>
        <p:spPr>
          <a:xfrm>
            <a:off x="357158" y="4500570"/>
            <a:ext cx="8358246" cy="2214578"/>
          </a:xfrm>
          <a:prstGeom prst="wedgeRoundRectCallout">
            <a:avLst>
              <a:gd name="adj1" fmla="val 28929"/>
              <a:gd name="adj2" fmla="val -68547"/>
              <a:gd name="adj3" fmla="val 16667"/>
            </a:avLst>
          </a:prstGeom>
          <a:solidFill>
            <a:srgbClr val="00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200" dirty="0" smtClean="0">
                <a:solidFill>
                  <a:schemeClr val="tx1"/>
                </a:solidFill>
                <a:latin typeface="Arial"/>
                <a:ea typeface="ヒラギノ角ゴ ProN W3"/>
                <a:cs typeface="Arial"/>
              </a:rPr>
              <a:t>DHCP </a:t>
            </a:r>
            <a:r>
              <a:rPr lang="ja-JP" altLang="en-US" sz="3200" dirty="0" smtClean="0">
                <a:solidFill>
                  <a:schemeClr val="tx1"/>
                </a:solidFill>
                <a:latin typeface="Arial"/>
                <a:ea typeface="ヒラギノ角ゴ ProN W3"/>
                <a:cs typeface="Arial"/>
              </a:rPr>
              <a:t>サーバから必要なパラメタを</a:t>
            </a:r>
            <a:r>
              <a:rPr lang="ja-JP" altLang="en-US" sz="3200" dirty="0" smtClean="0">
                <a:solidFill>
                  <a:schemeClr val="tx1"/>
                </a:solidFill>
                <a:latin typeface="Arial"/>
                <a:ea typeface="ヒラギノ角ゴ ProN W3"/>
                <a:cs typeface="Arial"/>
              </a:rPr>
              <a:t>取得するためネットワーク内に</a:t>
            </a:r>
            <a:r>
              <a:rPr lang="en-US" altLang="ja-JP" sz="3200" dirty="0" smtClean="0">
                <a:solidFill>
                  <a:schemeClr val="tx1"/>
                </a:solidFill>
                <a:latin typeface="Arial"/>
                <a:ea typeface="ヒラギノ角ゴ ProN W3"/>
                <a:cs typeface="Arial"/>
              </a:rPr>
              <a:t>,</a:t>
            </a:r>
            <a:r>
              <a:rPr lang="ja-JP" altLang="en-US" sz="3200" dirty="0" smtClean="0">
                <a:solidFill>
                  <a:schemeClr val="tx1"/>
                </a:solidFill>
                <a:latin typeface="Arial"/>
                <a:ea typeface="ヒラギノ角ゴ ProN W3"/>
                <a:cs typeface="Arial"/>
              </a:rPr>
              <a:t> </a:t>
            </a:r>
            <a:r>
              <a:rPr lang="en-US" altLang="ja-JP" sz="3200" dirty="0" smtClean="0">
                <a:solidFill>
                  <a:schemeClr val="tx1"/>
                </a:solidFill>
                <a:latin typeface="Arial"/>
                <a:ea typeface="ヒラギノ角ゴ ProN W3"/>
                <a:cs typeface="Arial"/>
              </a:rPr>
              <a:t>MAC </a:t>
            </a:r>
            <a:r>
              <a:rPr lang="ja-JP" altLang="en-US" sz="3200" dirty="0" smtClean="0">
                <a:solidFill>
                  <a:schemeClr val="tx1"/>
                </a:solidFill>
                <a:latin typeface="Arial"/>
                <a:ea typeface="ヒラギノ角ゴ ProN W3"/>
                <a:cs typeface="Arial"/>
              </a:rPr>
              <a:t>アドレスの情報</a:t>
            </a:r>
            <a:r>
              <a:rPr lang="ja-JP" altLang="en-US" sz="3200" dirty="0" smtClean="0">
                <a:solidFill>
                  <a:schemeClr val="tx1"/>
                </a:solidFill>
                <a:latin typeface="Arial"/>
                <a:ea typeface="ヒラギノ角ゴ ProN W3"/>
                <a:cs typeface="Arial"/>
              </a:rPr>
              <a:t>を</a:t>
            </a:r>
            <a:r>
              <a:rPr lang="ja-JP" altLang="en-US" sz="3200" dirty="0" smtClean="0">
                <a:solidFill>
                  <a:schemeClr val="tx1"/>
                </a:solidFill>
                <a:latin typeface="Arial"/>
                <a:ea typeface="ヒラギノ角ゴ ProN W3"/>
                <a:cs typeface="Arial"/>
              </a:rPr>
              <a:t>限定</a:t>
            </a:r>
            <a:r>
              <a:rPr lang="ja-JP" altLang="en-US" sz="3200" dirty="0" smtClean="0">
                <a:solidFill>
                  <a:schemeClr val="tx1"/>
                </a:solidFill>
                <a:latin typeface="Arial"/>
                <a:ea typeface="ヒラギノ角ゴ ProN W3"/>
                <a:cs typeface="Arial"/>
              </a:rPr>
              <a:t>ブロードキャストアドレス</a:t>
            </a:r>
            <a:r>
              <a:rPr lang="en-US" altLang="ja-JP" sz="3200" dirty="0" smtClean="0">
                <a:solidFill>
                  <a:schemeClr val="tx1"/>
                </a:solidFill>
                <a:latin typeface="Arial"/>
                <a:ea typeface="ヒラギノ角ゴ ProN W3"/>
                <a:cs typeface="Arial"/>
              </a:rPr>
              <a:t> (</a:t>
            </a:r>
            <a:r>
              <a:rPr lang="en-US" altLang="ja-JP" sz="3200" dirty="0" smtClean="0">
                <a:solidFill>
                  <a:schemeClr val="tx1"/>
                </a:solidFill>
                <a:latin typeface="Arial"/>
                <a:ea typeface="ヒラギノ角ゴ ProN W3"/>
                <a:cs typeface="Arial"/>
              </a:rPr>
              <a:t>255.255.255.255)</a:t>
            </a:r>
            <a:r>
              <a:rPr lang="ja-JP" altLang="en-US" sz="3200" dirty="0" smtClean="0">
                <a:solidFill>
                  <a:schemeClr val="tx1"/>
                </a:solidFill>
                <a:latin typeface="Arial"/>
                <a:ea typeface="ヒラギノ角ゴ ProN W3"/>
                <a:cs typeface="Arial"/>
              </a:rPr>
              <a:t> </a:t>
            </a:r>
            <a:r>
              <a:rPr lang="ja-JP" altLang="en-US" sz="3200" dirty="0" smtClean="0">
                <a:solidFill>
                  <a:schemeClr val="tx1"/>
                </a:solidFill>
                <a:latin typeface="Arial"/>
                <a:ea typeface="ヒラギノ角ゴ ProN W3"/>
                <a:cs typeface="Arial"/>
              </a:rPr>
              <a:t>宛</a:t>
            </a:r>
            <a:r>
              <a:rPr lang="ja-JP" altLang="en-US" sz="3200" dirty="0" smtClean="0">
                <a:solidFill>
                  <a:schemeClr val="tx1"/>
                </a:solidFill>
                <a:latin typeface="Arial"/>
                <a:ea typeface="ヒラギノ角ゴ ProN W3"/>
                <a:cs typeface="Arial"/>
              </a:rPr>
              <a:t>に</a:t>
            </a:r>
            <a:r>
              <a:rPr lang="ja-JP" altLang="en-US" sz="3200" dirty="0" smtClean="0">
                <a:solidFill>
                  <a:schemeClr val="tx1"/>
                </a:solidFill>
                <a:latin typeface="Arial"/>
                <a:ea typeface="ヒラギノ角ゴ ProN W3"/>
                <a:cs typeface="Arial"/>
              </a:rPr>
              <a:t>送信</a:t>
            </a:r>
            <a:endParaRPr kumimoji="1" lang="ja-JP" altLang="en-US" sz="3200" dirty="0">
              <a:solidFill>
                <a:schemeClr val="tx1"/>
              </a:solidFill>
              <a:latin typeface="Arial"/>
              <a:ea typeface="ヒラギノ角ゴ ProN W3"/>
              <a:cs typeface="Arial"/>
            </a:endParaRPr>
          </a:p>
        </p:txBody>
      </p:sp>
      <p:sp useBgFill="1">
        <p:nvSpPr>
          <p:cNvPr id="50" name="円形吹き出し 49"/>
          <p:cNvSpPr/>
          <p:nvPr/>
        </p:nvSpPr>
        <p:spPr>
          <a:xfrm>
            <a:off x="1524000" y="1428736"/>
            <a:ext cx="5119702" cy="1352192"/>
          </a:xfrm>
          <a:prstGeom prst="wedgeEllipseCallout">
            <a:avLst>
              <a:gd name="adj1" fmla="val 43611"/>
              <a:gd name="adj2" fmla="val 82648"/>
            </a:avLst>
          </a:prstGeom>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ial"/>
                <a:ea typeface="ヒラギノ角ゴ ProN W3"/>
                <a:cs typeface="Arial"/>
              </a:rPr>
              <a:t>どなたかアドレスをください．</a:t>
            </a:r>
            <a:endParaRPr kumimoji="1" lang="en-US" altLang="ja-JP" sz="2000" dirty="0" smtClean="0">
              <a:solidFill>
                <a:schemeClr val="tx1"/>
              </a:solidFill>
              <a:latin typeface="Arial"/>
              <a:ea typeface="ヒラギノ角ゴ ProN W3"/>
              <a:cs typeface="Arial"/>
            </a:endParaRPr>
          </a:p>
          <a:p>
            <a:pPr algn="ctr"/>
            <a:r>
              <a:rPr lang="en-US" altLang="ja-JP" sz="2000" dirty="0" smtClean="0">
                <a:solidFill>
                  <a:schemeClr val="tx1"/>
                </a:solidFill>
                <a:latin typeface="Arial"/>
                <a:ea typeface="ヒラギノ角ゴ ProN W3"/>
                <a:cs typeface="Arial"/>
              </a:rPr>
              <a:t>MAC </a:t>
            </a:r>
            <a:r>
              <a:rPr lang="ja-JP" altLang="en-US" sz="2000" dirty="0" smtClean="0">
                <a:solidFill>
                  <a:schemeClr val="tx1"/>
                </a:solidFill>
                <a:latin typeface="Arial"/>
                <a:ea typeface="ヒラギノ角ゴ ProN W3"/>
                <a:cs typeface="Arial"/>
              </a:rPr>
              <a:t>アドレスは </a:t>
            </a:r>
            <a:r>
              <a:rPr lang="en-US" altLang="ja-JP" sz="2000" dirty="0" smtClean="0">
                <a:solidFill>
                  <a:schemeClr val="tx1"/>
                </a:solidFill>
                <a:latin typeface="Arial"/>
                <a:ea typeface="ヒラギノ角ゴ ProN W3"/>
                <a:cs typeface="Arial"/>
              </a:rPr>
              <a:t>--- </a:t>
            </a:r>
            <a:r>
              <a:rPr lang="ja-JP" altLang="en-US" sz="2000" dirty="0" err="1" smtClean="0">
                <a:solidFill>
                  <a:schemeClr val="tx1"/>
                </a:solidFill>
                <a:latin typeface="Arial"/>
                <a:ea typeface="ヒラギノ角ゴ ProN W3"/>
                <a:cs typeface="Arial"/>
              </a:rPr>
              <a:t>です</a:t>
            </a:r>
            <a:endParaRPr kumimoji="1" lang="ja-JP" altLang="en-US" sz="2000" dirty="0">
              <a:solidFill>
                <a:schemeClr val="tx1"/>
              </a:solidFill>
              <a:latin typeface="Arial"/>
              <a:ea typeface="ヒラギノ角ゴ ProN W3"/>
              <a:cs typeface="Arial"/>
            </a:endParaRPr>
          </a:p>
        </p:txBody>
      </p:sp>
      <p:sp>
        <p:nvSpPr>
          <p:cNvPr id="52" name="テキスト ボックス 51"/>
          <p:cNvSpPr txBox="1"/>
          <p:nvPr/>
        </p:nvSpPr>
        <p:spPr>
          <a:xfrm>
            <a:off x="6781800" y="2500306"/>
            <a:ext cx="2076480" cy="400110"/>
          </a:xfrm>
          <a:prstGeom prst="rect">
            <a:avLst/>
          </a:prstGeom>
          <a:noFill/>
          <a:ln>
            <a:noFill/>
          </a:ln>
        </p:spPr>
        <p:txBody>
          <a:bodyPr wrap="square" rtlCol="0">
            <a:spAutoFit/>
          </a:bodyPr>
          <a:lstStyle/>
          <a:p>
            <a:r>
              <a:rPr lang="en-US" altLang="ja-JP" sz="2000" dirty="0" smtClean="0">
                <a:latin typeface="Arial"/>
                <a:cs typeface="Arial"/>
              </a:rPr>
              <a:t>192.168.16.0/24</a:t>
            </a:r>
            <a:endParaRPr kumimoji="1" lang="en-US" altLang="ja-JP" sz="2000" dirty="0" smtClean="0">
              <a:latin typeface="Arial"/>
              <a:cs typeface="Arial"/>
            </a:endParaRPr>
          </a:p>
        </p:txBody>
      </p:sp>
      <p:grpSp>
        <p:nvGrpSpPr>
          <p:cNvPr id="25" name="グループ化 24"/>
          <p:cNvGrpSpPr/>
          <p:nvPr/>
        </p:nvGrpSpPr>
        <p:grpSpPr>
          <a:xfrm>
            <a:off x="4000496" y="3000372"/>
            <a:ext cx="5143504" cy="1114428"/>
            <a:chOff x="4000496" y="2643182"/>
            <a:chExt cx="5143504" cy="1114428"/>
          </a:xfrm>
        </p:grpSpPr>
        <p:cxnSp>
          <p:nvCxnSpPr>
            <p:cNvPr id="54" name="直線コネクタ 53"/>
            <p:cNvCxnSpPr/>
            <p:nvPr/>
          </p:nvCxnSpPr>
          <p:spPr>
            <a:xfrm rot="10800000">
              <a:off x="4000496" y="2643182"/>
              <a:ext cx="4929254" cy="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4825604" y="3000372"/>
              <a:ext cx="1103750"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Arial"/>
                  <a:ea typeface="ヒラギノ角ゴ ProN W3"/>
                  <a:cs typeface="Arial"/>
                </a:rPr>
                <a:t>実験機</a:t>
              </a:r>
              <a:endParaRPr lang="en-US" altLang="ja-JP" sz="2000" dirty="0" smtClean="0">
                <a:solidFill>
                  <a:schemeClr val="tx1"/>
                </a:solidFill>
                <a:latin typeface="Arial"/>
                <a:ea typeface="ヒラギノ角ゴ ProN W3"/>
                <a:cs typeface="Arial"/>
              </a:endParaRPr>
            </a:p>
          </p:txBody>
        </p:sp>
        <p:cxnSp>
          <p:nvCxnSpPr>
            <p:cNvPr id="58" name="直線コネクタ 57"/>
            <p:cNvCxnSpPr/>
            <p:nvPr/>
          </p:nvCxnSpPr>
          <p:spPr>
            <a:xfrm rot="5400000">
              <a:off x="5179255" y="2821777"/>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a:off x="6172200" y="3000372"/>
              <a:ext cx="1471666"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Arial"/>
                  <a:ea typeface="ヒラギノ角ゴ ProN W3"/>
                  <a:cs typeface="Arial"/>
                </a:rPr>
                <a:t>教員・院生 </a:t>
              </a:r>
              <a:r>
                <a:rPr lang="en-US" altLang="ja-JP" sz="2000" dirty="0" smtClean="0">
                  <a:solidFill>
                    <a:schemeClr val="tx1"/>
                  </a:solidFill>
                  <a:latin typeface="Arial"/>
                  <a:ea typeface="ヒラギノ角ゴ ProN W3"/>
                  <a:cs typeface="Arial"/>
                </a:rPr>
                <a:t>PC</a:t>
              </a:r>
            </a:p>
          </p:txBody>
        </p:sp>
        <p:cxnSp>
          <p:nvCxnSpPr>
            <p:cNvPr id="60" name="直線コネクタ 59"/>
            <p:cNvCxnSpPr/>
            <p:nvPr/>
          </p:nvCxnSpPr>
          <p:spPr>
            <a:xfrm rot="5400000">
              <a:off x="6536577" y="2821777"/>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正方形/長方形 22"/>
            <p:cNvSpPr/>
            <p:nvPr/>
          </p:nvSpPr>
          <p:spPr>
            <a:xfrm>
              <a:off x="7772400" y="3000372"/>
              <a:ext cx="1371600" cy="757238"/>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Blue (DHCP)</a:t>
              </a:r>
            </a:p>
          </p:txBody>
        </p:sp>
        <p:cxnSp>
          <p:nvCxnSpPr>
            <p:cNvPr id="24" name="直線コネクタ 23"/>
            <p:cNvCxnSpPr/>
            <p:nvPr/>
          </p:nvCxnSpPr>
          <p:spPr>
            <a:xfrm rot="5400000">
              <a:off x="8179619" y="2821777"/>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4000" dirty="0" smtClean="0">
                <a:solidFill>
                  <a:schemeClr val="tx2"/>
                </a:solidFill>
                <a:latin typeface="Arial"/>
                <a:ea typeface="ヒラギノ角ゴ ProN W3"/>
                <a:cs typeface="Arial"/>
              </a:rPr>
              <a:t>ネットワークパラメターの取得</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1" animBg="1"/>
    </p:bld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 name="正方形/長方形 40"/>
          <p:cNvSpPr/>
          <p:nvPr/>
        </p:nvSpPr>
        <p:spPr>
          <a:xfrm>
            <a:off x="214314" y="1643050"/>
            <a:ext cx="1643074" cy="785818"/>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Yellow</a:t>
            </a:r>
          </a:p>
          <a:p>
            <a:pPr algn="ctr"/>
            <a:r>
              <a:rPr lang="en-US" altLang="ja-JP" sz="2400" dirty="0" smtClean="0">
                <a:solidFill>
                  <a:schemeClr val="tx1"/>
                </a:solidFill>
                <a:latin typeface="Arial"/>
                <a:ea typeface="ヒラギノ角ゴ ProN W3"/>
                <a:cs typeface="Arial"/>
              </a:rPr>
              <a:t>(1st.DNS)</a:t>
            </a:r>
            <a:endParaRPr kumimoji="1" lang="ja-JP" altLang="en-US" sz="2400" dirty="0">
              <a:solidFill>
                <a:schemeClr val="tx1"/>
              </a:solidFill>
              <a:latin typeface="Arial"/>
              <a:ea typeface="ヒラギノ角ゴ ProN W3"/>
              <a:cs typeface="Arial"/>
            </a:endParaRPr>
          </a:p>
        </p:txBody>
      </p:sp>
      <p:cxnSp>
        <p:nvCxnSpPr>
          <p:cNvPr id="40" name="直線コネクタ 39"/>
          <p:cNvCxnSpPr/>
          <p:nvPr/>
        </p:nvCxnSpPr>
        <p:spPr>
          <a:xfrm rot="10800000">
            <a:off x="357190" y="1285860"/>
            <a:ext cx="864396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rot="5400000">
            <a:off x="821537" y="146445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2286016" y="1643050"/>
            <a:ext cx="1785950" cy="1000132"/>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Blue</a:t>
            </a:r>
          </a:p>
          <a:p>
            <a:pPr algn="ctr"/>
            <a:r>
              <a:rPr lang="en-US" altLang="ja-JP" sz="2400" dirty="0" smtClean="0">
                <a:solidFill>
                  <a:schemeClr val="tx1"/>
                </a:solidFill>
                <a:latin typeface="Arial"/>
                <a:ea typeface="ヒラギノ角ゴ ProN W3"/>
                <a:cs typeface="Arial"/>
              </a:rPr>
              <a:t>(2nd.DNS)</a:t>
            </a:r>
          </a:p>
        </p:txBody>
      </p:sp>
      <p:cxnSp>
        <p:nvCxnSpPr>
          <p:cNvPr id="44" name="直線コネクタ 43"/>
          <p:cNvCxnSpPr/>
          <p:nvPr/>
        </p:nvCxnSpPr>
        <p:spPr>
          <a:xfrm rot="5400000">
            <a:off x="2893239" y="146445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6000792" y="1643050"/>
            <a:ext cx="1500198"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lemon</a:t>
            </a:r>
          </a:p>
        </p:txBody>
      </p:sp>
      <p:cxnSp>
        <p:nvCxnSpPr>
          <p:cNvPr id="46" name="直線コネクタ 45"/>
          <p:cNvCxnSpPr/>
          <p:nvPr/>
        </p:nvCxnSpPr>
        <p:spPr>
          <a:xfrm rot="5400000">
            <a:off x="6536577" y="146445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7696200" y="1643050"/>
            <a:ext cx="1295400"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err="1" smtClean="0">
                <a:solidFill>
                  <a:schemeClr val="tx1"/>
                </a:solidFill>
                <a:latin typeface="Arial"/>
                <a:ea typeface="ヒラギノ角ゴ ProN W3"/>
                <a:cs typeface="Arial"/>
              </a:rPr>
              <a:t>evaXX</a:t>
            </a:r>
            <a:endParaRPr lang="en-US" altLang="ja-JP" sz="2400" dirty="0" smtClean="0">
              <a:solidFill>
                <a:schemeClr val="tx1"/>
              </a:solidFill>
              <a:latin typeface="Arial"/>
              <a:ea typeface="ヒラギノ角ゴ ProN W3"/>
              <a:cs typeface="Arial"/>
            </a:endParaRPr>
          </a:p>
        </p:txBody>
      </p:sp>
      <p:cxnSp>
        <p:nvCxnSpPr>
          <p:cNvPr id="49" name="直線コネクタ 48"/>
          <p:cNvCxnSpPr/>
          <p:nvPr/>
        </p:nvCxnSpPr>
        <p:spPr>
          <a:xfrm rot="5400000">
            <a:off x="8108213" y="146445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rot="5400000">
            <a:off x="6179355" y="2607463"/>
            <a:ext cx="78581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角丸四角形吹き出し 36"/>
          <p:cNvSpPr/>
          <p:nvPr/>
        </p:nvSpPr>
        <p:spPr>
          <a:xfrm>
            <a:off x="357158" y="4500570"/>
            <a:ext cx="8358246" cy="1824030"/>
          </a:xfrm>
          <a:prstGeom prst="wedgeRoundRectCallout">
            <a:avLst>
              <a:gd name="adj1" fmla="val 38425"/>
              <a:gd name="adj2" fmla="val -70083"/>
              <a:gd name="adj3" fmla="val 16667"/>
            </a:avLst>
          </a:prstGeom>
          <a:solidFill>
            <a:srgbClr val="00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200" dirty="0" smtClean="0">
                <a:solidFill>
                  <a:schemeClr val="tx1"/>
                </a:solidFill>
                <a:latin typeface="Arial"/>
                <a:ea typeface="ヒラギノ角ゴ ProN W3"/>
                <a:cs typeface="Arial"/>
              </a:rPr>
              <a:t>DHCP </a:t>
            </a:r>
            <a:r>
              <a:rPr lang="ja-JP" altLang="en-US" sz="3200" dirty="0" smtClean="0">
                <a:solidFill>
                  <a:schemeClr val="tx1"/>
                </a:solidFill>
                <a:latin typeface="Arial"/>
                <a:ea typeface="ヒラギノ角ゴ ProN W3"/>
                <a:cs typeface="Arial"/>
              </a:rPr>
              <a:t>サーバ</a:t>
            </a:r>
            <a:r>
              <a:rPr lang="ja-JP" altLang="en-US" sz="3200" dirty="0" smtClean="0">
                <a:solidFill>
                  <a:schemeClr val="tx1"/>
                </a:solidFill>
                <a:latin typeface="Arial"/>
                <a:ea typeface="ヒラギノ角ゴ ProN W3"/>
                <a:cs typeface="Arial"/>
              </a:rPr>
              <a:t>は</a:t>
            </a:r>
            <a:r>
              <a:rPr lang="en-US" altLang="ja-JP" sz="3200" dirty="0" smtClean="0">
                <a:solidFill>
                  <a:schemeClr val="tx1"/>
                </a:solidFill>
                <a:latin typeface="Arial"/>
                <a:ea typeface="ヒラギノ角ゴ ProN W3"/>
                <a:cs typeface="Arial"/>
              </a:rPr>
              <a:t>, </a:t>
            </a:r>
            <a:r>
              <a:rPr lang="ja-JP" altLang="en-US" sz="3200" dirty="0" smtClean="0">
                <a:solidFill>
                  <a:schemeClr val="tx1"/>
                </a:solidFill>
                <a:latin typeface="Arial"/>
                <a:ea typeface="ヒラギノ角ゴ ProN W3"/>
                <a:cs typeface="Arial"/>
              </a:rPr>
              <a:t>受け取った</a:t>
            </a:r>
            <a:r>
              <a:rPr lang="en-US" altLang="ja-JP" sz="3200" dirty="0" smtClean="0">
                <a:solidFill>
                  <a:schemeClr val="tx1"/>
                </a:solidFill>
                <a:latin typeface="Arial"/>
                <a:ea typeface="ヒラギノ角ゴ ProN W3"/>
                <a:cs typeface="Arial"/>
              </a:rPr>
              <a:t> MAC </a:t>
            </a:r>
            <a:r>
              <a:rPr lang="ja-JP" altLang="en-US" sz="3200" dirty="0" smtClean="0">
                <a:solidFill>
                  <a:schemeClr val="tx1"/>
                </a:solidFill>
                <a:latin typeface="Arial"/>
                <a:ea typeface="ヒラギノ角ゴ ProN W3"/>
                <a:cs typeface="Arial"/>
              </a:rPr>
              <a:t>アドレスに対応する</a:t>
            </a:r>
            <a:r>
              <a:rPr lang="en-US" altLang="ja-JP" sz="3200" dirty="0" smtClean="0">
                <a:solidFill>
                  <a:schemeClr val="tx1"/>
                </a:solidFill>
                <a:latin typeface="Arial"/>
                <a:ea typeface="ヒラギノ角ゴ ProN W3"/>
                <a:cs typeface="Arial"/>
              </a:rPr>
              <a:t> IP </a:t>
            </a:r>
            <a:r>
              <a:rPr lang="ja-JP" altLang="en-US" sz="3200" dirty="0" smtClean="0">
                <a:solidFill>
                  <a:schemeClr val="tx1"/>
                </a:solidFill>
                <a:latin typeface="Arial"/>
                <a:ea typeface="ヒラギノ角ゴ ProN W3"/>
                <a:cs typeface="Arial"/>
              </a:rPr>
              <a:t>アドレスやサブネットマスク等の情報を与える</a:t>
            </a:r>
            <a:endParaRPr kumimoji="1" lang="ja-JP" altLang="en-US" sz="3200" dirty="0">
              <a:solidFill>
                <a:schemeClr val="tx1"/>
              </a:solidFill>
              <a:latin typeface="Arial"/>
              <a:ea typeface="ヒラギノ角ゴ ProN W3"/>
              <a:cs typeface="Arial"/>
            </a:endParaRPr>
          </a:p>
        </p:txBody>
      </p:sp>
      <p:sp useBgFill="1">
        <p:nvSpPr>
          <p:cNvPr id="50" name="円形吹き出し 49"/>
          <p:cNvSpPr/>
          <p:nvPr/>
        </p:nvSpPr>
        <p:spPr>
          <a:xfrm>
            <a:off x="3810000" y="1600200"/>
            <a:ext cx="3352800" cy="1143000"/>
          </a:xfrm>
          <a:prstGeom prst="wedgeEllipseCallout">
            <a:avLst>
              <a:gd name="adj1" fmla="val 67944"/>
              <a:gd name="adj2" fmla="val 104320"/>
            </a:avLst>
          </a:prstGeom>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Arial"/>
                <a:ea typeface="ヒラギノ角ゴ ProN W3"/>
                <a:cs typeface="Arial"/>
              </a:rPr>
              <a:t>このアドレスを</a:t>
            </a:r>
            <a:endParaRPr kumimoji="1" lang="en-US" altLang="ja-JP" sz="2000" dirty="0" smtClean="0">
              <a:solidFill>
                <a:schemeClr val="tx1"/>
              </a:solidFill>
              <a:latin typeface="Arial"/>
              <a:ea typeface="ヒラギノ角ゴ ProN W3"/>
              <a:cs typeface="Arial"/>
            </a:endParaRPr>
          </a:p>
          <a:p>
            <a:pPr algn="ctr"/>
            <a:r>
              <a:rPr kumimoji="1" lang="ja-JP" altLang="en-US" sz="2000" dirty="0" smtClean="0">
                <a:solidFill>
                  <a:schemeClr val="tx1"/>
                </a:solidFill>
                <a:latin typeface="Arial"/>
                <a:ea typeface="ヒラギノ角ゴ ProN W3"/>
                <a:cs typeface="Arial"/>
              </a:rPr>
              <a:t>お使いください</a:t>
            </a:r>
            <a:endParaRPr kumimoji="1" lang="ja-JP" altLang="en-US" sz="2000" dirty="0">
              <a:solidFill>
                <a:schemeClr val="tx1"/>
              </a:solidFill>
              <a:latin typeface="Arial"/>
              <a:ea typeface="ヒラギノ角ゴ ProN W3"/>
              <a:cs typeface="Arial"/>
            </a:endParaRPr>
          </a:p>
        </p:txBody>
      </p:sp>
      <p:sp>
        <p:nvSpPr>
          <p:cNvPr id="52" name="テキスト ボックス 51"/>
          <p:cNvSpPr txBox="1"/>
          <p:nvPr/>
        </p:nvSpPr>
        <p:spPr>
          <a:xfrm>
            <a:off x="6781800" y="2500306"/>
            <a:ext cx="2076480" cy="400110"/>
          </a:xfrm>
          <a:prstGeom prst="rect">
            <a:avLst/>
          </a:prstGeom>
          <a:noFill/>
          <a:ln>
            <a:noFill/>
          </a:ln>
        </p:spPr>
        <p:txBody>
          <a:bodyPr wrap="square" rtlCol="0">
            <a:spAutoFit/>
          </a:bodyPr>
          <a:lstStyle/>
          <a:p>
            <a:r>
              <a:rPr lang="en-US" altLang="ja-JP" sz="2000" dirty="0" smtClean="0">
                <a:latin typeface="Arial"/>
                <a:cs typeface="Arial"/>
              </a:rPr>
              <a:t>192.168.16.0/24</a:t>
            </a:r>
            <a:endParaRPr kumimoji="1" lang="en-US" altLang="ja-JP" sz="2000" dirty="0" smtClean="0">
              <a:latin typeface="Arial"/>
              <a:cs typeface="Arial"/>
            </a:endParaRPr>
          </a:p>
        </p:txBody>
      </p:sp>
      <p:grpSp>
        <p:nvGrpSpPr>
          <p:cNvPr id="2" name="グループ化 24"/>
          <p:cNvGrpSpPr/>
          <p:nvPr/>
        </p:nvGrpSpPr>
        <p:grpSpPr>
          <a:xfrm>
            <a:off x="4000496" y="3000372"/>
            <a:ext cx="5143504" cy="1114428"/>
            <a:chOff x="4000496" y="2643182"/>
            <a:chExt cx="5143504" cy="1114428"/>
          </a:xfrm>
        </p:grpSpPr>
        <p:cxnSp>
          <p:nvCxnSpPr>
            <p:cNvPr id="54" name="直線コネクタ 53"/>
            <p:cNvCxnSpPr/>
            <p:nvPr/>
          </p:nvCxnSpPr>
          <p:spPr>
            <a:xfrm rot="10800000">
              <a:off x="4000496" y="2643182"/>
              <a:ext cx="4929254" cy="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4825604" y="3000372"/>
              <a:ext cx="1103750"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Arial"/>
                  <a:ea typeface="ヒラギノ角ゴ ProN W3"/>
                  <a:cs typeface="Arial"/>
                </a:rPr>
                <a:t>実験機</a:t>
              </a:r>
              <a:endParaRPr lang="en-US" altLang="ja-JP" sz="2000" dirty="0" smtClean="0">
                <a:solidFill>
                  <a:schemeClr val="tx1"/>
                </a:solidFill>
                <a:latin typeface="Arial"/>
                <a:ea typeface="ヒラギノ角ゴ ProN W3"/>
                <a:cs typeface="Arial"/>
              </a:endParaRPr>
            </a:p>
          </p:txBody>
        </p:sp>
        <p:cxnSp>
          <p:nvCxnSpPr>
            <p:cNvPr id="58" name="直線コネクタ 57"/>
            <p:cNvCxnSpPr/>
            <p:nvPr/>
          </p:nvCxnSpPr>
          <p:spPr>
            <a:xfrm rot="5400000">
              <a:off x="5179255" y="2821777"/>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a:off x="6172200" y="3000372"/>
              <a:ext cx="1471666"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Arial"/>
                  <a:ea typeface="ヒラギノ角ゴ ProN W3"/>
                  <a:cs typeface="Arial"/>
                </a:rPr>
                <a:t>教員・院生 </a:t>
              </a:r>
              <a:r>
                <a:rPr lang="en-US" altLang="ja-JP" sz="2000" dirty="0" smtClean="0">
                  <a:solidFill>
                    <a:schemeClr val="tx1"/>
                  </a:solidFill>
                  <a:latin typeface="Arial"/>
                  <a:ea typeface="ヒラギノ角ゴ ProN W3"/>
                  <a:cs typeface="Arial"/>
                </a:rPr>
                <a:t>PC</a:t>
              </a:r>
            </a:p>
          </p:txBody>
        </p:sp>
        <p:cxnSp>
          <p:nvCxnSpPr>
            <p:cNvPr id="60" name="直線コネクタ 59"/>
            <p:cNvCxnSpPr/>
            <p:nvPr/>
          </p:nvCxnSpPr>
          <p:spPr>
            <a:xfrm rot="5400000">
              <a:off x="6536577" y="2821777"/>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正方形/長方形 22"/>
            <p:cNvSpPr/>
            <p:nvPr/>
          </p:nvSpPr>
          <p:spPr>
            <a:xfrm>
              <a:off x="7772400" y="3000372"/>
              <a:ext cx="1371600" cy="757238"/>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Blue (DHCP)</a:t>
              </a:r>
            </a:p>
          </p:txBody>
        </p:sp>
        <p:cxnSp>
          <p:nvCxnSpPr>
            <p:cNvPr id="24" name="直線コネクタ 23"/>
            <p:cNvCxnSpPr/>
            <p:nvPr/>
          </p:nvCxnSpPr>
          <p:spPr>
            <a:xfrm rot="5400000">
              <a:off x="8179619" y="2821777"/>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4000" b="0" i="0" u="none" strike="noStrike" kern="1200" cap="none" spc="0" normalizeH="0" baseline="0" noProof="0" dirty="0" smtClean="0">
                <a:ln>
                  <a:noFill/>
                </a:ln>
                <a:solidFill>
                  <a:schemeClr val="tx2"/>
                </a:solidFill>
                <a:effectLst/>
                <a:uLnTx/>
                <a:uFillTx/>
                <a:latin typeface="ヒラギノ角ゴ ProN W3"/>
                <a:ea typeface="ヒラギノ角ゴ ProN W3"/>
                <a:cs typeface="ヒラギノ角ゴ ProN W3"/>
              </a:rPr>
              <a:t>インターネットにつながるまで</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 name="正方形/長方形 40"/>
          <p:cNvSpPr/>
          <p:nvPr/>
        </p:nvSpPr>
        <p:spPr>
          <a:xfrm>
            <a:off x="214314" y="1643050"/>
            <a:ext cx="1643074" cy="785818"/>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Yellow</a:t>
            </a:r>
          </a:p>
          <a:p>
            <a:pPr algn="ctr"/>
            <a:r>
              <a:rPr lang="en-US" altLang="ja-JP" sz="2400" dirty="0" smtClean="0">
                <a:solidFill>
                  <a:schemeClr val="tx1"/>
                </a:solidFill>
                <a:latin typeface="Arial"/>
                <a:ea typeface="ヒラギノ角ゴ ProN W3"/>
                <a:cs typeface="Arial"/>
              </a:rPr>
              <a:t>(1st.DNS)</a:t>
            </a:r>
            <a:endParaRPr kumimoji="1" lang="ja-JP" altLang="en-US" sz="2400" dirty="0">
              <a:solidFill>
                <a:schemeClr val="tx1"/>
              </a:solidFill>
              <a:latin typeface="Arial"/>
              <a:ea typeface="ヒラギノ角ゴ ProN W3"/>
              <a:cs typeface="Arial"/>
            </a:endParaRPr>
          </a:p>
        </p:txBody>
      </p:sp>
      <p:cxnSp>
        <p:nvCxnSpPr>
          <p:cNvPr id="40" name="直線コネクタ 39"/>
          <p:cNvCxnSpPr/>
          <p:nvPr/>
        </p:nvCxnSpPr>
        <p:spPr>
          <a:xfrm rot="10800000">
            <a:off x="357190" y="1285860"/>
            <a:ext cx="864396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rot="5400000">
            <a:off x="821537" y="146445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2286016" y="1643050"/>
            <a:ext cx="1785950" cy="1000132"/>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Blue</a:t>
            </a:r>
          </a:p>
          <a:p>
            <a:pPr algn="ctr"/>
            <a:r>
              <a:rPr lang="en-US" altLang="ja-JP" sz="2400" dirty="0" smtClean="0">
                <a:solidFill>
                  <a:schemeClr val="tx1"/>
                </a:solidFill>
                <a:latin typeface="Arial"/>
                <a:ea typeface="ヒラギノ角ゴ ProN W3"/>
                <a:cs typeface="Arial"/>
              </a:rPr>
              <a:t>(2nd.DNS)</a:t>
            </a:r>
          </a:p>
        </p:txBody>
      </p:sp>
      <p:cxnSp>
        <p:nvCxnSpPr>
          <p:cNvPr id="44" name="直線コネクタ 43"/>
          <p:cNvCxnSpPr/>
          <p:nvPr/>
        </p:nvCxnSpPr>
        <p:spPr>
          <a:xfrm rot="5400000">
            <a:off x="2893239" y="146445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6000792" y="1643050"/>
            <a:ext cx="1500198"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lemon</a:t>
            </a:r>
          </a:p>
        </p:txBody>
      </p:sp>
      <p:cxnSp>
        <p:nvCxnSpPr>
          <p:cNvPr id="46" name="直線コネクタ 45"/>
          <p:cNvCxnSpPr/>
          <p:nvPr/>
        </p:nvCxnSpPr>
        <p:spPr>
          <a:xfrm rot="5400000">
            <a:off x="6536577" y="146445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7696200" y="1643050"/>
            <a:ext cx="1295400"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err="1" smtClean="0">
                <a:solidFill>
                  <a:schemeClr val="tx1"/>
                </a:solidFill>
                <a:latin typeface="Arial"/>
                <a:ea typeface="ヒラギノ角ゴ ProN W3"/>
                <a:cs typeface="Arial"/>
              </a:rPr>
              <a:t>evaXX</a:t>
            </a:r>
            <a:endParaRPr lang="en-US" altLang="ja-JP" sz="2400" dirty="0" smtClean="0">
              <a:solidFill>
                <a:schemeClr val="tx1"/>
              </a:solidFill>
              <a:latin typeface="Arial"/>
              <a:ea typeface="ヒラギノ角ゴ ProN W3"/>
              <a:cs typeface="Arial"/>
            </a:endParaRPr>
          </a:p>
        </p:txBody>
      </p:sp>
      <p:cxnSp>
        <p:nvCxnSpPr>
          <p:cNvPr id="49" name="直線コネクタ 48"/>
          <p:cNvCxnSpPr/>
          <p:nvPr/>
        </p:nvCxnSpPr>
        <p:spPr>
          <a:xfrm rot="5400000">
            <a:off x="8108213" y="146445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rot="5400000">
            <a:off x="6179355" y="2607463"/>
            <a:ext cx="78581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角丸四角形吹き出し 36"/>
          <p:cNvSpPr/>
          <p:nvPr/>
        </p:nvSpPr>
        <p:spPr>
          <a:xfrm>
            <a:off x="0" y="3581400"/>
            <a:ext cx="3810000" cy="3276600"/>
          </a:xfrm>
          <a:prstGeom prst="wedgeRoundRectCallout">
            <a:avLst>
              <a:gd name="adj1" fmla="val 115382"/>
              <a:gd name="adj2" fmla="val -42722"/>
              <a:gd name="adj3" fmla="val 16667"/>
            </a:avLst>
          </a:prstGeom>
          <a:solidFill>
            <a:srgbClr val="00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1" lang="ja-JP" altLang="en-US" sz="3200" dirty="0" smtClean="0">
                <a:solidFill>
                  <a:schemeClr val="tx1"/>
                </a:solidFill>
                <a:latin typeface="Arial"/>
                <a:ea typeface="ヒラギノ角ゴ ProN W3"/>
                <a:cs typeface="Arial"/>
              </a:rPr>
              <a:t>も</a:t>
            </a:r>
            <a:r>
              <a:rPr lang="ja-JP" altLang="en-US" sz="3200" dirty="0" smtClean="0">
                <a:solidFill>
                  <a:schemeClr val="tx1"/>
                </a:solidFill>
                <a:latin typeface="Arial"/>
                <a:ea typeface="ヒラギノ角ゴ ProN W3"/>
                <a:cs typeface="Arial"/>
              </a:rPr>
              <a:t>し</a:t>
            </a:r>
            <a:r>
              <a:rPr lang="en-US" altLang="ja-JP" sz="3200" dirty="0" smtClean="0">
                <a:solidFill>
                  <a:schemeClr val="tx1"/>
                </a:solidFill>
                <a:latin typeface="Arial"/>
                <a:ea typeface="ヒラギノ角ゴ ProN W3"/>
                <a:cs typeface="Arial"/>
              </a:rPr>
              <a:t>, </a:t>
            </a:r>
            <a:r>
              <a:rPr lang="ja-JP" altLang="en-US" sz="3200" dirty="0" smtClean="0">
                <a:solidFill>
                  <a:schemeClr val="tx1"/>
                </a:solidFill>
                <a:latin typeface="Arial"/>
                <a:ea typeface="ヒラギノ角ゴ ProN W3"/>
                <a:cs typeface="Arial"/>
              </a:rPr>
              <a:t>目的地が同じネットワーク内ならば</a:t>
            </a:r>
            <a:r>
              <a:rPr lang="en-US" altLang="ja-JP" sz="3200" dirty="0" smtClean="0">
                <a:solidFill>
                  <a:schemeClr val="tx1"/>
                </a:solidFill>
                <a:latin typeface="Arial"/>
                <a:ea typeface="ヒラギノ角ゴ ProN W3"/>
                <a:cs typeface="Arial"/>
              </a:rPr>
              <a:t>, MAC </a:t>
            </a:r>
            <a:r>
              <a:rPr lang="ja-JP" altLang="en-US" sz="3200" dirty="0" smtClean="0">
                <a:solidFill>
                  <a:schemeClr val="tx1"/>
                </a:solidFill>
                <a:latin typeface="Arial"/>
                <a:ea typeface="ヒラギノ角ゴ ProN W3"/>
                <a:cs typeface="Arial"/>
              </a:rPr>
              <a:t>アドレスを調べた後</a:t>
            </a:r>
            <a:r>
              <a:rPr lang="en-US" altLang="ja-JP" sz="3200" dirty="0" smtClean="0">
                <a:solidFill>
                  <a:schemeClr val="tx1"/>
                </a:solidFill>
                <a:latin typeface="Arial"/>
                <a:ea typeface="ヒラギノ角ゴ ProN W3"/>
                <a:cs typeface="Arial"/>
              </a:rPr>
              <a:t>, lemon </a:t>
            </a:r>
            <a:r>
              <a:rPr lang="ja-JP" altLang="en-US" sz="3200" dirty="0" smtClean="0">
                <a:solidFill>
                  <a:schemeClr val="tx1"/>
                </a:solidFill>
                <a:latin typeface="Arial"/>
                <a:ea typeface="ヒラギノ角ゴ ProN W3"/>
                <a:cs typeface="Arial"/>
              </a:rPr>
              <a:t>を介さず目的地へ行く</a:t>
            </a:r>
            <a:endParaRPr kumimoji="1" lang="en-US" altLang="ja-JP" sz="3200" dirty="0" smtClean="0">
              <a:solidFill>
                <a:schemeClr val="tx1"/>
              </a:solidFill>
              <a:latin typeface="Arial"/>
              <a:ea typeface="ヒラギノ角ゴ ProN W3"/>
              <a:cs typeface="Arial"/>
            </a:endParaRPr>
          </a:p>
        </p:txBody>
      </p:sp>
      <p:sp>
        <p:nvSpPr>
          <p:cNvPr id="52" name="テキスト ボックス 51"/>
          <p:cNvSpPr txBox="1"/>
          <p:nvPr/>
        </p:nvSpPr>
        <p:spPr>
          <a:xfrm>
            <a:off x="6781800" y="2500306"/>
            <a:ext cx="2076480" cy="400110"/>
          </a:xfrm>
          <a:prstGeom prst="rect">
            <a:avLst/>
          </a:prstGeom>
          <a:noFill/>
          <a:ln>
            <a:noFill/>
          </a:ln>
        </p:spPr>
        <p:txBody>
          <a:bodyPr wrap="square" rtlCol="0">
            <a:spAutoFit/>
          </a:bodyPr>
          <a:lstStyle/>
          <a:p>
            <a:r>
              <a:rPr lang="en-US" altLang="ja-JP" sz="2000" dirty="0" smtClean="0">
                <a:latin typeface="Arial"/>
                <a:cs typeface="Arial"/>
              </a:rPr>
              <a:t>192.168.16.0/24</a:t>
            </a:r>
            <a:endParaRPr kumimoji="1" lang="en-US" altLang="ja-JP" sz="2000" dirty="0" smtClean="0">
              <a:latin typeface="Arial"/>
              <a:cs typeface="Arial"/>
            </a:endParaRPr>
          </a:p>
        </p:txBody>
      </p:sp>
      <p:grpSp>
        <p:nvGrpSpPr>
          <p:cNvPr id="2" name="グループ化 24"/>
          <p:cNvGrpSpPr/>
          <p:nvPr/>
        </p:nvGrpSpPr>
        <p:grpSpPr>
          <a:xfrm>
            <a:off x="4000496" y="3000372"/>
            <a:ext cx="5143504" cy="1114428"/>
            <a:chOff x="4000496" y="2643182"/>
            <a:chExt cx="5143504" cy="1114428"/>
          </a:xfrm>
        </p:grpSpPr>
        <p:cxnSp>
          <p:nvCxnSpPr>
            <p:cNvPr id="54" name="直線コネクタ 53"/>
            <p:cNvCxnSpPr/>
            <p:nvPr/>
          </p:nvCxnSpPr>
          <p:spPr>
            <a:xfrm rot="10800000">
              <a:off x="4000496" y="2643182"/>
              <a:ext cx="4929254" cy="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4001650" y="3000372"/>
              <a:ext cx="1103750"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Arial"/>
                  <a:ea typeface="ヒラギノ角ゴ ProN W3"/>
                  <a:cs typeface="Arial"/>
                </a:rPr>
                <a:t>実験機</a:t>
              </a:r>
              <a:endParaRPr lang="en-US" altLang="ja-JP" sz="2000" dirty="0" smtClean="0">
                <a:solidFill>
                  <a:schemeClr val="tx1"/>
                </a:solidFill>
                <a:latin typeface="Arial"/>
                <a:ea typeface="ヒラギノ角ゴ ProN W3"/>
                <a:cs typeface="Arial"/>
              </a:endParaRPr>
            </a:p>
          </p:txBody>
        </p:sp>
        <p:cxnSp>
          <p:nvCxnSpPr>
            <p:cNvPr id="58" name="直線コネクタ 57"/>
            <p:cNvCxnSpPr/>
            <p:nvPr/>
          </p:nvCxnSpPr>
          <p:spPr>
            <a:xfrm rot="5400000">
              <a:off x="4355301" y="2821777"/>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a:off x="6172200" y="3000372"/>
              <a:ext cx="1471666"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Arial"/>
                  <a:ea typeface="ヒラギノ角ゴ ProN W3"/>
                  <a:cs typeface="Arial"/>
                </a:rPr>
                <a:t>教員・院生 </a:t>
              </a:r>
              <a:r>
                <a:rPr lang="en-US" altLang="ja-JP" sz="2000" dirty="0" smtClean="0">
                  <a:solidFill>
                    <a:schemeClr val="tx1"/>
                  </a:solidFill>
                  <a:latin typeface="Arial"/>
                  <a:ea typeface="ヒラギノ角ゴ ProN W3"/>
                  <a:cs typeface="Arial"/>
                </a:rPr>
                <a:t>PC</a:t>
              </a:r>
            </a:p>
          </p:txBody>
        </p:sp>
        <p:cxnSp>
          <p:nvCxnSpPr>
            <p:cNvPr id="60" name="直線コネクタ 59"/>
            <p:cNvCxnSpPr/>
            <p:nvPr/>
          </p:nvCxnSpPr>
          <p:spPr>
            <a:xfrm rot="5400000">
              <a:off x="6536577" y="2821777"/>
              <a:ext cx="35719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3" name="正方形/長方形 22"/>
            <p:cNvSpPr/>
            <p:nvPr/>
          </p:nvSpPr>
          <p:spPr>
            <a:xfrm>
              <a:off x="7772400" y="3000372"/>
              <a:ext cx="1371600" cy="757238"/>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Blue (DHCP)</a:t>
              </a:r>
            </a:p>
          </p:txBody>
        </p:sp>
        <p:cxnSp>
          <p:nvCxnSpPr>
            <p:cNvPr id="24" name="直線コネクタ 23"/>
            <p:cNvCxnSpPr/>
            <p:nvPr/>
          </p:nvCxnSpPr>
          <p:spPr>
            <a:xfrm rot="5400000">
              <a:off x="8179619" y="2821777"/>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4000" b="0" i="0" u="none" strike="noStrike" kern="1200" cap="none" spc="0" normalizeH="0" baseline="0" noProof="0" dirty="0" smtClean="0">
                <a:ln>
                  <a:noFill/>
                </a:ln>
                <a:solidFill>
                  <a:schemeClr val="tx2"/>
                </a:solidFill>
                <a:effectLst/>
                <a:uLnTx/>
                <a:uFillTx/>
                <a:latin typeface="ヒラギノ角ゴ ProN W3"/>
                <a:ea typeface="ヒラギノ角ゴ ProN W3"/>
                <a:cs typeface="ヒラギノ角ゴ ProN W3"/>
              </a:rPr>
              <a:t>インターネットにつながるまで</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
        <p:nvSpPr>
          <p:cNvPr id="25" name="テキスト ボックス 24"/>
          <p:cNvSpPr txBox="1"/>
          <p:nvPr/>
        </p:nvSpPr>
        <p:spPr>
          <a:xfrm>
            <a:off x="4038600" y="1295400"/>
            <a:ext cx="2076480" cy="400110"/>
          </a:xfrm>
          <a:prstGeom prst="rect">
            <a:avLst/>
          </a:prstGeom>
          <a:noFill/>
          <a:ln>
            <a:noFill/>
          </a:ln>
        </p:spPr>
        <p:txBody>
          <a:bodyPr wrap="square" rtlCol="0">
            <a:spAutoFit/>
          </a:bodyPr>
          <a:lstStyle/>
          <a:p>
            <a:r>
              <a:rPr lang="en-US" altLang="ja-JP" sz="2000" dirty="0" smtClean="0">
                <a:latin typeface="Arial"/>
                <a:cs typeface="Arial"/>
              </a:rPr>
              <a:t>133.87.45.0</a:t>
            </a:r>
            <a:r>
              <a:rPr lang="en-US" altLang="ja-JP" sz="2000" dirty="0" smtClean="0">
                <a:latin typeface="Arial"/>
                <a:cs typeface="Arial"/>
              </a:rPr>
              <a:t>/24</a:t>
            </a:r>
            <a:endParaRPr kumimoji="1" lang="en-US" altLang="ja-JP" sz="2000" dirty="0" smtClean="0">
              <a:latin typeface="Arial"/>
              <a:cs typeface="Arial"/>
            </a:endParaRPr>
          </a:p>
        </p:txBody>
      </p:sp>
      <p:cxnSp>
        <p:nvCxnSpPr>
          <p:cNvPr id="27" name="直線コネクタ 26"/>
          <p:cNvCxnSpPr/>
          <p:nvPr/>
        </p:nvCxnSpPr>
        <p:spPr>
          <a:xfrm rot="10800000">
            <a:off x="5334000" y="3001405"/>
            <a:ext cx="1371600" cy="1588"/>
          </a:xfrm>
          <a:prstGeom prst="line">
            <a:avLst/>
          </a:prstGeom>
          <a:ln>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1" name="直線コネクタ 30"/>
          <p:cNvCxnSpPr/>
          <p:nvPr/>
        </p:nvCxnSpPr>
        <p:spPr>
          <a:xfrm rot="5400000">
            <a:off x="4419600" y="3886200"/>
            <a:ext cx="1828800" cy="1588"/>
          </a:xfrm>
          <a:prstGeom prst="line">
            <a:avLst/>
          </a:prstGeom>
          <a:ln>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32" name="直線コネクタ 31"/>
          <p:cNvCxnSpPr/>
          <p:nvPr/>
        </p:nvCxnSpPr>
        <p:spPr>
          <a:xfrm rot="10800000">
            <a:off x="5334000" y="4800600"/>
            <a:ext cx="762000" cy="1588"/>
          </a:xfrm>
          <a:prstGeom prst="line">
            <a:avLst/>
          </a:prstGeom>
          <a:ln>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35" name="正方形/長方形 34"/>
          <p:cNvSpPr/>
          <p:nvPr/>
        </p:nvSpPr>
        <p:spPr>
          <a:xfrm>
            <a:off x="6096000" y="4514478"/>
            <a:ext cx="1295400"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rgbClr val="FF0000"/>
                </a:solidFill>
                <a:latin typeface="Arial"/>
                <a:ea typeface="ヒラギノ角ゴ ProN W3"/>
                <a:cs typeface="Arial"/>
              </a:rPr>
              <a:t>目的地</a:t>
            </a:r>
            <a:endParaRPr lang="en-US" altLang="ja-JP" sz="2400" dirty="0" smtClean="0">
              <a:solidFill>
                <a:srgbClr val="FF0000"/>
              </a:solidFill>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524000"/>
            <a:ext cx="8229600" cy="4325112"/>
          </a:xfrm>
        </p:spPr>
        <p:txBody>
          <a:bodyPr/>
          <a:lstStyle/>
          <a:p>
            <a:r>
              <a:rPr kumimoji="1" lang="ja-JP" altLang="en-US" dirty="0" smtClean="0">
                <a:latin typeface="Arial"/>
                <a:ea typeface="ヒラギノ角ゴ ProN W3"/>
                <a:cs typeface="Arial"/>
              </a:rPr>
              <a:t>ネットワーク上を流れるデータを他</a:t>
            </a:r>
            <a:r>
              <a:rPr kumimoji="1" lang="ja-JP" altLang="en-US" dirty="0" smtClean="0">
                <a:latin typeface="Arial"/>
                <a:ea typeface="ヒラギノ角ゴ ProN W3"/>
                <a:cs typeface="Arial"/>
              </a:rPr>
              <a:t>のネットワーク</a:t>
            </a:r>
            <a:r>
              <a:rPr kumimoji="1" lang="ja-JP" altLang="en-US" dirty="0" smtClean="0">
                <a:latin typeface="Arial"/>
                <a:ea typeface="ヒラギノ角ゴ ProN W3"/>
                <a:cs typeface="Arial"/>
              </a:rPr>
              <a:t>に中継する機器</a:t>
            </a:r>
            <a:endParaRPr kumimoji="1" lang="en-US" altLang="ja-JP" dirty="0" smtClean="0">
              <a:latin typeface="Arial"/>
              <a:ea typeface="ヒラギノ角ゴ ProN W3"/>
              <a:cs typeface="Arial"/>
            </a:endParaRPr>
          </a:p>
          <a:p>
            <a:r>
              <a:rPr kumimoji="1" lang="ja-JP" altLang="en-US" dirty="0" smtClean="0">
                <a:latin typeface="Arial"/>
                <a:ea typeface="ヒラギノ角ゴ ProN W3"/>
                <a:cs typeface="Arial"/>
              </a:rPr>
              <a:t>複数の </a:t>
            </a:r>
            <a:r>
              <a:rPr kumimoji="1" lang="en-US" altLang="ja-JP" dirty="0" smtClean="0">
                <a:latin typeface="Arial"/>
                <a:ea typeface="ヒラギノ角ゴ ProN W3"/>
                <a:cs typeface="Arial"/>
              </a:rPr>
              <a:t>PC </a:t>
            </a:r>
            <a:r>
              <a:rPr kumimoji="1" lang="ja-JP" altLang="en-US" dirty="0" smtClean="0">
                <a:latin typeface="Arial"/>
                <a:ea typeface="ヒラギノ角ゴ ProN W3"/>
                <a:cs typeface="Arial"/>
              </a:rPr>
              <a:t>をインターネットに接続するための機器</a:t>
            </a:r>
            <a:endParaRPr kumimoji="1" lang="en-US" altLang="ja-JP" dirty="0" smtClean="0">
              <a:latin typeface="Arial"/>
              <a:ea typeface="ヒラギノ角ゴ ProN W3"/>
              <a:cs typeface="Arial"/>
            </a:endParaRPr>
          </a:p>
          <a:p>
            <a:r>
              <a:rPr lang="en-US" altLang="ja-JP" dirty="0" smtClean="0">
                <a:latin typeface="Arial"/>
                <a:ea typeface="ヒラギノ角ゴ ProN W3"/>
                <a:cs typeface="Arial"/>
              </a:rPr>
              <a:t>EP </a:t>
            </a:r>
            <a:r>
              <a:rPr lang="ja-JP" altLang="en-US" dirty="0" smtClean="0">
                <a:latin typeface="Arial"/>
                <a:ea typeface="ヒラギノ角ゴ ProN W3"/>
                <a:cs typeface="Arial"/>
              </a:rPr>
              <a:t>ネットワークでは</a:t>
            </a:r>
            <a:r>
              <a:rPr lang="ja-JP" altLang="en-US" dirty="0" smtClean="0">
                <a:latin typeface="Arial"/>
                <a:ea typeface="ヒラギノ角ゴ ProN W3"/>
                <a:cs typeface="Arial"/>
              </a:rPr>
              <a:t> </a:t>
            </a:r>
            <a:r>
              <a:rPr lang="en-US" altLang="ja-JP" dirty="0" err="1" smtClean="0">
                <a:latin typeface="Arial"/>
                <a:ea typeface="ヒラギノ角ゴ ProN W3"/>
                <a:cs typeface="Arial"/>
              </a:rPr>
              <a:t>ringo</a:t>
            </a:r>
            <a:r>
              <a:rPr lang="en-US" altLang="ja-JP" dirty="0" smtClean="0">
                <a:latin typeface="Arial"/>
                <a:ea typeface="ヒラギノ角ゴ ProN W3"/>
                <a:cs typeface="Arial"/>
              </a:rPr>
              <a:t> </a:t>
            </a:r>
            <a:r>
              <a:rPr lang="ja-JP" altLang="en-US" dirty="0" smtClean="0">
                <a:latin typeface="Arial"/>
                <a:ea typeface="ヒラギノ角ゴ ProN W3"/>
                <a:cs typeface="Arial"/>
              </a:rPr>
              <a:t>や</a:t>
            </a:r>
            <a:r>
              <a:rPr lang="ja-JP" altLang="en-US" dirty="0" smtClean="0">
                <a:latin typeface="Arial"/>
                <a:ea typeface="ヒラギノ角ゴ ProN W3"/>
                <a:cs typeface="Arial"/>
              </a:rPr>
              <a:t> </a:t>
            </a:r>
            <a:r>
              <a:rPr lang="en-US" altLang="ja-JP" dirty="0" smtClean="0">
                <a:latin typeface="Arial"/>
                <a:ea typeface="ヒラギノ角ゴ ProN W3"/>
                <a:cs typeface="Arial"/>
              </a:rPr>
              <a:t>lemon</a:t>
            </a:r>
            <a:r>
              <a:rPr lang="en-US" altLang="ja-JP" dirty="0" smtClean="0">
                <a:latin typeface="Arial"/>
                <a:ea typeface="ヒラギノ角ゴ ProN W3"/>
                <a:cs typeface="Arial"/>
              </a:rPr>
              <a:t> </a:t>
            </a:r>
            <a:r>
              <a:rPr lang="ja-JP" altLang="en-US" dirty="0" smtClean="0">
                <a:latin typeface="Arial"/>
                <a:ea typeface="ヒラギノ角ゴ ProN W3"/>
                <a:cs typeface="Arial"/>
              </a:rPr>
              <a:t>がルータ</a:t>
            </a:r>
            <a:endParaRPr kumimoji="1" lang="ja-JP" altLang="en-US" dirty="0">
              <a:latin typeface="Arial"/>
              <a:ea typeface="ヒラギノ角ゴ ProN W3"/>
              <a:cs typeface="Arial"/>
            </a:endParaRPr>
          </a:p>
        </p:txBody>
      </p:sp>
      <p:pic>
        <p:nvPicPr>
          <p:cNvPr id="5122" name="Picture 2" descr="C:\Users\kondou\myfile\pplab\seminor\EPnetFaN\lemon2010\lemon01-001.jpg"/>
          <p:cNvPicPr>
            <a:picLocks noChangeAspect="1" noChangeArrowheads="1"/>
          </p:cNvPicPr>
          <p:nvPr/>
        </p:nvPicPr>
        <p:blipFill>
          <a:blip r:embed="rId2" cstate="print"/>
          <a:srcRect/>
          <a:stretch>
            <a:fillRect/>
          </a:stretch>
        </p:blipFill>
        <p:spPr bwMode="auto">
          <a:xfrm>
            <a:off x="4648200" y="4191000"/>
            <a:ext cx="2518097" cy="1850420"/>
          </a:xfrm>
          <a:prstGeom prst="rect">
            <a:avLst/>
          </a:prstGeom>
          <a:noFill/>
        </p:spPr>
      </p:pic>
      <p:pic>
        <p:nvPicPr>
          <p:cNvPr id="5123" name="Picture 3" descr="C:\Users\kondou\myfile\pplab\seminor\EPnetFaN\lemon2010\ringo.jpg"/>
          <p:cNvPicPr>
            <a:picLocks noChangeAspect="1" noChangeArrowheads="1"/>
          </p:cNvPicPr>
          <p:nvPr/>
        </p:nvPicPr>
        <p:blipFill>
          <a:blip r:embed="rId3" cstate="print"/>
          <a:srcRect/>
          <a:stretch>
            <a:fillRect/>
          </a:stretch>
        </p:blipFill>
        <p:spPr bwMode="auto">
          <a:xfrm>
            <a:off x="2057400" y="3962400"/>
            <a:ext cx="1883668" cy="2165135"/>
          </a:xfrm>
          <a:prstGeom prst="rect">
            <a:avLst/>
          </a:prstGeom>
          <a:noFill/>
        </p:spPr>
      </p:pic>
      <p:sp>
        <p:nvSpPr>
          <p:cNvPr id="6"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4000" noProof="0" dirty="0" smtClean="0">
                <a:solidFill>
                  <a:schemeClr val="tx2"/>
                </a:solidFill>
                <a:latin typeface="ヒラギノ角ゴ ProN W3"/>
                <a:ea typeface="ヒラギノ角ゴ ProN W3"/>
                <a:cs typeface="ヒラギノ角ゴ ProN W3"/>
              </a:rPr>
              <a:t>ルータ？？</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 name="正方形/長方形 40"/>
          <p:cNvSpPr/>
          <p:nvPr/>
        </p:nvSpPr>
        <p:spPr>
          <a:xfrm>
            <a:off x="214314" y="1643050"/>
            <a:ext cx="1643074" cy="785818"/>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Yellow</a:t>
            </a:r>
          </a:p>
          <a:p>
            <a:pPr algn="ctr"/>
            <a:r>
              <a:rPr lang="en-US" altLang="ja-JP" sz="2400" dirty="0" smtClean="0">
                <a:solidFill>
                  <a:schemeClr val="tx1"/>
                </a:solidFill>
                <a:latin typeface="Arial"/>
                <a:ea typeface="ヒラギノ角ゴ ProN W3"/>
                <a:cs typeface="Arial"/>
              </a:rPr>
              <a:t>(1st.DNS)</a:t>
            </a:r>
            <a:endParaRPr kumimoji="1" lang="ja-JP" altLang="en-US" sz="2400" dirty="0">
              <a:solidFill>
                <a:schemeClr val="tx1"/>
              </a:solidFill>
              <a:latin typeface="Arial"/>
              <a:ea typeface="ヒラギノ角ゴ ProN W3"/>
              <a:cs typeface="Arial"/>
            </a:endParaRPr>
          </a:p>
        </p:txBody>
      </p:sp>
      <p:cxnSp>
        <p:nvCxnSpPr>
          <p:cNvPr id="40" name="直線コネクタ 39"/>
          <p:cNvCxnSpPr/>
          <p:nvPr/>
        </p:nvCxnSpPr>
        <p:spPr>
          <a:xfrm rot="10800000">
            <a:off x="357190" y="1285860"/>
            <a:ext cx="864396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rot="5400000">
            <a:off x="821537" y="146445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2286016" y="1643050"/>
            <a:ext cx="1785950" cy="1000132"/>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Blue</a:t>
            </a:r>
          </a:p>
          <a:p>
            <a:pPr algn="ctr"/>
            <a:r>
              <a:rPr lang="en-US" altLang="ja-JP" sz="2400" dirty="0" smtClean="0">
                <a:solidFill>
                  <a:schemeClr val="tx1"/>
                </a:solidFill>
                <a:latin typeface="Arial"/>
                <a:ea typeface="ヒラギノ角ゴ ProN W3"/>
                <a:cs typeface="Arial"/>
              </a:rPr>
              <a:t>(2nd.DNS)</a:t>
            </a:r>
          </a:p>
        </p:txBody>
      </p:sp>
      <p:cxnSp>
        <p:nvCxnSpPr>
          <p:cNvPr id="44" name="直線コネクタ 43"/>
          <p:cNvCxnSpPr/>
          <p:nvPr/>
        </p:nvCxnSpPr>
        <p:spPr>
          <a:xfrm rot="5400000">
            <a:off x="2893239" y="146445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6000792" y="1643050"/>
            <a:ext cx="1500198"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lemon</a:t>
            </a:r>
          </a:p>
        </p:txBody>
      </p:sp>
      <p:cxnSp>
        <p:nvCxnSpPr>
          <p:cNvPr id="46" name="直線コネクタ 45"/>
          <p:cNvCxnSpPr/>
          <p:nvPr/>
        </p:nvCxnSpPr>
        <p:spPr>
          <a:xfrm rot="5400000">
            <a:off x="6536577" y="146445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7696200" y="1643050"/>
            <a:ext cx="1295400"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err="1" smtClean="0">
                <a:solidFill>
                  <a:schemeClr val="tx1"/>
                </a:solidFill>
                <a:latin typeface="Arial"/>
                <a:ea typeface="ヒラギノ角ゴ ProN W3"/>
                <a:cs typeface="Arial"/>
              </a:rPr>
              <a:t>evaXX</a:t>
            </a:r>
            <a:endParaRPr lang="en-US" altLang="ja-JP" sz="2400" dirty="0" smtClean="0">
              <a:solidFill>
                <a:schemeClr val="tx1"/>
              </a:solidFill>
              <a:latin typeface="Arial"/>
              <a:ea typeface="ヒラギノ角ゴ ProN W3"/>
              <a:cs typeface="Arial"/>
            </a:endParaRPr>
          </a:p>
        </p:txBody>
      </p:sp>
      <p:cxnSp>
        <p:nvCxnSpPr>
          <p:cNvPr id="49" name="直線コネクタ 48"/>
          <p:cNvCxnSpPr/>
          <p:nvPr/>
        </p:nvCxnSpPr>
        <p:spPr>
          <a:xfrm rot="5400000">
            <a:off x="8108213" y="146445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rot="5400000">
            <a:off x="6179355" y="2607463"/>
            <a:ext cx="78581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37" name="角丸四角形吹き出し 36"/>
          <p:cNvSpPr/>
          <p:nvPr/>
        </p:nvSpPr>
        <p:spPr>
          <a:xfrm>
            <a:off x="0" y="2819400"/>
            <a:ext cx="4572000" cy="4038600"/>
          </a:xfrm>
          <a:prstGeom prst="wedgeRoundRectCallout">
            <a:avLst>
              <a:gd name="adj1" fmla="val 84951"/>
              <a:gd name="adj2" fmla="val -27692"/>
              <a:gd name="adj3" fmla="val 16667"/>
            </a:avLst>
          </a:prstGeom>
          <a:solidFill>
            <a:srgbClr val="00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3200" dirty="0" smtClean="0">
                <a:solidFill>
                  <a:schemeClr val="tx1"/>
                </a:solidFill>
                <a:latin typeface="Arial"/>
                <a:ea typeface="ヒラギノ角ゴ ProN W3"/>
                <a:cs typeface="Arial"/>
              </a:rPr>
              <a:t>目的地が同じネットワーク内でなければ</a:t>
            </a:r>
            <a:r>
              <a:rPr lang="en-US" altLang="ja-JP" sz="3200" dirty="0" smtClean="0">
                <a:solidFill>
                  <a:schemeClr val="tx1"/>
                </a:solidFill>
                <a:latin typeface="Arial"/>
                <a:ea typeface="ヒラギノ角ゴ ProN W3"/>
                <a:cs typeface="Arial"/>
              </a:rPr>
              <a:t>, lemon </a:t>
            </a:r>
            <a:r>
              <a:rPr lang="ja-JP" altLang="en-US" sz="3200" dirty="0" smtClean="0">
                <a:solidFill>
                  <a:schemeClr val="tx1"/>
                </a:solidFill>
                <a:latin typeface="Arial"/>
                <a:ea typeface="ヒラギノ角ゴ ProN W3"/>
                <a:cs typeface="Arial"/>
              </a:rPr>
              <a:t>の</a:t>
            </a:r>
            <a:r>
              <a:rPr lang="en-US" altLang="ja-JP" sz="3200" dirty="0" smtClean="0">
                <a:solidFill>
                  <a:schemeClr val="tx1"/>
                </a:solidFill>
                <a:latin typeface="Arial"/>
                <a:ea typeface="ヒラギノ角ゴ ProN W3"/>
                <a:cs typeface="Arial"/>
              </a:rPr>
              <a:t> MAC </a:t>
            </a:r>
            <a:r>
              <a:rPr lang="ja-JP" altLang="en-US" sz="3200" dirty="0" smtClean="0">
                <a:solidFill>
                  <a:schemeClr val="tx1"/>
                </a:solidFill>
                <a:latin typeface="Arial"/>
                <a:ea typeface="ヒラギノ角ゴ ProN W3"/>
                <a:cs typeface="Arial"/>
              </a:rPr>
              <a:t>アドレスをヘッダに書き込みゲートウェイ</a:t>
            </a:r>
            <a:r>
              <a:rPr lang="en-US" altLang="ja-JP" sz="3200" dirty="0" smtClean="0">
                <a:solidFill>
                  <a:schemeClr val="tx1"/>
                </a:solidFill>
                <a:latin typeface="Arial"/>
                <a:ea typeface="ヒラギノ角ゴ ProN W3"/>
                <a:cs typeface="Arial"/>
              </a:rPr>
              <a:t> (lemon: 192.168.16.1) </a:t>
            </a:r>
            <a:r>
              <a:rPr lang="ja-JP" altLang="en-US" sz="3200" dirty="0" smtClean="0">
                <a:solidFill>
                  <a:schemeClr val="tx1"/>
                </a:solidFill>
                <a:latin typeface="Arial"/>
                <a:ea typeface="ヒラギノ角ゴ ProN W3"/>
                <a:cs typeface="Arial"/>
              </a:rPr>
              <a:t>に送信</a:t>
            </a:r>
            <a:endParaRPr kumimoji="1" lang="en-US" altLang="ja-JP" sz="3200" dirty="0" smtClean="0">
              <a:solidFill>
                <a:schemeClr val="tx1"/>
              </a:solidFill>
              <a:latin typeface="Arial"/>
              <a:ea typeface="ヒラギノ角ゴ ProN W3"/>
              <a:cs typeface="Arial"/>
            </a:endParaRPr>
          </a:p>
        </p:txBody>
      </p:sp>
      <p:sp>
        <p:nvSpPr>
          <p:cNvPr id="52" name="テキスト ボックス 51"/>
          <p:cNvSpPr txBox="1"/>
          <p:nvPr/>
        </p:nvSpPr>
        <p:spPr>
          <a:xfrm>
            <a:off x="6781800" y="2500306"/>
            <a:ext cx="2076480" cy="400110"/>
          </a:xfrm>
          <a:prstGeom prst="rect">
            <a:avLst/>
          </a:prstGeom>
          <a:noFill/>
          <a:ln>
            <a:noFill/>
          </a:ln>
        </p:spPr>
        <p:txBody>
          <a:bodyPr wrap="square" rtlCol="0">
            <a:spAutoFit/>
          </a:bodyPr>
          <a:lstStyle/>
          <a:p>
            <a:r>
              <a:rPr lang="en-US" altLang="ja-JP" sz="2000" dirty="0" smtClean="0">
                <a:latin typeface="Arial"/>
                <a:cs typeface="Arial"/>
              </a:rPr>
              <a:t>192.168.16.0/24</a:t>
            </a:r>
            <a:endParaRPr kumimoji="1" lang="en-US" altLang="ja-JP" sz="2000" dirty="0" smtClean="0">
              <a:latin typeface="Arial"/>
              <a:cs typeface="Arial"/>
            </a:endParaRPr>
          </a:p>
        </p:txBody>
      </p:sp>
      <p:grpSp>
        <p:nvGrpSpPr>
          <p:cNvPr id="2" name="グループ化 24"/>
          <p:cNvGrpSpPr/>
          <p:nvPr/>
        </p:nvGrpSpPr>
        <p:grpSpPr>
          <a:xfrm>
            <a:off x="4000496" y="3000372"/>
            <a:ext cx="5143504" cy="1114428"/>
            <a:chOff x="4000496" y="2643182"/>
            <a:chExt cx="5143504" cy="1114428"/>
          </a:xfrm>
        </p:grpSpPr>
        <p:cxnSp>
          <p:nvCxnSpPr>
            <p:cNvPr id="54" name="直線コネクタ 53"/>
            <p:cNvCxnSpPr/>
            <p:nvPr/>
          </p:nvCxnSpPr>
          <p:spPr>
            <a:xfrm rot="10800000">
              <a:off x="4000496" y="2643182"/>
              <a:ext cx="4929254" cy="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4001650" y="3000372"/>
              <a:ext cx="1103750"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Arial"/>
                  <a:ea typeface="ヒラギノ角ゴ ProN W3"/>
                  <a:cs typeface="Arial"/>
                </a:rPr>
                <a:t>実験機</a:t>
              </a:r>
              <a:endParaRPr lang="en-US" altLang="ja-JP" sz="2000" dirty="0" smtClean="0">
                <a:solidFill>
                  <a:schemeClr val="tx1"/>
                </a:solidFill>
                <a:latin typeface="Arial"/>
                <a:ea typeface="ヒラギノ角ゴ ProN W3"/>
                <a:cs typeface="Arial"/>
              </a:endParaRPr>
            </a:p>
          </p:txBody>
        </p:sp>
        <p:cxnSp>
          <p:nvCxnSpPr>
            <p:cNvPr id="58" name="直線コネクタ 57"/>
            <p:cNvCxnSpPr/>
            <p:nvPr/>
          </p:nvCxnSpPr>
          <p:spPr>
            <a:xfrm rot="5400000">
              <a:off x="4355301" y="2821777"/>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a:off x="6172200" y="3000372"/>
              <a:ext cx="1471666"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Arial"/>
                  <a:ea typeface="ヒラギノ角ゴ ProN W3"/>
                  <a:cs typeface="Arial"/>
                </a:rPr>
                <a:t>教員・院生 </a:t>
              </a:r>
              <a:r>
                <a:rPr lang="en-US" altLang="ja-JP" sz="2000" dirty="0" smtClean="0">
                  <a:solidFill>
                    <a:schemeClr val="tx1"/>
                  </a:solidFill>
                  <a:latin typeface="Arial"/>
                  <a:ea typeface="ヒラギノ角ゴ ProN W3"/>
                  <a:cs typeface="Arial"/>
                </a:rPr>
                <a:t>PC</a:t>
              </a:r>
            </a:p>
          </p:txBody>
        </p:sp>
        <p:cxnSp>
          <p:nvCxnSpPr>
            <p:cNvPr id="60" name="直線コネクタ 59"/>
            <p:cNvCxnSpPr/>
            <p:nvPr/>
          </p:nvCxnSpPr>
          <p:spPr>
            <a:xfrm rot="5400000">
              <a:off x="6536577" y="2821777"/>
              <a:ext cx="35719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3" name="正方形/長方形 22"/>
            <p:cNvSpPr/>
            <p:nvPr/>
          </p:nvSpPr>
          <p:spPr>
            <a:xfrm>
              <a:off x="7772400" y="3000372"/>
              <a:ext cx="1371600" cy="757238"/>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Blue (DHCP)</a:t>
              </a:r>
            </a:p>
          </p:txBody>
        </p:sp>
        <p:cxnSp>
          <p:nvCxnSpPr>
            <p:cNvPr id="24" name="直線コネクタ 23"/>
            <p:cNvCxnSpPr/>
            <p:nvPr/>
          </p:nvCxnSpPr>
          <p:spPr>
            <a:xfrm rot="5400000">
              <a:off x="8179619" y="2821777"/>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4000" b="0" i="0" u="none" strike="noStrike" kern="1200" cap="none" spc="0" normalizeH="0" baseline="0" noProof="0" dirty="0" smtClean="0">
                <a:ln>
                  <a:noFill/>
                </a:ln>
                <a:solidFill>
                  <a:schemeClr val="tx2"/>
                </a:solidFill>
                <a:effectLst/>
                <a:uLnTx/>
                <a:uFillTx/>
                <a:latin typeface="ヒラギノ角ゴ ProN W3"/>
                <a:ea typeface="ヒラギノ角ゴ ProN W3"/>
                <a:cs typeface="ヒラギノ角ゴ ProN W3"/>
              </a:rPr>
              <a:t>インターネットにつながるまで</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
        <p:nvSpPr>
          <p:cNvPr id="25" name="テキスト ボックス 24"/>
          <p:cNvSpPr txBox="1"/>
          <p:nvPr/>
        </p:nvSpPr>
        <p:spPr>
          <a:xfrm>
            <a:off x="4038600" y="1295400"/>
            <a:ext cx="2076480" cy="400110"/>
          </a:xfrm>
          <a:prstGeom prst="rect">
            <a:avLst/>
          </a:prstGeom>
          <a:noFill/>
          <a:ln>
            <a:noFill/>
          </a:ln>
        </p:spPr>
        <p:txBody>
          <a:bodyPr wrap="square" rtlCol="0">
            <a:spAutoFit/>
          </a:bodyPr>
          <a:lstStyle/>
          <a:p>
            <a:r>
              <a:rPr lang="en-US" altLang="ja-JP" sz="2000" dirty="0" smtClean="0">
                <a:latin typeface="Arial"/>
                <a:cs typeface="Arial"/>
              </a:rPr>
              <a:t>133.87.45.0</a:t>
            </a:r>
            <a:r>
              <a:rPr lang="en-US" altLang="ja-JP" sz="2000" dirty="0" smtClean="0">
                <a:latin typeface="Arial"/>
                <a:cs typeface="Arial"/>
              </a:rPr>
              <a:t>/24</a:t>
            </a:r>
            <a:endParaRPr kumimoji="1" lang="en-US" altLang="ja-JP" sz="2000" dirty="0" smtClean="0">
              <a:latin typeface="Arial"/>
              <a:cs typeface="Arial"/>
            </a:endParaRPr>
          </a:p>
        </p:txBody>
      </p:sp>
      <p:cxnSp>
        <p:nvCxnSpPr>
          <p:cNvPr id="27" name="直線コネクタ 26"/>
          <p:cNvCxnSpPr/>
          <p:nvPr/>
        </p:nvCxnSpPr>
        <p:spPr>
          <a:xfrm rot="10800000">
            <a:off x="6553200" y="3002993"/>
            <a:ext cx="152400" cy="1588"/>
          </a:xfrm>
          <a:prstGeom prst="line">
            <a:avLst/>
          </a:prstGeom>
          <a:ln>
            <a:solidFill>
              <a:srgbClr val="FF0000"/>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cxnSp>
        <p:nvCxnSpPr>
          <p:cNvPr id="40" name="直線コネクタ 39"/>
          <p:cNvCxnSpPr/>
          <p:nvPr/>
        </p:nvCxnSpPr>
        <p:spPr>
          <a:xfrm rot="10800000">
            <a:off x="285720" y="2500306"/>
            <a:ext cx="471490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2857520" y="2857496"/>
            <a:ext cx="1500198"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lemon</a:t>
            </a:r>
          </a:p>
        </p:txBody>
      </p:sp>
      <p:cxnSp>
        <p:nvCxnSpPr>
          <p:cNvPr id="46" name="直線コネクタ 45"/>
          <p:cNvCxnSpPr/>
          <p:nvPr/>
        </p:nvCxnSpPr>
        <p:spPr>
          <a:xfrm rot="5400000">
            <a:off x="3393305" y="2678901"/>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rot="16200000" flipH="1">
            <a:off x="3357538" y="3643298"/>
            <a:ext cx="428628" cy="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rot="10800000">
            <a:off x="795342" y="3857628"/>
            <a:ext cx="40624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642942" y="4214818"/>
            <a:ext cx="1071570"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Arial"/>
                <a:ea typeface="ヒラギノ角ゴ ProN W3"/>
                <a:cs typeface="Arial"/>
              </a:rPr>
              <a:t>実験機</a:t>
            </a:r>
            <a:endParaRPr lang="en-US" altLang="ja-JP" sz="2000" dirty="0" smtClean="0">
              <a:solidFill>
                <a:schemeClr val="tx1"/>
              </a:solidFill>
              <a:latin typeface="Arial"/>
              <a:ea typeface="ヒラギノ角ゴ ProN W3"/>
              <a:cs typeface="Arial"/>
            </a:endParaRPr>
          </a:p>
        </p:txBody>
      </p:sp>
      <p:cxnSp>
        <p:nvCxnSpPr>
          <p:cNvPr id="58" name="直線コネクタ 57"/>
          <p:cNvCxnSpPr/>
          <p:nvPr/>
        </p:nvCxnSpPr>
        <p:spPr>
          <a:xfrm rot="5400000">
            <a:off x="964413" y="403622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a:off x="2000264" y="4214818"/>
            <a:ext cx="1504936"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Arial"/>
                <a:ea typeface="ヒラギノ角ゴ ProN W3"/>
                <a:cs typeface="Arial"/>
              </a:rPr>
              <a:t>教員・院生 </a:t>
            </a:r>
            <a:r>
              <a:rPr lang="en-US" altLang="ja-JP" sz="2000" dirty="0" smtClean="0">
                <a:solidFill>
                  <a:schemeClr val="tx1"/>
                </a:solidFill>
                <a:latin typeface="Arial"/>
                <a:ea typeface="ヒラギノ角ゴ ProN W3"/>
                <a:cs typeface="Arial"/>
              </a:rPr>
              <a:t>PC</a:t>
            </a:r>
          </a:p>
        </p:txBody>
      </p:sp>
      <p:cxnSp>
        <p:nvCxnSpPr>
          <p:cNvPr id="60" name="直線コネクタ 59"/>
          <p:cNvCxnSpPr/>
          <p:nvPr/>
        </p:nvCxnSpPr>
        <p:spPr>
          <a:xfrm rot="5400000">
            <a:off x="2321735" y="403622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角丸四角形吹き出し 36"/>
          <p:cNvSpPr/>
          <p:nvPr/>
        </p:nvSpPr>
        <p:spPr>
          <a:xfrm>
            <a:off x="4953000" y="3276600"/>
            <a:ext cx="4191000" cy="3352800"/>
          </a:xfrm>
          <a:prstGeom prst="wedgeRoundRectCallout">
            <a:avLst>
              <a:gd name="adj1" fmla="val -61484"/>
              <a:gd name="adj2" fmla="val -46201"/>
              <a:gd name="adj3" fmla="val 16667"/>
            </a:avLst>
          </a:prstGeom>
          <a:solidFill>
            <a:srgbClr val="00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chemeClr val="tx1"/>
                </a:solidFill>
                <a:latin typeface="Arial"/>
                <a:ea typeface="ヒラギノ角ゴ ProN W3"/>
                <a:cs typeface="Arial"/>
              </a:rPr>
              <a:t>目的地が </a:t>
            </a:r>
            <a:r>
              <a:rPr lang="en-US" altLang="ja-JP" sz="3200" dirty="0" smtClean="0">
                <a:solidFill>
                  <a:schemeClr val="tx1"/>
                </a:solidFill>
                <a:latin typeface="Arial"/>
                <a:ea typeface="ヒラギノ角ゴ ProN W3"/>
                <a:cs typeface="Arial"/>
              </a:rPr>
              <a:t>lemon </a:t>
            </a:r>
            <a:r>
              <a:rPr lang="ja-JP" altLang="en-US" sz="3200" dirty="0" smtClean="0">
                <a:solidFill>
                  <a:schemeClr val="tx1"/>
                </a:solidFill>
                <a:latin typeface="Arial"/>
                <a:ea typeface="ヒラギノ角ゴ ProN W3"/>
                <a:cs typeface="Arial"/>
              </a:rPr>
              <a:t>と同じネットワーク内 </a:t>
            </a:r>
            <a:r>
              <a:rPr lang="en-US" altLang="ja-JP" sz="3200" dirty="0" smtClean="0">
                <a:solidFill>
                  <a:schemeClr val="tx1"/>
                </a:solidFill>
                <a:latin typeface="Arial"/>
                <a:ea typeface="ヒラギノ角ゴ ProN W3"/>
                <a:cs typeface="Arial"/>
              </a:rPr>
              <a:t>(133.87.45.0/24) </a:t>
            </a:r>
            <a:r>
              <a:rPr lang="ja-JP" altLang="en-US" sz="3200" dirty="0" smtClean="0">
                <a:solidFill>
                  <a:schemeClr val="tx1"/>
                </a:solidFill>
                <a:latin typeface="Arial"/>
                <a:ea typeface="ヒラギノ角ゴ ProN W3"/>
                <a:cs typeface="Arial"/>
              </a:rPr>
              <a:t>にある場合，</a:t>
            </a:r>
            <a:r>
              <a:rPr lang="en-US" altLang="ja-JP" sz="3200" dirty="0" smtClean="0">
                <a:solidFill>
                  <a:schemeClr val="tx1"/>
                </a:solidFill>
                <a:latin typeface="Arial"/>
                <a:ea typeface="ヒラギノ角ゴ ProN W3"/>
                <a:cs typeface="Arial"/>
              </a:rPr>
              <a:t>MAC </a:t>
            </a:r>
            <a:r>
              <a:rPr lang="ja-JP" altLang="en-US" sz="3200" dirty="0" smtClean="0">
                <a:solidFill>
                  <a:schemeClr val="tx1"/>
                </a:solidFill>
                <a:latin typeface="Arial"/>
                <a:ea typeface="ヒラギノ角ゴ ProN W3"/>
                <a:cs typeface="Arial"/>
              </a:rPr>
              <a:t>アドレスを書き換え</a:t>
            </a:r>
            <a:r>
              <a:rPr lang="en-US" altLang="ja-JP" sz="3200" dirty="0" err="1" smtClean="0">
                <a:solidFill>
                  <a:schemeClr val="tx1"/>
                </a:solidFill>
                <a:latin typeface="Arial"/>
                <a:ea typeface="ヒラギノ角ゴ ProN W3"/>
                <a:cs typeface="Arial"/>
              </a:rPr>
              <a:t>ringo</a:t>
            </a:r>
            <a:r>
              <a:rPr lang="en-US" altLang="ja-JP" sz="3200" dirty="0" smtClean="0">
                <a:solidFill>
                  <a:schemeClr val="tx1"/>
                </a:solidFill>
                <a:latin typeface="Arial"/>
                <a:ea typeface="ヒラギノ角ゴ ProN W3"/>
                <a:cs typeface="Arial"/>
              </a:rPr>
              <a:t> </a:t>
            </a:r>
            <a:r>
              <a:rPr lang="ja-JP" altLang="en-US" sz="3200" dirty="0" smtClean="0">
                <a:solidFill>
                  <a:schemeClr val="tx1"/>
                </a:solidFill>
                <a:latin typeface="Arial"/>
                <a:ea typeface="ヒラギノ角ゴ ProN W3"/>
                <a:cs typeface="Arial"/>
              </a:rPr>
              <a:t>を介さず送る</a:t>
            </a:r>
            <a:endParaRPr lang="en-US" altLang="ja-JP" sz="3200" dirty="0" smtClean="0">
              <a:solidFill>
                <a:schemeClr val="tx1"/>
              </a:solidFill>
              <a:latin typeface="Arial"/>
              <a:ea typeface="ヒラギノ角ゴ ProN W3"/>
              <a:cs typeface="Arial"/>
            </a:endParaRPr>
          </a:p>
        </p:txBody>
      </p:sp>
      <p:sp>
        <p:nvSpPr>
          <p:cNvPr id="24" name="正方形/長方形 23"/>
          <p:cNvSpPr/>
          <p:nvPr/>
        </p:nvSpPr>
        <p:spPr>
          <a:xfrm>
            <a:off x="142844" y="2857496"/>
            <a:ext cx="1285884" cy="71438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rgbClr val="FF0000"/>
                </a:solidFill>
                <a:latin typeface="Arial"/>
                <a:ea typeface="ヒラギノ角ゴ ProN W3"/>
                <a:cs typeface="Arial"/>
              </a:rPr>
              <a:t>目的地</a:t>
            </a:r>
            <a:endParaRPr lang="en-US" altLang="ja-JP" dirty="0" smtClean="0">
              <a:solidFill>
                <a:srgbClr val="FF0000"/>
              </a:solidFill>
              <a:latin typeface="Arial"/>
              <a:ea typeface="ヒラギノ角ゴ ProN W3"/>
              <a:cs typeface="Arial"/>
            </a:endParaRPr>
          </a:p>
        </p:txBody>
      </p:sp>
      <p:cxnSp>
        <p:nvCxnSpPr>
          <p:cNvPr id="25" name="直線コネクタ 24"/>
          <p:cNvCxnSpPr/>
          <p:nvPr/>
        </p:nvCxnSpPr>
        <p:spPr>
          <a:xfrm rot="5400000">
            <a:off x="678629" y="2678901"/>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785786" y="1571612"/>
            <a:ext cx="1500198"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err="1" smtClean="0">
                <a:solidFill>
                  <a:schemeClr val="tx1"/>
                </a:solidFill>
                <a:latin typeface="Arial"/>
                <a:ea typeface="ヒラギノ角ゴ ProN W3"/>
                <a:cs typeface="Arial"/>
              </a:rPr>
              <a:t>ringo</a:t>
            </a:r>
            <a:endParaRPr lang="en-US" altLang="ja-JP" sz="2400" dirty="0" smtClean="0">
              <a:solidFill>
                <a:schemeClr val="tx1"/>
              </a:solidFill>
              <a:latin typeface="Arial"/>
              <a:ea typeface="ヒラギノ角ゴ ProN W3"/>
              <a:cs typeface="Arial"/>
            </a:endParaRPr>
          </a:p>
        </p:txBody>
      </p:sp>
      <p:cxnSp>
        <p:nvCxnSpPr>
          <p:cNvPr id="28" name="直線コネクタ 27"/>
          <p:cNvCxnSpPr/>
          <p:nvPr/>
        </p:nvCxnSpPr>
        <p:spPr>
          <a:xfrm rot="5400000">
            <a:off x="1321571" y="2321711"/>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rot="10800000">
            <a:off x="857225" y="2500306"/>
            <a:ext cx="2714645" cy="0"/>
          </a:xfrm>
          <a:prstGeom prst="line">
            <a:avLst/>
          </a:prstGeom>
          <a:ln w="38100">
            <a:solidFill>
              <a:srgbClr val="FF0000">
                <a:alpha val="99000"/>
              </a:srgbClr>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rot="5400000" flipH="1" flipV="1">
            <a:off x="3393273" y="2678901"/>
            <a:ext cx="357190" cy="0"/>
          </a:xfrm>
          <a:prstGeom prst="line">
            <a:avLst/>
          </a:prstGeom>
          <a:ln w="38100">
            <a:solidFill>
              <a:srgbClr val="FF0000">
                <a:alpha val="99000"/>
              </a:srgbClr>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rot="5400000">
            <a:off x="678629" y="2678901"/>
            <a:ext cx="357190" cy="0"/>
          </a:xfrm>
          <a:prstGeom prst="line">
            <a:avLst/>
          </a:prstGeom>
          <a:ln w="38100">
            <a:solidFill>
              <a:srgbClr val="FF0000">
                <a:alpha val="99000"/>
              </a:srgbClr>
            </a:solidFill>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3733800" y="4214818"/>
            <a:ext cx="1071570" cy="1000132"/>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smtClean="0">
                <a:solidFill>
                  <a:schemeClr val="tx1"/>
                </a:solidFill>
                <a:latin typeface="Arial"/>
                <a:ea typeface="ヒラギノ角ゴ ProN W3"/>
                <a:cs typeface="Arial"/>
              </a:rPr>
              <a:t>b</a:t>
            </a:r>
            <a:r>
              <a:rPr lang="en-US" altLang="ja-JP" sz="2000" dirty="0" smtClean="0">
                <a:solidFill>
                  <a:schemeClr val="tx1"/>
                </a:solidFill>
                <a:latin typeface="Arial"/>
                <a:ea typeface="ヒラギノ角ゴ ProN W3"/>
                <a:cs typeface="Arial"/>
              </a:rPr>
              <a:t>lue </a:t>
            </a:r>
            <a:r>
              <a:rPr lang="en-US" altLang="ja-JP" sz="2000" dirty="0" smtClean="0">
                <a:solidFill>
                  <a:schemeClr val="tx1"/>
                </a:solidFill>
                <a:latin typeface="Arial"/>
                <a:ea typeface="ヒラギノ角ゴ ProN W3"/>
                <a:cs typeface="Arial"/>
              </a:rPr>
              <a:t>(DHCP)</a:t>
            </a:r>
          </a:p>
        </p:txBody>
      </p:sp>
      <p:cxnSp>
        <p:nvCxnSpPr>
          <p:cNvPr id="30" name="直線コネクタ 29"/>
          <p:cNvCxnSpPr/>
          <p:nvPr/>
        </p:nvCxnSpPr>
        <p:spPr>
          <a:xfrm rot="5400000">
            <a:off x="4055271" y="403622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4000" b="0" i="0" u="none" strike="noStrike" kern="1200" cap="none" spc="0" normalizeH="0" baseline="0" noProof="0" dirty="0" smtClean="0">
                <a:ln>
                  <a:noFill/>
                </a:ln>
                <a:solidFill>
                  <a:schemeClr val="tx2"/>
                </a:solidFill>
                <a:effectLst/>
                <a:uLnTx/>
                <a:uFillTx/>
                <a:latin typeface="ヒラギノ角ゴ ProN W3"/>
                <a:ea typeface="ヒラギノ角ゴ ProN W3"/>
                <a:cs typeface="ヒラギノ角ゴ ProN W3"/>
              </a:rPr>
              <a:t>インターネットにつながるまで</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
        <p:nvSpPr>
          <p:cNvPr id="34" name="テキスト ボックス 33"/>
          <p:cNvSpPr txBox="1"/>
          <p:nvPr/>
        </p:nvSpPr>
        <p:spPr>
          <a:xfrm>
            <a:off x="2895600" y="2057400"/>
            <a:ext cx="2076480" cy="400110"/>
          </a:xfrm>
          <a:prstGeom prst="rect">
            <a:avLst/>
          </a:prstGeom>
          <a:noFill/>
          <a:ln>
            <a:noFill/>
          </a:ln>
        </p:spPr>
        <p:txBody>
          <a:bodyPr wrap="square" rtlCol="0">
            <a:spAutoFit/>
          </a:bodyPr>
          <a:lstStyle/>
          <a:p>
            <a:r>
              <a:rPr lang="en-US" altLang="ja-JP" sz="2000" dirty="0" smtClean="0">
                <a:latin typeface="Arial"/>
                <a:cs typeface="Arial"/>
              </a:rPr>
              <a:t>133.87.45.0</a:t>
            </a:r>
            <a:r>
              <a:rPr lang="en-US" altLang="ja-JP" sz="2000" dirty="0" smtClean="0">
                <a:latin typeface="Arial"/>
                <a:cs typeface="Arial"/>
              </a:rPr>
              <a:t>/24</a:t>
            </a:r>
            <a:endParaRPr kumimoji="1" lang="en-US" altLang="ja-JP" sz="2000" dirty="0" smtClean="0">
              <a:latin typeface="Arial"/>
              <a:cs typeface="Aria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cxnSp>
        <p:nvCxnSpPr>
          <p:cNvPr id="40" name="直線コネクタ 39"/>
          <p:cNvCxnSpPr/>
          <p:nvPr/>
        </p:nvCxnSpPr>
        <p:spPr>
          <a:xfrm rot="10800000">
            <a:off x="285720" y="2500306"/>
            <a:ext cx="471490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2857520" y="2857496"/>
            <a:ext cx="1500198"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lemon</a:t>
            </a:r>
          </a:p>
        </p:txBody>
      </p:sp>
      <p:cxnSp>
        <p:nvCxnSpPr>
          <p:cNvPr id="46" name="直線コネクタ 45"/>
          <p:cNvCxnSpPr/>
          <p:nvPr/>
        </p:nvCxnSpPr>
        <p:spPr>
          <a:xfrm rot="5400000">
            <a:off x="3393305" y="2678901"/>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角丸四角形吹き出し 36"/>
          <p:cNvSpPr/>
          <p:nvPr/>
        </p:nvSpPr>
        <p:spPr>
          <a:xfrm>
            <a:off x="4953000" y="2209800"/>
            <a:ext cx="4191000" cy="3886200"/>
          </a:xfrm>
          <a:prstGeom prst="wedgeRoundRectCallout">
            <a:avLst>
              <a:gd name="adj1" fmla="val -63854"/>
              <a:gd name="adj2" fmla="val -26862"/>
              <a:gd name="adj3" fmla="val 16667"/>
            </a:avLst>
          </a:prstGeom>
          <a:solidFill>
            <a:srgbClr val="00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chemeClr val="tx1"/>
                </a:solidFill>
                <a:latin typeface="Arial"/>
                <a:ea typeface="ヒラギノ角ゴ ProN W3"/>
                <a:cs typeface="Arial"/>
              </a:rPr>
              <a:t>目的地が </a:t>
            </a:r>
            <a:r>
              <a:rPr lang="en-US" altLang="ja-JP" sz="3200" dirty="0" smtClean="0">
                <a:solidFill>
                  <a:schemeClr val="tx1"/>
                </a:solidFill>
                <a:latin typeface="Arial"/>
                <a:ea typeface="ヒラギノ角ゴ ProN W3"/>
                <a:cs typeface="Arial"/>
              </a:rPr>
              <a:t>lemon </a:t>
            </a:r>
            <a:r>
              <a:rPr lang="ja-JP" altLang="en-US" sz="3200" dirty="0" smtClean="0">
                <a:solidFill>
                  <a:schemeClr val="tx1"/>
                </a:solidFill>
                <a:latin typeface="Arial"/>
                <a:ea typeface="ヒラギノ角ゴ ProN W3"/>
                <a:cs typeface="Arial"/>
              </a:rPr>
              <a:t>と同じネットワーク内 にない場合，</a:t>
            </a:r>
            <a:r>
              <a:rPr lang="en-US" altLang="ja-JP" sz="3200" dirty="0" smtClean="0">
                <a:solidFill>
                  <a:schemeClr val="tx1"/>
                </a:solidFill>
                <a:latin typeface="Arial"/>
                <a:ea typeface="ヒラギノ角ゴ ProN W3"/>
                <a:cs typeface="Arial"/>
              </a:rPr>
              <a:t> </a:t>
            </a:r>
            <a:r>
              <a:rPr lang="en-US" altLang="ja-JP" sz="3200" dirty="0" err="1" smtClean="0">
                <a:solidFill>
                  <a:schemeClr val="tx1"/>
                </a:solidFill>
                <a:latin typeface="Arial"/>
                <a:ea typeface="ヒラギノ角ゴ ProN W3"/>
                <a:cs typeface="Arial"/>
              </a:rPr>
              <a:t>ringo</a:t>
            </a:r>
            <a:r>
              <a:rPr lang="en-US" altLang="ja-JP" sz="3200" dirty="0" smtClean="0">
                <a:solidFill>
                  <a:schemeClr val="tx1"/>
                </a:solidFill>
                <a:latin typeface="Arial"/>
                <a:ea typeface="ヒラギノ角ゴ ProN W3"/>
                <a:cs typeface="Arial"/>
              </a:rPr>
              <a:t> </a:t>
            </a:r>
            <a:r>
              <a:rPr lang="ja-JP" altLang="en-US" sz="3200" dirty="0" smtClean="0">
                <a:solidFill>
                  <a:schemeClr val="tx1"/>
                </a:solidFill>
                <a:latin typeface="Arial"/>
                <a:ea typeface="ヒラギノ角ゴ ProN W3"/>
                <a:cs typeface="Arial"/>
              </a:rPr>
              <a:t>の </a:t>
            </a:r>
            <a:r>
              <a:rPr lang="en-US" altLang="ja-JP" sz="3200" dirty="0" smtClean="0">
                <a:solidFill>
                  <a:schemeClr val="tx1"/>
                </a:solidFill>
                <a:latin typeface="Arial"/>
                <a:ea typeface="ヒラギノ角ゴ ProN W3"/>
                <a:cs typeface="Arial"/>
              </a:rPr>
              <a:t>MAC </a:t>
            </a:r>
            <a:r>
              <a:rPr lang="ja-JP" altLang="en-US" sz="3200" dirty="0" smtClean="0">
                <a:solidFill>
                  <a:schemeClr val="tx1"/>
                </a:solidFill>
                <a:latin typeface="Arial"/>
                <a:ea typeface="ヒラギノ角ゴ ProN W3"/>
                <a:cs typeface="Arial"/>
              </a:rPr>
              <a:t>アドレスに書き換え，ゲートウェイ</a:t>
            </a:r>
            <a:r>
              <a:rPr lang="en-US" altLang="ja-JP" sz="3200" dirty="0" smtClean="0">
                <a:solidFill>
                  <a:schemeClr val="tx1"/>
                </a:solidFill>
                <a:latin typeface="Arial"/>
                <a:ea typeface="ヒラギノ角ゴ ProN W3"/>
                <a:cs typeface="Arial"/>
              </a:rPr>
              <a:t>(</a:t>
            </a:r>
            <a:r>
              <a:rPr lang="en-US" altLang="ja-JP" sz="3200" dirty="0" err="1" smtClean="0">
                <a:solidFill>
                  <a:schemeClr val="tx1"/>
                </a:solidFill>
                <a:latin typeface="Arial"/>
                <a:ea typeface="ヒラギノ角ゴ ProN W3"/>
                <a:cs typeface="Arial"/>
              </a:rPr>
              <a:t>ringo</a:t>
            </a:r>
            <a:r>
              <a:rPr lang="en-US" altLang="ja-JP" sz="3200" dirty="0" smtClean="0">
                <a:solidFill>
                  <a:schemeClr val="tx1"/>
                </a:solidFill>
                <a:latin typeface="Arial"/>
                <a:ea typeface="ヒラギノ角ゴ ProN W3"/>
                <a:cs typeface="Arial"/>
              </a:rPr>
              <a:t>)</a:t>
            </a:r>
            <a:r>
              <a:rPr lang="ja-JP" altLang="en-US" sz="3200" dirty="0" smtClean="0">
                <a:solidFill>
                  <a:schemeClr val="tx1"/>
                </a:solidFill>
                <a:latin typeface="Arial"/>
                <a:ea typeface="ヒラギノ角ゴ ProN W3"/>
                <a:cs typeface="Arial"/>
              </a:rPr>
              <a:t> へ情報を送る</a:t>
            </a:r>
            <a:r>
              <a:rPr lang="ja-JP" altLang="en-US" sz="3200" dirty="0" smtClean="0">
                <a:solidFill>
                  <a:schemeClr val="tx1"/>
                </a:solidFill>
                <a:latin typeface="Arial"/>
                <a:ea typeface="ヒラギノ角ゴ ProN W3"/>
                <a:cs typeface="Arial"/>
              </a:rPr>
              <a:t>．</a:t>
            </a:r>
            <a:endParaRPr lang="en-US" altLang="ja-JP" sz="3200" dirty="0" smtClean="0">
              <a:solidFill>
                <a:schemeClr val="tx1"/>
              </a:solidFill>
              <a:latin typeface="Arial"/>
              <a:ea typeface="ヒラギノ角ゴ ProN W3"/>
              <a:cs typeface="Arial"/>
            </a:endParaRPr>
          </a:p>
        </p:txBody>
      </p:sp>
      <p:sp>
        <p:nvSpPr>
          <p:cNvPr id="24" name="正方形/長方形 23"/>
          <p:cNvSpPr/>
          <p:nvPr/>
        </p:nvSpPr>
        <p:spPr>
          <a:xfrm>
            <a:off x="142844" y="2857496"/>
            <a:ext cx="1285884" cy="71438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rgbClr val="FF0000"/>
                </a:solidFill>
                <a:latin typeface="Arial"/>
                <a:ea typeface="ヒラギノ角ゴ ProN W3"/>
                <a:cs typeface="Arial"/>
              </a:rPr>
              <a:t>目的地</a:t>
            </a:r>
            <a:endParaRPr lang="en-US" altLang="ja-JP" dirty="0" smtClean="0">
              <a:solidFill>
                <a:srgbClr val="FF0000"/>
              </a:solidFill>
              <a:latin typeface="Arial"/>
              <a:ea typeface="ヒラギノ角ゴ ProN W3"/>
              <a:cs typeface="Arial"/>
            </a:endParaRPr>
          </a:p>
        </p:txBody>
      </p:sp>
      <p:cxnSp>
        <p:nvCxnSpPr>
          <p:cNvPr id="25" name="直線コネクタ 24"/>
          <p:cNvCxnSpPr/>
          <p:nvPr/>
        </p:nvCxnSpPr>
        <p:spPr>
          <a:xfrm rot="5400000">
            <a:off x="678629" y="2678901"/>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785786" y="1571612"/>
            <a:ext cx="1500198"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err="1" smtClean="0">
                <a:solidFill>
                  <a:schemeClr val="tx1"/>
                </a:solidFill>
                <a:latin typeface="Arial"/>
                <a:ea typeface="ヒラギノ角ゴ ProN W3"/>
                <a:cs typeface="Arial"/>
              </a:rPr>
              <a:t>ringo</a:t>
            </a:r>
            <a:endParaRPr lang="en-US" altLang="ja-JP" sz="2400" dirty="0" smtClean="0">
              <a:solidFill>
                <a:schemeClr val="tx1"/>
              </a:solidFill>
              <a:latin typeface="Arial"/>
              <a:ea typeface="ヒラギノ角ゴ ProN W3"/>
              <a:cs typeface="Arial"/>
            </a:endParaRPr>
          </a:p>
        </p:txBody>
      </p:sp>
      <p:cxnSp>
        <p:nvCxnSpPr>
          <p:cNvPr id="28" name="直線コネクタ 27"/>
          <p:cNvCxnSpPr/>
          <p:nvPr/>
        </p:nvCxnSpPr>
        <p:spPr>
          <a:xfrm rot="5400000">
            <a:off x="1321571" y="2321711"/>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rot="10800000">
            <a:off x="1500167" y="2500306"/>
            <a:ext cx="2071705" cy="0"/>
          </a:xfrm>
          <a:prstGeom prst="line">
            <a:avLst/>
          </a:prstGeom>
          <a:ln w="38100">
            <a:solidFill>
              <a:srgbClr val="FF0000">
                <a:alpha val="99000"/>
              </a:srgbClr>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rot="5400000" flipH="1" flipV="1">
            <a:off x="3393273" y="2678901"/>
            <a:ext cx="357190" cy="0"/>
          </a:xfrm>
          <a:prstGeom prst="line">
            <a:avLst/>
          </a:prstGeom>
          <a:ln w="38100">
            <a:solidFill>
              <a:srgbClr val="FF0000">
                <a:alpha val="99000"/>
              </a:srgbClr>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rot="5400000">
            <a:off x="1321571" y="2321711"/>
            <a:ext cx="357190" cy="0"/>
          </a:xfrm>
          <a:prstGeom prst="line">
            <a:avLst/>
          </a:prstGeom>
          <a:ln w="38100">
            <a:solidFill>
              <a:srgbClr val="FF0000">
                <a:alpha val="99000"/>
              </a:srgb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16200000" flipH="1">
            <a:off x="3357538" y="3643298"/>
            <a:ext cx="428628" cy="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10800000">
            <a:off x="795342" y="3857628"/>
            <a:ext cx="406241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642942" y="4214818"/>
            <a:ext cx="1071570"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Arial"/>
                <a:ea typeface="ヒラギノ角ゴ ProN W3"/>
                <a:cs typeface="Arial"/>
              </a:rPr>
              <a:t>実験機</a:t>
            </a:r>
            <a:endParaRPr lang="en-US" altLang="ja-JP" sz="2000" dirty="0" smtClean="0">
              <a:solidFill>
                <a:schemeClr val="tx1"/>
              </a:solidFill>
              <a:latin typeface="Arial"/>
              <a:ea typeface="ヒラギノ角ゴ ProN W3"/>
              <a:cs typeface="Arial"/>
            </a:endParaRPr>
          </a:p>
        </p:txBody>
      </p:sp>
      <p:cxnSp>
        <p:nvCxnSpPr>
          <p:cNvPr id="23" name="直線コネクタ 22"/>
          <p:cNvCxnSpPr/>
          <p:nvPr/>
        </p:nvCxnSpPr>
        <p:spPr>
          <a:xfrm rot="5400000">
            <a:off x="964413" y="403622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2000264" y="4214818"/>
            <a:ext cx="1504936"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Arial"/>
                <a:ea typeface="ヒラギノ角ゴ ProN W3"/>
                <a:cs typeface="Arial"/>
              </a:rPr>
              <a:t>教員・院生 </a:t>
            </a:r>
            <a:r>
              <a:rPr lang="en-US" altLang="ja-JP" sz="2000" dirty="0" smtClean="0">
                <a:solidFill>
                  <a:schemeClr val="tx1"/>
                </a:solidFill>
                <a:latin typeface="Arial"/>
                <a:ea typeface="ヒラギノ角ゴ ProN W3"/>
                <a:cs typeface="Arial"/>
              </a:rPr>
              <a:t>PC</a:t>
            </a:r>
          </a:p>
        </p:txBody>
      </p:sp>
      <p:cxnSp>
        <p:nvCxnSpPr>
          <p:cNvPr id="30" name="直線コネクタ 29"/>
          <p:cNvCxnSpPr/>
          <p:nvPr/>
        </p:nvCxnSpPr>
        <p:spPr>
          <a:xfrm rot="5400000">
            <a:off x="2321735" y="403622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3733800" y="4214818"/>
            <a:ext cx="1071570" cy="1000132"/>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smtClean="0">
                <a:solidFill>
                  <a:schemeClr val="tx1"/>
                </a:solidFill>
                <a:latin typeface="Arial"/>
                <a:ea typeface="ヒラギノ角ゴ ProN W3"/>
                <a:cs typeface="Arial"/>
              </a:rPr>
              <a:t>b</a:t>
            </a:r>
            <a:r>
              <a:rPr lang="en-US" altLang="ja-JP" sz="2000" dirty="0" smtClean="0">
                <a:solidFill>
                  <a:schemeClr val="tx1"/>
                </a:solidFill>
                <a:latin typeface="Arial"/>
                <a:ea typeface="ヒラギノ角ゴ ProN W3"/>
                <a:cs typeface="Arial"/>
              </a:rPr>
              <a:t>lue </a:t>
            </a:r>
            <a:r>
              <a:rPr lang="en-US" altLang="ja-JP" sz="2000" dirty="0" smtClean="0">
                <a:solidFill>
                  <a:schemeClr val="tx1"/>
                </a:solidFill>
                <a:latin typeface="Arial"/>
                <a:ea typeface="ヒラギノ角ゴ ProN W3"/>
                <a:cs typeface="Arial"/>
              </a:rPr>
              <a:t>(DHCP)</a:t>
            </a:r>
          </a:p>
        </p:txBody>
      </p:sp>
      <p:cxnSp>
        <p:nvCxnSpPr>
          <p:cNvPr id="34" name="直線コネクタ 33"/>
          <p:cNvCxnSpPr/>
          <p:nvPr/>
        </p:nvCxnSpPr>
        <p:spPr>
          <a:xfrm rot="5400000">
            <a:off x="4059475" y="403622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4000" b="0" i="0" u="none" strike="noStrike" kern="1200" cap="none" spc="0" normalizeH="0" baseline="0" noProof="0" dirty="0" smtClean="0">
                <a:ln>
                  <a:noFill/>
                </a:ln>
                <a:solidFill>
                  <a:schemeClr val="tx2"/>
                </a:solidFill>
                <a:effectLst/>
                <a:uLnTx/>
                <a:uFillTx/>
                <a:latin typeface="ヒラギノ角ゴ ProN W3"/>
                <a:ea typeface="ヒラギノ角ゴ ProN W3"/>
                <a:cs typeface="ヒラギノ角ゴ ProN W3"/>
              </a:rPr>
              <a:t>インターネットにつながるまで</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
        <p:nvSpPr>
          <p:cNvPr id="39" name="テキスト ボックス 38"/>
          <p:cNvSpPr txBox="1"/>
          <p:nvPr/>
        </p:nvSpPr>
        <p:spPr>
          <a:xfrm>
            <a:off x="2895600" y="2057400"/>
            <a:ext cx="2076480" cy="400110"/>
          </a:xfrm>
          <a:prstGeom prst="rect">
            <a:avLst/>
          </a:prstGeom>
          <a:noFill/>
          <a:ln>
            <a:noFill/>
          </a:ln>
        </p:spPr>
        <p:txBody>
          <a:bodyPr wrap="square" rtlCol="0">
            <a:spAutoFit/>
          </a:bodyPr>
          <a:lstStyle/>
          <a:p>
            <a:r>
              <a:rPr lang="en-US" altLang="ja-JP" sz="2000" dirty="0" smtClean="0">
                <a:latin typeface="Arial"/>
                <a:cs typeface="Arial"/>
              </a:rPr>
              <a:t>133.87.45.0</a:t>
            </a:r>
            <a:r>
              <a:rPr lang="en-US" altLang="ja-JP" sz="2000" dirty="0" smtClean="0">
                <a:latin typeface="Arial"/>
                <a:cs typeface="Arial"/>
              </a:rPr>
              <a:t>/24</a:t>
            </a:r>
            <a:endParaRPr kumimoji="1" lang="en-US" altLang="ja-JP" sz="2000" dirty="0" smtClean="0">
              <a:latin typeface="Arial"/>
              <a:cs typeface="Aria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0034" y="1000108"/>
            <a:ext cx="8229600" cy="4511684"/>
          </a:xfrm>
        </p:spPr>
        <p:txBody>
          <a:bodyPr>
            <a:normAutofit/>
          </a:bodyPr>
          <a:lstStyle/>
          <a:p>
            <a:r>
              <a:rPr lang="ja-JP" altLang="en-US" sz="5400" dirty="0" smtClean="0">
                <a:latin typeface="Arial"/>
                <a:ea typeface="ヒラギノ角ゴ ProN W3"/>
                <a:cs typeface="Arial"/>
              </a:rPr>
              <a:t>ネットワークに</a:t>
            </a:r>
            <a:r>
              <a:rPr lang="en-US" altLang="ja-JP" sz="5400" dirty="0" smtClean="0">
                <a:latin typeface="Arial"/>
                <a:ea typeface="ヒラギノ角ゴ ProN W3"/>
                <a:cs typeface="Arial"/>
              </a:rPr>
              <a:t/>
            </a:r>
            <a:br>
              <a:rPr lang="en-US" altLang="ja-JP" sz="5400" dirty="0" smtClean="0">
                <a:latin typeface="Arial"/>
                <a:ea typeface="ヒラギノ角ゴ ProN W3"/>
                <a:cs typeface="Arial"/>
              </a:rPr>
            </a:br>
            <a:r>
              <a:rPr lang="ja-JP" altLang="en-US" sz="5400" dirty="0" smtClean="0">
                <a:latin typeface="Arial"/>
                <a:ea typeface="ヒラギノ角ゴ ProN W3"/>
                <a:cs typeface="Arial"/>
              </a:rPr>
              <a:t>つながらない！！</a:t>
            </a:r>
            <a:r>
              <a:rPr lang="en-US" altLang="ja-JP" sz="5400" dirty="0" smtClean="0">
                <a:latin typeface="Arial"/>
                <a:ea typeface="ヒラギノ角ゴ ProN W3"/>
                <a:cs typeface="Arial"/>
              </a:rPr>
              <a:t/>
            </a:r>
            <a:br>
              <a:rPr lang="en-US" altLang="ja-JP" sz="5400" dirty="0" smtClean="0">
                <a:latin typeface="Arial"/>
                <a:ea typeface="ヒラギノ角ゴ ProN W3"/>
                <a:cs typeface="Arial"/>
              </a:rPr>
            </a:br>
            <a:r>
              <a:rPr lang="ja-JP" altLang="en-US" sz="5400" dirty="0" smtClean="0">
                <a:latin typeface="Arial"/>
                <a:ea typeface="ヒラギノ角ゴ ProN W3"/>
                <a:cs typeface="Arial"/>
              </a:rPr>
              <a:t>そんなとき </a:t>
            </a:r>
            <a:r>
              <a:rPr lang="en-US" altLang="ja-JP" sz="5400" dirty="0" smtClean="0">
                <a:latin typeface="Arial"/>
                <a:ea typeface="ヒラギノ角ゴ ProN W3"/>
                <a:cs typeface="Arial"/>
              </a:rPr>
              <a:t/>
            </a:r>
            <a:br>
              <a:rPr lang="en-US" altLang="ja-JP" sz="5400" dirty="0" smtClean="0">
                <a:latin typeface="Arial"/>
                <a:ea typeface="ヒラギノ角ゴ ProN W3"/>
                <a:cs typeface="Arial"/>
              </a:rPr>
            </a:br>
            <a:r>
              <a:rPr lang="en-US" altLang="ja-JP" sz="5400" dirty="0" smtClean="0">
                <a:latin typeface="Arial"/>
                <a:ea typeface="ヒラギノ角ゴ ProN W3"/>
                <a:cs typeface="Arial"/>
              </a:rPr>
              <a:t>(EP </a:t>
            </a:r>
            <a:r>
              <a:rPr lang="ja-JP" altLang="en-US" sz="5400" dirty="0" smtClean="0">
                <a:latin typeface="Arial"/>
                <a:ea typeface="ヒラギノ角ゴ ProN W3"/>
                <a:cs typeface="Arial"/>
              </a:rPr>
              <a:t>ネットワーク 編</a:t>
            </a:r>
            <a:r>
              <a:rPr lang="en-US" altLang="ja-JP" sz="5400" dirty="0" smtClean="0">
                <a:latin typeface="Arial"/>
                <a:ea typeface="ヒラギノ角ゴ ProN W3"/>
                <a:cs typeface="Arial"/>
              </a:rPr>
              <a:t>)</a:t>
            </a:r>
            <a:endParaRPr kumimoji="1" lang="ja-JP" altLang="en-US" sz="5400" dirty="0">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524000"/>
            <a:ext cx="8229600" cy="4325112"/>
          </a:xfrm>
        </p:spPr>
        <p:txBody>
          <a:bodyPr>
            <a:normAutofit/>
          </a:bodyPr>
          <a:lstStyle/>
          <a:p>
            <a:r>
              <a:rPr kumimoji="1" lang="ja-JP" altLang="en-US" dirty="0" smtClean="0">
                <a:latin typeface="Arial"/>
                <a:ea typeface="ヒラギノ角ゴ ProN W3"/>
                <a:cs typeface="Arial"/>
              </a:rPr>
              <a:t>何が原因なのか調べよう</a:t>
            </a:r>
            <a:endParaRPr kumimoji="1" lang="en-US" altLang="ja-JP" dirty="0" smtClean="0">
              <a:latin typeface="Arial"/>
              <a:ea typeface="ヒラギノ角ゴ ProN W3"/>
              <a:cs typeface="Arial"/>
            </a:endParaRPr>
          </a:p>
          <a:p>
            <a:pPr lvl="1"/>
            <a:r>
              <a:rPr lang="en-US" altLang="ja-JP" dirty="0" smtClean="0">
                <a:latin typeface="Arial"/>
                <a:ea typeface="ヒラギノ角ゴ ProN W3"/>
                <a:cs typeface="Arial"/>
              </a:rPr>
              <a:t>HINES</a:t>
            </a:r>
            <a:endParaRPr lang="en-US" altLang="ja-JP" dirty="0" smtClean="0">
              <a:latin typeface="Arial"/>
              <a:ea typeface="ヒラギノ角ゴ ProN W3"/>
              <a:cs typeface="Arial"/>
            </a:endParaRPr>
          </a:p>
          <a:p>
            <a:pPr lvl="1"/>
            <a:r>
              <a:rPr lang="en-US" altLang="ja-JP" dirty="0" err="1" smtClean="0">
                <a:latin typeface="Arial"/>
                <a:ea typeface="ヒラギノ角ゴ ProN W3"/>
                <a:cs typeface="Arial"/>
              </a:rPr>
              <a:t>r</a:t>
            </a:r>
            <a:r>
              <a:rPr lang="en-US" altLang="ja-JP" dirty="0" err="1" smtClean="0">
                <a:latin typeface="Arial"/>
                <a:ea typeface="ヒラギノ角ゴ ProN W3"/>
                <a:cs typeface="Arial"/>
              </a:rPr>
              <a:t>ingo</a:t>
            </a:r>
            <a:endParaRPr lang="en-US" altLang="ja-JP" dirty="0" smtClean="0">
              <a:latin typeface="Arial"/>
              <a:ea typeface="ヒラギノ角ゴ ProN W3"/>
              <a:cs typeface="Arial"/>
            </a:endParaRPr>
          </a:p>
          <a:p>
            <a:pPr lvl="1"/>
            <a:r>
              <a:rPr lang="en-US" altLang="ja-JP" dirty="0" smtClean="0">
                <a:latin typeface="Arial"/>
                <a:ea typeface="ヒラギノ角ゴ ProN W3"/>
                <a:cs typeface="Arial"/>
              </a:rPr>
              <a:t>l</a:t>
            </a:r>
            <a:r>
              <a:rPr lang="en-US" altLang="ja-JP" dirty="0" smtClean="0">
                <a:latin typeface="Arial"/>
                <a:ea typeface="ヒラギノ角ゴ ProN W3"/>
                <a:cs typeface="Arial"/>
              </a:rPr>
              <a:t>emon</a:t>
            </a:r>
            <a:endParaRPr lang="en-US" altLang="ja-JP" dirty="0" smtClean="0">
              <a:latin typeface="Arial"/>
              <a:ea typeface="ヒラギノ角ゴ ProN W3"/>
              <a:cs typeface="Arial"/>
            </a:endParaRPr>
          </a:p>
          <a:p>
            <a:pPr lvl="1"/>
            <a:r>
              <a:rPr kumimoji="1" lang="en-US" altLang="ja-JP" dirty="0" smtClean="0">
                <a:latin typeface="Arial"/>
                <a:ea typeface="ヒラギノ角ゴ ProN W3"/>
                <a:cs typeface="Arial"/>
              </a:rPr>
              <a:t>DNS</a:t>
            </a:r>
          </a:p>
          <a:p>
            <a:pPr lvl="1"/>
            <a:r>
              <a:rPr lang="en-US" altLang="ja-JP" dirty="0" smtClean="0">
                <a:latin typeface="Arial"/>
                <a:ea typeface="ヒラギノ角ゴ ProN W3"/>
                <a:cs typeface="Arial"/>
              </a:rPr>
              <a:t>DHCP</a:t>
            </a:r>
          </a:p>
          <a:p>
            <a:pPr lvl="1"/>
            <a:r>
              <a:rPr kumimoji="1" lang="ja-JP" altLang="en-US" dirty="0" smtClean="0">
                <a:latin typeface="Arial"/>
                <a:ea typeface="ヒラギノ角ゴ ProN W3"/>
                <a:cs typeface="Arial"/>
              </a:rPr>
              <a:t>自分の設定</a:t>
            </a:r>
            <a:endParaRPr kumimoji="1" lang="en-US" altLang="ja-JP" dirty="0" smtClean="0">
              <a:latin typeface="Arial"/>
              <a:ea typeface="ヒラギノ角ゴ ProN W3"/>
              <a:cs typeface="Arial"/>
            </a:endParaRPr>
          </a:p>
          <a:p>
            <a:pPr lvl="1"/>
            <a:r>
              <a:rPr lang="ja-JP" altLang="en-US" dirty="0" smtClean="0">
                <a:latin typeface="Arial"/>
                <a:ea typeface="ヒラギノ角ゴ ProN W3"/>
                <a:cs typeface="Arial"/>
              </a:rPr>
              <a:t>・・・</a:t>
            </a:r>
            <a:endParaRPr kumimoji="1" lang="ja-JP" altLang="en-US" dirty="0">
              <a:latin typeface="Arial"/>
              <a:ea typeface="ヒラギノ角ゴ ProN W3"/>
              <a:cs typeface="Arial"/>
            </a:endParaRPr>
          </a:p>
        </p:txBody>
      </p:sp>
      <p:sp>
        <p:nvSpPr>
          <p:cNvPr id="4" name="テキスト ボックス 3"/>
          <p:cNvSpPr txBox="1"/>
          <p:nvPr/>
        </p:nvSpPr>
        <p:spPr>
          <a:xfrm>
            <a:off x="357158" y="6096000"/>
            <a:ext cx="8558242" cy="584776"/>
          </a:xfrm>
          <a:prstGeom prst="rect">
            <a:avLst/>
          </a:prstGeom>
          <a:noFill/>
        </p:spPr>
        <p:txBody>
          <a:bodyPr wrap="square" rtlCol="0">
            <a:spAutoFit/>
          </a:bodyPr>
          <a:lstStyle/>
          <a:p>
            <a:r>
              <a:rPr kumimoji="1" lang="ja-JP" altLang="en-US" sz="3200" dirty="0" smtClean="0">
                <a:latin typeface="Arial"/>
                <a:ea typeface="ヒラギノ角ゴ ProN W3"/>
                <a:cs typeface="Arial"/>
              </a:rPr>
              <a:t>それぞれに </a:t>
            </a:r>
            <a:r>
              <a:rPr kumimoji="1" lang="en-US" altLang="ja-JP" sz="3200" dirty="0" smtClean="0">
                <a:latin typeface="Arial"/>
                <a:ea typeface="ヒラギノ角ゴ ProN W3"/>
                <a:cs typeface="Arial"/>
              </a:rPr>
              <a:t>ping </a:t>
            </a:r>
            <a:r>
              <a:rPr kumimoji="1" lang="ja-JP" altLang="en-US" sz="3200" dirty="0" smtClean="0">
                <a:latin typeface="Arial"/>
                <a:ea typeface="ヒラギノ角ゴ ProN W3"/>
                <a:cs typeface="Arial"/>
              </a:rPr>
              <a:t>を打って通信できるかを確認</a:t>
            </a:r>
            <a:endParaRPr kumimoji="1" lang="ja-JP" altLang="en-US" sz="3200" dirty="0">
              <a:latin typeface="Arial"/>
              <a:ea typeface="ヒラギノ角ゴ ProN W3"/>
              <a:cs typeface="Arial"/>
            </a:endParaRPr>
          </a:p>
        </p:txBody>
      </p:sp>
      <p:grpSp>
        <p:nvGrpSpPr>
          <p:cNvPr id="5" name="グループ化 4"/>
          <p:cNvGrpSpPr/>
          <p:nvPr/>
        </p:nvGrpSpPr>
        <p:grpSpPr>
          <a:xfrm>
            <a:off x="3286116" y="2357430"/>
            <a:ext cx="5429287" cy="3571900"/>
            <a:chOff x="214282" y="1214422"/>
            <a:chExt cx="8877619" cy="5901399"/>
          </a:xfrm>
        </p:grpSpPr>
        <p:sp>
          <p:nvSpPr>
            <p:cNvPr id="6" name="正方形/長方形 5"/>
            <p:cNvSpPr/>
            <p:nvPr/>
          </p:nvSpPr>
          <p:spPr>
            <a:xfrm>
              <a:off x="1658859" y="2786059"/>
              <a:ext cx="1580896" cy="642942"/>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err="1" smtClean="0">
                  <a:solidFill>
                    <a:schemeClr val="tx1"/>
                  </a:solidFill>
                  <a:latin typeface="Arial"/>
                  <a:ea typeface="ヒラギノ角ゴ ProN W3"/>
                  <a:cs typeface="Arial"/>
                </a:rPr>
                <a:t>r</a:t>
              </a:r>
              <a:r>
                <a:rPr kumimoji="1" lang="en-US" altLang="ja-JP" sz="2400" dirty="0" err="1" smtClean="0">
                  <a:solidFill>
                    <a:schemeClr val="tx1"/>
                  </a:solidFill>
                  <a:latin typeface="Arial"/>
                  <a:ea typeface="ヒラギノ角ゴ ProN W3"/>
                  <a:cs typeface="Arial"/>
                </a:rPr>
                <a:t>ingo</a:t>
              </a:r>
              <a:endParaRPr kumimoji="1" lang="ja-JP" altLang="en-US" sz="1600" dirty="0">
                <a:solidFill>
                  <a:schemeClr val="tx1"/>
                </a:solidFill>
                <a:latin typeface="Arial"/>
                <a:ea typeface="ヒラギノ角ゴ ProN W3"/>
                <a:cs typeface="Arial"/>
              </a:endParaRPr>
            </a:p>
          </p:txBody>
        </p:sp>
        <p:grpSp>
          <p:nvGrpSpPr>
            <p:cNvPr id="7" name="グループ化 15"/>
            <p:cNvGrpSpPr/>
            <p:nvPr/>
          </p:nvGrpSpPr>
          <p:grpSpPr>
            <a:xfrm>
              <a:off x="285720" y="1214422"/>
              <a:ext cx="2143140" cy="857256"/>
              <a:chOff x="285720" y="1571612"/>
              <a:chExt cx="2143140" cy="857256"/>
            </a:xfrm>
          </p:grpSpPr>
          <p:sp>
            <p:nvSpPr>
              <p:cNvPr id="32" name="正方形/長方形 3"/>
              <p:cNvSpPr/>
              <p:nvPr/>
            </p:nvSpPr>
            <p:spPr>
              <a:xfrm>
                <a:off x="785786" y="1571612"/>
                <a:ext cx="1643074" cy="857256"/>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latin typeface="Arial"/>
                    <a:ea typeface="ヒラギノ角ゴ ProN W3"/>
                    <a:cs typeface="Arial"/>
                  </a:rPr>
                  <a:t>HINES</a:t>
                </a:r>
                <a:r>
                  <a:rPr kumimoji="1" lang="ja-JP" altLang="en-US" sz="1600" dirty="0" smtClean="0">
                    <a:solidFill>
                      <a:schemeClr val="tx1"/>
                    </a:solidFill>
                    <a:latin typeface="Arial"/>
                    <a:ea typeface="ヒラギノ角ゴ ProN W3"/>
                    <a:cs typeface="Arial"/>
                  </a:rPr>
                  <a:t>ルーター</a:t>
                </a:r>
                <a:endParaRPr kumimoji="1" lang="ja-JP" altLang="en-US" sz="1100" dirty="0">
                  <a:solidFill>
                    <a:schemeClr val="tx1"/>
                  </a:solidFill>
                  <a:latin typeface="Arial"/>
                  <a:ea typeface="ヒラギノ角ゴ ProN W3"/>
                  <a:cs typeface="Arial"/>
                </a:endParaRPr>
              </a:p>
            </p:txBody>
          </p:sp>
          <p:cxnSp>
            <p:nvCxnSpPr>
              <p:cNvPr id="33" name="直線矢印コネクタ 32"/>
              <p:cNvCxnSpPr/>
              <p:nvPr/>
            </p:nvCxnSpPr>
            <p:spPr>
              <a:xfrm rot="10800000">
                <a:off x="285720" y="2000240"/>
                <a:ext cx="500066"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8" name="正方形/長方形 7"/>
            <p:cNvSpPr/>
            <p:nvPr/>
          </p:nvSpPr>
          <p:spPr>
            <a:xfrm>
              <a:off x="4039110" y="2748786"/>
              <a:ext cx="1782090" cy="708168"/>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www</a:t>
              </a:r>
              <a:endParaRPr kumimoji="1" lang="ja-JP" altLang="en-US" sz="2000" dirty="0">
                <a:solidFill>
                  <a:schemeClr val="tx1"/>
                </a:solidFill>
                <a:latin typeface="Arial"/>
                <a:ea typeface="ヒラギノ角ゴ ProN W3"/>
                <a:cs typeface="Arial"/>
              </a:endParaRPr>
            </a:p>
          </p:txBody>
        </p:sp>
        <p:sp>
          <p:nvSpPr>
            <p:cNvPr id="9" name="正方形/長方形 8"/>
            <p:cNvSpPr/>
            <p:nvPr/>
          </p:nvSpPr>
          <p:spPr>
            <a:xfrm>
              <a:off x="6215074" y="2786058"/>
              <a:ext cx="1357322" cy="642942"/>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Arial"/>
                  <a:ea typeface="ヒラギノ角ゴ ProN W3"/>
                  <a:cs typeface="Arial"/>
                </a:rPr>
                <a:t>m</a:t>
              </a:r>
              <a:r>
                <a:rPr lang="en-US" altLang="ja-JP" sz="2400" dirty="0" smtClean="0">
                  <a:solidFill>
                    <a:schemeClr val="tx1"/>
                  </a:solidFill>
                  <a:latin typeface="Arial"/>
                  <a:ea typeface="ヒラギノ角ゴ ProN W3"/>
                  <a:cs typeface="Arial"/>
                </a:rPr>
                <a:t>ail</a:t>
              </a:r>
              <a:endParaRPr kumimoji="1" lang="ja-JP" altLang="en-US" sz="1600" dirty="0">
                <a:solidFill>
                  <a:schemeClr val="tx1"/>
                </a:solidFill>
                <a:latin typeface="Arial"/>
                <a:ea typeface="ヒラギノ角ゴ ProN W3"/>
                <a:cs typeface="Arial"/>
              </a:endParaRPr>
            </a:p>
          </p:txBody>
        </p:sp>
        <p:cxnSp>
          <p:nvCxnSpPr>
            <p:cNvPr id="10" name="直線コネクタ 9"/>
            <p:cNvCxnSpPr/>
            <p:nvPr/>
          </p:nvCxnSpPr>
          <p:spPr>
            <a:xfrm rot="5400000">
              <a:off x="1321571" y="225027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rot="10800000">
              <a:off x="1509690" y="2428868"/>
              <a:ext cx="73485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rot="5400000">
              <a:off x="2250265" y="260746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rot="5400000">
              <a:off x="4607719" y="260746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rot="5400000">
              <a:off x="6679421" y="260746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rot="5400000">
              <a:off x="2250265" y="360759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214282" y="4143379"/>
              <a:ext cx="1643074" cy="1674135"/>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smtClean="0">
                  <a:solidFill>
                    <a:schemeClr val="tx1"/>
                  </a:solidFill>
                  <a:latin typeface="Arial"/>
                  <a:ea typeface="ヒラギノ角ゴ ProN W3"/>
                  <a:cs typeface="Arial"/>
                </a:rPr>
                <a:t>y</a:t>
              </a:r>
              <a:r>
                <a:rPr lang="en-US" altLang="ja-JP" sz="2000" dirty="0" smtClean="0">
                  <a:solidFill>
                    <a:schemeClr val="tx1"/>
                  </a:solidFill>
                  <a:latin typeface="Arial"/>
                  <a:ea typeface="ヒラギノ角ゴ ProN W3"/>
                  <a:cs typeface="Arial"/>
                </a:rPr>
                <a:t>ellow</a:t>
              </a:r>
              <a:endParaRPr lang="en-US" altLang="ja-JP" sz="2000" dirty="0" smtClean="0">
                <a:solidFill>
                  <a:schemeClr val="tx1"/>
                </a:solidFill>
                <a:latin typeface="Arial"/>
                <a:ea typeface="ヒラギノ角ゴ ProN W3"/>
                <a:cs typeface="Arial"/>
              </a:endParaRPr>
            </a:p>
            <a:p>
              <a:pPr algn="ctr"/>
              <a:r>
                <a:rPr lang="en-US" altLang="ja-JP" sz="2000" dirty="0" smtClean="0">
                  <a:solidFill>
                    <a:schemeClr val="tx1"/>
                  </a:solidFill>
                  <a:latin typeface="Arial"/>
                  <a:ea typeface="ヒラギノ角ゴ ProN W3"/>
                  <a:cs typeface="Arial"/>
                </a:rPr>
                <a:t>(1st.DNS)</a:t>
              </a:r>
              <a:endParaRPr kumimoji="1" lang="ja-JP" altLang="en-US" sz="1400" dirty="0">
                <a:solidFill>
                  <a:schemeClr val="tx1"/>
                </a:solidFill>
                <a:latin typeface="Arial"/>
                <a:ea typeface="ヒラギノ角ゴ ProN W3"/>
                <a:cs typeface="Arial"/>
              </a:endParaRPr>
            </a:p>
          </p:txBody>
        </p:sp>
        <p:cxnSp>
          <p:nvCxnSpPr>
            <p:cNvPr id="17" name="直線コネクタ 16"/>
            <p:cNvCxnSpPr/>
            <p:nvPr/>
          </p:nvCxnSpPr>
          <p:spPr>
            <a:xfrm rot="5400000">
              <a:off x="821505" y="396478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2067682" y="4165122"/>
              <a:ext cx="2367349" cy="1211737"/>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smtClean="0">
                  <a:solidFill>
                    <a:schemeClr val="tx1"/>
                  </a:solidFill>
                  <a:latin typeface="Arial"/>
                  <a:ea typeface="ヒラギノ角ゴ ProN W3"/>
                  <a:cs typeface="Arial"/>
                </a:rPr>
                <a:t>b</a:t>
              </a:r>
              <a:r>
                <a:rPr lang="en-US" altLang="ja-JP" sz="2000" dirty="0" smtClean="0">
                  <a:solidFill>
                    <a:schemeClr val="tx1"/>
                  </a:solidFill>
                  <a:latin typeface="Arial"/>
                  <a:ea typeface="ヒラギノ角ゴ ProN W3"/>
                  <a:cs typeface="Arial"/>
                </a:rPr>
                <a:t>lue</a:t>
              </a:r>
              <a:endParaRPr lang="en-US" altLang="ja-JP" sz="2000" dirty="0" smtClean="0">
                <a:solidFill>
                  <a:schemeClr val="tx1"/>
                </a:solidFill>
                <a:latin typeface="Arial"/>
                <a:ea typeface="ヒラギノ角ゴ ProN W3"/>
                <a:cs typeface="Arial"/>
              </a:endParaRPr>
            </a:p>
            <a:p>
              <a:pPr algn="ctr"/>
              <a:r>
                <a:rPr lang="en-US" altLang="ja-JP" sz="2000" dirty="0" smtClean="0">
                  <a:solidFill>
                    <a:schemeClr val="tx1"/>
                  </a:solidFill>
                  <a:latin typeface="Arial"/>
                  <a:ea typeface="ヒラギノ角ゴ ProN W3"/>
                  <a:cs typeface="Arial"/>
                </a:rPr>
                <a:t>(2nd.DNS)</a:t>
              </a:r>
              <a:endParaRPr kumimoji="1" lang="ja-JP" altLang="en-US" sz="1400" dirty="0">
                <a:solidFill>
                  <a:schemeClr val="tx1"/>
                </a:solidFill>
                <a:latin typeface="Arial"/>
                <a:ea typeface="ヒラギノ角ゴ ProN W3"/>
                <a:cs typeface="Arial"/>
              </a:endParaRPr>
            </a:p>
          </p:txBody>
        </p:sp>
        <p:cxnSp>
          <p:nvCxnSpPr>
            <p:cNvPr id="19" name="直線コネクタ 18"/>
            <p:cNvCxnSpPr/>
            <p:nvPr/>
          </p:nvCxnSpPr>
          <p:spPr>
            <a:xfrm rot="5400000">
              <a:off x="2893207" y="396478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4572000" y="4143380"/>
              <a:ext cx="1500198"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smtClean="0">
                  <a:solidFill>
                    <a:schemeClr val="tx1"/>
                  </a:solidFill>
                  <a:latin typeface="Arial"/>
                  <a:ea typeface="ヒラギノ角ゴ ProN W3"/>
                  <a:cs typeface="Arial"/>
                </a:rPr>
                <a:t>lemon</a:t>
              </a:r>
            </a:p>
          </p:txBody>
        </p:sp>
        <p:cxnSp>
          <p:nvCxnSpPr>
            <p:cNvPr id="21" name="直線コネクタ 20"/>
            <p:cNvCxnSpPr/>
            <p:nvPr/>
          </p:nvCxnSpPr>
          <p:spPr>
            <a:xfrm rot="5400000">
              <a:off x="4822033" y="396478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6643702" y="4143379"/>
              <a:ext cx="1513713" cy="611883"/>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smtClean="0">
                  <a:solidFill>
                    <a:schemeClr val="tx1"/>
                  </a:solidFill>
                  <a:latin typeface="Arial"/>
                  <a:ea typeface="ヒラギノ角ゴ ProN W3"/>
                  <a:cs typeface="Arial"/>
                </a:rPr>
                <a:t>FTP</a:t>
              </a:r>
              <a:endParaRPr lang="en-US" altLang="ja-JP" sz="2800" dirty="0" smtClean="0">
                <a:solidFill>
                  <a:schemeClr val="tx1"/>
                </a:solidFill>
                <a:latin typeface="Arial"/>
                <a:ea typeface="ヒラギノ角ゴ ProN W3"/>
                <a:cs typeface="Arial"/>
              </a:endParaRPr>
            </a:p>
          </p:txBody>
        </p:sp>
        <p:cxnSp>
          <p:nvCxnSpPr>
            <p:cNvPr id="23" name="直線コネクタ 22"/>
            <p:cNvCxnSpPr/>
            <p:nvPr/>
          </p:nvCxnSpPr>
          <p:spPr>
            <a:xfrm rot="5400000">
              <a:off x="6965173" y="396478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rot="16200000" flipH="1">
              <a:off x="4391745" y="5323765"/>
              <a:ext cx="1220662" cy="289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4653092" y="6308263"/>
              <a:ext cx="1664313" cy="571503"/>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Arial"/>
                  <a:ea typeface="ヒラギノ角ゴ ProN W3"/>
                  <a:cs typeface="Arial"/>
                </a:rPr>
                <a:t>実験機</a:t>
              </a:r>
              <a:endParaRPr lang="en-US" altLang="ja-JP" dirty="0" smtClean="0">
                <a:solidFill>
                  <a:schemeClr val="tx1"/>
                </a:solidFill>
                <a:latin typeface="Arial"/>
                <a:ea typeface="ヒラギノ角ゴ ProN W3"/>
                <a:cs typeface="Arial"/>
              </a:endParaRPr>
            </a:p>
          </p:txBody>
        </p:sp>
        <p:cxnSp>
          <p:nvCxnSpPr>
            <p:cNvPr id="26" name="直線コネクタ 25"/>
            <p:cNvCxnSpPr/>
            <p:nvPr/>
          </p:nvCxnSpPr>
          <p:spPr>
            <a:xfrm rot="5400000">
              <a:off x="5179224" y="6111031"/>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6872497" y="6308262"/>
              <a:ext cx="2219404" cy="807559"/>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Arial"/>
                  <a:ea typeface="ヒラギノ角ゴ ProN W3"/>
                  <a:cs typeface="Arial"/>
                </a:rPr>
                <a:t>教員・院生 </a:t>
              </a:r>
              <a:r>
                <a:rPr lang="en-US" altLang="ja-JP" dirty="0" smtClean="0">
                  <a:solidFill>
                    <a:schemeClr val="tx1"/>
                  </a:solidFill>
                  <a:latin typeface="Arial"/>
                  <a:ea typeface="ヒラギノ角ゴ ProN W3"/>
                  <a:cs typeface="Arial"/>
                </a:rPr>
                <a:t>PC</a:t>
              </a:r>
            </a:p>
          </p:txBody>
        </p:sp>
        <p:cxnSp>
          <p:nvCxnSpPr>
            <p:cNvPr id="28" name="直線コネクタ 27"/>
            <p:cNvCxnSpPr/>
            <p:nvPr/>
          </p:nvCxnSpPr>
          <p:spPr>
            <a:xfrm rot="5400000">
              <a:off x="7745200" y="6111030"/>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1357291" y="6308263"/>
              <a:ext cx="2714645" cy="571503"/>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smtClean="0">
                  <a:solidFill>
                    <a:schemeClr val="tx1"/>
                  </a:solidFill>
                  <a:latin typeface="Arial"/>
                  <a:ea typeface="ヒラギノ角ゴ ProN W3"/>
                  <a:cs typeface="Arial"/>
                </a:rPr>
                <a:t>b</a:t>
              </a:r>
              <a:r>
                <a:rPr lang="en-US" altLang="ja-JP" sz="2000" dirty="0" smtClean="0">
                  <a:solidFill>
                    <a:schemeClr val="tx1"/>
                  </a:solidFill>
                  <a:latin typeface="Arial"/>
                  <a:ea typeface="ヒラギノ角ゴ ProN W3"/>
                  <a:cs typeface="Arial"/>
                </a:rPr>
                <a:t>lue </a:t>
              </a:r>
              <a:r>
                <a:rPr lang="en-US" altLang="ja-JP" sz="2000" dirty="0" smtClean="0">
                  <a:solidFill>
                    <a:schemeClr val="tx1"/>
                  </a:solidFill>
                  <a:latin typeface="Arial"/>
                  <a:ea typeface="ヒラギノ角ゴ ProN W3"/>
                  <a:cs typeface="Arial"/>
                </a:rPr>
                <a:t>(DHCP)</a:t>
              </a:r>
            </a:p>
          </p:txBody>
        </p:sp>
        <p:cxnSp>
          <p:nvCxnSpPr>
            <p:cNvPr id="31" name="直線コネクタ 30"/>
            <p:cNvCxnSpPr/>
            <p:nvPr/>
          </p:nvCxnSpPr>
          <p:spPr>
            <a:xfrm rot="5400000" flipH="1" flipV="1">
              <a:off x="3072767" y="6111031"/>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4" name="直線コネクタ 33"/>
          <p:cNvCxnSpPr/>
          <p:nvPr/>
        </p:nvCxnSpPr>
        <p:spPr>
          <a:xfrm rot="10800000">
            <a:off x="3786183" y="3929066"/>
            <a:ext cx="44941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rot="10800000">
            <a:off x="4435539" y="5214949"/>
            <a:ext cx="44941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タイトル 1"/>
          <p:cNvSpPr txBox="1">
            <a:spLocks/>
          </p:cNvSpPr>
          <p:nvPr/>
        </p:nvSpPr>
        <p:spPr>
          <a:xfrm>
            <a:off x="228600" y="228600"/>
            <a:ext cx="8229600" cy="1066800"/>
          </a:xfrm>
          <a:prstGeom prst="rect">
            <a:avLst/>
          </a:prstGeom>
        </p:spPr>
        <p:txBody>
          <a:bodyPr vert="horz" anchor="ctr">
            <a:normAutofit fontScale="92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4000" b="0" i="0" u="none" strike="noStrike" kern="1200" cap="none" spc="0" normalizeH="0" baseline="0" noProof="0" dirty="0" smtClean="0">
                <a:ln>
                  <a:noFill/>
                </a:ln>
                <a:solidFill>
                  <a:schemeClr val="tx2"/>
                </a:solidFill>
                <a:effectLst/>
                <a:uLnTx/>
                <a:uFillTx/>
                <a:latin typeface="ヒラギノ角ゴ ProN W3"/>
                <a:ea typeface="ヒラギノ角ゴ ProN W3"/>
                <a:cs typeface="ヒラギノ角ゴ ProN W3"/>
              </a:rPr>
              <a:t>ネットワークにつながらくなったら</a:t>
            </a:r>
            <a:r>
              <a:rPr kumimoji="1" lang="en-US" altLang="ja-JP" sz="4000" b="0" i="0" u="none" strike="noStrike" kern="1200" cap="none" spc="0" normalizeH="0" baseline="0" noProof="0" dirty="0" smtClean="0">
                <a:ln>
                  <a:noFill/>
                </a:ln>
                <a:solidFill>
                  <a:schemeClr val="tx2"/>
                </a:solidFill>
                <a:effectLst/>
                <a:uLnTx/>
                <a:uFillTx/>
                <a:latin typeface="ヒラギノ角ゴ ProN W3"/>
                <a:ea typeface="ヒラギノ角ゴ ProN W3"/>
                <a:cs typeface="ヒラギノ角ゴ ProN W3"/>
              </a:rPr>
              <a:t>…</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447800"/>
            <a:ext cx="8229600" cy="2257428"/>
          </a:xfrm>
        </p:spPr>
        <p:txBody>
          <a:bodyPr>
            <a:normAutofit/>
          </a:bodyPr>
          <a:lstStyle/>
          <a:p>
            <a:pPr marL="514350" indent="-514350">
              <a:buFont typeface="+mj-lt"/>
              <a:buAutoNum type="arabicPeriod"/>
            </a:pPr>
            <a:r>
              <a:rPr kumimoji="1" lang="ja-JP" altLang="en-US" dirty="0" smtClean="0">
                <a:latin typeface="Arial"/>
                <a:ea typeface="ヒラギノ角ゴ ProN W3"/>
                <a:cs typeface="Arial"/>
              </a:rPr>
              <a:t>トラブル</a:t>
            </a:r>
            <a:r>
              <a:rPr kumimoji="1" lang="ja-JP" altLang="en-US" dirty="0" smtClean="0">
                <a:latin typeface="Arial"/>
                <a:ea typeface="ヒラギノ角ゴ ProN W3"/>
                <a:cs typeface="Arial"/>
              </a:rPr>
              <a:t>の範囲を確認</a:t>
            </a:r>
            <a:endParaRPr kumimoji="1" lang="en-US" altLang="ja-JP" dirty="0" smtClean="0">
              <a:latin typeface="Arial"/>
              <a:ea typeface="ヒラギノ角ゴ ProN W3"/>
              <a:cs typeface="Arial"/>
            </a:endParaRPr>
          </a:p>
          <a:p>
            <a:pPr marL="514350" indent="-514350">
              <a:buFont typeface="+mj-lt"/>
              <a:buAutoNum type="arabicPeriod"/>
            </a:pPr>
            <a:r>
              <a:rPr kumimoji="1" lang="ja-JP" altLang="en-US" dirty="0" smtClean="0">
                <a:latin typeface="Arial"/>
                <a:ea typeface="ヒラギノ角ゴ ProN W3"/>
                <a:cs typeface="Arial"/>
              </a:rPr>
              <a:t>自分のネットワーク環境の確認</a:t>
            </a:r>
            <a:endParaRPr kumimoji="1" lang="en-US" altLang="ja-JP" dirty="0" smtClean="0">
              <a:latin typeface="Arial"/>
              <a:ea typeface="ヒラギノ角ゴ ProN W3"/>
              <a:cs typeface="Arial"/>
            </a:endParaRPr>
          </a:p>
          <a:p>
            <a:pPr marL="514350" indent="-514350">
              <a:buFont typeface="+mj-lt"/>
              <a:buAutoNum type="arabicPeriod"/>
            </a:pPr>
            <a:r>
              <a:rPr lang="en-US" altLang="ja-JP" dirty="0" smtClean="0">
                <a:latin typeface="Arial"/>
                <a:ea typeface="ヒラギノ角ゴ ProN W3"/>
                <a:cs typeface="Arial"/>
              </a:rPr>
              <a:t>lemon </a:t>
            </a:r>
            <a:r>
              <a:rPr lang="ja-JP" altLang="en-US" dirty="0" smtClean="0">
                <a:latin typeface="Arial"/>
                <a:ea typeface="ヒラギノ角ゴ ProN W3"/>
                <a:cs typeface="Arial"/>
              </a:rPr>
              <a:t>に </a:t>
            </a:r>
            <a:r>
              <a:rPr lang="en-US" altLang="ja-JP" dirty="0" smtClean="0">
                <a:latin typeface="Arial"/>
                <a:ea typeface="ヒラギノ角ゴ ProN W3"/>
                <a:cs typeface="Arial"/>
              </a:rPr>
              <a:t>ping </a:t>
            </a:r>
            <a:r>
              <a:rPr lang="ja-JP" altLang="en-US" dirty="0" smtClean="0">
                <a:latin typeface="Arial"/>
                <a:ea typeface="ヒラギノ角ゴ ProN W3"/>
                <a:cs typeface="Arial"/>
              </a:rPr>
              <a:t>を打つ</a:t>
            </a:r>
            <a:endParaRPr lang="en-US" altLang="ja-JP" dirty="0" smtClean="0">
              <a:latin typeface="Arial"/>
              <a:ea typeface="ヒラギノ角ゴ ProN W3"/>
              <a:cs typeface="Arial"/>
            </a:endParaRPr>
          </a:p>
          <a:p>
            <a:pPr marL="514350" indent="-514350">
              <a:buFont typeface="+mj-lt"/>
              <a:buAutoNum type="arabicPeriod"/>
            </a:pPr>
            <a:r>
              <a:rPr lang="en-US" altLang="ja-JP" dirty="0" err="1" smtClean="0">
                <a:latin typeface="Arial"/>
                <a:ea typeface="ヒラギノ角ゴ ProN W3"/>
                <a:cs typeface="Arial"/>
              </a:rPr>
              <a:t>r</a:t>
            </a:r>
            <a:r>
              <a:rPr kumimoji="1" lang="en-US" altLang="ja-JP" dirty="0" err="1" smtClean="0">
                <a:latin typeface="Arial"/>
                <a:ea typeface="ヒラギノ角ゴ ProN W3"/>
                <a:cs typeface="Arial"/>
              </a:rPr>
              <a:t>ingo</a:t>
            </a:r>
            <a:r>
              <a:rPr kumimoji="1" lang="en-US" altLang="ja-JP" dirty="0" smtClean="0">
                <a:latin typeface="Arial"/>
                <a:ea typeface="ヒラギノ角ゴ ProN W3"/>
                <a:cs typeface="Arial"/>
              </a:rPr>
              <a:t> </a:t>
            </a:r>
            <a:r>
              <a:rPr kumimoji="1" lang="ja-JP" altLang="en-US" dirty="0" smtClean="0">
                <a:latin typeface="Arial"/>
                <a:ea typeface="ヒラギノ角ゴ ProN W3"/>
                <a:cs typeface="Arial"/>
              </a:rPr>
              <a:t>に </a:t>
            </a:r>
            <a:r>
              <a:rPr kumimoji="1" lang="en-US" altLang="ja-JP" dirty="0" smtClean="0">
                <a:latin typeface="Arial"/>
                <a:ea typeface="ヒラギノ角ゴ ProN W3"/>
                <a:cs typeface="Arial"/>
              </a:rPr>
              <a:t>ping </a:t>
            </a:r>
            <a:r>
              <a:rPr kumimoji="1" lang="ja-JP" altLang="en-US" dirty="0" smtClean="0">
                <a:latin typeface="Arial"/>
                <a:ea typeface="ヒラギノ角ゴ ProN W3"/>
                <a:cs typeface="Arial"/>
              </a:rPr>
              <a:t>を打つ</a:t>
            </a:r>
            <a:endParaRPr kumimoji="1" lang="ja-JP" altLang="en-US" dirty="0">
              <a:latin typeface="Arial"/>
              <a:ea typeface="ヒラギノ角ゴ ProN W3"/>
              <a:cs typeface="Arial"/>
            </a:endParaRPr>
          </a:p>
        </p:txBody>
      </p:sp>
      <p:sp>
        <p:nvSpPr>
          <p:cNvPr id="4" name="テキスト ボックス 3"/>
          <p:cNvSpPr txBox="1"/>
          <p:nvPr/>
        </p:nvSpPr>
        <p:spPr>
          <a:xfrm>
            <a:off x="357158" y="3929066"/>
            <a:ext cx="8358246" cy="2800767"/>
          </a:xfrm>
          <a:prstGeom prst="rect">
            <a:avLst/>
          </a:prstGeom>
          <a:noFill/>
        </p:spPr>
        <p:txBody>
          <a:bodyPr wrap="square" rtlCol="0">
            <a:spAutoFit/>
          </a:bodyPr>
          <a:lstStyle/>
          <a:p>
            <a:pPr marL="355600" indent="-355600"/>
            <a:r>
              <a:rPr kumimoji="1" lang="ja-JP" altLang="en-US" sz="3200" dirty="0" smtClean="0">
                <a:latin typeface="Arial"/>
                <a:ea typeface="ヒラギノ角ゴ ProN W3"/>
                <a:cs typeface="Arial"/>
              </a:rPr>
              <a:t>＊</a:t>
            </a:r>
            <a:r>
              <a:rPr kumimoji="1" lang="en-US" altLang="ja-JP" sz="3200" dirty="0" smtClean="0">
                <a:latin typeface="Arial"/>
                <a:ea typeface="ヒラギノ角ゴ ProN W3"/>
                <a:cs typeface="Arial"/>
              </a:rPr>
              <a:t>ping </a:t>
            </a:r>
            <a:r>
              <a:rPr kumimoji="1" lang="ja-JP" altLang="en-US" sz="3200" dirty="0" smtClean="0">
                <a:latin typeface="Arial"/>
                <a:ea typeface="ヒラギノ角ゴ ProN W3"/>
                <a:cs typeface="Arial"/>
              </a:rPr>
              <a:t>を打つ際には，</a:t>
            </a:r>
            <a:r>
              <a:rPr kumimoji="1" lang="en-US" altLang="ja-JP" sz="3200" dirty="0" smtClean="0">
                <a:latin typeface="Arial"/>
                <a:ea typeface="ヒラギノ角ゴ ProN W3"/>
                <a:cs typeface="Arial"/>
              </a:rPr>
              <a:t>IP </a:t>
            </a:r>
            <a:r>
              <a:rPr kumimoji="1" lang="ja-JP" altLang="en-US" sz="3200" dirty="0" smtClean="0">
                <a:latin typeface="Arial"/>
                <a:ea typeface="ヒラギノ角ゴ ProN W3"/>
                <a:cs typeface="Arial"/>
              </a:rPr>
              <a:t>アドレス</a:t>
            </a:r>
            <a:r>
              <a:rPr kumimoji="1" lang="ja-JP" altLang="en-US" sz="3200" dirty="0" smtClean="0">
                <a:latin typeface="Arial"/>
                <a:ea typeface="ヒラギノ角ゴ ProN W3"/>
                <a:cs typeface="Arial"/>
              </a:rPr>
              <a:t>と</a:t>
            </a:r>
            <a:r>
              <a:rPr lang="ja-JP" altLang="en-US" sz="3200" dirty="0" smtClean="0">
                <a:latin typeface="Arial"/>
                <a:ea typeface="ヒラギノ角ゴ ProN W3"/>
                <a:cs typeface="Arial"/>
              </a:rPr>
              <a:t>ドメイン名</a:t>
            </a:r>
            <a:r>
              <a:rPr kumimoji="1" lang="ja-JP" altLang="en-US" sz="3200" dirty="0" smtClean="0">
                <a:latin typeface="Arial"/>
                <a:ea typeface="ヒラギノ角ゴ ProN W3"/>
                <a:cs typeface="Arial"/>
              </a:rPr>
              <a:t>の両方で試す</a:t>
            </a:r>
            <a:endParaRPr kumimoji="1" lang="en-US" altLang="ja-JP" sz="3200" dirty="0" smtClean="0">
              <a:latin typeface="Arial"/>
              <a:ea typeface="ヒラギノ角ゴ ProN W3"/>
              <a:cs typeface="Arial"/>
            </a:endParaRPr>
          </a:p>
          <a:p>
            <a:r>
              <a:rPr lang="ja-JP" altLang="en-US" sz="2800" dirty="0" smtClean="0">
                <a:latin typeface="Arial"/>
                <a:ea typeface="ヒラギノ角ゴ ProN W3"/>
                <a:cs typeface="Arial"/>
              </a:rPr>
              <a:t>例</a:t>
            </a:r>
            <a:r>
              <a:rPr lang="en-US" altLang="ja-JP" sz="2800" dirty="0" smtClean="0">
                <a:latin typeface="Arial"/>
                <a:ea typeface="ヒラギノ角ゴ ProN W3"/>
                <a:cs typeface="Arial"/>
              </a:rPr>
              <a:t>:</a:t>
            </a:r>
            <a:r>
              <a:rPr lang="ja-JP" altLang="en-US" sz="2800" dirty="0" smtClean="0">
                <a:latin typeface="Arial"/>
                <a:ea typeface="ヒラギノ角ゴ ProN W3"/>
                <a:cs typeface="Arial"/>
              </a:rPr>
              <a:t> </a:t>
            </a:r>
            <a:r>
              <a:rPr lang="en-US" altLang="ja-JP" sz="2800" dirty="0" smtClean="0">
                <a:latin typeface="Arial"/>
                <a:ea typeface="ヒラギノ角ゴ ProN W3"/>
                <a:cs typeface="Arial"/>
              </a:rPr>
              <a:t>lemon </a:t>
            </a:r>
            <a:r>
              <a:rPr lang="ja-JP" altLang="en-US" sz="2800" dirty="0" smtClean="0">
                <a:latin typeface="Arial"/>
                <a:ea typeface="ヒラギノ角ゴ ProN W3"/>
                <a:cs typeface="Arial"/>
              </a:rPr>
              <a:t>の</a:t>
            </a:r>
            <a:r>
              <a:rPr lang="ja-JP" altLang="en-US" sz="2800" dirty="0" smtClean="0">
                <a:latin typeface="Arial"/>
                <a:ea typeface="ヒラギノ角ゴ ProN W3"/>
                <a:cs typeface="Arial"/>
              </a:rPr>
              <a:t>場合</a:t>
            </a:r>
            <a:endParaRPr lang="en-US" altLang="ja-JP" sz="2800" dirty="0" smtClean="0">
              <a:latin typeface="Arial"/>
              <a:ea typeface="ヒラギノ角ゴ ProN W3"/>
              <a:cs typeface="Arial"/>
            </a:endParaRPr>
          </a:p>
          <a:p>
            <a:r>
              <a:rPr kumimoji="1" lang="en-US" altLang="ja-JP" sz="2800" dirty="0" smtClean="0">
                <a:latin typeface="Arial"/>
                <a:ea typeface="ヒラギノ角ゴ ProN W3"/>
                <a:cs typeface="Arial"/>
              </a:rPr>
              <a:t>$ ping </a:t>
            </a:r>
            <a:r>
              <a:rPr kumimoji="1" lang="en-US" altLang="ja-JP" sz="2800" dirty="0" err="1" smtClean="0">
                <a:latin typeface="Arial"/>
                <a:ea typeface="ヒラギノ角ゴ ProN W3"/>
                <a:cs typeface="Arial"/>
              </a:rPr>
              <a:t>lemon.ep.sci.hokudai.ac.jp</a:t>
            </a:r>
            <a:endParaRPr kumimoji="1" lang="en-US" altLang="ja-JP" sz="2800" dirty="0" smtClean="0">
              <a:latin typeface="Arial"/>
              <a:ea typeface="ヒラギノ角ゴ ProN W3"/>
              <a:cs typeface="Arial"/>
            </a:endParaRPr>
          </a:p>
          <a:p>
            <a:r>
              <a:rPr lang="en-US" altLang="ja-JP" sz="2800" dirty="0" smtClean="0">
                <a:latin typeface="Arial"/>
                <a:ea typeface="ヒラギノ角ゴ ProN W3"/>
                <a:cs typeface="Arial"/>
              </a:rPr>
              <a:t>$ ping </a:t>
            </a:r>
            <a:r>
              <a:rPr lang="en-US" altLang="ja-JP" sz="2800" dirty="0" smtClean="0">
                <a:latin typeface="Arial"/>
                <a:ea typeface="ヒラギノ角ゴ ProN W3"/>
                <a:cs typeface="Arial"/>
              </a:rPr>
              <a:t>133.87.45.154 </a:t>
            </a:r>
            <a:endParaRPr lang="en-US" altLang="ja-JP" sz="2800" dirty="0" smtClean="0">
              <a:latin typeface="Arial"/>
              <a:ea typeface="ヒラギノ角ゴ ProN W3"/>
              <a:cs typeface="Arial"/>
            </a:endParaRPr>
          </a:p>
          <a:p>
            <a:r>
              <a:rPr lang="en-US" altLang="ja-JP" sz="2800" dirty="0" smtClean="0">
                <a:latin typeface="Arial"/>
                <a:ea typeface="ヒラギノ角ゴ ProN W3"/>
                <a:cs typeface="Arial"/>
              </a:rPr>
              <a:t>$ ping </a:t>
            </a:r>
            <a:r>
              <a:rPr lang="en-US" altLang="ja-JP" sz="2800" dirty="0" smtClean="0">
                <a:latin typeface="Arial"/>
                <a:ea typeface="ヒラギノ角ゴ ProN W3"/>
                <a:cs typeface="Arial"/>
              </a:rPr>
              <a:t>192.168.16.1 </a:t>
            </a:r>
          </a:p>
        </p:txBody>
      </p:sp>
      <p:sp>
        <p:nvSpPr>
          <p:cNvPr id="5"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4000" b="0" i="0" u="none" strike="noStrike" kern="1200" cap="none" spc="0" normalizeH="0" baseline="0" noProof="0" dirty="0" smtClean="0">
                <a:ln>
                  <a:noFill/>
                </a:ln>
                <a:solidFill>
                  <a:schemeClr val="tx2"/>
                </a:solidFill>
                <a:effectLst/>
                <a:uLnTx/>
                <a:uFillTx/>
                <a:latin typeface="ヒラギノ角ゴ ProN W3"/>
                <a:ea typeface="ヒラギノ角ゴ ProN W3"/>
                <a:cs typeface="ヒラギノ角ゴ ProN W3"/>
              </a:rPr>
              <a:t>調べる順番</a:t>
            </a:r>
            <a:r>
              <a:rPr kumimoji="1" lang="en-US" altLang="ja-JP" sz="4000" b="0" i="0" u="none" strike="noStrike" kern="1200" cap="none" spc="0" normalizeH="0" baseline="0" noProof="0" dirty="0" smtClean="0">
                <a:ln>
                  <a:noFill/>
                </a:ln>
                <a:solidFill>
                  <a:schemeClr val="tx2"/>
                </a:solidFill>
                <a:effectLst/>
                <a:uLnTx/>
                <a:uFillTx/>
                <a:latin typeface="ヒラギノ角ゴ ProN W3"/>
                <a:ea typeface="ヒラギノ角ゴ ProN W3"/>
                <a:cs typeface="ヒラギノ角ゴ ProN W3"/>
              </a:rPr>
              <a:t> (</a:t>
            </a:r>
            <a:r>
              <a:rPr kumimoji="1" lang="ja-JP" altLang="en-US" sz="4000" b="0" i="0" u="none" strike="noStrike" kern="1200" cap="none" spc="0" normalizeH="0" baseline="0" noProof="0" dirty="0" smtClean="0">
                <a:ln>
                  <a:noFill/>
                </a:ln>
                <a:solidFill>
                  <a:schemeClr val="tx2"/>
                </a:solidFill>
                <a:effectLst/>
                <a:uLnTx/>
                <a:uFillTx/>
                <a:latin typeface="ヒラギノ角ゴ ProN W3"/>
                <a:ea typeface="ヒラギノ角ゴ ProN W3"/>
                <a:cs typeface="ヒラギノ角ゴ ProN W3"/>
              </a:rPr>
              <a:t>一例</a:t>
            </a:r>
            <a:r>
              <a:rPr kumimoji="1" lang="en-US" altLang="ja-JP" sz="4000" b="0" i="0" u="none" strike="noStrike" kern="1200" cap="none" spc="0" normalizeH="0" baseline="0" noProof="0" dirty="0" smtClean="0">
                <a:ln>
                  <a:noFill/>
                </a:ln>
                <a:solidFill>
                  <a:schemeClr val="tx2"/>
                </a:solidFill>
                <a:effectLst/>
                <a:uLnTx/>
                <a:uFillTx/>
                <a:latin typeface="ヒラギノ角ゴ ProN W3"/>
                <a:ea typeface="ヒラギノ角ゴ ProN W3"/>
                <a:cs typeface="ヒラギノ角ゴ ProN W3"/>
              </a:rPr>
              <a:t>)</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81000" y="1466088"/>
            <a:ext cx="8229600" cy="4325112"/>
          </a:xfrm>
        </p:spPr>
        <p:txBody>
          <a:bodyPr/>
          <a:lstStyle/>
          <a:p>
            <a:r>
              <a:rPr lang="ja-JP" altLang="en-US" dirty="0" smtClean="0">
                <a:latin typeface="Arial"/>
                <a:ea typeface="ヒラギノ角ゴ ProN W3"/>
                <a:cs typeface="Arial"/>
              </a:rPr>
              <a:t>トラブルが起きている範囲を特定</a:t>
            </a:r>
            <a:endParaRPr lang="en-US" altLang="ja-JP" dirty="0" smtClean="0">
              <a:latin typeface="Arial"/>
              <a:ea typeface="ヒラギノ角ゴ ProN W3"/>
              <a:cs typeface="Arial"/>
            </a:endParaRPr>
          </a:p>
          <a:p>
            <a:pPr lvl="1"/>
            <a:r>
              <a:rPr lang="ja-JP" altLang="en-US" dirty="0" smtClean="0">
                <a:latin typeface="Arial"/>
                <a:ea typeface="ヒラギノ角ゴ ProN W3"/>
                <a:cs typeface="Arial"/>
              </a:rPr>
              <a:t>自分だけがつながらない</a:t>
            </a:r>
            <a:endParaRPr lang="en-US" altLang="ja-JP" dirty="0" smtClean="0">
              <a:latin typeface="Arial"/>
              <a:ea typeface="ヒラギノ角ゴ ProN W3"/>
              <a:cs typeface="Arial"/>
            </a:endParaRPr>
          </a:p>
          <a:p>
            <a:pPr lvl="1"/>
            <a:r>
              <a:rPr kumimoji="1" lang="ja-JP" altLang="en-US" dirty="0" smtClean="0">
                <a:latin typeface="Arial"/>
                <a:ea typeface="ヒラギノ角ゴ ProN W3"/>
                <a:cs typeface="Arial"/>
              </a:rPr>
              <a:t>同じハブを使用している人たちがつながらない</a:t>
            </a:r>
            <a:endParaRPr kumimoji="1" lang="en-US" altLang="ja-JP" dirty="0" smtClean="0">
              <a:latin typeface="Arial"/>
              <a:ea typeface="ヒラギノ角ゴ ProN W3"/>
              <a:cs typeface="Arial"/>
            </a:endParaRPr>
          </a:p>
          <a:p>
            <a:pPr lvl="1"/>
            <a:r>
              <a:rPr kumimoji="1" lang="ja-JP" altLang="en-US" dirty="0" smtClean="0">
                <a:latin typeface="Arial"/>
                <a:ea typeface="ヒラギノ角ゴ ProN W3"/>
                <a:cs typeface="Arial"/>
              </a:rPr>
              <a:t> </a:t>
            </a:r>
            <a:r>
              <a:rPr kumimoji="1" lang="en-US" altLang="ja-JP" dirty="0" smtClean="0">
                <a:latin typeface="Arial"/>
                <a:ea typeface="ヒラギノ角ゴ ProN W3"/>
                <a:cs typeface="Arial"/>
              </a:rPr>
              <a:t>EP </a:t>
            </a:r>
            <a:r>
              <a:rPr kumimoji="1" lang="ja-JP" altLang="en-US" dirty="0" smtClean="0">
                <a:latin typeface="Arial"/>
                <a:ea typeface="ヒラギノ角ゴ ProN W3"/>
                <a:cs typeface="Arial"/>
              </a:rPr>
              <a:t>ネットワーク内全体がつながらない</a:t>
            </a:r>
            <a:endParaRPr kumimoji="1" lang="en-US" altLang="ja-JP" dirty="0" smtClean="0">
              <a:latin typeface="Arial"/>
              <a:ea typeface="ヒラギノ角ゴ ProN W3"/>
              <a:cs typeface="Arial"/>
            </a:endParaRPr>
          </a:p>
          <a:p>
            <a:pPr lvl="1"/>
            <a:r>
              <a:rPr lang="ja-JP" altLang="en-US" dirty="0" smtClean="0">
                <a:latin typeface="Arial"/>
                <a:ea typeface="ヒラギノ角ゴ ProN W3"/>
                <a:cs typeface="Arial"/>
              </a:rPr>
              <a:t>北大全体でつながらない</a:t>
            </a:r>
            <a:endParaRPr lang="en-US" altLang="ja-JP" dirty="0" smtClean="0">
              <a:latin typeface="Arial"/>
              <a:ea typeface="ヒラギノ角ゴ ProN W3"/>
              <a:cs typeface="Arial"/>
            </a:endParaRPr>
          </a:p>
        </p:txBody>
      </p:sp>
      <p:sp>
        <p:nvSpPr>
          <p:cNvPr id="4"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1. </a:t>
            </a:r>
            <a:r>
              <a:rPr lang="ja-JP" altLang="en-US" sz="4000" dirty="0" smtClean="0">
                <a:solidFill>
                  <a:schemeClr val="tx2"/>
                </a:solidFill>
                <a:latin typeface="Arial"/>
                <a:ea typeface="ヒラギノ角ゴ ProN W3"/>
                <a:cs typeface="Arial"/>
              </a:rPr>
              <a:t>トラブルの範囲を確認</a:t>
            </a:r>
            <a:endParaRPr kumimoji="1" lang="ja-JP" altLang="en-US" sz="4000" b="0" i="0" u="none" strike="noStrike" kern="1200" cap="none" spc="0" normalizeH="0" baseline="0" noProof="0" dirty="0">
              <a:ln>
                <a:noFill/>
              </a:ln>
              <a:solidFill>
                <a:schemeClr val="tx2"/>
              </a:solidFill>
              <a:effectLst/>
              <a:uLnTx/>
              <a:uFillTx/>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524000"/>
            <a:ext cx="9144000" cy="3643338"/>
          </a:xfrm>
        </p:spPr>
        <p:txBody>
          <a:bodyPr>
            <a:noAutofit/>
          </a:bodyPr>
          <a:lstStyle/>
          <a:p>
            <a:r>
              <a:rPr kumimoji="1" lang="ja-JP" altLang="en-US" sz="3600" dirty="0" smtClean="0">
                <a:latin typeface="Arial"/>
                <a:ea typeface="ヒラギノ角ゴ ProN W3"/>
                <a:cs typeface="Arial"/>
              </a:rPr>
              <a:t> </a:t>
            </a:r>
            <a:r>
              <a:rPr kumimoji="1" lang="en-US" altLang="ja-JP" dirty="0" smtClean="0">
                <a:latin typeface="Arial"/>
                <a:ea typeface="ヒラギノ角ゴ ProN W3"/>
                <a:cs typeface="Arial"/>
              </a:rPr>
              <a:t>LAN </a:t>
            </a:r>
            <a:r>
              <a:rPr kumimoji="1" lang="ja-JP" altLang="en-US" dirty="0" smtClean="0">
                <a:latin typeface="Arial"/>
                <a:ea typeface="ヒラギノ角ゴ ProN W3"/>
                <a:cs typeface="Arial"/>
              </a:rPr>
              <a:t>ケーブルを取り替えて</a:t>
            </a:r>
            <a:r>
              <a:rPr kumimoji="1" lang="ja-JP" altLang="en-US" dirty="0" smtClean="0">
                <a:latin typeface="Arial"/>
                <a:ea typeface="ヒラギノ角ゴ ProN W3"/>
                <a:cs typeface="Arial"/>
              </a:rPr>
              <a:t>みる</a:t>
            </a:r>
            <a:endParaRPr lang="en-US" altLang="ja-JP" dirty="0" smtClean="0">
              <a:latin typeface="Arial"/>
              <a:ea typeface="ヒラギノ角ゴ ProN W3"/>
              <a:cs typeface="Arial"/>
            </a:endParaRPr>
          </a:p>
          <a:p>
            <a:pPr lvl="1"/>
            <a:r>
              <a:rPr kumimoji="1" lang="ja-JP" altLang="en-US" dirty="0" smtClean="0">
                <a:latin typeface="Arial"/>
                <a:ea typeface="ヒラギノ角ゴ ProN W3"/>
                <a:cs typeface="Arial"/>
              </a:rPr>
              <a:t>ケーブル</a:t>
            </a:r>
            <a:r>
              <a:rPr kumimoji="1" lang="ja-JP" altLang="en-US" dirty="0" smtClean="0">
                <a:latin typeface="Arial"/>
                <a:ea typeface="ヒラギノ角ゴ ProN W3"/>
                <a:cs typeface="Arial"/>
              </a:rPr>
              <a:t>の</a:t>
            </a:r>
            <a:r>
              <a:rPr kumimoji="1" lang="ja-JP" altLang="en-US" dirty="0" smtClean="0">
                <a:latin typeface="Arial"/>
                <a:ea typeface="ヒラギノ角ゴ ProN W3"/>
                <a:cs typeface="Arial"/>
              </a:rPr>
              <a:t>断線</a:t>
            </a:r>
            <a:r>
              <a:rPr lang="ja-JP" altLang="en-US" dirty="0" smtClean="0">
                <a:latin typeface="Arial"/>
                <a:ea typeface="ヒラギノ角ゴ ProN W3"/>
                <a:cs typeface="Arial"/>
              </a:rPr>
              <a:t>など</a:t>
            </a:r>
            <a:endParaRPr kumimoji="1" lang="en-US" altLang="ja-JP" sz="3400" dirty="0" smtClean="0">
              <a:latin typeface="Arial"/>
              <a:ea typeface="ヒラギノ角ゴ ProN W3"/>
              <a:cs typeface="Arial"/>
            </a:endParaRPr>
          </a:p>
          <a:p>
            <a:r>
              <a:rPr lang="ja-JP" altLang="en-US" dirty="0" smtClean="0">
                <a:latin typeface="Arial"/>
                <a:ea typeface="ヒラギノ角ゴ ProN W3"/>
                <a:cs typeface="Arial"/>
              </a:rPr>
              <a:t>ネットワークパラメタの設定を</a:t>
            </a:r>
            <a:r>
              <a:rPr lang="ja-JP" altLang="en-US" dirty="0" smtClean="0">
                <a:latin typeface="Arial"/>
                <a:ea typeface="ヒラギノ角ゴ ProN W3"/>
                <a:cs typeface="Arial"/>
              </a:rPr>
              <a:t>確認</a:t>
            </a:r>
            <a:endParaRPr lang="en-US" altLang="ja-JP" dirty="0" smtClean="0">
              <a:latin typeface="Arial"/>
              <a:ea typeface="ヒラギノ角ゴ ProN W3"/>
              <a:cs typeface="Arial"/>
            </a:endParaRPr>
          </a:p>
          <a:p>
            <a:pPr lvl="1"/>
            <a:r>
              <a:rPr lang="en-US" altLang="ja-JP" dirty="0" smtClean="0">
                <a:latin typeface="Arial"/>
                <a:ea typeface="ヒラギノ角ゴ ProN W3"/>
                <a:cs typeface="Arial"/>
              </a:rPr>
              <a:t>IP </a:t>
            </a:r>
            <a:r>
              <a:rPr lang="ja-JP" altLang="en-US" dirty="0" smtClean="0">
                <a:latin typeface="Arial"/>
                <a:ea typeface="ヒラギノ角ゴ ProN W3"/>
                <a:cs typeface="Arial"/>
              </a:rPr>
              <a:t>アドレス</a:t>
            </a:r>
            <a:r>
              <a:rPr lang="en-US" altLang="ja-JP" dirty="0" smtClean="0">
                <a:latin typeface="Arial"/>
                <a:ea typeface="ヒラギノ角ゴ ProN W3"/>
                <a:cs typeface="Arial"/>
              </a:rPr>
              <a:t>,</a:t>
            </a:r>
            <a:r>
              <a:rPr lang="ja-JP" altLang="en-US" dirty="0" smtClean="0">
                <a:latin typeface="Arial"/>
                <a:ea typeface="ヒラギノ角ゴ ProN W3"/>
                <a:cs typeface="Arial"/>
              </a:rPr>
              <a:t> サブネットマスク</a:t>
            </a:r>
            <a:r>
              <a:rPr lang="en-US" altLang="ja-JP" dirty="0" smtClean="0">
                <a:latin typeface="Arial"/>
                <a:ea typeface="ヒラギノ角ゴ ProN W3"/>
                <a:cs typeface="Arial"/>
              </a:rPr>
              <a:t>,</a:t>
            </a:r>
            <a:r>
              <a:rPr lang="ja-JP" altLang="en-US" dirty="0" smtClean="0">
                <a:latin typeface="Arial"/>
                <a:ea typeface="ヒラギノ角ゴ ProN W3"/>
                <a:cs typeface="Arial"/>
              </a:rPr>
              <a:t> </a:t>
            </a:r>
            <a:r>
              <a:rPr lang="ja-JP" altLang="en-US" dirty="0" smtClean="0">
                <a:latin typeface="Arial"/>
                <a:ea typeface="ヒラギノ角ゴ ProN W3"/>
                <a:cs typeface="Arial"/>
              </a:rPr>
              <a:t>ゲートウェイアドレス</a:t>
            </a:r>
            <a:r>
              <a:rPr lang="en-US" altLang="ja-JP" dirty="0" smtClean="0">
                <a:latin typeface="Arial"/>
                <a:ea typeface="ヒラギノ角ゴ ProN W3"/>
                <a:cs typeface="Arial"/>
              </a:rPr>
              <a:t>…</a:t>
            </a:r>
            <a:endParaRPr lang="en-US" altLang="ja-JP" dirty="0" smtClean="0">
              <a:latin typeface="Arial"/>
              <a:ea typeface="ヒラギノ角ゴ ProN W3"/>
              <a:cs typeface="Arial"/>
            </a:endParaRPr>
          </a:p>
        </p:txBody>
      </p:sp>
      <p:sp>
        <p:nvSpPr>
          <p:cNvPr id="4"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2. </a:t>
            </a:r>
            <a:r>
              <a:rPr lang="ja-JP" altLang="en-US" sz="4000" dirty="0" smtClean="0">
                <a:solidFill>
                  <a:schemeClr val="tx2"/>
                </a:solidFill>
                <a:latin typeface="Arial"/>
                <a:ea typeface="ヒラギノ角ゴ ProN W3"/>
                <a:cs typeface="Arial"/>
              </a:rPr>
              <a:t>自分のネットワーク環境の確認</a:t>
            </a:r>
            <a:endParaRPr kumimoji="1" lang="ja-JP" altLang="en-US" sz="4000" b="0" i="0" u="none" strike="noStrike" kern="1200" cap="none" spc="0" normalizeH="0" baseline="0" noProof="0" dirty="0">
              <a:ln>
                <a:noFill/>
              </a:ln>
              <a:solidFill>
                <a:schemeClr val="tx2"/>
              </a:solidFill>
              <a:effectLst/>
              <a:uLnTx/>
              <a:uFillTx/>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cxnSp>
        <p:nvCxnSpPr>
          <p:cNvPr id="40" name="直線コネクタ 39"/>
          <p:cNvCxnSpPr/>
          <p:nvPr/>
        </p:nvCxnSpPr>
        <p:spPr>
          <a:xfrm rot="10800000">
            <a:off x="500034" y="1714488"/>
            <a:ext cx="385765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2143108" y="2071678"/>
            <a:ext cx="1500198"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latin typeface="Arial"/>
                <a:ea typeface="ヒラギノ角ゴ ProN W3"/>
                <a:cs typeface="Arial"/>
              </a:rPr>
              <a:t>lemon</a:t>
            </a:r>
          </a:p>
        </p:txBody>
      </p:sp>
      <p:cxnSp>
        <p:nvCxnSpPr>
          <p:cNvPr id="46" name="直線コネクタ 45"/>
          <p:cNvCxnSpPr/>
          <p:nvPr/>
        </p:nvCxnSpPr>
        <p:spPr>
          <a:xfrm rot="5400000">
            <a:off x="2678893" y="189308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rot="5400000">
            <a:off x="2000232" y="3500438"/>
            <a:ext cx="171451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rot="10800000" flipV="1">
            <a:off x="1152500" y="4357693"/>
            <a:ext cx="5705516" cy="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1000100" y="4714884"/>
            <a:ext cx="1071570"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Arial"/>
                <a:ea typeface="ヒラギノ角ゴ ProN W3"/>
                <a:cs typeface="Arial"/>
              </a:rPr>
              <a:t>実験機</a:t>
            </a:r>
            <a:endParaRPr lang="en-US" altLang="ja-JP" sz="2000" dirty="0" smtClean="0">
              <a:solidFill>
                <a:schemeClr val="tx1"/>
              </a:solidFill>
              <a:latin typeface="Arial"/>
              <a:ea typeface="ヒラギノ角ゴ ProN W3"/>
              <a:cs typeface="Arial"/>
            </a:endParaRPr>
          </a:p>
        </p:txBody>
      </p:sp>
      <p:cxnSp>
        <p:nvCxnSpPr>
          <p:cNvPr id="58" name="直線コネクタ 57"/>
          <p:cNvCxnSpPr/>
          <p:nvPr/>
        </p:nvCxnSpPr>
        <p:spPr>
          <a:xfrm rot="5400000">
            <a:off x="1321571" y="4536289"/>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a:off x="2357422" y="4714884"/>
            <a:ext cx="1528778"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Arial"/>
                <a:ea typeface="ヒラギノ角ゴ ProN W3"/>
                <a:cs typeface="Arial"/>
              </a:rPr>
              <a:t>教員・院生 </a:t>
            </a:r>
            <a:r>
              <a:rPr lang="en-US" altLang="ja-JP" sz="2000" dirty="0" smtClean="0">
                <a:solidFill>
                  <a:schemeClr val="tx1"/>
                </a:solidFill>
                <a:latin typeface="Arial"/>
                <a:ea typeface="ヒラギノ角ゴ ProN W3"/>
                <a:cs typeface="Arial"/>
              </a:rPr>
              <a:t>PC</a:t>
            </a:r>
          </a:p>
        </p:txBody>
      </p:sp>
      <p:cxnSp>
        <p:nvCxnSpPr>
          <p:cNvPr id="60" name="直線コネクタ 59"/>
          <p:cNvCxnSpPr/>
          <p:nvPr/>
        </p:nvCxnSpPr>
        <p:spPr>
          <a:xfrm rot="5400000">
            <a:off x="2678893" y="4536289"/>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rot="16200000" flipV="1">
            <a:off x="2143108" y="3500438"/>
            <a:ext cx="1643074" cy="214314"/>
          </a:xfrm>
          <a:prstGeom prst="straightConnector1">
            <a:avLst/>
          </a:prstGeom>
          <a:ln w="635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3" name="円/楕円 52"/>
          <p:cNvSpPr/>
          <p:nvPr/>
        </p:nvSpPr>
        <p:spPr>
          <a:xfrm>
            <a:off x="2000232" y="4357694"/>
            <a:ext cx="2357454" cy="1285884"/>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3276600" y="2590800"/>
            <a:ext cx="6019800" cy="1569660"/>
          </a:xfrm>
          <a:prstGeom prst="rect">
            <a:avLst/>
          </a:prstGeom>
          <a:noFill/>
        </p:spPr>
        <p:txBody>
          <a:bodyPr wrap="square" rtlCol="0">
            <a:spAutoFit/>
          </a:bodyPr>
          <a:lstStyle/>
          <a:p>
            <a:r>
              <a:rPr lang="en-US" altLang="ja-JP" sz="3200" dirty="0" smtClean="0">
                <a:solidFill>
                  <a:srgbClr val="FF0000"/>
                </a:solidFill>
                <a:latin typeface="Arial"/>
                <a:cs typeface="Arial"/>
              </a:rPr>
              <a:t>p</a:t>
            </a:r>
            <a:r>
              <a:rPr kumimoji="1" lang="en-US" altLang="ja-JP" sz="3200" dirty="0" smtClean="0">
                <a:solidFill>
                  <a:srgbClr val="FF0000"/>
                </a:solidFill>
                <a:latin typeface="Arial"/>
                <a:cs typeface="Arial"/>
              </a:rPr>
              <a:t>ing 192.168.16.1</a:t>
            </a:r>
          </a:p>
          <a:p>
            <a:r>
              <a:rPr lang="en-US" altLang="ja-JP" sz="3200" dirty="0" smtClean="0">
                <a:solidFill>
                  <a:srgbClr val="FF0000"/>
                </a:solidFill>
                <a:latin typeface="Arial"/>
                <a:cs typeface="Arial"/>
              </a:rPr>
              <a:t>ping 133.87.45.154</a:t>
            </a:r>
            <a:endParaRPr kumimoji="1" lang="en-US" altLang="ja-JP" sz="3200" dirty="0" smtClean="0">
              <a:solidFill>
                <a:srgbClr val="FF0000"/>
              </a:solidFill>
              <a:latin typeface="Arial"/>
              <a:cs typeface="Arial"/>
            </a:endParaRPr>
          </a:p>
          <a:p>
            <a:r>
              <a:rPr lang="en-US" altLang="ja-JP" sz="3200" dirty="0" smtClean="0">
                <a:solidFill>
                  <a:srgbClr val="FF0000"/>
                </a:solidFill>
                <a:latin typeface="Arial"/>
                <a:cs typeface="Arial"/>
              </a:rPr>
              <a:t>ping lemon.ep.sci.hokudai.ac.jp</a:t>
            </a:r>
          </a:p>
        </p:txBody>
      </p:sp>
      <p:sp>
        <p:nvSpPr>
          <p:cNvPr id="17" name="正方形/長方形 16"/>
          <p:cNvSpPr/>
          <p:nvPr/>
        </p:nvSpPr>
        <p:spPr>
          <a:xfrm>
            <a:off x="4357686" y="4714884"/>
            <a:ext cx="1285884" cy="695316"/>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smtClean="0">
                <a:solidFill>
                  <a:schemeClr val="tx1"/>
                </a:solidFill>
                <a:latin typeface="Arial"/>
                <a:ea typeface="ヒラギノ角ゴ ProN W3"/>
                <a:cs typeface="Arial"/>
              </a:rPr>
              <a:t>b</a:t>
            </a:r>
            <a:r>
              <a:rPr lang="en-US" altLang="ja-JP" sz="2000" dirty="0" smtClean="0">
                <a:solidFill>
                  <a:schemeClr val="tx1"/>
                </a:solidFill>
                <a:latin typeface="Arial"/>
                <a:ea typeface="ヒラギノ角ゴ ProN W3"/>
                <a:cs typeface="Arial"/>
              </a:rPr>
              <a:t>lue </a:t>
            </a:r>
            <a:r>
              <a:rPr lang="en-US" altLang="ja-JP" sz="2000" dirty="0" smtClean="0">
                <a:solidFill>
                  <a:schemeClr val="tx1"/>
                </a:solidFill>
                <a:latin typeface="Arial"/>
                <a:ea typeface="ヒラギノ角ゴ ProN W3"/>
                <a:cs typeface="Arial"/>
              </a:rPr>
              <a:t>(DHCP</a:t>
            </a:r>
            <a:r>
              <a:rPr lang="en-US" altLang="ja-JP" sz="2000" dirty="0" smtClean="0">
                <a:solidFill>
                  <a:schemeClr val="tx1"/>
                </a:solidFill>
                <a:latin typeface="Arial"/>
                <a:ea typeface="ヒラギノ角ゴ ProN W3"/>
                <a:cs typeface="Arial"/>
              </a:rPr>
              <a:t>)</a:t>
            </a:r>
            <a:endParaRPr lang="en-US" altLang="ja-JP" sz="2000" dirty="0" smtClean="0">
              <a:solidFill>
                <a:schemeClr val="tx1"/>
              </a:solidFill>
              <a:latin typeface="Arial"/>
              <a:ea typeface="ヒラギノ角ゴ ProN W3"/>
              <a:cs typeface="Arial"/>
            </a:endParaRPr>
          </a:p>
        </p:txBody>
      </p:sp>
      <p:cxnSp>
        <p:nvCxnSpPr>
          <p:cNvPr id="18" name="直線コネクタ 17"/>
          <p:cNvCxnSpPr/>
          <p:nvPr/>
        </p:nvCxnSpPr>
        <p:spPr>
          <a:xfrm rot="5400000">
            <a:off x="4679157" y="4536289"/>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3</a:t>
            </a:r>
            <a:r>
              <a:rPr lang="en-US" altLang="ja-JP" sz="4000" dirty="0" smtClean="0">
                <a:solidFill>
                  <a:schemeClr val="tx2"/>
                </a:solidFill>
                <a:latin typeface="Arial"/>
                <a:ea typeface="ヒラギノ角ゴ ProN W3"/>
                <a:cs typeface="Arial"/>
              </a:rPr>
              <a:t>. lemon </a:t>
            </a:r>
            <a:r>
              <a:rPr lang="ja-JP" altLang="en-US" sz="4000" dirty="0" smtClean="0">
                <a:solidFill>
                  <a:schemeClr val="tx2"/>
                </a:solidFill>
                <a:latin typeface="Arial"/>
                <a:ea typeface="ヒラギノ角ゴ ProN W3"/>
                <a:cs typeface="Arial"/>
              </a:rPr>
              <a:t>に</a:t>
            </a:r>
            <a:r>
              <a:rPr lang="en-US" altLang="ja-JP" sz="4000" dirty="0" smtClean="0">
                <a:solidFill>
                  <a:schemeClr val="tx2"/>
                </a:solidFill>
                <a:latin typeface="Arial"/>
                <a:ea typeface="ヒラギノ角ゴ ProN W3"/>
                <a:cs typeface="Arial"/>
              </a:rPr>
              <a:t> ping</a:t>
            </a:r>
            <a:endParaRPr kumimoji="1" lang="ja-JP" altLang="en-US" sz="4000" b="0" i="0" u="none" strike="noStrike" kern="1200" cap="none" spc="0" normalizeH="0" baseline="0" noProof="0" dirty="0">
              <a:ln>
                <a:noFill/>
              </a:ln>
              <a:solidFill>
                <a:schemeClr val="tx2"/>
              </a:solidFill>
              <a:effectLst/>
              <a:uLnTx/>
              <a:uFillTx/>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28600" y="1247056"/>
            <a:ext cx="8763000" cy="5229944"/>
          </a:xfrm>
        </p:spPr>
        <p:txBody>
          <a:bodyPr>
            <a:normAutofit fontScale="92500" lnSpcReduction="10000"/>
          </a:bodyPr>
          <a:lstStyle/>
          <a:p>
            <a:r>
              <a:rPr lang="ja-JP" altLang="en-US" sz="3027" dirty="0" smtClean="0">
                <a:latin typeface="Arial"/>
                <a:ea typeface="ヒラギノ角ゴ ProN W3"/>
                <a:cs typeface="Arial"/>
              </a:rPr>
              <a:t>全てに </a:t>
            </a:r>
            <a:r>
              <a:rPr lang="en-US" altLang="ja-JP" sz="3027" dirty="0" smtClean="0">
                <a:latin typeface="Arial"/>
                <a:ea typeface="ヒラギノ角ゴ ProN W3"/>
                <a:cs typeface="Arial"/>
              </a:rPr>
              <a:t>p</a:t>
            </a:r>
            <a:r>
              <a:rPr kumimoji="1" lang="en-US" altLang="ja-JP" sz="3027" dirty="0" smtClean="0">
                <a:latin typeface="Arial"/>
                <a:ea typeface="ヒラギノ角ゴ ProN W3"/>
                <a:cs typeface="Arial"/>
              </a:rPr>
              <a:t>ing </a:t>
            </a:r>
            <a:r>
              <a:rPr lang="ja-JP" altLang="en-US" sz="3027" dirty="0" smtClean="0">
                <a:latin typeface="Arial"/>
                <a:ea typeface="ヒラギノ角ゴ ProN W3"/>
                <a:cs typeface="Arial"/>
              </a:rPr>
              <a:t>が通った場合</a:t>
            </a:r>
            <a:endParaRPr lang="en-US" altLang="ja-JP" sz="3027" dirty="0" smtClean="0">
              <a:latin typeface="Arial"/>
              <a:ea typeface="ヒラギノ角ゴ ProN W3"/>
              <a:cs typeface="Arial"/>
            </a:endParaRPr>
          </a:p>
          <a:p>
            <a:pPr lvl="1"/>
            <a:r>
              <a:rPr lang="en-US" altLang="ja-JP" dirty="0" smtClean="0">
                <a:latin typeface="Arial"/>
                <a:ea typeface="ヒラギノ角ゴ ProN W3"/>
                <a:cs typeface="Arial"/>
              </a:rPr>
              <a:t>l</a:t>
            </a:r>
            <a:r>
              <a:rPr kumimoji="1" lang="en-US" altLang="ja-JP" dirty="0" smtClean="0">
                <a:latin typeface="Arial"/>
                <a:ea typeface="ヒラギノ角ゴ ProN W3"/>
                <a:cs typeface="Arial"/>
              </a:rPr>
              <a:t>emon (</a:t>
            </a:r>
            <a:r>
              <a:rPr kumimoji="1" lang="ja-JP" altLang="en-US" dirty="0" smtClean="0">
                <a:latin typeface="Arial"/>
                <a:ea typeface="ヒラギノ角ゴ ProN W3"/>
                <a:cs typeface="Arial"/>
              </a:rPr>
              <a:t>より下の階層</a:t>
            </a:r>
            <a:r>
              <a:rPr kumimoji="1" lang="en-US" altLang="ja-JP" dirty="0" smtClean="0">
                <a:latin typeface="Arial"/>
                <a:ea typeface="ヒラギノ角ゴ ProN W3"/>
                <a:cs typeface="Arial"/>
              </a:rPr>
              <a:t>)</a:t>
            </a:r>
            <a:r>
              <a:rPr kumimoji="1" lang="ja-JP" altLang="en-US" dirty="0" smtClean="0">
                <a:latin typeface="Arial"/>
                <a:ea typeface="ヒラギノ角ゴ ProN W3"/>
                <a:cs typeface="Arial"/>
              </a:rPr>
              <a:t> </a:t>
            </a:r>
            <a:r>
              <a:rPr lang="ja-JP" altLang="en-US" dirty="0" smtClean="0">
                <a:latin typeface="Arial"/>
                <a:ea typeface="ヒラギノ角ゴ ProN W3"/>
                <a:cs typeface="Arial"/>
              </a:rPr>
              <a:t>が原因ではない</a:t>
            </a:r>
            <a:endParaRPr kumimoji="1" lang="en-US" altLang="ja-JP" dirty="0" smtClean="0">
              <a:latin typeface="Arial"/>
              <a:ea typeface="ヒラギノ角ゴ ProN W3"/>
              <a:cs typeface="Arial"/>
            </a:endParaRPr>
          </a:p>
          <a:p>
            <a:r>
              <a:rPr lang="ja-JP" altLang="en-US" sz="3027" dirty="0" smtClean="0">
                <a:latin typeface="Arial"/>
                <a:ea typeface="ヒラギノ角ゴ ProN W3"/>
                <a:cs typeface="Arial"/>
              </a:rPr>
              <a:t>ゲートウェイ </a:t>
            </a:r>
            <a:r>
              <a:rPr lang="en-US" altLang="ja-JP" sz="3027" dirty="0" smtClean="0">
                <a:latin typeface="Arial"/>
                <a:ea typeface="ヒラギノ角ゴ ProN W3"/>
                <a:cs typeface="Arial"/>
              </a:rPr>
              <a:t>(192.168.16.1) </a:t>
            </a:r>
            <a:r>
              <a:rPr lang="ja-JP" altLang="en-US" sz="3027" dirty="0" smtClean="0">
                <a:latin typeface="Arial"/>
                <a:ea typeface="ヒラギノ角ゴ ProN W3"/>
                <a:cs typeface="Arial"/>
              </a:rPr>
              <a:t>は通るがグローバル</a:t>
            </a:r>
            <a:r>
              <a:rPr lang="en-US" altLang="ja-JP" sz="3027" dirty="0" smtClean="0">
                <a:latin typeface="Arial"/>
                <a:ea typeface="ヒラギノ角ゴ ProN W3"/>
                <a:cs typeface="Arial"/>
              </a:rPr>
              <a:t>IP  (133.87.45.154) </a:t>
            </a:r>
            <a:r>
              <a:rPr lang="ja-JP" altLang="en-US" sz="3027" dirty="0" smtClean="0">
                <a:latin typeface="Arial"/>
                <a:ea typeface="ヒラギノ角ゴ ProN W3"/>
                <a:cs typeface="Arial"/>
              </a:rPr>
              <a:t>は通らない場合</a:t>
            </a:r>
            <a:endParaRPr kumimoji="1" lang="en-US" altLang="ja-JP" sz="3027" dirty="0" smtClean="0">
              <a:latin typeface="Arial"/>
              <a:ea typeface="ヒラギノ角ゴ ProN W3"/>
              <a:cs typeface="Arial"/>
            </a:endParaRPr>
          </a:p>
          <a:p>
            <a:pPr lvl="1"/>
            <a:r>
              <a:rPr lang="en-US" altLang="ja-JP" dirty="0" smtClean="0">
                <a:latin typeface="Arial"/>
                <a:ea typeface="ヒラギノ角ゴ ProN W3"/>
                <a:cs typeface="Arial"/>
              </a:rPr>
              <a:t>lemon </a:t>
            </a:r>
            <a:r>
              <a:rPr lang="ja-JP" altLang="en-US" dirty="0" smtClean="0">
                <a:latin typeface="Arial"/>
                <a:ea typeface="ヒラギノ角ゴ ProN W3"/>
                <a:cs typeface="Arial"/>
              </a:rPr>
              <a:t>が原因 </a:t>
            </a:r>
            <a:r>
              <a:rPr lang="en-US" altLang="ja-JP" dirty="0" smtClean="0">
                <a:latin typeface="Arial"/>
                <a:ea typeface="ヒラギノ角ゴ ProN W3"/>
                <a:cs typeface="Arial"/>
              </a:rPr>
              <a:t>(</a:t>
            </a:r>
            <a:r>
              <a:rPr lang="ja-JP" altLang="en-US" dirty="0" smtClean="0">
                <a:latin typeface="Arial"/>
                <a:ea typeface="ヒラギノ角ゴ ProN W3"/>
                <a:cs typeface="Arial"/>
              </a:rPr>
              <a:t>管理者に連絡</a:t>
            </a:r>
            <a:r>
              <a:rPr lang="en-US" altLang="ja-JP" dirty="0" smtClean="0">
                <a:latin typeface="Arial"/>
                <a:ea typeface="ヒラギノ角ゴ ProN W3"/>
                <a:cs typeface="Arial"/>
              </a:rPr>
              <a:t>)</a:t>
            </a:r>
          </a:p>
          <a:p>
            <a:r>
              <a:rPr lang="ja-JP" altLang="en-US" sz="3027" dirty="0" smtClean="0">
                <a:latin typeface="Arial"/>
                <a:ea typeface="ヒラギノ角ゴ ProN W3"/>
                <a:cs typeface="Arial"/>
              </a:rPr>
              <a:t>ゲートウェイ</a:t>
            </a:r>
            <a:r>
              <a:rPr lang="en-US" altLang="ja-JP" sz="3027" dirty="0" smtClean="0">
                <a:latin typeface="Arial"/>
                <a:ea typeface="ヒラギノ角ゴ ProN W3"/>
                <a:cs typeface="Arial"/>
              </a:rPr>
              <a:t>(192.168.16.1) </a:t>
            </a:r>
            <a:r>
              <a:rPr lang="ja-JP" altLang="en-US" sz="3027" dirty="0" smtClean="0">
                <a:latin typeface="Arial"/>
                <a:ea typeface="ヒラギノ角ゴ ProN W3"/>
                <a:cs typeface="Arial"/>
              </a:rPr>
              <a:t>に通らない場合</a:t>
            </a:r>
            <a:endParaRPr kumimoji="1" lang="en-US" altLang="ja-JP" sz="3027" dirty="0" smtClean="0">
              <a:latin typeface="Arial"/>
              <a:ea typeface="ヒラギノ角ゴ ProN W3"/>
              <a:cs typeface="Arial"/>
            </a:endParaRPr>
          </a:p>
          <a:p>
            <a:pPr lvl="1"/>
            <a:r>
              <a:rPr kumimoji="1" lang="ja-JP" altLang="en-US" dirty="0" smtClean="0">
                <a:latin typeface="Arial"/>
                <a:ea typeface="ヒラギノ角ゴ ProN W3"/>
                <a:cs typeface="Arial"/>
              </a:rPr>
              <a:t>自身のネットワーク</a:t>
            </a:r>
            <a:r>
              <a:rPr lang="ja-JP" altLang="en-US" dirty="0" smtClean="0">
                <a:latin typeface="Arial"/>
                <a:ea typeface="ヒラギノ角ゴ ProN W3"/>
                <a:cs typeface="Arial"/>
              </a:rPr>
              <a:t>環境</a:t>
            </a:r>
            <a:r>
              <a:rPr kumimoji="1" lang="ja-JP" altLang="en-US" dirty="0" smtClean="0">
                <a:latin typeface="Arial"/>
                <a:ea typeface="ヒラギノ角ゴ ProN W3"/>
                <a:cs typeface="Arial"/>
              </a:rPr>
              <a:t>が原因</a:t>
            </a:r>
            <a:endParaRPr kumimoji="1" lang="en-US" altLang="ja-JP" dirty="0" smtClean="0">
              <a:latin typeface="Arial"/>
              <a:ea typeface="ヒラギノ角ゴ ProN W3"/>
              <a:cs typeface="Arial"/>
            </a:endParaRPr>
          </a:p>
          <a:p>
            <a:pPr lvl="1"/>
            <a:r>
              <a:rPr lang="en-US" altLang="ja-JP" dirty="0" smtClean="0">
                <a:latin typeface="Arial"/>
                <a:ea typeface="ヒラギノ角ゴ ProN W3"/>
                <a:cs typeface="Arial"/>
              </a:rPr>
              <a:t>DHCP </a:t>
            </a:r>
            <a:r>
              <a:rPr lang="ja-JP" altLang="en-US" dirty="0" smtClean="0">
                <a:latin typeface="Arial"/>
                <a:ea typeface="ヒラギノ角ゴ ProN W3"/>
                <a:cs typeface="Arial"/>
              </a:rPr>
              <a:t>の設定が原因 </a:t>
            </a:r>
            <a:endParaRPr lang="en-US" altLang="ja-JP" dirty="0" smtClean="0">
              <a:latin typeface="Arial"/>
              <a:ea typeface="ヒラギノ角ゴ ProN W3"/>
              <a:cs typeface="Arial"/>
            </a:endParaRPr>
          </a:p>
          <a:p>
            <a:pPr lvl="2"/>
            <a:r>
              <a:rPr lang="en-US" altLang="ja-JP" dirty="0" smtClean="0">
                <a:latin typeface="Arial"/>
                <a:ea typeface="ヒラギノ角ゴ ProN W3"/>
                <a:cs typeface="Arial"/>
              </a:rPr>
              <a:t>p</a:t>
            </a:r>
            <a:r>
              <a:rPr lang="en-US" altLang="ja-JP" dirty="0" smtClean="0">
                <a:latin typeface="Arial"/>
                <a:ea typeface="ヒラギノ角ゴ ProN W3"/>
                <a:cs typeface="Arial"/>
              </a:rPr>
              <a:t>ing </a:t>
            </a:r>
            <a:r>
              <a:rPr lang="en-US" altLang="ja-JP" dirty="0" smtClean="0">
                <a:latin typeface="Arial"/>
                <a:ea typeface="ヒラギノ角ゴ ProN W3"/>
                <a:cs typeface="Arial"/>
              </a:rPr>
              <a:t>192.168.16.2 </a:t>
            </a:r>
            <a:r>
              <a:rPr lang="ja-JP" altLang="en-US" dirty="0" smtClean="0">
                <a:latin typeface="Arial"/>
                <a:ea typeface="ヒラギノ角ゴ ProN W3"/>
                <a:cs typeface="Arial"/>
              </a:rPr>
              <a:t>を打ってみる</a:t>
            </a:r>
            <a:endParaRPr lang="en-US" altLang="ja-JP" dirty="0" smtClean="0">
              <a:latin typeface="Arial"/>
              <a:ea typeface="ヒラギノ角ゴ ProN W3"/>
              <a:cs typeface="Arial"/>
            </a:endParaRPr>
          </a:p>
          <a:p>
            <a:pPr lvl="2"/>
            <a:r>
              <a:rPr lang="en-US" altLang="ja-JP" dirty="0" smtClean="0">
                <a:latin typeface="Arial"/>
                <a:ea typeface="ヒラギノ角ゴ ProN W3"/>
                <a:cs typeface="Arial"/>
              </a:rPr>
              <a:t>gate </a:t>
            </a:r>
            <a:r>
              <a:rPr lang="ja-JP" altLang="en-US" dirty="0" smtClean="0">
                <a:latin typeface="Arial"/>
                <a:ea typeface="ヒラギノ角ゴ ProN W3"/>
                <a:cs typeface="Arial"/>
              </a:rPr>
              <a:t>の設定</a:t>
            </a:r>
            <a:r>
              <a:rPr lang="ja-JP" altLang="en-US" dirty="0" smtClean="0">
                <a:latin typeface="Arial"/>
                <a:ea typeface="ヒラギノ角ゴ ProN W3"/>
                <a:cs typeface="Arial"/>
              </a:rPr>
              <a:t>ミス</a:t>
            </a:r>
            <a:endParaRPr lang="en-US" altLang="ja-JP" dirty="0" smtClean="0">
              <a:latin typeface="Arial"/>
              <a:ea typeface="ヒラギノ角ゴ ProN W3"/>
              <a:cs typeface="Arial"/>
            </a:endParaRPr>
          </a:p>
          <a:p>
            <a:pPr lvl="1"/>
            <a:r>
              <a:rPr lang="en-US" altLang="ja-JP" dirty="0" smtClean="0">
                <a:latin typeface="Arial"/>
                <a:ea typeface="ヒラギノ角ゴ ProN W3"/>
                <a:cs typeface="Arial"/>
              </a:rPr>
              <a:t>l</a:t>
            </a:r>
            <a:r>
              <a:rPr lang="en-US" altLang="ja-JP" dirty="0" smtClean="0">
                <a:latin typeface="Arial"/>
                <a:ea typeface="ヒラギノ角ゴ ProN W3"/>
                <a:cs typeface="Arial"/>
              </a:rPr>
              <a:t>emon </a:t>
            </a:r>
            <a:r>
              <a:rPr lang="ja-JP" altLang="en-US" dirty="0" smtClean="0">
                <a:latin typeface="Arial"/>
                <a:ea typeface="ヒラギノ角ゴ ProN W3"/>
                <a:cs typeface="Arial"/>
              </a:rPr>
              <a:t>が原因</a:t>
            </a:r>
            <a:r>
              <a:rPr lang="en-US" altLang="ja-JP" dirty="0" smtClean="0">
                <a:latin typeface="Arial"/>
                <a:ea typeface="ヒラギノ角ゴ ProN W3"/>
                <a:cs typeface="Arial"/>
              </a:rPr>
              <a:t> (</a:t>
            </a:r>
            <a:r>
              <a:rPr lang="ja-JP" altLang="en-US" dirty="0" smtClean="0">
                <a:latin typeface="Arial"/>
                <a:ea typeface="ヒラギノ角ゴ ProN W3"/>
                <a:cs typeface="Arial"/>
              </a:rPr>
              <a:t>管理者に連絡</a:t>
            </a:r>
            <a:r>
              <a:rPr lang="en-US" altLang="ja-JP" dirty="0" smtClean="0">
                <a:latin typeface="Arial"/>
                <a:ea typeface="ヒラギノ角ゴ ProN W3"/>
                <a:cs typeface="Arial"/>
              </a:rPr>
              <a:t>)</a:t>
            </a:r>
            <a:endParaRPr lang="en-US" altLang="ja-JP" dirty="0" smtClean="0">
              <a:latin typeface="Arial"/>
              <a:ea typeface="ヒラギノ角ゴ ProN W3"/>
              <a:cs typeface="Arial"/>
            </a:endParaRPr>
          </a:p>
          <a:p>
            <a:r>
              <a:rPr lang="ja-JP" altLang="en-US" sz="3027" dirty="0" smtClean="0">
                <a:latin typeface="Arial"/>
                <a:ea typeface="ヒラギノ角ゴ ProN W3"/>
                <a:cs typeface="Arial"/>
              </a:rPr>
              <a:t>両方の </a:t>
            </a:r>
            <a:r>
              <a:rPr lang="en-US" altLang="ja-JP" sz="3027" dirty="0" smtClean="0">
                <a:latin typeface="Arial"/>
                <a:ea typeface="ヒラギノ角ゴ ProN W3"/>
                <a:cs typeface="Arial"/>
              </a:rPr>
              <a:t>IP </a:t>
            </a:r>
            <a:r>
              <a:rPr lang="ja-JP" altLang="en-US" sz="3027" dirty="0" smtClean="0">
                <a:latin typeface="Arial"/>
                <a:ea typeface="ヒラギノ角ゴ ProN W3"/>
                <a:cs typeface="Arial"/>
              </a:rPr>
              <a:t>では通るがドメイン名では通らない</a:t>
            </a:r>
            <a:endParaRPr lang="en-US" altLang="ja-JP" sz="3027" dirty="0" smtClean="0">
              <a:latin typeface="Arial"/>
              <a:ea typeface="ヒラギノ角ゴ ProN W3"/>
              <a:cs typeface="Arial"/>
            </a:endParaRPr>
          </a:p>
          <a:p>
            <a:pPr lvl="1"/>
            <a:r>
              <a:rPr lang="en-US" altLang="ja-JP" dirty="0" smtClean="0">
                <a:latin typeface="Arial"/>
                <a:ea typeface="ヒラギノ角ゴ ProN W3"/>
                <a:cs typeface="Arial"/>
              </a:rPr>
              <a:t>DNS </a:t>
            </a:r>
            <a:r>
              <a:rPr lang="ja-JP" altLang="en-US" dirty="0" smtClean="0">
                <a:latin typeface="Arial"/>
                <a:ea typeface="ヒラギノ角ゴ ProN W3"/>
                <a:cs typeface="Arial"/>
              </a:rPr>
              <a:t>が原因 </a:t>
            </a:r>
            <a:r>
              <a:rPr lang="en-US" altLang="ja-JP" dirty="0" smtClean="0">
                <a:latin typeface="Arial"/>
                <a:ea typeface="ヒラギノ角ゴ ProN W3"/>
                <a:cs typeface="Arial"/>
              </a:rPr>
              <a:t>(</a:t>
            </a:r>
            <a:r>
              <a:rPr lang="ja-JP" altLang="en-US" dirty="0" smtClean="0">
                <a:latin typeface="Arial"/>
                <a:ea typeface="ヒラギノ角ゴ ProN W3"/>
                <a:cs typeface="Arial"/>
              </a:rPr>
              <a:t>管理者に連絡</a:t>
            </a:r>
            <a:r>
              <a:rPr lang="en-US" altLang="ja-JP" dirty="0" smtClean="0">
                <a:latin typeface="Arial"/>
                <a:ea typeface="ヒラギノ角ゴ ProN W3"/>
                <a:cs typeface="Arial"/>
              </a:rPr>
              <a:t>)</a:t>
            </a:r>
          </a:p>
          <a:p>
            <a:pPr lvl="1">
              <a:buNone/>
            </a:pPr>
            <a:endParaRPr kumimoji="1" lang="ja-JP" altLang="en-US" dirty="0">
              <a:latin typeface="Arial"/>
              <a:ea typeface="ヒラギノ角ゴ ProN W3"/>
              <a:cs typeface="Arial"/>
            </a:endParaRPr>
          </a:p>
        </p:txBody>
      </p:sp>
      <p:sp>
        <p:nvSpPr>
          <p:cNvPr id="6"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3</a:t>
            </a:r>
            <a:r>
              <a:rPr lang="en-US" altLang="ja-JP" sz="4000" dirty="0" smtClean="0">
                <a:solidFill>
                  <a:schemeClr val="tx2"/>
                </a:solidFill>
                <a:latin typeface="Arial"/>
                <a:ea typeface="ヒラギノ角ゴ ProN W3"/>
                <a:cs typeface="Arial"/>
              </a:rPr>
              <a:t>. lemon </a:t>
            </a:r>
            <a:r>
              <a:rPr lang="ja-JP" altLang="en-US" sz="4000" dirty="0" smtClean="0">
                <a:solidFill>
                  <a:schemeClr val="tx2"/>
                </a:solidFill>
                <a:latin typeface="Arial"/>
                <a:ea typeface="ヒラギノ角ゴ ProN W3"/>
                <a:cs typeface="Arial"/>
              </a:rPr>
              <a:t>に</a:t>
            </a:r>
            <a:r>
              <a:rPr lang="en-US" altLang="ja-JP" sz="4000" dirty="0" smtClean="0">
                <a:solidFill>
                  <a:schemeClr val="tx2"/>
                </a:solidFill>
                <a:latin typeface="Arial"/>
                <a:ea typeface="ヒラギノ角ゴ ProN W3"/>
                <a:cs typeface="Arial"/>
              </a:rPr>
              <a:t> ping (2)</a:t>
            </a:r>
            <a:endParaRPr kumimoji="1" lang="ja-JP" altLang="en-US" sz="4000" b="0" i="0" u="none" strike="noStrike" kern="1200" cap="none" spc="0" normalizeH="0" baseline="0" noProof="0" dirty="0">
              <a:ln>
                <a:noFill/>
              </a:ln>
              <a:solidFill>
                <a:schemeClr val="tx2"/>
              </a:solidFill>
              <a:effectLst/>
              <a:uLnTx/>
              <a:uFillTx/>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52400" y="1447800"/>
            <a:ext cx="8991600" cy="4325112"/>
          </a:xfrm>
        </p:spPr>
        <p:txBody>
          <a:bodyPr/>
          <a:lstStyle/>
          <a:p>
            <a:r>
              <a:rPr kumimoji="1" lang="en-US" altLang="ja-JP" dirty="0" smtClean="0">
                <a:latin typeface="Arial"/>
                <a:ea typeface="ヒラギノ角ゴ ProN W3"/>
                <a:cs typeface="Arial"/>
              </a:rPr>
              <a:t>IP </a:t>
            </a:r>
            <a:r>
              <a:rPr kumimoji="1" lang="ja-JP" altLang="en-US" dirty="0" smtClean="0">
                <a:latin typeface="Arial"/>
                <a:ea typeface="ヒラギノ角ゴ ProN W3"/>
                <a:cs typeface="Arial"/>
              </a:rPr>
              <a:t>アドレスの変換</a:t>
            </a:r>
            <a:endParaRPr kumimoji="1" lang="en-US" altLang="ja-JP" dirty="0" smtClean="0">
              <a:latin typeface="Arial"/>
              <a:ea typeface="ヒラギノ角ゴ ProN W3"/>
              <a:cs typeface="Arial"/>
            </a:endParaRPr>
          </a:p>
          <a:p>
            <a:pPr lvl="1"/>
            <a:r>
              <a:rPr kumimoji="1" lang="en-US" altLang="ja-JP" dirty="0" smtClean="0">
                <a:latin typeface="Arial"/>
                <a:ea typeface="ヒラギノ角ゴ ProN W3"/>
                <a:cs typeface="Arial"/>
              </a:rPr>
              <a:t>NAT</a:t>
            </a:r>
          </a:p>
          <a:p>
            <a:pPr lvl="1"/>
            <a:r>
              <a:rPr lang="en-US" altLang="ja-JP" dirty="0" smtClean="0">
                <a:latin typeface="Arial"/>
                <a:ea typeface="ヒラギノ角ゴ ProN W3"/>
                <a:cs typeface="Arial"/>
              </a:rPr>
              <a:t>NAPT</a:t>
            </a:r>
          </a:p>
          <a:p>
            <a:r>
              <a:rPr lang="ja-JP" altLang="en-US" dirty="0" smtClean="0">
                <a:latin typeface="Arial"/>
                <a:ea typeface="ヒラギノ角ゴ ProN W3"/>
                <a:cs typeface="Arial"/>
              </a:rPr>
              <a:t>ネットワークとネットワークの</a:t>
            </a:r>
            <a:r>
              <a:rPr lang="ja-JP" altLang="en-US" dirty="0" smtClean="0">
                <a:latin typeface="Arial"/>
                <a:ea typeface="ヒラギノ角ゴ ProN W3"/>
                <a:cs typeface="Arial"/>
              </a:rPr>
              <a:t>中継</a:t>
            </a:r>
            <a:r>
              <a:rPr lang="en-US" altLang="ja-JP" dirty="0" smtClean="0">
                <a:latin typeface="Arial"/>
                <a:ea typeface="ヒラギノ角ゴ ProN W3"/>
                <a:cs typeface="Arial"/>
              </a:rPr>
              <a:t> (</a:t>
            </a:r>
            <a:r>
              <a:rPr lang="ja-JP" altLang="en-US" dirty="0" smtClean="0">
                <a:latin typeface="Arial"/>
                <a:ea typeface="ヒラギノ角ゴ ProN W3"/>
                <a:cs typeface="Arial"/>
              </a:rPr>
              <a:t>ゲートウェイ</a:t>
            </a:r>
            <a:r>
              <a:rPr lang="en-US" altLang="ja-JP" dirty="0" smtClean="0">
                <a:latin typeface="Arial"/>
                <a:ea typeface="ヒラギノ角ゴ ProN W3"/>
                <a:cs typeface="Arial"/>
              </a:rPr>
              <a:t>)</a:t>
            </a:r>
          </a:p>
          <a:p>
            <a:r>
              <a:rPr lang="ja-JP" altLang="en-US" dirty="0" smtClean="0">
                <a:latin typeface="Arial"/>
                <a:ea typeface="ヒラギノ角ゴ ProN W3"/>
                <a:cs typeface="Arial"/>
              </a:rPr>
              <a:t>パケットフィルタリング</a:t>
            </a:r>
            <a:endParaRPr lang="en-US" altLang="ja-JP" dirty="0" smtClean="0">
              <a:latin typeface="Arial"/>
              <a:ea typeface="ヒラギノ角ゴ ProN W3"/>
              <a:cs typeface="Arial"/>
            </a:endParaRPr>
          </a:p>
          <a:p>
            <a:r>
              <a:rPr lang="ja-JP" altLang="en-US" dirty="0" smtClean="0">
                <a:latin typeface="Arial"/>
                <a:ea typeface="ヒラギノ角ゴ ProN W3"/>
                <a:cs typeface="Arial"/>
              </a:rPr>
              <a:t>経路制御 </a:t>
            </a:r>
            <a:r>
              <a:rPr lang="en-US" altLang="ja-JP" dirty="0" smtClean="0">
                <a:latin typeface="Arial"/>
                <a:ea typeface="ヒラギノ角ゴ ProN W3"/>
                <a:cs typeface="Arial"/>
              </a:rPr>
              <a:t>(</a:t>
            </a:r>
            <a:r>
              <a:rPr lang="ja-JP" altLang="en-US" dirty="0" smtClean="0">
                <a:latin typeface="Arial"/>
                <a:ea typeface="ヒラギノ角ゴ ProN W3"/>
                <a:cs typeface="Arial"/>
              </a:rPr>
              <a:t>ルーティング</a:t>
            </a:r>
            <a:r>
              <a:rPr lang="en-US" altLang="ja-JP" dirty="0" smtClean="0">
                <a:latin typeface="Arial"/>
                <a:ea typeface="ヒラギノ角ゴ ProN W3"/>
                <a:cs typeface="Arial"/>
              </a:rPr>
              <a:t>)</a:t>
            </a:r>
          </a:p>
          <a:p>
            <a:endParaRPr lang="en-US" altLang="ja-JP" dirty="0" smtClean="0">
              <a:latin typeface="Arial"/>
              <a:ea typeface="ヒラギノ角ゴ ProN W3"/>
              <a:cs typeface="Arial"/>
            </a:endParaRPr>
          </a:p>
        </p:txBody>
      </p:sp>
      <p:sp>
        <p:nvSpPr>
          <p:cNvPr id="4"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4000" noProof="0" dirty="0" smtClean="0">
                <a:solidFill>
                  <a:schemeClr val="tx2"/>
                </a:solidFill>
                <a:latin typeface="ヒラギノ角ゴ ProN W3"/>
                <a:ea typeface="ヒラギノ角ゴ ProN W3"/>
                <a:cs typeface="ヒラギノ角ゴ ProN W3"/>
              </a:rPr>
              <a:t>ルータの役割</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正方形/長方形 4"/>
          <p:cNvSpPr/>
          <p:nvPr/>
        </p:nvSpPr>
        <p:spPr>
          <a:xfrm>
            <a:off x="1857356" y="2786058"/>
            <a:ext cx="1357322" cy="642942"/>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err="1" smtClean="0">
                <a:solidFill>
                  <a:schemeClr val="tx1"/>
                </a:solidFill>
                <a:latin typeface="Arial"/>
                <a:ea typeface="ヒラギノ角ゴ ProN W3"/>
                <a:cs typeface="Arial"/>
              </a:rPr>
              <a:t>r</a:t>
            </a:r>
            <a:r>
              <a:rPr kumimoji="1" lang="en-US" altLang="ja-JP" sz="2800" dirty="0" err="1" smtClean="0">
                <a:solidFill>
                  <a:schemeClr val="tx1"/>
                </a:solidFill>
                <a:latin typeface="Arial"/>
                <a:ea typeface="ヒラギノ角ゴ ProN W3"/>
                <a:cs typeface="Arial"/>
              </a:rPr>
              <a:t>ingo</a:t>
            </a:r>
            <a:endParaRPr kumimoji="1" lang="ja-JP" altLang="en-US" dirty="0">
              <a:solidFill>
                <a:schemeClr val="tx1"/>
              </a:solidFill>
              <a:latin typeface="Arial"/>
              <a:ea typeface="ヒラギノ角ゴ ProN W3"/>
              <a:cs typeface="Arial"/>
            </a:endParaRPr>
          </a:p>
        </p:txBody>
      </p:sp>
      <p:cxnSp>
        <p:nvCxnSpPr>
          <p:cNvPr id="31" name="直線コネクタ 30"/>
          <p:cNvCxnSpPr/>
          <p:nvPr/>
        </p:nvCxnSpPr>
        <p:spPr>
          <a:xfrm rot="10800000">
            <a:off x="1071538" y="2428868"/>
            <a:ext cx="363381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rot="5400000">
            <a:off x="2250265" y="2607463"/>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rot="5400000">
            <a:off x="2250265" y="360759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rot="10800000">
            <a:off x="500034" y="3786190"/>
            <a:ext cx="864396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正方形/長方形 40"/>
          <p:cNvSpPr/>
          <p:nvPr/>
        </p:nvSpPr>
        <p:spPr>
          <a:xfrm>
            <a:off x="214282" y="4143380"/>
            <a:ext cx="1766918" cy="88582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latin typeface="Arial"/>
                <a:ea typeface="ヒラギノ角ゴ ProN W3"/>
                <a:cs typeface="Arial"/>
              </a:rPr>
              <a:t>y</a:t>
            </a:r>
            <a:r>
              <a:rPr lang="en-US" altLang="ja-JP" sz="2800" dirty="0" smtClean="0">
                <a:solidFill>
                  <a:schemeClr val="tx1"/>
                </a:solidFill>
                <a:latin typeface="Arial"/>
                <a:ea typeface="ヒラギノ角ゴ ProN W3"/>
                <a:cs typeface="Arial"/>
              </a:rPr>
              <a:t>ellow</a:t>
            </a:r>
            <a:endParaRPr lang="en-US" altLang="ja-JP" sz="2800" dirty="0" smtClean="0">
              <a:solidFill>
                <a:schemeClr val="tx1"/>
              </a:solidFill>
              <a:latin typeface="Arial"/>
              <a:ea typeface="ヒラギノ角ゴ ProN W3"/>
              <a:cs typeface="Arial"/>
            </a:endParaRPr>
          </a:p>
          <a:p>
            <a:pPr algn="ctr"/>
            <a:r>
              <a:rPr lang="en-US" altLang="ja-JP" sz="2800" dirty="0" smtClean="0">
                <a:solidFill>
                  <a:schemeClr val="tx1"/>
                </a:solidFill>
                <a:latin typeface="Arial"/>
                <a:ea typeface="ヒラギノ角ゴ ProN W3"/>
                <a:cs typeface="Arial"/>
              </a:rPr>
              <a:t>(1st.DNS)</a:t>
            </a:r>
            <a:endParaRPr kumimoji="1" lang="ja-JP" altLang="en-US" dirty="0">
              <a:solidFill>
                <a:schemeClr val="tx1"/>
              </a:solidFill>
              <a:latin typeface="Arial"/>
              <a:ea typeface="ヒラギノ角ゴ ProN W3"/>
              <a:cs typeface="Arial"/>
            </a:endParaRPr>
          </a:p>
        </p:txBody>
      </p:sp>
      <p:cxnSp>
        <p:nvCxnSpPr>
          <p:cNvPr id="42" name="直線コネクタ 41"/>
          <p:cNvCxnSpPr/>
          <p:nvPr/>
        </p:nvCxnSpPr>
        <p:spPr>
          <a:xfrm rot="5400000">
            <a:off x="821505" y="396478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2285984" y="4143380"/>
            <a:ext cx="1981216" cy="88582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latin typeface="Arial"/>
                <a:ea typeface="ヒラギノ角ゴ ProN W3"/>
                <a:cs typeface="Arial"/>
              </a:rPr>
              <a:t>b</a:t>
            </a:r>
            <a:r>
              <a:rPr lang="en-US" altLang="ja-JP" sz="2800" dirty="0" smtClean="0">
                <a:solidFill>
                  <a:schemeClr val="tx1"/>
                </a:solidFill>
                <a:latin typeface="Arial"/>
                <a:ea typeface="ヒラギノ角ゴ ProN W3"/>
                <a:cs typeface="Arial"/>
              </a:rPr>
              <a:t>lue</a:t>
            </a:r>
            <a:endParaRPr lang="en-US" altLang="ja-JP" sz="2800" dirty="0" smtClean="0">
              <a:solidFill>
                <a:schemeClr val="tx1"/>
              </a:solidFill>
              <a:latin typeface="Arial"/>
              <a:ea typeface="ヒラギノ角ゴ ProN W3"/>
              <a:cs typeface="Arial"/>
            </a:endParaRPr>
          </a:p>
          <a:p>
            <a:pPr algn="ctr"/>
            <a:r>
              <a:rPr lang="en-US" altLang="ja-JP" sz="2800" dirty="0" smtClean="0">
                <a:solidFill>
                  <a:schemeClr val="tx1"/>
                </a:solidFill>
                <a:latin typeface="Arial"/>
                <a:ea typeface="ヒラギノ角ゴ ProN W3"/>
                <a:cs typeface="Arial"/>
              </a:rPr>
              <a:t>(2nd.DNS)</a:t>
            </a:r>
            <a:endParaRPr kumimoji="1" lang="ja-JP" altLang="en-US" dirty="0">
              <a:solidFill>
                <a:schemeClr val="tx1"/>
              </a:solidFill>
              <a:latin typeface="Arial"/>
              <a:ea typeface="ヒラギノ角ゴ ProN W3"/>
              <a:cs typeface="Arial"/>
            </a:endParaRPr>
          </a:p>
        </p:txBody>
      </p:sp>
      <p:cxnSp>
        <p:nvCxnSpPr>
          <p:cNvPr id="44" name="直線コネクタ 43"/>
          <p:cNvCxnSpPr/>
          <p:nvPr/>
        </p:nvCxnSpPr>
        <p:spPr>
          <a:xfrm rot="5400000">
            <a:off x="2893207" y="396478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6000760" y="4143380"/>
            <a:ext cx="1500198"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latin typeface="Arial"/>
                <a:ea typeface="ヒラギノ角ゴ ProN W3"/>
                <a:cs typeface="Arial"/>
              </a:rPr>
              <a:t>lemon</a:t>
            </a:r>
          </a:p>
        </p:txBody>
      </p:sp>
      <p:cxnSp>
        <p:nvCxnSpPr>
          <p:cNvPr id="46" name="直線コネクタ 45"/>
          <p:cNvCxnSpPr/>
          <p:nvPr/>
        </p:nvCxnSpPr>
        <p:spPr>
          <a:xfrm rot="5400000">
            <a:off x="6536545" y="396478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7786710" y="4143380"/>
            <a:ext cx="1071570"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latin typeface="Arial"/>
                <a:ea typeface="ヒラギノ角ゴ ProN W3"/>
                <a:cs typeface="Arial"/>
              </a:rPr>
              <a:t>FTP</a:t>
            </a:r>
          </a:p>
        </p:txBody>
      </p:sp>
      <p:cxnSp>
        <p:nvCxnSpPr>
          <p:cNvPr id="49" name="直線コネクタ 48"/>
          <p:cNvCxnSpPr/>
          <p:nvPr/>
        </p:nvCxnSpPr>
        <p:spPr>
          <a:xfrm rot="5400000">
            <a:off x="8108181" y="3964785"/>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rot="16200000" flipH="1">
            <a:off x="6500826" y="4929198"/>
            <a:ext cx="428627" cy="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rot="10800000">
            <a:off x="5010152" y="5143512"/>
            <a:ext cx="3919566" cy="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4857752" y="5500702"/>
            <a:ext cx="1071570"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Arial"/>
                <a:ea typeface="ヒラギノ角ゴ ProN W3"/>
                <a:cs typeface="Arial"/>
              </a:rPr>
              <a:t>実験機</a:t>
            </a:r>
            <a:endParaRPr lang="en-US" altLang="ja-JP" sz="2000" dirty="0" smtClean="0">
              <a:solidFill>
                <a:schemeClr val="tx1"/>
              </a:solidFill>
              <a:latin typeface="Arial"/>
              <a:ea typeface="ヒラギノ角ゴ ProN W3"/>
              <a:cs typeface="Arial"/>
            </a:endParaRPr>
          </a:p>
        </p:txBody>
      </p:sp>
      <p:cxnSp>
        <p:nvCxnSpPr>
          <p:cNvPr id="58" name="直線コネクタ 57"/>
          <p:cNvCxnSpPr/>
          <p:nvPr/>
        </p:nvCxnSpPr>
        <p:spPr>
          <a:xfrm rot="5400000">
            <a:off x="5179223" y="5322107"/>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a:off x="6172200" y="5500702"/>
            <a:ext cx="1471634" cy="57150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rPr>
              <a:t>教員・院生 </a:t>
            </a:r>
            <a:r>
              <a:rPr lang="en-US" altLang="ja-JP" sz="2000" dirty="0" smtClean="0">
                <a:solidFill>
                  <a:schemeClr val="tx1"/>
                </a:solidFill>
              </a:rPr>
              <a:t>PC</a:t>
            </a:r>
          </a:p>
        </p:txBody>
      </p:sp>
      <p:cxnSp>
        <p:nvCxnSpPr>
          <p:cNvPr id="60" name="直線コネクタ 59"/>
          <p:cNvCxnSpPr/>
          <p:nvPr/>
        </p:nvCxnSpPr>
        <p:spPr>
          <a:xfrm rot="5400000">
            <a:off x="6536545" y="5322107"/>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円/楕円 35"/>
          <p:cNvSpPr/>
          <p:nvPr/>
        </p:nvSpPr>
        <p:spPr>
          <a:xfrm>
            <a:off x="6072198" y="5143512"/>
            <a:ext cx="1643074" cy="1285884"/>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矢印コネクタ 36"/>
          <p:cNvCxnSpPr>
            <a:stCxn id="36" idx="1"/>
          </p:cNvCxnSpPr>
          <p:nvPr/>
        </p:nvCxnSpPr>
        <p:spPr>
          <a:xfrm rot="16200000" flipV="1">
            <a:off x="3883775" y="2902779"/>
            <a:ext cx="1759950" cy="3098142"/>
          </a:xfrm>
          <a:prstGeom prst="straightConnector1">
            <a:avLst/>
          </a:prstGeom>
          <a:ln w="635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3352800" y="2362200"/>
            <a:ext cx="5791200" cy="1077218"/>
          </a:xfrm>
          <a:prstGeom prst="rect">
            <a:avLst/>
          </a:prstGeom>
          <a:noFill/>
        </p:spPr>
        <p:txBody>
          <a:bodyPr wrap="square" rtlCol="0">
            <a:spAutoFit/>
          </a:bodyPr>
          <a:lstStyle/>
          <a:p>
            <a:r>
              <a:rPr lang="en-US" altLang="ja-JP" sz="3200" dirty="0" smtClean="0">
                <a:solidFill>
                  <a:srgbClr val="FF0000"/>
                </a:solidFill>
                <a:latin typeface="Arial"/>
                <a:ea typeface="ヒラギノ角ゴ ProN W3"/>
                <a:cs typeface="Arial"/>
              </a:rPr>
              <a:t>p</a:t>
            </a:r>
            <a:r>
              <a:rPr kumimoji="1" lang="en-US" altLang="ja-JP" sz="3200" dirty="0" smtClean="0">
                <a:solidFill>
                  <a:srgbClr val="FF0000"/>
                </a:solidFill>
                <a:latin typeface="Arial"/>
                <a:ea typeface="ヒラギノ角ゴ ProN W3"/>
                <a:cs typeface="Arial"/>
              </a:rPr>
              <a:t>ing 133.87.45.1</a:t>
            </a:r>
          </a:p>
          <a:p>
            <a:r>
              <a:rPr lang="en-US" altLang="ja-JP" sz="3200" dirty="0" smtClean="0">
                <a:solidFill>
                  <a:srgbClr val="FF0000"/>
                </a:solidFill>
                <a:latin typeface="Arial"/>
                <a:ea typeface="ヒラギノ角ゴ ProN W3"/>
                <a:cs typeface="Arial"/>
              </a:rPr>
              <a:t>ping ringo.ep.sci.hokudai.ac.jp</a:t>
            </a:r>
            <a:endParaRPr kumimoji="1" lang="ja-JP" altLang="en-US" sz="3200" dirty="0">
              <a:solidFill>
                <a:srgbClr val="FF0000"/>
              </a:solidFill>
              <a:latin typeface="Arial"/>
              <a:ea typeface="ヒラギノ角ゴ ProN W3"/>
              <a:cs typeface="Arial"/>
            </a:endParaRPr>
          </a:p>
        </p:txBody>
      </p:sp>
      <p:sp>
        <p:nvSpPr>
          <p:cNvPr id="32" name="正方形/長方形 31"/>
          <p:cNvSpPr/>
          <p:nvPr/>
        </p:nvSpPr>
        <p:spPr>
          <a:xfrm>
            <a:off x="7786710" y="5500702"/>
            <a:ext cx="1285884" cy="595298"/>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smtClean="0">
                <a:solidFill>
                  <a:schemeClr val="tx1"/>
                </a:solidFill>
                <a:latin typeface="Arial"/>
                <a:ea typeface="ヒラギノ角ゴ ProN W3"/>
                <a:cs typeface="Arial"/>
              </a:rPr>
              <a:t>b</a:t>
            </a:r>
            <a:r>
              <a:rPr lang="en-US" altLang="ja-JP" sz="2000" dirty="0" smtClean="0">
                <a:solidFill>
                  <a:schemeClr val="tx1"/>
                </a:solidFill>
                <a:latin typeface="Arial"/>
                <a:ea typeface="ヒラギノ角ゴ ProN W3"/>
                <a:cs typeface="Arial"/>
              </a:rPr>
              <a:t>lue </a:t>
            </a:r>
            <a:r>
              <a:rPr lang="en-US" altLang="ja-JP" sz="2000" dirty="0" smtClean="0">
                <a:solidFill>
                  <a:schemeClr val="tx1"/>
                </a:solidFill>
                <a:latin typeface="Arial"/>
                <a:ea typeface="ヒラギノ角ゴ ProN W3"/>
                <a:cs typeface="Arial"/>
              </a:rPr>
              <a:t>(DHCP</a:t>
            </a:r>
            <a:r>
              <a:rPr lang="en-US" altLang="ja-JP" sz="2000" dirty="0" smtClean="0">
                <a:solidFill>
                  <a:schemeClr val="tx1"/>
                </a:solidFill>
                <a:latin typeface="Arial"/>
                <a:ea typeface="ヒラギノ角ゴ ProN W3"/>
                <a:cs typeface="Arial"/>
              </a:rPr>
              <a:t>)</a:t>
            </a:r>
            <a:endParaRPr lang="en-US" altLang="ja-JP" sz="2000" dirty="0" smtClean="0">
              <a:solidFill>
                <a:schemeClr val="tx1"/>
              </a:solidFill>
              <a:latin typeface="Arial"/>
              <a:ea typeface="ヒラギノ角ゴ ProN W3"/>
              <a:cs typeface="Arial"/>
            </a:endParaRPr>
          </a:p>
        </p:txBody>
      </p:sp>
      <p:cxnSp>
        <p:nvCxnSpPr>
          <p:cNvPr id="34" name="直線コネクタ 33"/>
          <p:cNvCxnSpPr/>
          <p:nvPr/>
        </p:nvCxnSpPr>
        <p:spPr>
          <a:xfrm rot="5400000">
            <a:off x="8108181" y="5322107"/>
            <a:ext cx="35719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4</a:t>
            </a:r>
            <a:r>
              <a:rPr lang="en-US" altLang="ja-JP" sz="4000" dirty="0" smtClean="0">
                <a:solidFill>
                  <a:schemeClr val="tx2"/>
                </a:solidFill>
                <a:latin typeface="Arial"/>
                <a:ea typeface="ヒラギノ角ゴ ProN W3"/>
                <a:cs typeface="Arial"/>
              </a:rPr>
              <a:t>. </a:t>
            </a:r>
            <a:r>
              <a:rPr lang="en-US" altLang="ja-JP" sz="4000" dirty="0" err="1" smtClean="0">
                <a:solidFill>
                  <a:schemeClr val="tx2"/>
                </a:solidFill>
                <a:latin typeface="Arial"/>
                <a:ea typeface="ヒラギノ角ゴ ProN W3"/>
                <a:cs typeface="Arial"/>
              </a:rPr>
              <a:t>r</a:t>
            </a:r>
            <a:r>
              <a:rPr lang="en-US" altLang="ja-JP" sz="4000" dirty="0" err="1" smtClean="0">
                <a:solidFill>
                  <a:schemeClr val="tx2"/>
                </a:solidFill>
                <a:latin typeface="Arial"/>
                <a:ea typeface="ヒラギノ角ゴ ProN W3"/>
                <a:cs typeface="Arial"/>
              </a:rPr>
              <a:t>ingo</a:t>
            </a:r>
            <a:r>
              <a:rPr lang="en-US" altLang="ja-JP" sz="4000" dirty="0" smtClean="0">
                <a:solidFill>
                  <a:schemeClr val="tx2"/>
                </a:solidFill>
                <a:latin typeface="Arial"/>
                <a:ea typeface="ヒラギノ角ゴ ProN W3"/>
                <a:cs typeface="Arial"/>
              </a:rPr>
              <a:t> </a:t>
            </a:r>
            <a:r>
              <a:rPr lang="ja-JP" altLang="en-US" sz="4000" dirty="0" smtClean="0">
                <a:solidFill>
                  <a:schemeClr val="tx2"/>
                </a:solidFill>
                <a:latin typeface="Arial"/>
                <a:ea typeface="ヒラギノ角ゴ ProN W3"/>
                <a:cs typeface="Arial"/>
              </a:rPr>
              <a:t>に</a:t>
            </a:r>
            <a:r>
              <a:rPr lang="en-US" altLang="ja-JP" sz="4000" dirty="0" smtClean="0">
                <a:solidFill>
                  <a:schemeClr val="tx2"/>
                </a:solidFill>
                <a:latin typeface="Arial"/>
                <a:ea typeface="ヒラギノ角ゴ ProN W3"/>
                <a:cs typeface="Arial"/>
              </a:rPr>
              <a:t> ping</a:t>
            </a:r>
            <a:endParaRPr kumimoji="1" lang="ja-JP" altLang="en-US" sz="4000" b="0" i="0" u="none" strike="noStrike" kern="1200" cap="none" spc="0" normalizeH="0" baseline="0" noProof="0" dirty="0">
              <a:ln>
                <a:noFill/>
              </a:ln>
              <a:solidFill>
                <a:schemeClr val="tx2"/>
              </a:solidFill>
              <a:effectLst/>
              <a:uLnTx/>
              <a:uFillTx/>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28600" y="1371600"/>
            <a:ext cx="8229600" cy="3686188"/>
          </a:xfrm>
        </p:spPr>
        <p:txBody>
          <a:bodyPr>
            <a:normAutofit/>
          </a:bodyPr>
          <a:lstStyle/>
          <a:p>
            <a:r>
              <a:rPr lang="en-US" altLang="ja-JP" dirty="0" smtClean="0">
                <a:latin typeface="Arial"/>
                <a:ea typeface="ヒラギノ角ゴ ProN W3"/>
                <a:cs typeface="Arial"/>
              </a:rPr>
              <a:t>p</a:t>
            </a:r>
            <a:r>
              <a:rPr kumimoji="1" lang="en-US" altLang="ja-JP" dirty="0" smtClean="0">
                <a:latin typeface="Arial"/>
                <a:ea typeface="ヒラギノ角ゴ ProN W3"/>
                <a:cs typeface="Arial"/>
              </a:rPr>
              <a:t>ing </a:t>
            </a:r>
            <a:r>
              <a:rPr kumimoji="1" lang="ja-JP" altLang="en-US" dirty="0" smtClean="0">
                <a:latin typeface="Arial"/>
                <a:ea typeface="ヒラギノ角ゴ ProN W3"/>
                <a:cs typeface="Arial"/>
              </a:rPr>
              <a:t>が通った場合</a:t>
            </a:r>
            <a:endParaRPr kumimoji="1" lang="en-US" altLang="ja-JP" dirty="0" smtClean="0">
              <a:latin typeface="Arial"/>
              <a:ea typeface="ヒラギノ角ゴ ProN W3"/>
              <a:cs typeface="Arial"/>
            </a:endParaRPr>
          </a:p>
          <a:p>
            <a:pPr lvl="1"/>
            <a:r>
              <a:rPr kumimoji="1" lang="en-US" altLang="ja-JP" sz="2400" dirty="0" smtClean="0">
                <a:latin typeface="Arial"/>
                <a:ea typeface="ヒラギノ角ゴ ProN W3"/>
                <a:cs typeface="Arial"/>
              </a:rPr>
              <a:t>HINES </a:t>
            </a:r>
            <a:r>
              <a:rPr lang="ja-JP" altLang="en-US" sz="2400" dirty="0" smtClean="0">
                <a:latin typeface="Arial"/>
                <a:ea typeface="ヒラギノ角ゴ ProN W3"/>
                <a:cs typeface="Arial"/>
              </a:rPr>
              <a:t>が原因 </a:t>
            </a:r>
            <a:r>
              <a:rPr lang="en-US" altLang="ja-JP" sz="2400" dirty="0" smtClean="0">
                <a:latin typeface="Arial"/>
                <a:ea typeface="ヒラギノ角ゴ ProN W3"/>
                <a:cs typeface="Arial"/>
              </a:rPr>
              <a:t>(</a:t>
            </a:r>
            <a:r>
              <a:rPr lang="ja-JP" altLang="en-US" sz="2400" dirty="0" smtClean="0">
                <a:latin typeface="Arial"/>
                <a:ea typeface="ヒラギノ角ゴ ProN W3"/>
                <a:cs typeface="Arial"/>
              </a:rPr>
              <a:t>管理外・・・</a:t>
            </a:r>
            <a:r>
              <a:rPr lang="en-US" altLang="ja-JP" sz="2400" dirty="0" smtClean="0">
                <a:latin typeface="Arial"/>
                <a:ea typeface="ヒラギノ角ゴ ProN W3"/>
                <a:cs typeface="Arial"/>
              </a:rPr>
              <a:t>)</a:t>
            </a:r>
          </a:p>
          <a:p>
            <a:r>
              <a:rPr lang="en-US" altLang="ja-JP" dirty="0" smtClean="0">
                <a:latin typeface="Arial"/>
                <a:ea typeface="ヒラギノ角ゴ ProN W3"/>
                <a:cs typeface="Arial"/>
              </a:rPr>
              <a:t>ping </a:t>
            </a:r>
            <a:r>
              <a:rPr lang="ja-JP" altLang="en-US" dirty="0" smtClean="0">
                <a:latin typeface="Arial"/>
                <a:ea typeface="ヒラギノ角ゴ ProN W3"/>
                <a:cs typeface="Arial"/>
              </a:rPr>
              <a:t>が通らない場合</a:t>
            </a:r>
            <a:endParaRPr lang="en-US" altLang="ja-JP" dirty="0" smtClean="0">
              <a:latin typeface="Arial"/>
              <a:ea typeface="ヒラギノ角ゴ ProN W3"/>
              <a:cs typeface="Arial"/>
            </a:endParaRPr>
          </a:p>
          <a:p>
            <a:pPr lvl="1"/>
            <a:r>
              <a:rPr lang="en-US" altLang="ja-JP" sz="2400" dirty="0" err="1" smtClean="0">
                <a:latin typeface="Arial"/>
                <a:ea typeface="ヒラギノ角ゴ ProN W3"/>
                <a:cs typeface="Arial"/>
              </a:rPr>
              <a:t>ringo</a:t>
            </a:r>
            <a:r>
              <a:rPr lang="en-US" altLang="ja-JP" sz="2400" dirty="0" smtClean="0">
                <a:latin typeface="Arial"/>
                <a:ea typeface="ヒラギノ角ゴ ProN W3"/>
                <a:cs typeface="Arial"/>
              </a:rPr>
              <a:t> </a:t>
            </a:r>
            <a:r>
              <a:rPr lang="ja-JP" altLang="en-US" sz="2400" dirty="0" smtClean="0">
                <a:latin typeface="Arial"/>
                <a:ea typeface="ヒラギノ角ゴ ProN W3"/>
                <a:cs typeface="Arial"/>
              </a:rPr>
              <a:t>が原因 </a:t>
            </a:r>
            <a:r>
              <a:rPr lang="en-US" altLang="ja-JP" sz="2400" dirty="0" smtClean="0">
                <a:latin typeface="Arial"/>
                <a:ea typeface="ヒラギノ角ゴ ProN W3"/>
                <a:cs typeface="Arial"/>
              </a:rPr>
              <a:t>(</a:t>
            </a:r>
            <a:r>
              <a:rPr lang="ja-JP" altLang="en-US" sz="2400" dirty="0" smtClean="0">
                <a:latin typeface="Arial"/>
                <a:ea typeface="ヒラギノ角ゴ ProN W3"/>
                <a:cs typeface="Arial"/>
              </a:rPr>
              <a:t>管理者に連絡</a:t>
            </a:r>
            <a:r>
              <a:rPr lang="en-US" altLang="ja-JP" sz="2400" dirty="0" smtClean="0">
                <a:latin typeface="Arial"/>
                <a:ea typeface="ヒラギノ角ゴ ProN W3"/>
                <a:cs typeface="Arial"/>
              </a:rPr>
              <a:t>)</a:t>
            </a:r>
          </a:p>
          <a:p>
            <a:r>
              <a:rPr lang="en-US" altLang="ja-JP" dirty="0" smtClean="0">
                <a:latin typeface="Arial"/>
                <a:ea typeface="ヒラギノ角ゴ ProN W3"/>
                <a:cs typeface="Arial"/>
              </a:rPr>
              <a:t>IP </a:t>
            </a:r>
            <a:r>
              <a:rPr lang="ja-JP" altLang="en-US" dirty="0" smtClean="0">
                <a:latin typeface="Arial"/>
                <a:ea typeface="ヒラギノ角ゴ ProN W3"/>
                <a:cs typeface="Arial"/>
              </a:rPr>
              <a:t>アドレスは通るがドメイン名では通らない</a:t>
            </a:r>
            <a:endParaRPr lang="en-US" altLang="ja-JP" dirty="0" smtClean="0">
              <a:latin typeface="Arial"/>
              <a:ea typeface="ヒラギノ角ゴ ProN W3"/>
              <a:cs typeface="Arial"/>
            </a:endParaRPr>
          </a:p>
          <a:p>
            <a:pPr lvl="1"/>
            <a:r>
              <a:rPr lang="en-US" altLang="ja-JP" sz="2400" dirty="0" smtClean="0">
                <a:latin typeface="Arial"/>
                <a:ea typeface="ヒラギノ角ゴ ProN W3"/>
                <a:cs typeface="Arial"/>
              </a:rPr>
              <a:t>DNS </a:t>
            </a:r>
            <a:r>
              <a:rPr lang="ja-JP" altLang="en-US" sz="2400" dirty="0" smtClean="0">
                <a:latin typeface="Arial"/>
                <a:ea typeface="ヒラギノ角ゴ ProN W3"/>
                <a:cs typeface="Arial"/>
              </a:rPr>
              <a:t>が原因 </a:t>
            </a:r>
            <a:r>
              <a:rPr lang="en-US" altLang="ja-JP" sz="2400" dirty="0" smtClean="0">
                <a:latin typeface="Arial"/>
                <a:ea typeface="ヒラギノ角ゴ ProN W3"/>
                <a:cs typeface="Arial"/>
              </a:rPr>
              <a:t>(</a:t>
            </a:r>
            <a:r>
              <a:rPr lang="ja-JP" altLang="en-US" sz="2400" dirty="0" smtClean="0">
                <a:latin typeface="Arial"/>
                <a:ea typeface="ヒラギノ角ゴ ProN W3"/>
                <a:cs typeface="Arial"/>
              </a:rPr>
              <a:t>管理者に連絡</a:t>
            </a:r>
            <a:r>
              <a:rPr lang="en-US" altLang="ja-JP" sz="2400" dirty="0" smtClean="0">
                <a:latin typeface="Arial"/>
                <a:ea typeface="ヒラギノ角ゴ ProN W3"/>
                <a:cs typeface="Arial"/>
              </a:rPr>
              <a:t>)</a:t>
            </a:r>
          </a:p>
          <a:p>
            <a:pPr lvl="1"/>
            <a:r>
              <a:rPr lang="en-US" altLang="ja-JP" sz="2400" dirty="0" smtClean="0">
                <a:latin typeface="Arial"/>
                <a:ea typeface="ヒラギノ角ゴ ProN W3"/>
                <a:cs typeface="Arial"/>
              </a:rPr>
              <a:t>DNS </a:t>
            </a:r>
            <a:r>
              <a:rPr lang="ja-JP" altLang="en-US" sz="2400" dirty="0" smtClean="0">
                <a:latin typeface="Arial"/>
                <a:ea typeface="ヒラギノ角ゴ ProN W3"/>
                <a:cs typeface="Arial"/>
              </a:rPr>
              <a:t>サーバに </a:t>
            </a:r>
            <a:r>
              <a:rPr lang="en-US" altLang="ja-JP" sz="2400" dirty="0" smtClean="0">
                <a:latin typeface="Arial"/>
                <a:ea typeface="ヒラギノ角ゴ ProN W3"/>
                <a:cs typeface="Arial"/>
              </a:rPr>
              <a:t>ping </a:t>
            </a:r>
            <a:r>
              <a:rPr lang="ja-JP" altLang="en-US" sz="2400" dirty="0" smtClean="0">
                <a:latin typeface="Arial"/>
                <a:ea typeface="ヒラギノ角ゴ ProN W3"/>
                <a:cs typeface="Arial"/>
              </a:rPr>
              <a:t>を打ってみましょう</a:t>
            </a:r>
            <a:endParaRPr lang="en-US" altLang="ja-JP" sz="2400" dirty="0" smtClean="0">
              <a:latin typeface="Arial"/>
              <a:ea typeface="ヒラギノ角ゴ ProN W3"/>
              <a:cs typeface="Arial"/>
            </a:endParaRPr>
          </a:p>
        </p:txBody>
      </p:sp>
      <p:sp>
        <p:nvSpPr>
          <p:cNvPr id="4"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4</a:t>
            </a:r>
            <a:r>
              <a:rPr lang="en-US" altLang="ja-JP" sz="4000" dirty="0" smtClean="0">
                <a:solidFill>
                  <a:schemeClr val="tx2"/>
                </a:solidFill>
                <a:latin typeface="Arial"/>
                <a:ea typeface="ヒラギノ角ゴ ProN W3"/>
                <a:cs typeface="Arial"/>
              </a:rPr>
              <a:t>. </a:t>
            </a:r>
            <a:r>
              <a:rPr lang="en-US" altLang="ja-JP" sz="4000" dirty="0" err="1" smtClean="0">
                <a:solidFill>
                  <a:schemeClr val="tx2"/>
                </a:solidFill>
                <a:latin typeface="Arial"/>
                <a:ea typeface="ヒラギノ角ゴ ProN W3"/>
                <a:cs typeface="Arial"/>
              </a:rPr>
              <a:t>r</a:t>
            </a:r>
            <a:r>
              <a:rPr lang="en-US" altLang="ja-JP" sz="4000" dirty="0" err="1" smtClean="0">
                <a:solidFill>
                  <a:schemeClr val="tx2"/>
                </a:solidFill>
                <a:latin typeface="Arial"/>
                <a:ea typeface="ヒラギノ角ゴ ProN W3"/>
                <a:cs typeface="Arial"/>
              </a:rPr>
              <a:t>ingo</a:t>
            </a:r>
            <a:r>
              <a:rPr lang="en-US" altLang="ja-JP" sz="4000" dirty="0" smtClean="0">
                <a:solidFill>
                  <a:schemeClr val="tx2"/>
                </a:solidFill>
                <a:latin typeface="Arial"/>
                <a:ea typeface="ヒラギノ角ゴ ProN W3"/>
                <a:cs typeface="Arial"/>
              </a:rPr>
              <a:t> </a:t>
            </a:r>
            <a:r>
              <a:rPr lang="ja-JP" altLang="en-US" sz="4000" dirty="0" smtClean="0">
                <a:solidFill>
                  <a:schemeClr val="tx2"/>
                </a:solidFill>
                <a:latin typeface="Arial"/>
                <a:ea typeface="ヒラギノ角ゴ ProN W3"/>
                <a:cs typeface="Arial"/>
              </a:rPr>
              <a:t>に</a:t>
            </a:r>
            <a:r>
              <a:rPr lang="en-US" altLang="ja-JP" sz="4000" dirty="0" smtClean="0">
                <a:solidFill>
                  <a:schemeClr val="tx2"/>
                </a:solidFill>
                <a:latin typeface="Arial"/>
                <a:ea typeface="ヒラギノ角ゴ ProN W3"/>
                <a:cs typeface="Arial"/>
              </a:rPr>
              <a:t> ping (2)</a:t>
            </a:r>
            <a:endParaRPr kumimoji="1" lang="ja-JP" altLang="en-US" sz="4000" b="0" i="0" u="none" strike="noStrike" kern="1200" cap="none" spc="0" normalizeH="0" baseline="0" noProof="0" dirty="0">
              <a:ln>
                <a:noFill/>
              </a:ln>
              <a:solidFill>
                <a:schemeClr val="tx2"/>
              </a:solidFill>
              <a:effectLst/>
              <a:uLnTx/>
              <a:uFillTx/>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28600" y="1524000"/>
            <a:ext cx="8610600" cy="4325112"/>
          </a:xfrm>
        </p:spPr>
        <p:txBody>
          <a:bodyPr/>
          <a:lstStyle/>
          <a:p>
            <a:r>
              <a:rPr kumimoji="1" lang="ja-JP" altLang="en-US" dirty="0" smtClean="0">
                <a:latin typeface="Arial"/>
                <a:ea typeface="ヒラギノ角ゴ ProN W3"/>
                <a:cs typeface="Arial"/>
              </a:rPr>
              <a:t>ルーターは複数の </a:t>
            </a:r>
            <a:r>
              <a:rPr kumimoji="1" lang="en-US" altLang="ja-JP" dirty="0" smtClean="0">
                <a:latin typeface="Arial"/>
                <a:ea typeface="ヒラギノ角ゴ ProN W3"/>
                <a:cs typeface="Arial"/>
              </a:rPr>
              <a:t>PC </a:t>
            </a:r>
            <a:r>
              <a:rPr kumimoji="1" lang="ja-JP" altLang="en-US" dirty="0" smtClean="0">
                <a:latin typeface="Arial"/>
                <a:ea typeface="ヒラギノ角ゴ ProN W3"/>
                <a:cs typeface="Arial"/>
              </a:rPr>
              <a:t>を外のネットワークにつなげるための機器</a:t>
            </a:r>
            <a:endParaRPr kumimoji="1" lang="en-US" altLang="ja-JP" dirty="0" smtClean="0">
              <a:latin typeface="Arial"/>
              <a:ea typeface="ヒラギノ角ゴ ProN W3"/>
              <a:cs typeface="Arial"/>
            </a:endParaRPr>
          </a:p>
          <a:p>
            <a:r>
              <a:rPr lang="ja-JP" altLang="en-US" dirty="0" smtClean="0">
                <a:latin typeface="Arial"/>
                <a:ea typeface="ヒラギノ角ゴ ProN W3"/>
                <a:cs typeface="Arial"/>
              </a:rPr>
              <a:t>ヘッダを書き換えることにより</a:t>
            </a:r>
            <a:r>
              <a:rPr lang="ja-JP" altLang="en-US" dirty="0" smtClean="0">
                <a:latin typeface="Arial"/>
                <a:ea typeface="ヒラギノ角ゴ ProN W3"/>
                <a:cs typeface="Arial"/>
              </a:rPr>
              <a:t>プライベート</a:t>
            </a:r>
            <a:r>
              <a:rPr lang="en-US" altLang="ja-JP" dirty="0" smtClean="0">
                <a:latin typeface="Arial"/>
                <a:ea typeface="ヒラギノ角ゴ ProN W3"/>
                <a:cs typeface="Arial"/>
              </a:rPr>
              <a:t> IP </a:t>
            </a:r>
            <a:r>
              <a:rPr lang="ja-JP" altLang="en-US" dirty="0" smtClean="0">
                <a:latin typeface="Arial"/>
                <a:ea typeface="ヒラギノ角ゴ ProN W3"/>
                <a:cs typeface="Arial"/>
              </a:rPr>
              <a:t>をグローバル</a:t>
            </a:r>
            <a:r>
              <a:rPr lang="en-US" altLang="ja-JP" dirty="0" smtClean="0">
                <a:latin typeface="Arial"/>
                <a:ea typeface="ヒラギノ角ゴ ProN W3"/>
                <a:cs typeface="Arial"/>
              </a:rPr>
              <a:t> IP </a:t>
            </a:r>
            <a:r>
              <a:rPr lang="ja-JP" altLang="en-US" dirty="0" smtClean="0">
                <a:latin typeface="Arial"/>
                <a:ea typeface="ヒラギノ角ゴ ProN W3"/>
                <a:cs typeface="Arial"/>
              </a:rPr>
              <a:t>に変換</a:t>
            </a:r>
            <a:endParaRPr lang="en-US" altLang="ja-JP" dirty="0" smtClean="0">
              <a:latin typeface="Arial"/>
              <a:ea typeface="ヒラギノ角ゴ ProN W3"/>
              <a:cs typeface="Arial"/>
            </a:endParaRPr>
          </a:p>
          <a:p>
            <a:r>
              <a:rPr lang="ja-JP" altLang="en-US" dirty="0" smtClean="0">
                <a:latin typeface="Arial"/>
                <a:ea typeface="ヒラギノ角ゴ ProN W3"/>
                <a:cs typeface="Arial"/>
              </a:rPr>
              <a:t>快適にインターネットが使えるのはルーティング機能のおかげ</a:t>
            </a:r>
            <a:endParaRPr lang="en-US" altLang="ja-JP" dirty="0" smtClean="0">
              <a:latin typeface="Arial"/>
              <a:ea typeface="ヒラギノ角ゴ ProN W3"/>
              <a:cs typeface="Arial"/>
            </a:endParaRPr>
          </a:p>
          <a:p>
            <a:r>
              <a:rPr kumimoji="1" lang="ja-JP" altLang="en-US" dirty="0" smtClean="0">
                <a:latin typeface="Arial"/>
                <a:ea typeface="ヒラギノ角ゴ ProN W3"/>
                <a:cs typeface="Arial"/>
              </a:rPr>
              <a:t>ネットワークの仕組みを知っておけばトラブルが起きてもこわく</a:t>
            </a:r>
            <a:r>
              <a:rPr kumimoji="1" lang="ja-JP" altLang="en-US" dirty="0" smtClean="0">
                <a:latin typeface="Arial"/>
                <a:ea typeface="ヒラギノ角ゴ ProN W3"/>
                <a:cs typeface="Arial"/>
              </a:rPr>
              <a:t>ない</a:t>
            </a:r>
            <a:r>
              <a:rPr lang="en-US" altLang="ja-JP" dirty="0" smtClean="0">
                <a:latin typeface="Arial"/>
                <a:ea typeface="ヒラギノ角ゴ ProN W3"/>
                <a:cs typeface="Arial"/>
              </a:rPr>
              <a:t>!!</a:t>
            </a:r>
            <a:endParaRPr kumimoji="1" lang="en-US" altLang="ja-JP" dirty="0" smtClean="0">
              <a:latin typeface="Arial"/>
              <a:ea typeface="ヒラギノ角ゴ ProN W3"/>
              <a:cs typeface="Arial"/>
            </a:endParaRPr>
          </a:p>
        </p:txBody>
      </p:sp>
      <p:sp>
        <p:nvSpPr>
          <p:cNvPr id="4"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4000" b="0" i="0" u="none" strike="noStrike" kern="1200" cap="none" spc="0" normalizeH="0" baseline="0" noProof="0" dirty="0" smtClean="0">
                <a:ln>
                  <a:noFill/>
                </a:ln>
                <a:solidFill>
                  <a:schemeClr val="tx2"/>
                </a:solidFill>
                <a:effectLst/>
                <a:uLnTx/>
                <a:uFillTx/>
                <a:latin typeface="Arial"/>
                <a:ea typeface="ヒラギノ角ゴ ProN W3"/>
                <a:cs typeface="Arial"/>
              </a:rPr>
              <a:t>まとめ</a:t>
            </a:r>
            <a:endParaRPr kumimoji="1" lang="ja-JP" altLang="en-US" sz="4000" b="0" i="0" u="none" strike="noStrike" kern="1200" cap="none" spc="0" normalizeH="0" baseline="0" noProof="0" dirty="0">
              <a:ln>
                <a:noFill/>
              </a:ln>
              <a:solidFill>
                <a:schemeClr val="tx2"/>
              </a:solidFill>
              <a:effectLst/>
              <a:uLnTx/>
              <a:uFillTx/>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28600" y="1219200"/>
            <a:ext cx="8763000" cy="5638800"/>
          </a:xfrm>
        </p:spPr>
        <p:txBody>
          <a:bodyPr>
            <a:normAutofit fontScale="85000" lnSpcReduction="20000"/>
          </a:bodyPr>
          <a:lstStyle/>
          <a:p>
            <a:r>
              <a:rPr lang="ja-JP" altLang="en-US" dirty="0" smtClean="0">
                <a:latin typeface="Arial"/>
                <a:ea typeface="ヒラギノ角ゴ ProN W3"/>
                <a:cs typeface="Arial"/>
              </a:rPr>
              <a:t>近藤奨</a:t>
            </a:r>
            <a:r>
              <a:rPr lang="en-US" altLang="ja-JP" dirty="0" smtClean="0">
                <a:latin typeface="Arial"/>
                <a:ea typeface="ヒラギノ角ゴ ProN W3"/>
                <a:cs typeface="Arial"/>
              </a:rPr>
              <a:t>, 2010, </a:t>
            </a:r>
            <a:r>
              <a:rPr lang="ja-JP" altLang="en-US" dirty="0" smtClean="0">
                <a:latin typeface="Arial"/>
                <a:ea typeface="ヒラギノ角ゴ ProN W3"/>
                <a:cs typeface="Arial"/>
              </a:rPr>
              <a:t>ルーターとネットワーク</a:t>
            </a:r>
            <a:r>
              <a:rPr lang="en-US" altLang="ja-JP" dirty="0" smtClean="0">
                <a:latin typeface="Arial"/>
                <a:ea typeface="ヒラギノ角ゴ ProN W3"/>
                <a:cs typeface="Arial"/>
              </a:rPr>
              <a:t>, </a:t>
            </a:r>
            <a:r>
              <a:rPr lang="en-US" altLang="ja-JP" dirty="0" err="1" smtClean="0">
                <a:latin typeface="Arial"/>
                <a:ea typeface="ヒラギノ角ゴ ProN W3"/>
                <a:cs typeface="Arial"/>
              </a:rPr>
              <a:t>EPnetFaN</a:t>
            </a:r>
            <a:r>
              <a:rPr lang="ja-JP" altLang="en-US" dirty="0" smtClean="0">
                <a:latin typeface="Arial"/>
                <a:ea typeface="ヒラギノ角ゴ ProN W3"/>
                <a:cs typeface="Arial"/>
              </a:rPr>
              <a:t>座学編</a:t>
            </a:r>
            <a:endParaRPr lang="en-US" altLang="ja-JP" dirty="0" smtClean="0">
              <a:latin typeface="Arial"/>
              <a:ea typeface="ヒラギノ角ゴ ProN W3"/>
              <a:cs typeface="Arial"/>
            </a:endParaRPr>
          </a:p>
          <a:p>
            <a:pPr lvl="1"/>
            <a:r>
              <a:rPr lang="en-US" altLang="ja-JP" dirty="0" smtClean="0">
                <a:latin typeface="Arial"/>
                <a:ea typeface="ヒラギノ角ゴ ProN W3"/>
                <a:cs typeface="Arial"/>
                <a:hlinkClick r:id="rId2"/>
              </a:rPr>
              <a:t>http://www.ep.sci.hokudai.ac.jp/~epnetfan/zagaku/2010/0903/pub</a:t>
            </a:r>
            <a:r>
              <a:rPr lang="en-US" altLang="ja-JP" dirty="0" smtClean="0">
                <a:latin typeface="Arial"/>
                <a:ea typeface="ヒラギノ角ゴ ProN W3"/>
                <a:cs typeface="Arial"/>
                <a:hlinkClick r:id="rId2"/>
              </a:rPr>
              <a:t>/</a:t>
            </a:r>
            <a:endParaRPr lang="en-US" altLang="ja-JP" sz="2400" dirty="0" smtClean="0">
              <a:latin typeface="Arial"/>
              <a:ea typeface="ヒラギノ角ゴ ProN W3"/>
              <a:cs typeface="Arial"/>
            </a:endParaRPr>
          </a:p>
          <a:p>
            <a:r>
              <a:rPr lang="ja-JP" altLang="en-US" dirty="0" smtClean="0">
                <a:latin typeface="Arial"/>
                <a:ea typeface="ヒラギノ角ゴ ProN W3"/>
                <a:cs typeface="Arial"/>
              </a:rPr>
              <a:t>荻原弘尭</a:t>
            </a:r>
            <a:r>
              <a:rPr lang="en-US" altLang="ja-JP" dirty="0" smtClean="0">
                <a:latin typeface="Arial"/>
                <a:ea typeface="ヒラギノ角ゴ ProN W3"/>
                <a:cs typeface="Arial"/>
              </a:rPr>
              <a:t>, 2012, </a:t>
            </a:r>
            <a:r>
              <a:rPr lang="ja-JP" altLang="en-US" dirty="0" smtClean="0">
                <a:latin typeface="Arial"/>
                <a:ea typeface="ヒラギノ角ゴ ProN W3"/>
                <a:cs typeface="Arial"/>
              </a:rPr>
              <a:t>最低限</a:t>
            </a:r>
            <a:r>
              <a:rPr lang="en-US" altLang="ja-JP" dirty="0" smtClean="0">
                <a:latin typeface="Arial"/>
                <a:ea typeface="ヒラギノ角ゴ ProN W3"/>
                <a:cs typeface="Arial"/>
              </a:rPr>
              <a:t> Unix (Linux) 3, </a:t>
            </a:r>
            <a:r>
              <a:rPr lang="ja-JP" altLang="en-US" dirty="0" smtClean="0">
                <a:latin typeface="Arial"/>
                <a:ea typeface="ヒラギノ角ゴ ProN W3"/>
                <a:cs typeface="Arial"/>
              </a:rPr>
              <a:t>情報実験第</a:t>
            </a:r>
            <a:r>
              <a:rPr lang="en-US" altLang="ja-JP" dirty="0" smtClean="0">
                <a:latin typeface="Arial"/>
                <a:ea typeface="ヒラギノ角ゴ ProN W3"/>
                <a:cs typeface="Arial"/>
              </a:rPr>
              <a:t> 4 </a:t>
            </a:r>
            <a:r>
              <a:rPr lang="ja-JP" altLang="en-US" dirty="0" smtClean="0">
                <a:latin typeface="Arial"/>
                <a:ea typeface="ヒラギノ角ゴ ProN W3"/>
                <a:cs typeface="Arial"/>
              </a:rPr>
              <a:t>回資料</a:t>
            </a:r>
            <a:endParaRPr lang="en-US" altLang="ja-JP" dirty="0" smtClean="0">
              <a:latin typeface="Arial"/>
              <a:ea typeface="ヒラギノ角ゴ ProN W3"/>
              <a:cs typeface="Arial"/>
            </a:endParaRPr>
          </a:p>
          <a:p>
            <a:pPr lvl="1"/>
            <a:r>
              <a:rPr lang="en-US" altLang="ja-JP" dirty="0" smtClean="0">
                <a:latin typeface="Arial"/>
                <a:ea typeface="ヒラギノ角ゴ ProN W3"/>
                <a:cs typeface="Arial"/>
              </a:rPr>
              <a:t>http://www.ep.sci.hokudai.ac.jp/~inex/y2012/0511/lecture/pub/</a:t>
            </a:r>
          </a:p>
          <a:p>
            <a:r>
              <a:rPr lang="ja-JP" altLang="en-US" dirty="0" smtClean="0">
                <a:latin typeface="Arial"/>
                <a:ea typeface="ヒラギノ角ゴ ProN W3"/>
                <a:cs typeface="Arial"/>
              </a:rPr>
              <a:t>近藤奨</a:t>
            </a:r>
            <a:r>
              <a:rPr lang="en-US" altLang="ja-JP" dirty="0" smtClean="0">
                <a:latin typeface="Arial"/>
                <a:ea typeface="ヒラギノ角ゴ ProN W3"/>
                <a:cs typeface="Arial"/>
              </a:rPr>
              <a:t>, </a:t>
            </a:r>
            <a:r>
              <a:rPr lang="en-US" altLang="ja-JP" dirty="0" smtClean="0">
                <a:latin typeface="Arial"/>
                <a:ea typeface="ヒラギノ角ゴ ProN W3"/>
                <a:cs typeface="Arial"/>
              </a:rPr>
              <a:t>2010</a:t>
            </a:r>
            <a:r>
              <a:rPr lang="en-US" altLang="ja-JP" dirty="0" smtClean="0">
                <a:latin typeface="Arial"/>
                <a:ea typeface="ヒラギノ角ゴ ProN W3"/>
                <a:cs typeface="Arial"/>
              </a:rPr>
              <a:t>, </a:t>
            </a:r>
            <a:r>
              <a:rPr lang="ja-JP" altLang="en-US" dirty="0" smtClean="0">
                <a:latin typeface="Arial"/>
                <a:ea typeface="ヒラギノ角ゴ ProN W3"/>
                <a:cs typeface="Arial"/>
              </a:rPr>
              <a:t>最低限</a:t>
            </a:r>
            <a:r>
              <a:rPr lang="en-US" altLang="ja-JP" dirty="0" smtClean="0">
                <a:latin typeface="Arial"/>
                <a:ea typeface="ヒラギノ角ゴ ProN W3"/>
                <a:cs typeface="Arial"/>
              </a:rPr>
              <a:t> Internet, </a:t>
            </a:r>
            <a:r>
              <a:rPr lang="ja-JP" altLang="en-US" dirty="0" smtClean="0">
                <a:latin typeface="Arial"/>
                <a:ea typeface="ヒラギノ角ゴ ProN W3"/>
                <a:cs typeface="Arial"/>
              </a:rPr>
              <a:t>情報</a:t>
            </a:r>
            <a:r>
              <a:rPr lang="ja-JP" altLang="en-US" dirty="0" smtClean="0">
                <a:latin typeface="Arial"/>
                <a:ea typeface="ヒラギノ角ゴ ProN W3"/>
                <a:cs typeface="Arial"/>
              </a:rPr>
              <a:t>実験第 </a:t>
            </a:r>
            <a:r>
              <a:rPr lang="en-US" altLang="ja-JP" dirty="0" smtClean="0">
                <a:latin typeface="Arial"/>
                <a:ea typeface="ヒラギノ角ゴ ProN W3"/>
                <a:cs typeface="Arial"/>
              </a:rPr>
              <a:t>5</a:t>
            </a:r>
            <a:r>
              <a:rPr lang="ja-JP" altLang="en-US" dirty="0" smtClean="0">
                <a:latin typeface="Arial"/>
                <a:ea typeface="ヒラギノ角ゴ ProN W3"/>
                <a:cs typeface="Arial"/>
              </a:rPr>
              <a:t> 回資料</a:t>
            </a:r>
            <a:endParaRPr lang="en-US" altLang="ja-JP" dirty="0" smtClean="0">
              <a:latin typeface="Arial"/>
              <a:ea typeface="ヒラギノ角ゴ ProN W3"/>
              <a:cs typeface="Arial"/>
            </a:endParaRPr>
          </a:p>
          <a:p>
            <a:pPr lvl="1"/>
            <a:r>
              <a:rPr lang="en-US" altLang="ja-JP" sz="2600" dirty="0" smtClean="0">
                <a:latin typeface="Arial"/>
                <a:ea typeface="ヒラギノ角ゴ ProN W3"/>
                <a:cs typeface="Arial"/>
                <a:hlinkClick r:id="rId3"/>
              </a:rPr>
              <a:t>http://www.ep.sci.hokudai.ac.jp/~inex/y2010/0514/lecture/pub</a:t>
            </a:r>
            <a:r>
              <a:rPr lang="en-US" altLang="ja-JP" sz="2600" dirty="0" smtClean="0">
                <a:latin typeface="Arial"/>
                <a:ea typeface="ヒラギノ角ゴ ProN W3"/>
                <a:cs typeface="Arial"/>
                <a:hlinkClick r:id="rId3"/>
              </a:rPr>
              <a:t>/</a:t>
            </a:r>
            <a:endParaRPr lang="en-US" altLang="ja-JP" sz="2600" dirty="0" smtClean="0">
              <a:latin typeface="Arial"/>
              <a:ea typeface="ヒラギノ角ゴ ProN W3"/>
              <a:cs typeface="Arial"/>
            </a:endParaRPr>
          </a:p>
          <a:p>
            <a:r>
              <a:rPr lang="ja-JP" altLang="en-US" sz="2800" dirty="0" smtClean="0">
                <a:latin typeface="Arial"/>
                <a:ea typeface="ヒラギノ角ゴ ProN W3"/>
                <a:cs typeface="Arial"/>
              </a:rPr>
              <a:t>樋ノ木隆</a:t>
            </a:r>
            <a:r>
              <a:rPr lang="en-US" altLang="ja-JP" sz="2800" dirty="0" smtClean="0">
                <a:latin typeface="Arial"/>
                <a:ea typeface="ヒラギノ角ゴ ProN W3"/>
                <a:cs typeface="Arial"/>
              </a:rPr>
              <a:t>, 2004, </a:t>
            </a:r>
            <a:r>
              <a:rPr lang="ja-JP" altLang="en-US" dirty="0" smtClean="0">
                <a:latin typeface="Arial"/>
                <a:ea typeface="ヒラギノ角ゴ ProN W3"/>
                <a:cs typeface="Arial"/>
              </a:rPr>
              <a:t>樋</a:t>
            </a:r>
            <a:r>
              <a:rPr lang="ja-JP" altLang="en-US" dirty="0" smtClean="0">
                <a:latin typeface="Arial"/>
                <a:ea typeface="ヒラギノ角ゴ ProN W3"/>
                <a:cs typeface="Arial"/>
              </a:rPr>
              <a:t>ノ木</a:t>
            </a:r>
            <a:r>
              <a:rPr lang="ja-JP" altLang="en-US" dirty="0" smtClean="0">
                <a:latin typeface="Arial"/>
                <a:ea typeface="ヒラギノ角ゴ ProN W3"/>
                <a:cs typeface="Arial"/>
              </a:rPr>
              <a:t>隆</a:t>
            </a:r>
            <a:r>
              <a:rPr lang="ja-JP" altLang="en-US" dirty="0" smtClean="0">
                <a:latin typeface="Arial"/>
                <a:ea typeface="ヒラギノ角ゴ ProN W3"/>
                <a:cs typeface="Arial"/>
              </a:rPr>
              <a:t>の</a:t>
            </a:r>
            <a:r>
              <a:rPr lang="en-US" altLang="ja-JP" dirty="0" smtClean="0">
                <a:latin typeface="Arial"/>
                <a:ea typeface="ヒラギノ角ゴ ProN W3"/>
                <a:cs typeface="Arial"/>
              </a:rPr>
              <a:t> BB </a:t>
            </a:r>
            <a:r>
              <a:rPr lang="ja-JP" altLang="en-US" dirty="0" smtClean="0">
                <a:latin typeface="Arial"/>
                <a:ea typeface="ヒラギノ角ゴ ProN W3"/>
                <a:cs typeface="Arial"/>
              </a:rPr>
              <a:t>っと</a:t>
            </a:r>
            <a:r>
              <a:rPr lang="en-US" altLang="ja-JP" dirty="0" smtClean="0">
                <a:latin typeface="Arial"/>
                <a:ea typeface="ヒラギノ角ゴ ProN W3"/>
                <a:cs typeface="Arial"/>
              </a:rPr>
              <a:t> WORDS</a:t>
            </a:r>
          </a:p>
          <a:p>
            <a:pPr lvl="1"/>
            <a:r>
              <a:rPr lang="en-US" altLang="ja-JP" dirty="0" smtClean="0">
                <a:latin typeface="Arial"/>
                <a:ea typeface="ヒラギノ角ゴ ProN W3"/>
                <a:cs typeface="Arial"/>
                <a:hlinkClick r:id="rId4"/>
              </a:rPr>
              <a:t>http://bb.watch.impress.co.jp/cda/bbword/6476.</a:t>
            </a:r>
            <a:r>
              <a:rPr lang="en-US" altLang="ja-JP" dirty="0" smtClean="0">
                <a:latin typeface="Arial"/>
                <a:ea typeface="ヒラギノ角ゴ ProN W3"/>
                <a:cs typeface="Arial"/>
                <a:hlinkClick r:id="rId4"/>
              </a:rPr>
              <a:t>html</a:t>
            </a:r>
            <a:endParaRPr lang="en-US" altLang="ja-JP" dirty="0" smtClean="0">
              <a:latin typeface="Arial"/>
              <a:ea typeface="ヒラギノ角ゴ ProN W3"/>
              <a:cs typeface="Arial"/>
            </a:endParaRPr>
          </a:p>
          <a:p>
            <a:r>
              <a:rPr lang="en-US" altLang="ja-JP" dirty="0" smtClean="0">
                <a:latin typeface="Arial"/>
                <a:ea typeface="ヒラギノ角ゴ ProN W3"/>
                <a:cs typeface="Arial"/>
              </a:rPr>
              <a:t>IT </a:t>
            </a:r>
            <a:r>
              <a:rPr lang="ja-JP" altLang="en-US" dirty="0" smtClean="0">
                <a:latin typeface="Arial"/>
                <a:ea typeface="ヒラギノ角ゴ ProN W3"/>
                <a:cs typeface="Arial"/>
              </a:rPr>
              <a:t>用語辞典 </a:t>
            </a:r>
            <a:r>
              <a:rPr lang="en-US" altLang="ja-JP" dirty="0" err="1" smtClean="0">
                <a:latin typeface="Arial"/>
                <a:ea typeface="ヒラギノ角ゴ ProN W3"/>
                <a:cs typeface="Arial"/>
              </a:rPr>
              <a:t>e</a:t>
            </a:r>
            <a:r>
              <a:rPr lang="en-US" altLang="ja-JP" dirty="0" smtClean="0">
                <a:latin typeface="Arial"/>
                <a:ea typeface="ヒラギノ角ゴ ProN W3"/>
                <a:cs typeface="Arial"/>
              </a:rPr>
              <a:t>-</a:t>
            </a:r>
            <a:r>
              <a:rPr lang="en-US" altLang="ja-JP" dirty="0" smtClean="0">
                <a:latin typeface="Arial"/>
                <a:ea typeface="ヒラギノ角ゴ ProN W3"/>
                <a:cs typeface="Arial"/>
              </a:rPr>
              <a:t>Words,</a:t>
            </a:r>
            <a:r>
              <a:rPr lang="ja-JP" altLang="en-US" dirty="0" smtClean="0">
                <a:latin typeface="Arial"/>
                <a:ea typeface="ヒラギノ角ゴ ProN W3"/>
                <a:cs typeface="Arial"/>
              </a:rPr>
              <a:t> </a:t>
            </a:r>
            <a:r>
              <a:rPr lang="ja-JP" altLang="en-US" sz="3000" dirty="0" smtClean="0">
                <a:latin typeface="Arial"/>
                <a:ea typeface="ヒラギノ角ゴ ProN W3"/>
                <a:cs typeface="Arial"/>
              </a:rPr>
              <a:t>ルータ</a:t>
            </a:r>
            <a:endParaRPr lang="en-US" altLang="ja-JP" sz="3000" dirty="0" smtClean="0">
              <a:latin typeface="Arial"/>
              <a:ea typeface="ヒラギノ角ゴ ProN W3"/>
              <a:cs typeface="Arial"/>
            </a:endParaRPr>
          </a:p>
          <a:p>
            <a:pPr lvl="1"/>
            <a:r>
              <a:rPr lang="en-US" altLang="ja-JP" sz="2400" dirty="0" smtClean="0">
                <a:latin typeface="Arial"/>
                <a:ea typeface="ヒラギノ角ゴ ProN W3"/>
                <a:cs typeface="Arial"/>
                <a:hlinkClick r:id="rId5"/>
              </a:rPr>
              <a:t>http://e-words.jp/w/E383ABE383BCE382BF.html</a:t>
            </a:r>
            <a:endParaRPr lang="en-US" altLang="ja-JP" dirty="0" smtClean="0">
              <a:latin typeface="Arial"/>
              <a:ea typeface="ヒラギノ角ゴ ProN W3"/>
              <a:cs typeface="Arial"/>
            </a:endParaRPr>
          </a:p>
          <a:p>
            <a:r>
              <a:rPr lang="ja-JP" altLang="en-US" dirty="0" smtClean="0">
                <a:latin typeface="Arial"/>
                <a:ea typeface="ヒラギノ角ゴ ProN W3"/>
                <a:cs typeface="Arial"/>
              </a:rPr>
              <a:t>株式会社ユニゾン</a:t>
            </a:r>
            <a:r>
              <a:rPr lang="ja-JP" altLang="en-US" dirty="0" smtClean="0">
                <a:latin typeface="Arial"/>
                <a:ea typeface="ヒラギノ角ゴ ProN W3"/>
                <a:cs typeface="Arial"/>
              </a:rPr>
              <a:t>，</a:t>
            </a:r>
            <a:r>
              <a:rPr lang="en-US" altLang="ja-JP" dirty="0" smtClean="0">
                <a:latin typeface="Arial"/>
                <a:ea typeface="ヒラギノ角ゴ ProN W3"/>
                <a:cs typeface="Arial"/>
              </a:rPr>
              <a:t>2000,</a:t>
            </a:r>
            <a:r>
              <a:rPr lang="en-US" altLang="ja-JP" dirty="0" smtClean="0">
                <a:latin typeface="Arial"/>
                <a:ea typeface="ヒラギノ角ゴ ProN W3"/>
                <a:cs typeface="Arial"/>
              </a:rPr>
              <a:t> </a:t>
            </a:r>
            <a:r>
              <a:rPr lang="en-US" altLang="ja-JP" dirty="0" smtClean="0">
                <a:latin typeface="Arial"/>
                <a:ea typeface="ヒラギノ角ゴ ProN W3"/>
                <a:cs typeface="Arial"/>
              </a:rPr>
              <a:t>TCP</a:t>
            </a:r>
            <a:r>
              <a:rPr lang="en-US" altLang="ja-JP" dirty="0" smtClean="0">
                <a:latin typeface="Arial"/>
                <a:ea typeface="ヒラギノ角ゴ ProN W3"/>
                <a:cs typeface="Arial"/>
              </a:rPr>
              <a:t>/IP</a:t>
            </a:r>
            <a:r>
              <a:rPr lang="ja-JP" altLang="en-US" dirty="0" smtClean="0">
                <a:latin typeface="Arial"/>
                <a:ea typeface="ヒラギノ角ゴ ProN W3"/>
                <a:cs typeface="Arial"/>
              </a:rPr>
              <a:t> と </a:t>
            </a:r>
            <a:r>
              <a:rPr lang="en-US" altLang="ja-JP" dirty="0" smtClean="0">
                <a:latin typeface="Arial"/>
                <a:ea typeface="ヒラギノ角ゴ ProN W3"/>
                <a:cs typeface="Arial"/>
              </a:rPr>
              <a:t>IP </a:t>
            </a:r>
            <a:r>
              <a:rPr lang="ja-JP" altLang="en-US" dirty="0" smtClean="0">
                <a:latin typeface="Arial"/>
                <a:ea typeface="ヒラギノ角ゴ ProN W3"/>
                <a:cs typeface="Arial"/>
              </a:rPr>
              <a:t>アドレ</a:t>
            </a:r>
            <a:r>
              <a:rPr lang="ja-JP" altLang="en-US" dirty="0" smtClean="0">
                <a:latin typeface="Arial"/>
                <a:ea typeface="ヒラギノ角ゴ ProN W3"/>
                <a:cs typeface="Arial"/>
              </a:rPr>
              <a:t>ス</a:t>
            </a:r>
            <a:endParaRPr lang="en-US" altLang="ja-JP" dirty="0" smtClean="0">
              <a:latin typeface="Arial"/>
              <a:ea typeface="ヒラギノ角ゴ ProN W3"/>
              <a:cs typeface="Arial"/>
            </a:endParaRPr>
          </a:p>
          <a:p>
            <a:r>
              <a:rPr lang="ja-JP" altLang="en-US" dirty="0" smtClean="0">
                <a:latin typeface="Arial"/>
                <a:ea typeface="ヒラギノ角ゴ ProN W3"/>
                <a:cs typeface="Arial"/>
              </a:rPr>
              <a:t>梅田峰子</a:t>
            </a:r>
            <a:r>
              <a:rPr lang="ja-JP" altLang="en-US" dirty="0" smtClean="0">
                <a:latin typeface="Arial"/>
                <a:ea typeface="ヒラギノ角ゴ ProN W3"/>
                <a:cs typeface="Arial"/>
              </a:rPr>
              <a:t>，</a:t>
            </a:r>
            <a:r>
              <a:rPr lang="en-US" altLang="ja-JP" dirty="0" smtClean="0">
                <a:latin typeface="Arial"/>
                <a:ea typeface="ヒラギノ角ゴ ProN W3"/>
                <a:cs typeface="Arial"/>
              </a:rPr>
              <a:t>2002, TCP</a:t>
            </a:r>
            <a:r>
              <a:rPr lang="en-US" altLang="ja-JP" dirty="0" smtClean="0">
                <a:latin typeface="Arial"/>
                <a:ea typeface="ヒラギノ角ゴ ProN W3"/>
                <a:cs typeface="Arial"/>
              </a:rPr>
              <a:t>/IP </a:t>
            </a:r>
            <a:r>
              <a:rPr lang="ja-JP" altLang="en-US" dirty="0" smtClean="0">
                <a:latin typeface="Arial"/>
                <a:ea typeface="ヒラギノ角ゴ ProN W3"/>
                <a:cs typeface="Arial"/>
              </a:rPr>
              <a:t>スタンダード インターネットを濃いせいするプロトコルとネットワーク技術，</a:t>
            </a:r>
            <a:r>
              <a:rPr lang="ja-JP" altLang="en-US" dirty="0" smtClean="0">
                <a:latin typeface="Arial"/>
                <a:ea typeface="ヒラギノ角ゴ ProN W3"/>
                <a:cs typeface="Arial"/>
              </a:rPr>
              <a:t>ソフトバンクパブリッシング</a:t>
            </a:r>
            <a:endParaRPr lang="en-US" altLang="ja-JP" dirty="0" smtClean="0">
              <a:latin typeface="Arial"/>
              <a:ea typeface="ヒラギノ角ゴ ProN W3"/>
              <a:cs typeface="Arial"/>
            </a:endParaRPr>
          </a:p>
          <a:p>
            <a:r>
              <a:rPr lang="ja-JP" altLang="en-US" dirty="0" smtClean="0">
                <a:latin typeface="Arial"/>
                <a:ea typeface="ヒラギノ角ゴ ProN W3"/>
                <a:cs typeface="Arial"/>
              </a:rPr>
              <a:t>イラスト画像</a:t>
            </a:r>
            <a:r>
              <a:rPr lang="en-US" altLang="ja-JP" dirty="0" smtClean="0">
                <a:latin typeface="Arial"/>
                <a:ea typeface="ヒラギノ角ゴ ProN W3"/>
                <a:cs typeface="Arial"/>
              </a:rPr>
              <a:t/>
            </a:r>
            <a:br>
              <a:rPr lang="en-US" altLang="ja-JP" dirty="0" smtClean="0">
                <a:latin typeface="Arial"/>
                <a:ea typeface="ヒラギノ角ゴ ProN W3"/>
                <a:cs typeface="Arial"/>
              </a:rPr>
            </a:br>
            <a:r>
              <a:rPr lang="en-US" altLang="ja-JP" dirty="0" smtClean="0">
                <a:latin typeface="Arial"/>
                <a:ea typeface="ヒラギノ角ゴ ProN W3"/>
                <a:cs typeface="Arial"/>
              </a:rPr>
              <a:t>http://e-poket.com/illust/</a:t>
            </a:r>
          </a:p>
        </p:txBody>
      </p:sp>
      <p:sp>
        <p:nvSpPr>
          <p:cNvPr id="4"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4000" b="0" i="0" u="none" strike="noStrike" kern="1200" cap="none" spc="0" normalizeH="0" baseline="0" noProof="0" dirty="0" smtClean="0">
                <a:ln>
                  <a:noFill/>
                </a:ln>
                <a:solidFill>
                  <a:schemeClr val="tx2"/>
                </a:solidFill>
                <a:effectLst/>
                <a:uLnTx/>
                <a:uFillTx/>
                <a:latin typeface="Arial"/>
                <a:ea typeface="ヒラギノ角ゴ ProN W3"/>
                <a:cs typeface="Arial"/>
              </a:rPr>
              <a:t>参考資料</a:t>
            </a:r>
            <a:endParaRPr kumimoji="1" lang="ja-JP" altLang="en-US" sz="4000" b="0" i="0" u="none" strike="noStrike" kern="1200" cap="none" spc="0" normalizeH="0" baseline="0" noProof="0" dirty="0">
              <a:ln>
                <a:noFill/>
              </a:ln>
              <a:solidFill>
                <a:schemeClr val="tx2"/>
              </a:solidFill>
              <a:effectLst/>
              <a:uLnTx/>
              <a:uFillTx/>
              <a:latin typeface="Arial"/>
              <a:ea typeface="ヒラギノ角ゴ ProN W3"/>
              <a:cs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600200"/>
            <a:ext cx="8229600" cy="4325112"/>
          </a:xfrm>
        </p:spPr>
        <p:txBody>
          <a:bodyPr/>
          <a:lstStyle/>
          <a:p>
            <a:r>
              <a:rPr kumimoji="1" lang="en-US" altLang="ja-JP" dirty="0" smtClean="0">
                <a:latin typeface="Arial"/>
                <a:ea typeface="ヒラギノ角ゴ ProN W3"/>
                <a:cs typeface="Arial"/>
              </a:rPr>
              <a:t>192.168.16.0/24 </a:t>
            </a:r>
            <a:r>
              <a:rPr kumimoji="1" lang="ja-JP" altLang="en-US" dirty="0" smtClean="0">
                <a:latin typeface="Arial"/>
                <a:ea typeface="ヒラギノ角ゴ ProN W3"/>
                <a:cs typeface="Arial"/>
              </a:rPr>
              <a:t>のプライベート </a:t>
            </a:r>
            <a:r>
              <a:rPr kumimoji="1" lang="en-US" altLang="ja-JP" dirty="0" smtClean="0">
                <a:latin typeface="Arial"/>
                <a:ea typeface="ヒラギノ角ゴ ProN W3"/>
                <a:cs typeface="Arial"/>
              </a:rPr>
              <a:t>IP </a:t>
            </a:r>
            <a:r>
              <a:rPr kumimoji="1" lang="ja-JP" altLang="en-US" dirty="0" smtClean="0">
                <a:latin typeface="Arial"/>
                <a:ea typeface="ヒラギノ角ゴ ProN W3"/>
                <a:cs typeface="Arial"/>
              </a:rPr>
              <a:t>をグローバル </a:t>
            </a:r>
            <a:r>
              <a:rPr kumimoji="1" lang="en-US" altLang="ja-JP" dirty="0" smtClean="0">
                <a:latin typeface="Arial"/>
                <a:ea typeface="ヒラギノ角ゴ ProN W3"/>
                <a:cs typeface="Arial"/>
              </a:rPr>
              <a:t>IP (133.87.45.154) </a:t>
            </a:r>
            <a:r>
              <a:rPr kumimoji="1" lang="ja-JP" altLang="en-US" dirty="0" smtClean="0">
                <a:latin typeface="Arial"/>
                <a:ea typeface="ヒラギノ角ゴ ProN W3"/>
                <a:cs typeface="Arial"/>
              </a:rPr>
              <a:t>に変換し他のネットワークと通信できるようにする </a:t>
            </a:r>
            <a:r>
              <a:rPr kumimoji="1" lang="en-US" altLang="ja-JP" dirty="0" smtClean="0">
                <a:latin typeface="Arial"/>
                <a:ea typeface="ヒラギノ角ゴ ProN W3"/>
                <a:cs typeface="Arial"/>
              </a:rPr>
              <a:t>(NAPT)</a:t>
            </a:r>
          </a:p>
          <a:p>
            <a:r>
              <a:rPr lang="en-US" altLang="ja-JP" dirty="0" smtClean="0">
                <a:latin typeface="Arial"/>
                <a:ea typeface="ヒラギノ角ゴ ProN W3"/>
                <a:cs typeface="Arial"/>
              </a:rPr>
              <a:t>192.168.16.0/24 </a:t>
            </a:r>
            <a:r>
              <a:rPr lang="ja-JP" altLang="en-US" dirty="0" smtClean="0">
                <a:latin typeface="Arial"/>
                <a:ea typeface="ヒラギノ角ゴ ProN W3"/>
                <a:cs typeface="Arial"/>
              </a:rPr>
              <a:t>のゲートウェイ </a:t>
            </a:r>
            <a:r>
              <a:rPr lang="en-US" altLang="ja-JP" dirty="0" smtClean="0">
                <a:latin typeface="Arial"/>
                <a:ea typeface="ヒラギノ角ゴ ProN W3"/>
                <a:cs typeface="Arial"/>
              </a:rPr>
              <a:t>(192.168.16.1)</a:t>
            </a:r>
          </a:p>
          <a:p>
            <a:r>
              <a:rPr lang="ja-JP" altLang="en-US" dirty="0" smtClean="0">
                <a:latin typeface="Arial"/>
                <a:ea typeface="ヒラギノ角ゴ ProN W3"/>
                <a:cs typeface="Arial"/>
              </a:rPr>
              <a:t>パケットのフィルタリング</a:t>
            </a:r>
            <a:endParaRPr lang="en-US" altLang="ja-JP" dirty="0" smtClean="0">
              <a:latin typeface="Arial"/>
              <a:ea typeface="ヒラギノ角ゴ ProN W3"/>
              <a:cs typeface="Arial"/>
            </a:endParaRPr>
          </a:p>
          <a:p>
            <a:r>
              <a:rPr lang="en-US" altLang="ja-JP" dirty="0" smtClean="0">
                <a:latin typeface="Arial"/>
                <a:ea typeface="ヒラギノ角ゴ ProN W3"/>
                <a:cs typeface="Arial"/>
              </a:rPr>
              <a:t>(</a:t>
            </a:r>
            <a:r>
              <a:rPr lang="ja-JP" altLang="en-US" dirty="0" smtClean="0">
                <a:latin typeface="Arial"/>
                <a:ea typeface="ヒラギノ角ゴ ProN W3"/>
                <a:cs typeface="Arial"/>
              </a:rPr>
              <a:t>ルーティング</a:t>
            </a:r>
            <a:r>
              <a:rPr lang="ja-JP" altLang="en-US" dirty="0" smtClean="0">
                <a:latin typeface="Arial"/>
                <a:ea typeface="ヒラギノ角ゴ ProN W3"/>
                <a:cs typeface="Arial"/>
              </a:rPr>
              <a:t>は</a:t>
            </a:r>
            <a:r>
              <a:rPr lang="en-US" altLang="ja-JP" dirty="0" smtClean="0">
                <a:latin typeface="Arial"/>
                <a:ea typeface="ヒラギノ角ゴ ProN W3"/>
                <a:cs typeface="Arial"/>
              </a:rPr>
              <a:t> </a:t>
            </a:r>
            <a:r>
              <a:rPr lang="en-US" altLang="ja-JP" dirty="0" err="1" smtClean="0">
                <a:latin typeface="Arial"/>
                <a:ea typeface="ヒラギノ角ゴ ProN W3"/>
                <a:cs typeface="Arial"/>
              </a:rPr>
              <a:t>ringo</a:t>
            </a:r>
            <a:r>
              <a:rPr lang="en-US" altLang="ja-JP" dirty="0" smtClean="0">
                <a:latin typeface="Arial"/>
                <a:ea typeface="ヒラギノ角ゴ ProN W3"/>
                <a:cs typeface="Arial"/>
              </a:rPr>
              <a:t> </a:t>
            </a:r>
            <a:r>
              <a:rPr lang="ja-JP" altLang="en-US" dirty="0" smtClean="0">
                <a:latin typeface="Arial"/>
                <a:ea typeface="ヒラギノ角ゴ ProN W3"/>
                <a:cs typeface="Arial"/>
              </a:rPr>
              <a:t>が行っている</a:t>
            </a:r>
            <a:r>
              <a:rPr lang="en-US" altLang="ja-JP" dirty="0" smtClean="0">
                <a:latin typeface="Arial"/>
                <a:ea typeface="ヒラギノ角ゴ ProN W3"/>
                <a:cs typeface="Arial"/>
              </a:rPr>
              <a:t>)</a:t>
            </a:r>
          </a:p>
        </p:txBody>
      </p:sp>
      <p:pic>
        <p:nvPicPr>
          <p:cNvPr id="5" name="図 4" descr="rtx3000photo.jpg"/>
          <p:cNvPicPr>
            <a:picLocks noChangeAspect="1"/>
          </p:cNvPicPr>
          <p:nvPr/>
        </p:nvPicPr>
        <p:blipFill>
          <a:blip r:embed="rId2" cstate="print"/>
          <a:stretch>
            <a:fillRect/>
          </a:stretch>
        </p:blipFill>
        <p:spPr>
          <a:xfrm>
            <a:off x="4572000" y="5214950"/>
            <a:ext cx="4154394" cy="1143008"/>
          </a:xfrm>
          <a:prstGeom prst="rect">
            <a:avLst/>
          </a:prstGeom>
        </p:spPr>
      </p:pic>
      <p:sp>
        <p:nvSpPr>
          <p:cNvPr id="6" name="テキスト ボックス 5"/>
          <p:cNvSpPr txBox="1"/>
          <p:nvPr/>
        </p:nvSpPr>
        <p:spPr>
          <a:xfrm>
            <a:off x="4643438" y="6286520"/>
            <a:ext cx="4286280" cy="369332"/>
          </a:xfrm>
          <a:prstGeom prst="rect">
            <a:avLst/>
          </a:prstGeom>
          <a:noFill/>
        </p:spPr>
        <p:txBody>
          <a:bodyPr wrap="square" rtlCol="0">
            <a:spAutoFit/>
          </a:bodyPr>
          <a:lstStyle/>
          <a:p>
            <a:r>
              <a:rPr lang="en-US" altLang="ja-JP" dirty="0" smtClean="0"/>
              <a:t>http://netvolante.jp/products/rtx3000/ </a:t>
            </a:r>
            <a:endParaRPr kumimoji="1" lang="ja-JP" altLang="en-US" dirty="0"/>
          </a:p>
        </p:txBody>
      </p:sp>
      <p:sp>
        <p:nvSpPr>
          <p:cNvPr id="11"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lemon</a:t>
            </a:r>
            <a:r>
              <a:rPr lang="ja-JP" altLang="en-US" sz="4000" noProof="0" dirty="0" smtClean="0">
                <a:solidFill>
                  <a:schemeClr val="tx2"/>
                </a:solidFill>
                <a:latin typeface="ヒラギノ角ゴ ProN W3"/>
                <a:ea typeface="ヒラギノ角ゴ ProN W3"/>
                <a:cs typeface="ヒラギノ角ゴ ProN W3"/>
              </a:rPr>
              <a:t>の役割</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219200"/>
            <a:ext cx="8229600" cy="5043510"/>
          </a:xfrm>
        </p:spPr>
        <p:txBody>
          <a:bodyPr>
            <a:normAutofit/>
          </a:bodyPr>
          <a:lstStyle/>
          <a:p>
            <a:r>
              <a:rPr lang="ja-JP" altLang="en-US" dirty="0" smtClean="0">
                <a:latin typeface="Arial"/>
                <a:ea typeface="ヒラギノ角ゴ ProN W3"/>
                <a:cs typeface="Arial"/>
              </a:rPr>
              <a:t>グローバル </a:t>
            </a:r>
            <a:r>
              <a:rPr lang="en-US" altLang="ja-JP" dirty="0" smtClean="0">
                <a:latin typeface="Arial"/>
                <a:ea typeface="ヒラギノ角ゴ ProN W3"/>
                <a:cs typeface="Arial"/>
              </a:rPr>
              <a:t>IP </a:t>
            </a:r>
            <a:r>
              <a:rPr lang="ja-JP" altLang="en-US" dirty="0" smtClean="0">
                <a:latin typeface="Arial"/>
                <a:ea typeface="ヒラギノ角ゴ ProN W3"/>
                <a:cs typeface="Arial"/>
              </a:rPr>
              <a:t>アドレス</a:t>
            </a:r>
            <a:endParaRPr lang="en-US" altLang="ja-JP" dirty="0" smtClean="0">
              <a:latin typeface="Arial"/>
              <a:ea typeface="ヒラギノ角ゴ ProN W3"/>
              <a:cs typeface="Arial"/>
            </a:endParaRPr>
          </a:p>
          <a:p>
            <a:pPr lvl="1"/>
            <a:r>
              <a:rPr lang="ja-JP" altLang="en-US" dirty="0" smtClean="0">
                <a:latin typeface="Arial"/>
                <a:ea typeface="ヒラギノ角ゴ ProN W3"/>
                <a:cs typeface="Arial"/>
              </a:rPr>
              <a:t>インターネットに接続された機器に一意に割り当てられる </a:t>
            </a:r>
            <a:r>
              <a:rPr lang="en-US" altLang="ja-JP" dirty="0" smtClean="0">
                <a:latin typeface="Arial"/>
                <a:ea typeface="ヒラギノ角ゴ ProN W3"/>
                <a:cs typeface="Arial"/>
              </a:rPr>
              <a:t>IP </a:t>
            </a:r>
            <a:r>
              <a:rPr lang="ja-JP" altLang="en-US" dirty="0" smtClean="0">
                <a:latin typeface="Arial"/>
                <a:ea typeface="ヒラギノ角ゴ ProN W3"/>
                <a:cs typeface="Arial"/>
              </a:rPr>
              <a:t>アドレス</a:t>
            </a:r>
            <a:endParaRPr lang="en-US" altLang="ja-JP" dirty="0" smtClean="0">
              <a:latin typeface="Arial"/>
              <a:ea typeface="ヒラギノ角ゴ ProN W3"/>
              <a:cs typeface="Arial"/>
            </a:endParaRPr>
          </a:p>
          <a:p>
            <a:pPr lvl="1"/>
            <a:r>
              <a:rPr lang="ja-JP" altLang="en-US" dirty="0" smtClean="0">
                <a:latin typeface="Arial"/>
                <a:ea typeface="ヒラギノ角ゴ ProN W3"/>
                <a:cs typeface="Arial"/>
              </a:rPr>
              <a:t>インターネットの中での住所</a:t>
            </a:r>
            <a:endParaRPr lang="en-US" altLang="ja-JP" dirty="0" smtClean="0">
              <a:latin typeface="Arial"/>
              <a:ea typeface="ヒラギノ角ゴ ProN W3"/>
              <a:cs typeface="Arial"/>
            </a:endParaRPr>
          </a:p>
          <a:p>
            <a:r>
              <a:rPr lang="ja-JP" altLang="en-US" dirty="0" smtClean="0">
                <a:latin typeface="Arial"/>
                <a:ea typeface="ヒラギノ角ゴ ProN W3"/>
                <a:cs typeface="Arial"/>
              </a:rPr>
              <a:t>プライベート </a:t>
            </a:r>
            <a:r>
              <a:rPr lang="en-US" altLang="ja-JP" dirty="0" smtClean="0">
                <a:latin typeface="Arial"/>
                <a:ea typeface="ヒラギノ角ゴ ProN W3"/>
                <a:cs typeface="Arial"/>
              </a:rPr>
              <a:t>IP </a:t>
            </a:r>
            <a:r>
              <a:rPr lang="ja-JP" altLang="en-US" dirty="0" smtClean="0">
                <a:latin typeface="Arial"/>
                <a:ea typeface="ヒラギノ角ゴ ProN W3"/>
                <a:cs typeface="Arial"/>
              </a:rPr>
              <a:t>アドレス</a:t>
            </a:r>
            <a:endParaRPr lang="en-US" altLang="ja-JP" dirty="0" smtClean="0">
              <a:latin typeface="Arial"/>
              <a:ea typeface="ヒラギノ角ゴ ProN W3"/>
              <a:cs typeface="Arial"/>
            </a:endParaRPr>
          </a:p>
          <a:p>
            <a:pPr lvl="1"/>
            <a:r>
              <a:rPr kumimoji="1" lang="ja-JP" altLang="en-US" dirty="0" smtClean="0">
                <a:latin typeface="Arial"/>
                <a:ea typeface="ヒラギノ角ゴ ProN W3"/>
                <a:cs typeface="Arial"/>
              </a:rPr>
              <a:t>インターネットと直接には接続しないプライベートなネットワークで利用できる </a:t>
            </a:r>
            <a:r>
              <a:rPr kumimoji="1" lang="en-US" altLang="ja-JP" dirty="0" smtClean="0">
                <a:latin typeface="Arial"/>
                <a:ea typeface="ヒラギノ角ゴ ProN W3"/>
                <a:cs typeface="Arial"/>
              </a:rPr>
              <a:t>IP </a:t>
            </a:r>
            <a:r>
              <a:rPr kumimoji="1" lang="ja-JP" altLang="en-US" dirty="0" smtClean="0">
                <a:latin typeface="Arial"/>
                <a:ea typeface="ヒラギノ角ゴ ProN W3"/>
                <a:cs typeface="Arial"/>
              </a:rPr>
              <a:t>アドレス</a:t>
            </a:r>
            <a:endParaRPr kumimoji="1" lang="en-US" altLang="ja-JP" dirty="0" smtClean="0">
              <a:latin typeface="Arial"/>
              <a:ea typeface="ヒラギノ角ゴ ProN W3"/>
              <a:cs typeface="Arial"/>
            </a:endParaRPr>
          </a:p>
          <a:p>
            <a:pPr lvl="1"/>
            <a:r>
              <a:rPr kumimoji="1" lang="en-US" altLang="ja-JP" dirty="0" smtClean="0">
                <a:latin typeface="Arial"/>
                <a:ea typeface="ヒラギノ角ゴ ProN W3"/>
                <a:cs typeface="Arial"/>
              </a:rPr>
              <a:t>10.0.0.0/8, 172.16.0.0/12, 192.168.0.0/16 </a:t>
            </a:r>
            <a:r>
              <a:rPr kumimoji="1" lang="ja-JP" altLang="en-US" dirty="0" smtClean="0">
                <a:latin typeface="Arial"/>
                <a:ea typeface="ヒラギノ角ゴ ProN W3"/>
                <a:cs typeface="Arial"/>
              </a:rPr>
              <a:t>が</a:t>
            </a:r>
            <a:r>
              <a:rPr kumimoji="1" lang="en-US" altLang="ja-JP" dirty="0" smtClean="0">
                <a:latin typeface="Arial"/>
                <a:ea typeface="ヒラギノ角ゴ ProN W3"/>
                <a:cs typeface="Arial"/>
              </a:rPr>
              <a:t/>
            </a:r>
            <a:br>
              <a:rPr kumimoji="1" lang="en-US" altLang="ja-JP" dirty="0" smtClean="0">
                <a:latin typeface="Arial"/>
                <a:ea typeface="ヒラギノ角ゴ ProN W3"/>
                <a:cs typeface="Arial"/>
              </a:rPr>
            </a:br>
            <a:r>
              <a:rPr kumimoji="1" lang="ja-JP" altLang="en-US" dirty="0" smtClean="0">
                <a:latin typeface="Arial"/>
                <a:ea typeface="ヒラギノ角ゴ ProN W3"/>
                <a:cs typeface="Arial"/>
              </a:rPr>
              <a:t>プライベート </a:t>
            </a:r>
            <a:r>
              <a:rPr kumimoji="1" lang="en-US" altLang="ja-JP" dirty="0" smtClean="0">
                <a:latin typeface="Arial"/>
                <a:ea typeface="ヒラギノ角ゴ ProN W3"/>
                <a:cs typeface="Arial"/>
              </a:rPr>
              <a:t>IP </a:t>
            </a:r>
            <a:r>
              <a:rPr kumimoji="1" lang="ja-JP" altLang="en-US" dirty="0" smtClean="0">
                <a:latin typeface="Arial"/>
                <a:ea typeface="ヒラギノ角ゴ ProN W3"/>
                <a:cs typeface="Arial"/>
              </a:rPr>
              <a:t>として割り当てられている</a:t>
            </a:r>
            <a:endParaRPr kumimoji="1" lang="en-US" altLang="ja-JP" dirty="0" smtClean="0">
              <a:latin typeface="Arial"/>
              <a:ea typeface="ヒラギノ角ゴ ProN W3"/>
              <a:cs typeface="Arial"/>
            </a:endParaRPr>
          </a:p>
          <a:p>
            <a:pPr lvl="1"/>
            <a:r>
              <a:rPr lang="ja-JP" altLang="en-US" dirty="0" smtClean="0">
                <a:latin typeface="Arial"/>
                <a:ea typeface="ヒラギノ角ゴ ProN W3"/>
                <a:cs typeface="Arial"/>
              </a:rPr>
              <a:t>外部からはこのアドレスは見えない</a:t>
            </a:r>
            <a:endParaRPr kumimoji="1" lang="en-US" altLang="ja-JP" dirty="0" smtClean="0">
              <a:latin typeface="Arial"/>
              <a:ea typeface="ヒラギノ角ゴ ProN W3"/>
              <a:cs typeface="Arial"/>
            </a:endParaRPr>
          </a:p>
        </p:txBody>
      </p:sp>
      <p:sp>
        <p:nvSpPr>
          <p:cNvPr id="6"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noProof="0" dirty="0" smtClean="0">
                <a:solidFill>
                  <a:schemeClr val="tx2"/>
                </a:solidFill>
                <a:latin typeface="Arial"/>
                <a:ea typeface="ヒラギノ角ゴ ProN W3"/>
                <a:cs typeface="Arial"/>
              </a:rPr>
              <a:t>IP </a:t>
            </a:r>
            <a:r>
              <a:rPr lang="ja-JP" altLang="en-US" sz="4000" dirty="0" smtClean="0">
                <a:solidFill>
                  <a:schemeClr val="tx2"/>
                </a:solidFill>
                <a:latin typeface="ヒラギノ角ゴ ProN W3"/>
                <a:ea typeface="ヒラギノ角ゴ ProN W3"/>
                <a:cs typeface="ヒラギノ角ゴ ProN W3"/>
              </a:rPr>
              <a:t>アドレス</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3645024"/>
            <a:ext cx="8229600" cy="3212976"/>
          </a:xfrm>
        </p:spPr>
        <p:txBody>
          <a:bodyPr>
            <a:normAutofit/>
          </a:bodyPr>
          <a:lstStyle/>
          <a:p>
            <a:r>
              <a:rPr kumimoji="1" lang="ja-JP" altLang="en-US" dirty="0" smtClean="0">
                <a:latin typeface="Arial"/>
                <a:ea typeface="ヒラギノ角ゴ ProN W3"/>
                <a:cs typeface="Arial"/>
              </a:rPr>
              <a:t>例：</a:t>
            </a:r>
            <a:r>
              <a:rPr lang="en-US" altLang="ja-JP" dirty="0" smtClean="0">
                <a:latin typeface="Arial"/>
                <a:ea typeface="ヒラギノ角ゴ ProN W3"/>
                <a:cs typeface="Arial"/>
              </a:rPr>
              <a:t> 192.168.0.0/16</a:t>
            </a:r>
          </a:p>
          <a:p>
            <a:pPr lvl="1"/>
            <a:r>
              <a:rPr kumimoji="1" lang="en-US" altLang="ja-JP" dirty="0" smtClean="0">
                <a:latin typeface="Arial"/>
                <a:ea typeface="ヒラギノ角ゴ ProN W3"/>
                <a:cs typeface="Arial"/>
              </a:rPr>
              <a:t>8bit x 4 = 32 bit (4byte) </a:t>
            </a:r>
            <a:r>
              <a:rPr kumimoji="1" lang="ja-JP" altLang="en-US" dirty="0" smtClean="0">
                <a:latin typeface="Arial"/>
                <a:ea typeface="ヒラギノ角ゴ ProN W3"/>
                <a:cs typeface="Arial"/>
              </a:rPr>
              <a:t>で表す</a:t>
            </a:r>
            <a:endParaRPr kumimoji="1" lang="en-US" altLang="ja-JP" dirty="0" smtClean="0">
              <a:latin typeface="Arial"/>
              <a:ea typeface="ヒラギノ角ゴ ProN W3"/>
              <a:cs typeface="Arial"/>
            </a:endParaRPr>
          </a:p>
          <a:p>
            <a:pPr lvl="1"/>
            <a:r>
              <a:rPr lang="en-US" altLang="ja-JP" dirty="0" smtClean="0">
                <a:latin typeface="Arial"/>
                <a:ea typeface="ヒラギノ角ゴ ProN W3"/>
                <a:cs typeface="Arial"/>
              </a:rPr>
              <a:t>“/16” </a:t>
            </a:r>
            <a:r>
              <a:rPr lang="ja-JP" altLang="en-US" dirty="0" smtClean="0">
                <a:latin typeface="Arial"/>
                <a:ea typeface="ヒラギノ角ゴ ProN W3"/>
                <a:cs typeface="Arial"/>
              </a:rPr>
              <a:t>は左から </a:t>
            </a:r>
            <a:r>
              <a:rPr lang="en-US" altLang="ja-JP" dirty="0" smtClean="0">
                <a:latin typeface="Arial"/>
                <a:ea typeface="ヒラギノ角ゴ ProN W3"/>
                <a:cs typeface="Arial"/>
              </a:rPr>
              <a:t>16 </a:t>
            </a:r>
            <a:r>
              <a:rPr lang="ja-JP" altLang="en-US" dirty="0" smtClean="0">
                <a:latin typeface="Arial"/>
                <a:ea typeface="ヒラギノ角ゴ ProN W3"/>
                <a:cs typeface="Arial"/>
              </a:rPr>
              <a:t>桁分がネットワーク部ということを表す</a:t>
            </a:r>
            <a:endParaRPr lang="en-US" altLang="ja-JP" dirty="0" smtClean="0">
              <a:latin typeface="Arial"/>
              <a:ea typeface="ヒラギノ角ゴ ProN W3"/>
              <a:cs typeface="Arial"/>
            </a:endParaRPr>
          </a:p>
          <a:p>
            <a:pPr lvl="1"/>
            <a:r>
              <a:rPr kumimoji="1" lang="ja-JP" altLang="en-US" dirty="0" smtClean="0">
                <a:latin typeface="Arial"/>
                <a:ea typeface="ヒラギノ角ゴ ProN W3"/>
                <a:cs typeface="Arial"/>
              </a:rPr>
              <a:t>ホスト部は </a:t>
            </a:r>
            <a:r>
              <a:rPr kumimoji="1" lang="en-US" altLang="ja-JP" dirty="0" smtClean="0">
                <a:latin typeface="Arial"/>
                <a:ea typeface="ヒラギノ角ゴ ProN W3"/>
                <a:cs typeface="Arial"/>
              </a:rPr>
              <a:t>2 </a:t>
            </a:r>
            <a:r>
              <a:rPr kumimoji="1" lang="ja-JP" altLang="en-US" dirty="0" smtClean="0">
                <a:latin typeface="Arial"/>
                <a:ea typeface="ヒラギノ角ゴ ProN W3"/>
                <a:cs typeface="Arial"/>
              </a:rPr>
              <a:t>の </a:t>
            </a:r>
            <a:r>
              <a:rPr kumimoji="1" lang="en-US" altLang="ja-JP" dirty="0" smtClean="0">
                <a:latin typeface="Arial"/>
                <a:ea typeface="ヒラギノ角ゴ ProN W3"/>
                <a:cs typeface="Arial"/>
              </a:rPr>
              <a:t>16 </a:t>
            </a:r>
            <a:r>
              <a:rPr kumimoji="1" lang="ja-JP" altLang="en-US" dirty="0" smtClean="0">
                <a:latin typeface="Arial"/>
                <a:ea typeface="ヒラギノ角ゴ ProN W3"/>
                <a:cs typeface="Arial"/>
              </a:rPr>
              <a:t>乗個割り当てることができる</a:t>
            </a:r>
            <a:endParaRPr kumimoji="1" lang="en-US" altLang="ja-JP" dirty="0" smtClean="0">
              <a:latin typeface="Arial"/>
              <a:ea typeface="ヒラギノ角ゴ ProN W3"/>
              <a:cs typeface="Arial"/>
            </a:endParaRPr>
          </a:p>
          <a:p>
            <a:pPr lvl="1"/>
            <a:r>
              <a:rPr kumimoji="1" lang="ja-JP" altLang="en-US" dirty="0" smtClean="0">
                <a:latin typeface="Arial"/>
                <a:ea typeface="ヒラギノ角ゴ ProN W3"/>
                <a:cs typeface="Arial"/>
              </a:rPr>
              <a:t>サブネットマスクを用いればホスト部をさらに分割できる</a:t>
            </a:r>
            <a:endParaRPr kumimoji="1" lang="ja-JP" altLang="en-US" dirty="0">
              <a:latin typeface="Arial"/>
              <a:ea typeface="ヒラギノ角ゴ ProN W3"/>
              <a:cs typeface="Arial"/>
            </a:endParaRPr>
          </a:p>
        </p:txBody>
      </p:sp>
      <p:sp>
        <p:nvSpPr>
          <p:cNvPr id="16"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4000" noProof="0" dirty="0" smtClean="0">
                <a:solidFill>
                  <a:schemeClr val="tx2"/>
                </a:solidFill>
                <a:latin typeface="Arial"/>
                <a:ea typeface="ヒラギノ角ゴ ProN W3"/>
                <a:cs typeface="Arial"/>
              </a:rPr>
              <a:t>アドレス表記</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grpSp>
        <p:nvGrpSpPr>
          <p:cNvPr id="23" name="図形グループ 22"/>
          <p:cNvGrpSpPr/>
          <p:nvPr/>
        </p:nvGrpSpPr>
        <p:grpSpPr>
          <a:xfrm>
            <a:off x="533400" y="1632422"/>
            <a:ext cx="8382000" cy="1796975"/>
            <a:chOff x="533400" y="1632422"/>
            <a:chExt cx="8382000" cy="1796975"/>
          </a:xfrm>
        </p:grpSpPr>
        <p:sp>
          <p:nvSpPr>
            <p:cNvPr id="4" name="Rectangle 4"/>
            <p:cNvSpPr>
              <a:spLocks noChangeArrowheads="1"/>
            </p:cNvSpPr>
            <p:nvPr/>
          </p:nvSpPr>
          <p:spPr bwMode="auto">
            <a:xfrm>
              <a:off x="533400" y="1676400"/>
              <a:ext cx="7867650" cy="1752600"/>
            </a:xfrm>
            <a:prstGeom prst="rect">
              <a:avLst/>
            </a:prstGeom>
            <a:solidFill>
              <a:schemeClr val="tx1">
                <a:alpha val="85097"/>
              </a:schemeClr>
            </a:solidFill>
            <a:ln w="9525">
              <a:noFill/>
              <a:miter lim="800000"/>
              <a:headEnd/>
              <a:tailEnd/>
            </a:ln>
          </p:spPr>
          <p:txBody>
            <a:bodyPr wrap="none" anchor="ctr"/>
            <a:lstStyle/>
            <a:p>
              <a:endParaRPr lang="ja-JP" altLang="en-US" dirty="0"/>
            </a:p>
          </p:txBody>
        </p:sp>
        <p:grpSp>
          <p:nvGrpSpPr>
            <p:cNvPr id="6" name="グループ化 5"/>
            <p:cNvGrpSpPr/>
            <p:nvPr/>
          </p:nvGrpSpPr>
          <p:grpSpPr>
            <a:xfrm>
              <a:off x="6372200" y="2276872"/>
              <a:ext cx="2459303" cy="1152525"/>
              <a:chOff x="1571010" y="2214554"/>
              <a:chExt cx="2459303" cy="1152525"/>
            </a:xfrm>
          </p:grpSpPr>
          <p:sp>
            <p:nvSpPr>
              <p:cNvPr id="7" name="AutoShape 12"/>
              <p:cNvSpPr>
                <a:spLocks noChangeArrowheads="1"/>
              </p:cNvSpPr>
              <p:nvPr/>
            </p:nvSpPr>
            <p:spPr bwMode="auto">
              <a:xfrm>
                <a:off x="1571010" y="2881805"/>
                <a:ext cx="2459303" cy="485274"/>
              </a:xfrm>
              <a:prstGeom prst="wedgeRectCallout">
                <a:avLst>
                  <a:gd name="adj1" fmla="val -21585"/>
                  <a:gd name="adj2" fmla="val -96197"/>
                </a:avLst>
              </a:prstGeom>
              <a:solidFill>
                <a:srgbClr val="000000"/>
              </a:solidFill>
              <a:ln w="28575">
                <a:solidFill>
                  <a:schemeClr val="hlink"/>
                </a:solidFill>
                <a:miter lim="800000"/>
                <a:headEnd/>
                <a:tailEnd/>
              </a:ln>
            </p:spPr>
            <p:txBody>
              <a:bodyPr/>
              <a:lstStyle/>
              <a:p>
                <a:pPr algn="ctr" eaLnBrk="0" hangingPunct="0">
                  <a:spcBef>
                    <a:spcPct val="0"/>
                  </a:spcBef>
                  <a:buFontTx/>
                  <a:buNone/>
                </a:pPr>
                <a:r>
                  <a:rPr lang="en-US" altLang="ja-JP" b="1" dirty="0">
                    <a:solidFill>
                      <a:srgbClr val="B4C4D4"/>
                    </a:solidFill>
                  </a:rPr>
                  <a:t>1 byte = 8 bit</a:t>
                </a:r>
              </a:p>
            </p:txBody>
          </p:sp>
          <p:sp>
            <p:nvSpPr>
              <p:cNvPr id="8" name="Rectangle 13"/>
              <p:cNvSpPr>
                <a:spLocks noChangeArrowheads="1"/>
              </p:cNvSpPr>
              <p:nvPr/>
            </p:nvSpPr>
            <p:spPr bwMode="auto">
              <a:xfrm>
                <a:off x="1828211" y="2214554"/>
                <a:ext cx="1715248" cy="424614"/>
              </a:xfrm>
              <a:prstGeom prst="rect">
                <a:avLst/>
              </a:prstGeom>
              <a:solidFill>
                <a:schemeClr val="tx1">
                  <a:alpha val="12157"/>
                </a:schemeClr>
              </a:solidFill>
              <a:ln w="28575">
                <a:solidFill>
                  <a:srgbClr val="FF0000"/>
                </a:solidFill>
                <a:miter lim="800000"/>
                <a:headEnd/>
                <a:tailEnd/>
              </a:ln>
            </p:spPr>
            <p:txBody>
              <a:bodyPr wrap="none" anchor="ctr"/>
              <a:lstStyle/>
              <a:p>
                <a:endParaRPr lang="ja-JP" altLang="en-US" dirty="0"/>
              </a:p>
            </p:txBody>
          </p:sp>
        </p:grpSp>
        <p:grpSp>
          <p:nvGrpSpPr>
            <p:cNvPr id="22" name="図形グループ 21"/>
            <p:cNvGrpSpPr/>
            <p:nvPr/>
          </p:nvGrpSpPr>
          <p:grpSpPr>
            <a:xfrm>
              <a:off x="533400" y="1632422"/>
              <a:ext cx="8382000" cy="1648643"/>
              <a:chOff x="533400" y="1632422"/>
              <a:chExt cx="8382000" cy="1648643"/>
            </a:xfrm>
          </p:grpSpPr>
          <p:sp>
            <p:nvSpPr>
              <p:cNvPr id="5" name="Text Box 5"/>
              <p:cNvSpPr txBox="1">
                <a:spLocks noChangeArrowheads="1"/>
              </p:cNvSpPr>
              <p:nvPr/>
            </p:nvSpPr>
            <p:spPr bwMode="auto">
              <a:xfrm>
                <a:off x="1187450" y="1632422"/>
                <a:ext cx="7727950" cy="641350"/>
              </a:xfrm>
              <a:prstGeom prst="rect">
                <a:avLst/>
              </a:prstGeom>
              <a:noFill/>
              <a:ln w="9525">
                <a:noFill/>
                <a:miter lim="800000"/>
                <a:headEnd/>
                <a:tailEnd/>
              </a:ln>
            </p:spPr>
            <p:txBody>
              <a:bodyPr>
                <a:spAutoFit/>
              </a:bodyPr>
              <a:lstStyle/>
              <a:p>
                <a:pPr marL="457200" indent="-457200" algn="just" eaLnBrk="0" hangingPunct="0">
                  <a:spcBef>
                    <a:spcPct val="0"/>
                  </a:spcBef>
                </a:pPr>
                <a:r>
                  <a:rPr lang="en-US" altLang="ja-JP" sz="3600" b="1" dirty="0" smtClean="0">
                    <a:solidFill>
                      <a:schemeClr val="bg1"/>
                    </a:solidFill>
                    <a:latin typeface="+mj-lt"/>
                  </a:rPr>
                  <a:t>192.        168.      </a:t>
                </a:r>
                <a:r>
                  <a:rPr lang="en-US" altLang="ja-JP" sz="3600" b="1" dirty="0" smtClean="0">
                    <a:solidFill>
                      <a:schemeClr val="bg1"/>
                    </a:solidFill>
                    <a:latin typeface="+mj-lt"/>
                  </a:rPr>
                  <a:t> 16</a:t>
                </a:r>
                <a:r>
                  <a:rPr lang="en-US" altLang="ja-JP" sz="3600" b="1" dirty="0" smtClean="0">
                    <a:solidFill>
                      <a:schemeClr val="bg1"/>
                    </a:solidFill>
                    <a:latin typeface="+mj-lt"/>
                  </a:rPr>
                  <a:t>.     </a:t>
                </a:r>
                <a:r>
                  <a:rPr lang="en-US" altLang="ja-JP" sz="3600" b="1" dirty="0" smtClean="0">
                    <a:solidFill>
                      <a:schemeClr val="bg1"/>
                    </a:solidFill>
                    <a:latin typeface="+mj-lt"/>
                  </a:rPr>
                  <a:t>   15</a:t>
                </a:r>
                <a:endParaRPr lang="en-US" altLang="ja-JP" sz="3600" b="1" dirty="0">
                  <a:solidFill>
                    <a:schemeClr val="bg1"/>
                  </a:solidFill>
                  <a:latin typeface="+mj-lt"/>
                </a:endParaRPr>
              </a:p>
            </p:txBody>
          </p:sp>
          <p:sp>
            <p:nvSpPr>
              <p:cNvPr id="10" name="Text Box 17"/>
              <p:cNvSpPr txBox="1">
                <a:spLocks noChangeArrowheads="1"/>
              </p:cNvSpPr>
              <p:nvPr/>
            </p:nvSpPr>
            <p:spPr bwMode="auto">
              <a:xfrm>
                <a:off x="533400" y="2208684"/>
                <a:ext cx="7924800" cy="523220"/>
              </a:xfrm>
              <a:prstGeom prst="rect">
                <a:avLst/>
              </a:prstGeom>
              <a:noFill/>
              <a:ln w="9525">
                <a:noFill/>
                <a:miter lim="800000"/>
                <a:headEnd/>
                <a:tailEnd/>
              </a:ln>
            </p:spPr>
            <p:txBody>
              <a:bodyPr wrap="square">
                <a:spAutoFit/>
              </a:bodyPr>
              <a:lstStyle/>
              <a:p>
                <a:pPr marL="457200" indent="-457200" algn="ctr" eaLnBrk="0" hangingPunct="0">
                  <a:spcBef>
                    <a:spcPct val="0"/>
                  </a:spcBef>
                  <a:buFontTx/>
                  <a:buNone/>
                </a:pPr>
                <a:r>
                  <a:rPr lang="en-US" altLang="ja-JP" sz="2800" b="1" dirty="0" smtClean="0">
                    <a:solidFill>
                      <a:schemeClr val="bg1"/>
                    </a:solidFill>
                    <a:latin typeface="+mj-lt"/>
                  </a:rPr>
                  <a:t>= 11000000</a:t>
                </a:r>
                <a:r>
                  <a:rPr lang="en-US" altLang="ja-JP" sz="2800" b="1" dirty="0" smtClean="0">
                    <a:solidFill>
                      <a:schemeClr val="bg1"/>
                    </a:solidFill>
                    <a:latin typeface="+mj-lt"/>
                  </a:rPr>
                  <a:t>. 10100100. 00010000. </a:t>
                </a:r>
                <a:r>
                  <a:rPr lang="en-US" altLang="ja-JP" sz="2800" b="1" dirty="0">
                    <a:solidFill>
                      <a:schemeClr val="bg1"/>
                    </a:solidFill>
                    <a:latin typeface="+mj-lt"/>
                  </a:rPr>
                  <a:t>00001111</a:t>
                </a:r>
              </a:p>
            </p:txBody>
          </p:sp>
          <p:sp>
            <p:nvSpPr>
              <p:cNvPr id="12" name="Text Box 20"/>
              <p:cNvSpPr txBox="1">
                <a:spLocks noChangeArrowheads="1"/>
              </p:cNvSpPr>
              <p:nvPr/>
            </p:nvSpPr>
            <p:spPr bwMode="auto">
              <a:xfrm>
                <a:off x="1066800" y="2819400"/>
                <a:ext cx="3630042" cy="461665"/>
              </a:xfrm>
              <a:prstGeom prst="rect">
                <a:avLst/>
              </a:prstGeom>
              <a:noFill/>
              <a:ln w="9525" algn="ctr">
                <a:noFill/>
                <a:miter lim="800000"/>
                <a:headEnd/>
                <a:tailEnd/>
              </a:ln>
            </p:spPr>
            <p:txBody>
              <a:bodyPr wrap="square">
                <a:spAutoFit/>
              </a:bodyPr>
              <a:lstStyle/>
              <a:p>
                <a:pPr marL="449263" indent="-449263" algn="ctr">
                  <a:spcBef>
                    <a:spcPct val="50000"/>
                  </a:spcBef>
                  <a:buFontTx/>
                  <a:buNone/>
                </a:pPr>
                <a:r>
                  <a:rPr lang="ja-JP" altLang="en-US" sz="2400" dirty="0">
                    <a:solidFill>
                      <a:srgbClr val="FFFF00"/>
                    </a:solidFill>
                    <a:latin typeface="ヒラギノ角ゴ ProN W3"/>
                    <a:ea typeface="ヒラギノ角ゴ ProN W3"/>
                    <a:cs typeface="ヒラギノ角ゴ ProN W3"/>
                  </a:rPr>
                  <a:t>ネットワークアドレス部</a:t>
                </a:r>
              </a:p>
            </p:txBody>
          </p:sp>
          <p:cxnSp>
            <p:nvCxnSpPr>
              <p:cNvPr id="21" name="直線コネクタ 20"/>
              <p:cNvCxnSpPr/>
              <p:nvPr/>
            </p:nvCxnSpPr>
            <p:spPr>
              <a:xfrm>
                <a:off x="990600" y="2667000"/>
                <a:ext cx="3581400" cy="1588"/>
              </a:xfrm>
              <a:prstGeom prst="line">
                <a:avLst/>
              </a:prstGeom>
              <a:ln w="38100" cap="flat" cmpd="sng" algn="ctr">
                <a:solidFill>
                  <a:srgbClr val="FFFF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04800" y="1313688"/>
            <a:ext cx="8610600" cy="4325112"/>
          </a:xfrm>
        </p:spPr>
        <p:txBody>
          <a:bodyPr/>
          <a:lstStyle/>
          <a:p>
            <a:pPr>
              <a:buNone/>
            </a:pPr>
            <a:r>
              <a:rPr lang="en-US" altLang="ja-JP" sz="3200" dirty="0" smtClean="0">
                <a:latin typeface="Arial"/>
                <a:ea typeface="ヒラギノ角ゴ ProN W3"/>
                <a:cs typeface="Arial"/>
              </a:rPr>
              <a:t>NAT (network address translation)</a:t>
            </a:r>
          </a:p>
          <a:p>
            <a:r>
              <a:rPr lang="ja-JP" altLang="en-US" dirty="0" smtClean="0">
                <a:latin typeface="Arial"/>
                <a:ea typeface="ヒラギノ角ゴ ProN W3"/>
                <a:cs typeface="Arial"/>
              </a:rPr>
              <a:t>ある</a:t>
            </a:r>
            <a:r>
              <a:rPr lang="ja-JP" altLang="en-US" dirty="0" smtClean="0">
                <a:latin typeface="Arial"/>
                <a:ea typeface="ヒラギノ角ゴ ProN W3"/>
                <a:cs typeface="Arial"/>
              </a:rPr>
              <a:t>グローバル </a:t>
            </a:r>
            <a:r>
              <a:rPr lang="en-US" altLang="ja-JP" dirty="0" smtClean="0">
                <a:latin typeface="Arial"/>
                <a:ea typeface="ヒラギノ角ゴ ProN W3"/>
                <a:cs typeface="Arial"/>
              </a:rPr>
              <a:t>IP </a:t>
            </a:r>
            <a:r>
              <a:rPr lang="ja-JP" altLang="en-US" dirty="0" smtClean="0">
                <a:latin typeface="Arial"/>
                <a:ea typeface="ヒラギノ角ゴ ProN W3"/>
                <a:cs typeface="Arial"/>
              </a:rPr>
              <a:t>を複数の </a:t>
            </a:r>
            <a:r>
              <a:rPr lang="en-US" altLang="ja-JP" dirty="0" smtClean="0">
                <a:latin typeface="Arial"/>
                <a:ea typeface="ヒラギノ角ゴ ProN W3"/>
                <a:cs typeface="Arial"/>
              </a:rPr>
              <a:t>PC </a:t>
            </a:r>
            <a:r>
              <a:rPr lang="ja-JP" altLang="en-US" dirty="0" err="1" smtClean="0">
                <a:latin typeface="Arial"/>
                <a:ea typeface="ヒラギノ角ゴ ProN W3"/>
                <a:cs typeface="Arial"/>
              </a:rPr>
              <a:t>で共</a:t>
            </a:r>
            <a:r>
              <a:rPr lang="ja-JP" altLang="en-US" dirty="0" smtClean="0">
                <a:latin typeface="Arial"/>
                <a:ea typeface="ヒラギノ角ゴ ProN W3"/>
                <a:cs typeface="Arial"/>
              </a:rPr>
              <a:t>有する 技術</a:t>
            </a:r>
            <a:endParaRPr lang="en-US" altLang="ja-JP" dirty="0" smtClean="0">
              <a:latin typeface="Arial"/>
              <a:ea typeface="ヒラギノ角ゴ ProN W3"/>
              <a:cs typeface="Arial"/>
            </a:endParaRPr>
          </a:p>
          <a:p>
            <a:r>
              <a:rPr kumimoji="1" lang="ja-JP" altLang="en-US" dirty="0" smtClean="0">
                <a:latin typeface="Arial"/>
                <a:ea typeface="ヒラギノ角ゴ ProN W3"/>
                <a:cs typeface="Arial"/>
              </a:rPr>
              <a:t>プライベート </a:t>
            </a:r>
            <a:r>
              <a:rPr kumimoji="1" lang="en-US" altLang="ja-JP" dirty="0" smtClean="0">
                <a:latin typeface="Arial"/>
                <a:ea typeface="ヒラギノ角ゴ ProN W3"/>
                <a:cs typeface="Arial"/>
              </a:rPr>
              <a:t>IP </a:t>
            </a:r>
            <a:r>
              <a:rPr kumimoji="1" lang="ja-JP" altLang="en-US" dirty="0" smtClean="0">
                <a:latin typeface="Arial"/>
                <a:ea typeface="ヒラギノ角ゴ ProN W3"/>
                <a:cs typeface="Arial"/>
              </a:rPr>
              <a:t>をグローバル </a:t>
            </a:r>
            <a:r>
              <a:rPr kumimoji="1" lang="en-US" altLang="ja-JP" dirty="0" smtClean="0">
                <a:latin typeface="Arial"/>
                <a:ea typeface="ヒラギノ角ゴ ProN W3"/>
                <a:cs typeface="Arial"/>
              </a:rPr>
              <a:t>IP </a:t>
            </a:r>
            <a:r>
              <a:rPr kumimoji="1" lang="ja-JP" altLang="en-US" dirty="0" smtClean="0">
                <a:latin typeface="Arial"/>
                <a:ea typeface="ヒラギノ角ゴ ProN W3"/>
                <a:cs typeface="Arial"/>
              </a:rPr>
              <a:t>に変換して、他のネットワークと通信</a:t>
            </a:r>
            <a:endParaRPr kumimoji="1" lang="en-US" altLang="ja-JP" dirty="0" smtClean="0">
              <a:latin typeface="Arial"/>
              <a:ea typeface="ヒラギノ角ゴ ProN W3"/>
              <a:cs typeface="Arial"/>
            </a:endParaRPr>
          </a:p>
          <a:p>
            <a:r>
              <a:rPr lang="ja-JP" altLang="en-US" dirty="0">
                <a:latin typeface="Arial"/>
                <a:ea typeface="ヒラギノ角ゴ ProN W3"/>
                <a:cs typeface="Arial"/>
              </a:rPr>
              <a:t>一度</a:t>
            </a:r>
            <a:r>
              <a:rPr lang="ja-JP" altLang="en-US" dirty="0" smtClean="0">
                <a:latin typeface="Arial"/>
                <a:ea typeface="ヒラギノ角ゴ ProN W3"/>
                <a:cs typeface="Arial"/>
              </a:rPr>
              <a:t>に通信できる数はグローバル </a:t>
            </a:r>
            <a:r>
              <a:rPr lang="en-US" altLang="ja-JP" dirty="0" smtClean="0">
                <a:latin typeface="Arial"/>
                <a:ea typeface="ヒラギノ角ゴ ProN W3"/>
                <a:cs typeface="Arial"/>
              </a:rPr>
              <a:t>IP </a:t>
            </a:r>
            <a:r>
              <a:rPr lang="ja-JP" altLang="en-US" dirty="0" smtClean="0">
                <a:latin typeface="Arial"/>
                <a:ea typeface="ヒラギノ角ゴ ProN W3"/>
                <a:cs typeface="Arial"/>
              </a:rPr>
              <a:t>のアドレスの数だけ</a:t>
            </a:r>
            <a:endParaRPr kumimoji="1" lang="en-US" altLang="ja-JP" dirty="0" smtClean="0">
              <a:latin typeface="Arial"/>
              <a:ea typeface="ヒラギノ角ゴ ProN W3"/>
              <a:cs typeface="Arial"/>
            </a:endParaRPr>
          </a:p>
        </p:txBody>
      </p:sp>
      <p:sp>
        <p:nvSpPr>
          <p:cNvPr id="5" name="タイトル 1"/>
          <p:cNvSpPr txBox="1">
            <a:spLocks/>
          </p:cNvSpPr>
          <p:nvPr/>
        </p:nvSpPr>
        <p:spPr>
          <a:xfrm>
            <a:off x="228600" y="2286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4000" dirty="0" smtClean="0">
                <a:solidFill>
                  <a:schemeClr val="tx2"/>
                </a:solidFill>
                <a:latin typeface="Arial"/>
                <a:ea typeface="ヒラギノ角ゴ ProN W3"/>
                <a:cs typeface="Arial"/>
              </a:rPr>
              <a:t>IP </a:t>
            </a:r>
            <a:r>
              <a:rPr lang="ja-JP" altLang="en-US" sz="4000" dirty="0" smtClean="0">
                <a:solidFill>
                  <a:schemeClr val="tx2"/>
                </a:solidFill>
                <a:latin typeface="Arial"/>
                <a:ea typeface="ヒラギノ角ゴ ProN W3"/>
                <a:cs typeface="Arial"/>
              </a:rPr>
              <a:t>の変換</a:t>
            </a:r>
            <a:endParaRPr kumimoji="1" lang="ja-JP" altLang="en-US" sz="4000" b="0" i="0" u="none" strike="noStrike" kern="1200" cap="none" spc="0" normalizeH="0" baseline="0" noProof="0" dirty="0">
              <a:ln>
                <a:noFill/>
              </a:ln>
              <a:solidFill>
                <a:schemeClr val="tx2"/>
              </a:solidFill>
              <a:effectLst/>
              <a:uLnTx/>
              <a:uFillTx/>
              <a:latin typeface="ヒラギノ角ゴ ProN W3"/>
              <a:ea typeface="ヒラギノ角ゴ ProN W3"/>
              <a:cs typeface="ヒラギノ角ゴ ProN W3"/>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バン">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バン">
      <a:majorFont>
        <a:latin typeface="Trebuchet MS"/>
        <a:ea typeface=""/>
        <a:cs typeface=""/>
        <a:font script="Jpan" typeface="ＭＳ ゴシック"/>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ＭＳ 明朝"/>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アーバン">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アーバン.thmx</Template>
  <TotalTime>2423</TotalTime>
  <Words>2961</Words>
  <Application>Microsoft Macintosh PowerPoint</Application>
  <PresentationFormat>画面に合わせる (4:3)</PresentationFormat>
  <Paragraphs>673</Paragraphs>
  <Slides>53</Slides>
  <Notes>2</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53</vt:i4>
      </vt:variant>
    </vt:vector>
  </HeadingPairs>
  <TitlesOfParts>
    <vt:vector size="54" baseType="lpstr">
      <vt:lpstr>アーバン</vt:lpstr>
      <vt:lpstr>EPネットワークとルータ</vt:lpstr>
      <vt:lpstr>本日の内容</vt:lpstr>
      <vt:lpstr>ルータってなに？</vt:lpstr>
      <vt:lpstr>スライド 4</vt:lpstr>
      <vt:lpstr>スライド 5</vt:lpstr>
      <vt:lpstr>スライド 6</vt:lpstr>
      <vt:lpstr>スライド 7</vt:lpstr>
      <vt:lpstr>スライド 8</vt:lpstr>
      <vt:lpstr>スライド 9</vt:lpstr>
      <vt:lpstr>スライド 10</vt:lpstr>
      <vt:lpstr>スライド 11</vt:lpstr>
      <vt:lpstr>スライド 12</vt:lpstr>
      <vt:lpstr>スライド 13</vt:lpstr>
      <vt:lpstr>スライド 14</vt:lpstr>
      <vt:lpstr>NAT, NAPT ではヘッダ情報が書き換えられている</vt:lpstr>
      <vt:lpstr>スライド 16</vt:lpstr>
      <vt:lpstr>スライド 17</vt:lpstr>
      <vt:lpstr>スライド 18</vt:lpstr>
      <vt:lpstr>スライド 19</vt:lpstr>
      <vt:lpstr>スライド 20</vt:lpstr>
      <vt:lpstr>スライド 21</vt:lpstr>
      <vt:lpstr>スライド 22</vt:lpstr>
      <vt:lpstr>スライド 23</vt:lpstr>
      <vt:lpstr>スライド 24</vt:lpstr>
      <vt:lpstr>スライド 25</vt:lpstr>
      <vt:lpstr>スライド 26</vt:lpstr>
      <vt:lpstr>スライド 27</vt:lpstr>
      <vt:lpstr>スライド 28</vt:lpstr>
      <vt:lpstr>スライド 29</vt:lpstr>
      <vt:lpstr>スライド 30</vt:lpstr>
      <vt:lpstr>スライド 31</vt:lpstr>
      <vt:lpstr>スライド 32</vt:lpstr>
      <vt:lpstr>スライド 33</vt:lpstr>
      <vt:lpstr>EP ネットワーク</vt:lpstr>
      <vt:lpstr>スライド 35</vt:lpstr>
      <vt:lpstr>スライド 36</vt:lpstr>
      <vt:lpstr>スライド 37</vt:lpstr>
      <vt:lpstr>スライド 38</vt:lpstr>
      <vt:lpstr>スライド 39</vt:lpstr>
      <vt:lpstr>スライド 40</vt:lpstr>
      <vt:lpstr>スライド 41</vt:lpstr>
      <vt:lpstr>スライド 42</vt:lpstr>
      <vt:lpstr>ネットワークに つながらない！！ そんなとき  (EP ネットワーク 編)</vt:lpstr>
      <vt:lpstr>スライド 44</vt:lpstr>
      <vt:lpstr>スライド 45</vt:lpstr>
      <vt:lpstr>スライド 46</vt:lpstr>
      <vt:lpstr>スライド 47</vt:lpstr>
      <vt:lpstr>スライド 48</vt:lpstr>
      <vt:lpstr>スライド 49</vt:lpstr>
      <vt:lpstr>スライド 50</vt:lpstr>
      <vt:lpstr>スライド 51</vt:lpstr>
      <vt:lpstr>スライド 52</vt:lpstr>
      <vt:lpstr>スライド 53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Lemon のお仕事</dc:title>
  <dc:creator>kondou</dc:creator>
  <cp:lastModifiedBy>堺 正太朗</cp:lastModifiedBy>
  <cp:revision>216</cp:revision>
  <dcterms:created xsi:type="dcterms:W3CDTF">2012-12-12T23:25:27Z</dcterms:created>
  <dcterms:modified xsi:type="dcterms:W3CDTF">2012-12-13T13:14:32Z</dcterms:modified>
</cp:coreProperties>
</file>