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sldIdLst>
    <p:sldId id="257" r:id="rId2"/>
    <p:sldId id="288" r:id="rId3"/>
    <p:sldId id="271" r:id="rId4"/>
    <p:sldId id="259" r:id="rId5"/>
    <p:sldId id="260" r:id="rId6"/>
    <p:sldId id="285" r:id="rId7"/>
    <p:sldId id="276" r:id="rId8"/>
    <p:sldId id="261" r:id="rId9"/>
    <p:sldId id="263" r:id="rId10"/>
    <p:sldId id="287" r:id="rId11"/>
    <p:sldId id="266" r:id="rId12"/>
    <p:sldId id="264" r:id="rId13"/>
    <p:sldId id="278" r:id="rId14"/>
    <p:sldId id="279" r:id="rId15"/>
    <p:sldId id="267" r:id="rId16"/>
    <p:sldId id="269" r:id="rId17"/>
    <p:sldId id="272" r:id="rId18"/>
    <p:sldId id="281" r:id="rId19"/>
    <p:sldId id="270" r:id="rId20"/>
    <p:sldId id="274" r:id="rId21"/>
    <p:sldId id="273" r:id="rId22"/>
    <p:sldId id="290" r:id="rId23"/>
    <p:sldId id="289" r:id="rId24"/>
    <p:sldId id="283" r:id="rId2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80" autoAdjust="0"/>
    <p:restoredTop sz="94660"/>
  </p:normalViewPr>
  <p:slideViewPr>
    <p:cSldViewPr snapToGrid="0" snapToObjects="1">
      <p:cViewPr varScale="1">
        <p:scale>
          <a:sx n="93" d="100"/>
          <a:sy n="93" d="100"/>
        </p:scale>
        <p:origin x="-12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crazysrot:Desktop:Internet_users_01-11.xls"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sz="2400" b="1" i="0" u="none" strike="noStrike" baseline="0">
                <a:solidFill>
                  <a:srgbClr val="000000"/>
                </a:solidFill>
                <a:latin typeface="Calibri"/>
                <a:ea typeface="Calibri"/>
                <a:cs typeface="Calibri"/>
              </a:defRPr>
            </a:pPr>
            <a:r>
              <a:rPr lang="en-US"/>
              <a:t>Individuals</a:t>
            </a:r>
            <a:r>
              <a:rPr lang="en-US" baseline="0"/>
              <a:t> using the Internet</a:t>
            </a:r>
            <a:r>
              <a:rPr lang="en-US"/>
              <a:t> per 100 inhabitants, 2001-2011</a:t>
            </a:r>
          </a:p>
        </c:rich>
      </c:tx>
      <c:layout/>
      <c:overlay val="0"/>
      <c:spPr>
        <a:noFill/>
        <a:ln w="25400">
          <a:noFill/>
        </a:ln>
      </c:spPr>
    </c:title>
    <c:autoTitleDeleted val="0"/>
    <c:plotArea>
      <c:layout>
        <c:manualLayout>
          <c:layoutTarget val="inner"/>
          <c:xMode val="edge"/>
          <c:yMode val="edge"/>
          <c:x val="0.104296005262677"/>
          <c:y val="0.144634042304345"/>
          <c:w val="0.857855664966278"/>
          <c:h val="0.672625841494584"/>
        </c:manualLayout>
      </c:layout>
      <c:lineChart>
        <c:grouping val="standard"/>
        <c:varyColors val="0"/>
        <c:ser>
          <c:idx val="0"/>
          <c:order val="0"/>
          <c:tx>
            <c:strRef>
              <c:f>'Sheet 1'!$A$6</c:f>
              <c:strCache>
                <c:ptCount val="1"/>
                <c:pt idx="0">
                  <c:v>Developed</c:v>
                </c:pt>
              </c:strCache>
            </c:strRef>
          </c:tx>
          <c:spPr>
            <a:ln w="38100">
              <a:solidFill>
                <a:srgbClr val="666699"/>
              </a:solidFill>
              <a:prstDash val="solid"/>
            </a:ln>
          </c:spPr>
          <c:marker>
            <c:symbol val="none"/>
          </c:marker>
          <c:cat>
            <c:numRef>
              <c:f>'Sheet 1'!$B$5:$L$5</c:f>
              <c:numCache>
                <c:formatCode>General</c:formatCode>
                <c:ptCount val="11"/>
                <c:pt idx="0">
                  <c:v>2001.0</c:v>
                </c:pt>
                <c:pt idx="1">
                  <c:v>2002.0</c:v>
                </c:pt>
                <c:pt idx="2">
                  <c:v>2003.0</c:v>
                </c:pt>
                <c:pt idx="3">
                  <c:v>2004.0</c:v>
                </c:pt>
                <c:pt idx="4">
                  <c:v>2005.0</c:v>
                </c:pt>
                <c:pt idx="5">
                  <c:v>2006.0</c:v>
                </c:pt>
                <c:pt idx="6">
                  <c:v>2007.0</c:v>
                </c:pt>
                <c:pt idx="7">
                  <c:v>2008.0</c:v>
                </c:pt>
                <c:pt idx="8">
                  <c:v>2009.0</c:v>
                </c:pt>
                <c:pt idx="9">
                  <c:v>2010.0</c:v>
                </c:pt>
                <c:pt idx="10">
                  <c:v>2011.0</c:v>
                </c:pt>
              </c:numCache>
            </c:numRef>
          </c:cat>
          <c:val>
            <c:numRef>
              <c:f>'Sheet 1'!$B$6:$L$6</c:f>
              <c:numCache>
                <c:formatCode>0.0</c:formatCode>
                <c:ptCount val="11"/>
                <c:pt idx="0">
                  <c:v>29.37052536819578</c:v>
                </c:pt>
                <c:pt idx="1">
                  <c:v>37.65008339506154</c:v>
                </c:pt>
                <c:pt idx="2">
                  <c:v>41.45049211243169</c:v>
                </c:pt>
                <c:pt idx="3">
                  <c:v>46.33558841746019</c:v>
                </c:pt>
                <c:pt idx="4">
                  <c:v>50.8</c:v>
                </c:pt>
                <c:pt idx="5">
                  <c:v>53.4</c:v>
                </c:pt>
                <c:pt idx="6">
                  <c:v>59.0</c:v>
                </c:pt>
                <c:pt idx="7">
                  <c:v>61.2</c:v>
                </c:pt>
                <c:pt idx="8">
                  <c:v>62.5</c:v>
                </c:pt>
                <c:pt idx="9">
                  <c:v>66.8</c:v>
                </c:pt>
                <c:pt idx="10">
                  <c:v>70.2</c:v>
                </c:pt>
              </c:numCache>
            </c:numRef>
          </c:val>
          <c:smooth val="0"/>
        </c:ser>
        <c:ser>
          <c:idx val="1"/>
          <c:order val="1"/>
          <c:tx>
            <c:strRef>
              <c:f>'Sheet 1'!$A$7</c:f>
              <c:strCache>
                <c:ptCount val="1"/>
                <c:pt idx="0">
                  <c:v>World</c:v>
                </c:pt>
              </c:strCache>
            </c:strRef>
          </c:tx>
          <c:spPr>
            <a:ln w="38100">
              <a:solidFill>
                <a:srgbClr val="993366"/>
              </a:solidFill>
              <a:prstDash val="solid"/>
            </a:ln>
          </c:spPr>
          <c:marker>
            <c:symbol val="none"/>
          </c:marker>
          <c:cat>
            <c:numRef>
              <c:f>'Sheet 1'!$B$5:$L$5</c:f>
              <c:numCache>
                <c:formatCode>General</c:formatCode>
                <c:ptCount val="11"/>
                <c:pt idx="0">
                  <c:v>2001.0</c:v>
                </c:pt>
                <c:pt idx="1">
                  <c:v>2002.0</c:v>
                </c:pt>
                <c:pt idx="2">
                  <c:v>2003.0</c:v>
                </c:pt>
                <c:pt idx="3">
                  <c:v>2004.0</c:v>
                </c:pt>
                <c:pt idx="4">
                  <c:v>2005.0</c:v>
                </c:pt>
                <c:pt idx="5">
                  <c:v>2006.0</c:v>
                </c:pt>
                <c:pt idx="6">
                  <c:v>2007.0</c:v>
                </c:pt>
                <c:pt idx="7">
                  <c:v>2008.0</c:v>
                </c:pt>
                <c:pt idx="8">
                  <c:v>2009.0</c:v>
                </c:pt>
                <c:pt idx="9">
                  <c:v>2010.0</c:v>
                </c:pt>
                <c:pt idx="10">
                  <c:v>2011.0</c:v>
                </c:pt>
              </c:numCache>
            </c:numRef>
          </c:cat>
          <c:val>
            <c:numRef>
              <c:f>'Sheet 1'!$B$7:$L$7</c:f>
              <c:numCache>
                <c:formatCode>0.0</c:formatCode>
                <c:ptCount val="11"/>
                <c:pt idx="0">
                  <c:v>7.954755609777139</c:v>
                </c:pt>
                <c:pt idx="1">
                  <c:v>10.70384303547515</c:v>
                </c:pt>
                <c:pt idx="2">
                  <c:v>12.28590389157247</c:v>
                </c:pt>
                <c:pt idx="3">
                  <c:v>14.095771809582</c:v>
                </c:pt>
                <c:pt idx="4">
                  <c:v>15.7</c:v>
                </c:pt>
                <c:pt idx="5">
                  <c:v>17.5</c:v>
                </c:pt>
                <c:pt idx="6">
                  <c:v>20.5</c:v>
                </c:pt>
                <c:pt idx="7">
                  <c:v>23.2</c:v>
                </c:pt>
                <c:pt idx="8">
                  <c:v>25.6</c:v>
                </c:pt>
                <c:pt idx="9">
                  <c:v>29.2</c:v>
                </c:pt>
                <c:pt idx="10">
                  <c:v>32.5</c:v>
                </c:pt>
              </c:numCache>
            </c:numRef>
          </c:val>
          <c:smooth val="0"/>
        </c:ser>
        <c:ser>
          <c:idx val="2"/>
          <c:order val="2"/>
          <c:tx>
            <c:strRef>
              <c:f>'Sheet 1'!$A$8</c:f>
              <c:strCache>
                <c:ptCount val="1"/>
                <c:pt idx="0">
                  <c:v>Developing</c:v>
                </c:pt>
              </c:strCache>
            </c:strRef>
          </c:tx>
          <c:spPr>
            <a:ln w="38100">
              <a:solidFill>
                <a:srgbClr val="99CC00"/>
              </a:solidFill>
              <a:prstDash val="solid"/>
            </a:ln>
          </c:spPr>
          <c:marker>
            <c:symbol val="none"/>
          </c:marker>
          <c:cat>
            <c:numRef>
              <c:f>'Sheet 1'!$B$5:$L$5</c:f>
              <c:numCache>
                <c:formatCode>General</c:formatCode>
                <c:ptCount val="11"/>
                <c:pt idx="0">
                  <c:v>2001.0</c:v>
                </c:pt>
                <c:pt idx="1">
                  <c:v>2002.0</c:v>
                </c:pt>
                <c:pt idx="2">
                  <c:v>2003.0</c:v>
                </c:pt>
                <c:pt idx="3">
                  <c:v>2004.0</c:v>
                </c:pt>
                <c:pt idx="4">
                  <c:v>2005.0</c:v>
                </c:pt>
                <c:pt idx="5">
                  <c:v>2006.0</c:v>
                </c:pt>
                <c:pt idx="6">
                  <c:v>2007.0</c:v>
                </c:pt>
                <c:pt idx="7">
                  <c:v>2008.0</c:v>
                </c:pt>
                <c:pt idx="8">
                  <c:v>2009.0</c:v>
                </c:pt>
                <c:pt idx="9">
                  <c:v>2010.0</c:v>
                </c:pt>
                <c:pt idx="10">
                  <c:v>2011.0</c:v>
                </c:pt>
              </c:numCache>
            </c:numRef>
          </c:cat>
          <c:val>
            <c:numRef>
              <c:f>'Sheet 1'!$B$8:$L$8</c:f>
              <c:numCache>
                <c:formatCode>0.0</c:formatCode>
                <c:ptCount val="11"/>
                <c:pt idx="0">
                  <c:v>2.836286040938118</c:v>
                </c:pt>
                <c:pt idx="1">
                  <c:v>4.335933717261446</c:v>
                </c:pt>
                <c:pt idx="2">
                  <c:v>5.469050824435334</c:v>
                </c:pt>
                <c:pt idx="3">
                  <c:v>6.640854108168185</c:v>
                </c:pt>
                <c:pt idx="4">
                  <c:v>7.7</c:v>
                </c:pt>
                <c:pt idx="5">
                  <c:v>9.3</c:v>
                </c:pt>
                <c:pt idx="6">
                  <c:v>11.9</c:v>
                </c:pt>
                <c:pt idx="7">
                  <c:v>14.7</c:v>
                </c:pt>
                <c:pt idx="8">
                  <c:v>17.5</c:v>
                </c:pt>
                <c:pt idx="9">
                  <c:v>21.0</c:v>
                </c:pt>
                <c:pt idx="10">
                  <c:v>24.4</c:v>
                </c:pt>
              </c:numCache>
            </c:numRef>
          </c:val>
          <c:smooth val="0"/>
        </c:ser>
        <c:dLbls>
          <c:showLegendKey val="0"/>
          <c:showVal val="0"/>
          <c:showCatName val="0"/>
          <c:showSerName val="0"/>
          <c:showPercent val="0"/>
          <c:showBubbleSize val="0"/>
        </c:dLbls>
        <c:marker val="1"/>
        <c:smooth val="0"/>
        <c:axId val="-2121845480"/>
        <c:axId val="-2121842232"/>
      </c:lineChart>
      <c:catAx>
        <c:axId val="-2121845480"/>
        <c:scaling>
          <c:orientation val="minMax"/>
        </c:scaling>
        <c:delete val="0"/>
        <c:axPos val="b"/>
        <c:numFmt formatCode="General" sourceLinked="1"/>
        <c:majorTickMark val="none"/>
        <c:minorTickMark val="none"/>
        <c:tickLblPos val="nextTo"/>
        <c:spPr>
          <a:ln w="3175">
            <a:solidFill>
              <a:srgbClr val="808080"/>
            </a:solidFill>
            <a:prstDash val="solid"/>
          </a:ln>
        </c:spPr>
        <c:txPr>
          <a:bodyPr rot="0" vert="horz"/>
          <a:lstStyle/>
          <a:p>
            <a:pPr>
              <a:defRPr sz="1200" b="0" i="0" u="none" strike="noStrike" baseline="0">
                <a:solidFill>
                  <a:srgbClr val="000000"/>
                </a:solidFill>
                <a:latin typeface="Calibri"/>
                <a:ea typeface="Calibri"/>
                <a:cs typeface="Calibri"/>
              </a:defRPr>
            </a:pPr>
            <a:endParaRPr lang="ja-JP"/>
          </a:p>
        </c:txPr>
        <c:crossAx val="-2121842232"/>
        <c:crosses val="autoZero"/>
        <c:auto val="1"/>
        <c:lblAlgn val="ctr"/>
        <c:lblOffset val="100"/>
        <c:tickLblSkip val="1"/>
        <c:tickMarkSkip val="1"/>
        <c:noMultiLvlLbl val="0"/>
      </c:catAx>
      <c:valAx>
        <c:axId val="-2121842232"/>
        <c:scaling>
          <c:orientation val="minMax"/>
          <c:max val="100.0"/>
        </c:scaling>
        <c:delete val="0"/>
        <c:axPos val="l"/>
        <c:majorGridlines>
          <c:spPr>
            <a:ln w="3175">
              <a:solidFill>
                <a:srgbClr val="808080"/>
              </a:solidFill>
              <a:prstDash val="solid"/>
            </a:ln>
          </c:spPr>
        </c:majorGridlines>
        <c:title>
          <c:tx>
            <c:rich>
              <a:bodyPr/>
              <a:lstStyle/>
              <a:p>
                <a:pPr>
                  <a:defRPr sz="1400" b="0" i="0" u="none" strike="noStrike" baseline="0">
                    <a:solidFill>
                      <a:srgbClr val="000000"/>
                    </a:solidFill>
                    <a:latin typeface="Calibri"/>
                    <a:ea typeface="Calibri"/>
                    <a:cs typeface="Calibri"/>
                  </a:defRPr>
                </a:pPr>
                <a:r>
                  <a:rPr lang="en-US" altLang="ja-JP"/>
                  <a:t>Per 100 inhabitants</a:t>
                </a:r>
              </a:p>
            </c:rich>
          </c:tx>
          <c:layout/>
          <c:overlay val="0"/>
          <c:spPr>
            <a:noFill/>
            <a:ln w="25400">
              <a:noFill/>
            </a:ln>
          </c:spPr>
        </c:title>
        <c:numFmt formatCode="General" sourceLinked="0"/>
        <c:majorTickMark val="none"/>
        <c:minorTickMark val="none"/>
        <c:tickLblPos val="nextTo"/>
        <c:spPr>
          <a:ln w="3175">
            <a:solidFill>
              <a:srgbClr val="808080"/>
            </a:solidFill>
            <a:prstDash val="solid"/>
          </a:ln>
        </c:spPr>
        <c:txPr>
          <a:bodyPr rot="0" vert="horz"/>
          <a:lstStyle/>
          <a:p>
            <a:pPr>
              <a:defRPr sz="1100" b="0" i="0" u="none" strike="noStrike" baseline="0">
                <a:solidFill>
                  <a:srgbClr val="000000"/>
                </a:solidFill>
                <a:latin typeface="Calibri"/>
                <a:ea typeface="Calibri"/>
                <a:cs typeface="Calibri"/>
              </a:defRPr>
            </a:pPr>
            <a:endParaRPr lang="ja-JP"/>
          </a:p>
        </c:txPr>
        <c:crossAx val="-2121845480"/>
        <c:crosses val="autoZero"/>
        <c:crossBetween val="between"/>
      </c:valAx>
      <c:spPr>
        <a:solidFill>
          <a:srgbClr val="FFFFFF"/>
        </a:solidFill>
        <a:ln w="25400">
          <a:noFill/>
        </a:ln>
      </c:spPr>
    </c:plotArea>
    <c:legend>
      <c:legendPos val="r"/>
      <c:layout>
        <c:manualLayout>
          <c:xMode val="edge"/>
          <c:yMode val="edge"/>
          <c:x val="0.133828915308364"/>
          <c:y val="0.102137707990585"/>
          <c:w val="0.154894577903199"/>
          <c:h val="0.209026007050499"/>
        </c:manualLayout>
      </c:layout>
      <c:overlay val="0"/>
      <c:spPr>
        <a:solidFill>
          <a:srgbClr val="FFFFFF"/>
        </a:solidFill>
        <a:ln w="12700">
          <a:solidFill>
            <a:srgbClr val="000000"/>
          </a:solidFill>
          <a:prstDash val="solid"/>
        </a:ln>
      </c:spPr>
      <c:txPr>
        <a:bodyPr/>
        <a:lstStyle/>
        <a:p>
          <a:pPr>
            <a:defRPr sz="1100" b="0" i="0" u="none" strike="noStrike" baseline="0">
              <a:solidFill>
                <a:srgbClr val="000000"/>
              </a:solidFill>
              <a:latin typeface="Calibri"/>
              <a:ea typeface="Calibri"/>
              <a:cs typeface="Calibri"/>
            </a:defRPr>
          </a:pPr>
          <a:endParaRPr lang="ja-JP"/>
        </a:p>
      </c:txPr>
    </c:legend>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Calibri"/>
          <a:ea typeface="Calibri"/>
          <a:cs typeface="Calibri"/>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0.03425</cdr:x>
      <cdr:y>0.862</cdr:y>
    </cdr:from>
    <cdr:to>
      <cdr:x>0.03425</cdr:x>
      <cdr:y>0.86347</cdr:y>
    </cdr:to>
    <cdr:sp macro="" textlink="">
      <cdr:nvSpPr>
        <cdr:cNvPr id="3" name="TextBox 2"/>
        <cdr:cNvSpPr txBox="1"/>
      </cdr:nvSpPr>
      <cdr:spPr>
        <a:xfrm xmlns:a="http://schemas.openxmlformats.org/drawingml/2006/main">
          <a:off x="380979" y="4876783"/>
          <a:ext cx="4533963" cy="7048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000">
              <a:effectLst/>
              <a:latin typeface="+mn-lt"/>
              <a:ea typeface="+mn-ea"/>
              <a:cs typeface="+mn-cs"/>
            </a:rPr>
            <a:t>The developed/developing country classifications are based on the UN M49, see:</a:t>
          </a:r>
        </a:p>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000">
              <a:effectLst/>
              <a:latin typeface="+mn-lt"/>
              <a:ea typeface="+mn-ea"/>
              <a:cs typeface="+mn-cs"/>
            </a:rPr>
            <a:t>http://www.itu.int/ITU-D/ict/definitions/regions/index.html</a:t>
          </a:r>
        </a:p>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000">
              <a:effectLst/>
              <a:latin typeface="+mn-lt"/>
              <a:ea typeface="+mn-ea"/>
              <a:cs typeface="+mn-cs"/>
            </a:rPr>
            <a:t>Source:</a:t>
          </a:r>
          <a:r>
            <a:rPr lang="en-US" sz="1000" baseline="0">
              <a:effectLst/>
              <a:latin typeface="+mn-lt"/>
              <a:ea typeface="+mn-ea"/>
              <a:cs typeface="+mn-cs"/>
            </a:rPr>
            <a:t>  ITU World Telecommunication /ICT Indicators database</a:t>
          </a:r>
          <a:endParaRPr lang="en-US" sz="1000">
            <a:effectLst/>
          </a:endParaRPr>
        </a:p>
        <a:p xmlns:a="http://schemas.openxmlformats.org/drawingml/2006/main">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ADB9BD-A3B4-ED4B-A40B-D9C013E8F165}" type="datetimeFigureOut">
              <a:rPr kumimoji="1" lang="ja-JP" altLang="en-US" smtClean="0"/>
              <a:t>2013/02/08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ED68DF-6723-A74C-9F2D-10DEEF54530A}" type="slidenum">
              <a:rPr kumimoji="1" lang="ja-JP" altLang="en-US" smtClean="0"/>
              <a:t>‹#›</a:t>
            </a:fld>
            <a:endParaRPr kumimoji="1" lang="ja-JP" altLang="en-US"/>
          </a:p>
        </p:txBody>
      </p:sp>
    </p:spTree>
    <p:extLst>
      <p:ext uri="{BB962C8B-B14F-4D97-AF65-F5344CB8AC3E}">
        <p14:creationId xmlns:p14="http://schemas.microsoft.com/office/powerpoint/2010/main" val="1202833286"/>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9" Type="http://schemas.openxmlformats.org/officeDocument/2006/relationships/hyperlink" Target="http://ja.wikipedia.org/wiki/1984%E5%B9%B4" TargetMode="External"/><Relationship Id="rId20" Type="http://schemas.openxmlformats.org/officeDocument/2006/relationships/hyperlink" Target="http://ja.wikipedia.org/wiki/WorldWideWeb" TargetMode="External"/><Relationship Id="rId21" Type="http://schemas.openxmlformats.org/officeDocument/2006/relationships/hyperlink" Target="http://ja.wikipedia.org/wiki/%E3%83%86%E3%82%A3%E3%83%A0%E3%83%BB%E3%83%90%E3%83%BC%E3%83%8A%E3%83%BC%E3%82%BA%EF%BC%9D%E3%83%AA%E3%83%BC%23cite_note-6" TargetMode="External"/><Relationship Id="rId10" Type="http://schemas.openxmlformats.org/officeDocument/2006/relationships/hyperlink" Target="http://ja.wikipedia.org/wiki/1989%E5%B9%B4" TargetMode="External"/><Relationship Id="rId11" Type="http://schemas.openxmlformats.org/officeDocument/2006/relationships/hyperlink" Target="http://ja.wikipedia.org/wiki/%E3%83%86%E3%82%A3%E3%83%A0%E3%83%BB%E3%83%90%E3%83%BC%E3%83%8A%E3%83%BC%E3%82%BA%EF%BC%9D%E3%83%AA%E3%83%BC%23cite_note-proposal-4" TargetMode="External"/><Relationship Id="rId12" Type="http://schemas.openxmlformats.org/officeDocument/2006/relationships/hyperlink" Target="http://ja.wikipedia.org/wiki/%E3%83%AD%E3%83%90%E3%83%BC%E3%83%88%E3%83%BB%E3%82%AB%E3%82%A4%E3%83%AA%E3%83%A5%E3%83%BC" TargetMode="External"/><Relationship Id="rId13" Type="http://schemas.openxmlformats.org/officeDocument/2006/relationships/hyperlink" Target="http://ja.wikipedia.org/wiki/1990%E5%B9%B4" TargetMode="External"/><Relationship Id="rId14" Type="http://schemas.openxmlformats.org/officeDocument/2006/relationships/hyperlink" Target="http://ja.wikipedia.org/wiki/%E3%83%86%E3%82%A3%E3%83%A0%E3%83%BB%E3%83%90%E3%83%BC%E3%83%8A%E3%83%BC%E3%82%BA%EF%BC%9D%E3%83%AA%E3%83%BC%23cite_note-5" TargetMode="External"/><Relationship Id="rId15" Type="http://schemas.openxmlformats.org/officeDocument/2006/relationships/hyperlink" Target="http://ja.wikipedia.org/wiki/NEXTSTEP" TargetMode="External"/><Relationship Id="rId16" Type="http://schemas.openxmlformats.org/officeDocument/2006/relationships/hyperlink" Target="http://ja.wikipedia.org/wiki/Web%E3%82%B5%E3%83%BC%E3%83%90" TargetMode="External"/><Relationship Id="rId17" Type="http://schemas.openxmlformats.org/officeDocument/2006/relationships/hyperlink" Target="http://ja.wikipedia.org/wiki/CERN_httpd" TargetMode="External"/><Relationship Id="rId18" Type="http://schemas.openxmlformats.org/officeDocument/2006/relationships/hyperlink" Target="http://ja.wikipedia.org/wiki/%E3%82%A6%E3%82%A7%E3%83%96%E3%83%96%E3%83%A9%E3%82%A6%E3%82%B6" TargetMode="External"/><Relationship Id="rId19" Type="http://schemas.openxmlformats.org/officeDocument/2006/relationships/hyperlink" Target="http://ja.wikipedia.org/wiki/Web%E3%82%AA%E3%83%BC%E3%82%B5%E3%83%AA%E3%83%B3%E3%82%B0%E3%83%84%E3%83%BC%E3%83%AB" TargetMode="External"/><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ja.wikipedia.org/wiki/1980%E5%B9%B4" TargetMode="External"/><Relationship Id="rId4" Type="http://schemas.openxmlformats.org/officeDocument/2006/relationships/hyperlink" Target="http://ja.wikipedia.org/wiki/%E3%82%B9%E3%82%A4%E3%82%B9" TargetMode="External"/><Relationship Id="rId5" Type="http://schemas.openxmlformats.org/officeDocument/2006/relationships/hyperlink" Target="http://ja.wikipedia.org/wiki/%E3%82%B8%E3%83%A5%E3%83%8D%E3%83%BC%E3%83%B4" TargetMode="External"/><Relationship Id="rId6" Type="http://schemas.openxmlformats.org/officeDocument/2006/relationships/hyperlink" Target="http://ja.wikipedia.org/wiki/%E6%AC%A7%E5%B7%9E%E5%8E%9F%E5%AD%90%E6%A0%B8%E7%A0%94%E7%A9%B6%E6%A9%9F%E6%A7%8B" TargetMode="External"/><Relationship Id="rId7" Type="http://schemas.openxmlformats.org/officeDocument/2006/relationships/hyperlink" Target="http://ja.wikipedia.org/wiki/ENQUIRE" TargetMode="External"/><Relationship Id="rId8" Type="http://schemas.openxmlformats.org/officeDocument/2006/relationships/hyperlink" Target="http://ja.wikipedia.org/wiki/1981%E5%B9%B4"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ED68DF-6723-A74C-9F2D-10DEEF54530A}" type="slidenum">
              <a:rPr kumimoji="1" lang="ja-JP" altLang="en-US" smtClean="0"/>
              <a:t>3</a:t>
            </a:fld>
            <a:endParaRPr kumimoji="1" lang="ja-JP" altLang="en-US"/>
          </a:p>
        </p:txBody>
      </p:sp>
    </p:spTree>
    <p:extLst>
      <p:ext uri="{BB962C8B-B14F-4D97-AF65-F5344CB8AC3E}">
        <p14:creationId xmlns:p14="http://schemas.microsoft.com/office/powerpoint/2010/main" val="3011364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ja-JP" altLang="en-US" b="1" dirty="0" smtClean="0"/>
              <a:t>ティム・バーナーズ＝リー</a:t>
            </a:r>
          </a:p>
          <a:p>
            <a:r>
              <a:rPr lang="en-US" altLang="ja-JP" dirty="0" smtClean="0">
                <a:hlinkClick r:id="rId3" tooltip="1980年"/>
              </a:rPr>
              <a:t>1980</a:t>
            </a:r>
            <a:r>
              <a:rPr lang="ja-JP" altLang="en-US" dirty="0" smtClean="0">
                <a:hlinkClick r:id="rId3" tooltip="1980年"/>
              </a:rPr>
              <a:t>年</a:t>
            </a:r>
            <a:r>
              <a:rPr lang="en-US" altLang="ja-JP" dirty="0" smtClean="0"/>
              <a:t>6</a:t>
            </a:r>
            <a:r>
              <a:rPr lang="ja-JP" altLang="en-US" dirty="0" smtClean="0"/>
              <a:t>月に</a:t>
            </a:r>
            <a:r>
              <a:rPr lang="ja-JP" altLang="en-US" dirty="0" smtClean="0">
                <a:hlinkClick r:id="rId4" tooltip="スイス"/>
              </a:rPr>
              <a:t>スイス</a:t>
            </a:r>
            <a:r>
              <a:rPr lang="ja-JP" altLang="en-US" dirty="0" smtClean="0"/>
              <a:t>・</a:t>
            </a:r>
            <a:r>
              <a:rPr lang="ja-JP" altLang="en-US" dirty="0" smtClean="0">
                <a:hlinkClick r:id="rId5" tooltip="ジュネーヴ"/>
              </a:rPr>
              <a:t>ジュネーヴ</a:t>
            </a:r>
            <a:r>
              <a:rPr lang="ja-JP" altLang="en-US" dirty="0" smtClean="0"/>
              <a:t>の</a:t>
            </a:r>
            <a:r>
              <a:rPr lang="ja-JP" altLang="en-US" dirty="0" smtClean="0">
                <a:hlinkClick r:id="rId6" tooltip="欧州原子核研究機構"/>
              </a:rPr>
              <a:t>欧州原子核研究機構</a:t>
            </a:r>
            <a:r>
              <a:rPr lang="ja-JP" altLang="en-US" dirty="0" smtClean="0"/>
              <a:t>（</a:t>
            </a:r>
            <a:r>
              <a:rPr lang="en-US" altLang="ja-JP" dirty="0" smtClean="0"/>
              <a:t>CERN</a:t>
            </a:r>
            <a:r>
              <a:rPr lang="ja-JP" altLang="en-US" dirty="0" smtClean="0"/>
              <a:t>） にソフトウェア技術のコンサルタントとして</a:t>
            </a:r>
            <a:r>
              <a:rPr lang="en-US" altLang="ja-JP" dirty="0" smtClean="0"/>
              <a:t>6</a:t>
            </a:r>
            <a:r>
              <a:rPr lang="ja-JP" altLang="en-US" dirty="0" smtClean="0"/>
              <a:t>ヶ月間在籍した。バーナーズ＝リーは数千人に上る研究者や参加者に効率よく情報を行き渡らせるためのシステム 開発を命じられるが、折しもバーナーズ＝リーは個人的開発作業の一環として、ランダムに他の文書と連結できる仕組みを持った</a:t>
            </a:r>
            <a:r>
              <a:rPr lang="en-US" altLang="ja-JP" dirty="0" smtClean="0">
                <a:hlinkClick r:id="rId7" tooltip="ENQUIRE"/>
              </a:rPr>
              <a:t>ENQUIRE</a:t>
            </a:r>
            <a:r>
              <a:rPr lang="ja-JP" altLang="en-US" dirty="0" smtClean="0"/>
              <a:t>を開発していた。公表はされなかったものの、</a:t>
            </a:r>
            <a:r>
              <a:rPr lang="en-US" altLang="ja-JP" dirty="0" smtClean="0"/>
              <a:t>WWW </a:t>
            </a:r>
            <a:r>
              <a:rPr lang="ja-JP" altLang="en-US" dirty="0" smtClean="0"/>
              <a:t>の概念の基礎となるものであった。</a:t>
            </a:r>
          </a:p>
          <a:p>
            <a:r>
              <a:rPr lang="en-US" altLang="ja-JP" dirty="0" smtClean="0">
                <a:hlinkClick r:id="rId8" tooltip="1981年"/>
              </a:rPr>
              <a:t>1981</a:t>
            </a:r>
            <a:r>
              <a:rPr lang="ja-JP" altLang="en-US" dirty="0" smtClean="0">
                <a:hlinkClick r:id="rId8" tooltip="1981年"/>
              </a:rPr>
              <a:t>年</a:t>
            </a:r>
            <a:r>
              <a:rPr lang="ja-JP" altLang="en-US" dirty="0" smtClean="0"/>
              <a:t>から</a:t>
            </a:r>
            <a:r>
              <a:rPr lang="en-US" altLang="ja-JP" dirty="0" smtClean="0"/>
              <a:t>4</a:t>
            </a:r>
            <a:r>
              <a:rPr lang="ja-JP" altLang="en-US" dirty="0" smtClean="0"/>
              <a:t>年間英イメージ・コンピュータ・システムズ社の技術デザインの責任者を務めた後、</a:t>
            </a:r>
            <a:r>
              <a:rPr lang="en-US" altLang="ja-JP" dirty="0" smtClean="0">
                <a:hlinkClick r:id="rId9" tooltip="1984年"/>
              </a:rPr>
              <a:t>1984</a:t>
            </a:r>
            <a:r>
              <a:rPr lang="ja-JP" altLang="en-US" dirty="0" smtClean="0">
                <a:hlinkClick r:id="rId9" tooltip="1984年"/>
              </a:rPr>
              <a:t>年</a:t>
            </a:r>
            <a:r>
              <a:rPr lang="ja-JP" altLang="en-US" dirty="0" smtClean="0"/>
              <a:t>に</a:t>
            </a:r>
            <a:r>
              <a:rPr lang="en-US" altLang="ja-JP" dirty="0" smtClean="0"/>
              <a:t>CERN</a:t>
            </a:r>
            <a:r>
              <a:rPr lang="ja-JP" altLang="en-US" dirty="0" smtClean="0"/>
              <a:t>へ復帰すると科学データ閲覧のための分散リアルタイムシステムに関する業績でフェローシップを贈呈される。</a:t>
            </a:r>
            <a:r>
              <a:rPr lang="en-US" altLang="ja-JP" dirty="0" smtClean="0">
                <a:hlinkClick r:id="rId10" tooltip="1989年"/>
              </a:rPr>
              <a:t>1989</a:t>
            </a:r>
            <a:r>
              <a:rPr lang="ja-JP" altLang="en-US" dirty="0" smtClean="0">
                <a:hlinkClick r:id="rId10" tooltip="1989年"/>
              </a:rPr>
              <a:t>年</a:t>
            </a:r>
            <a:r>
              <a:rPr lang="en-US" altLang="ja-JP" dirty="0" smtClean="0"/>
              <a:t>3</a:t>
            </a:r>
            <a:r>
              <a:rPr lang="ja-JP" altLang="en-US" dirty="0" smtClean="0"/>
              <a:t>月、後に</a:t>
            </a:r>
            <a:r>
              <a:rPr lang="en-US" altLang="ja-JP" dirty="0" smtClean="0"/>
              <a:t>WWW</a:t>
            </a:r>
            <a:r>
              <a:rPr lang="ja-JP" altLang="en-US" dirty="0" smtClean="0"/>
              <a:t>へ発展することになる、</a:t>
            </a:r>
            <a:r>
              <a:rPr lang="en-US" altLang="ja-JP" dirty="0" smtClean="0"/>
              <a:t>CERN</a:t>
            </a:r>
            <a:r>
              <a:rPr lang="ja-JP" altLang="en-US" dirty="0" smtClean="0"/>
              <a:t>内の情報にアクセスするためのグローバルハイパーテキストプロジェクトの提案を公式に行う</a:t>
            </a:r>
            <a:r>
              <a:rPr lang="en-US" altLang="ja-JP" baseline="30000" dirty="0" smtClean="0">
                <a:hlinkClick r:id="rId11"/>
              </a:rPr>
              <a:t>[4]</a:t>
            </a:r>
            <a:r>
              <a:rPr lang="ja-JP" altLang="en-US" dirty="0" smtClean="0"/>
              <a:t>。上司</a:t>
            </a:r>
            <a:r>
              <a:rPr lang="en-US" altLang="ja-JP" dirty="0" smtClean="0"/>
              <a:t>Mike </a:t>
            </a:r>
            <a:r>
              <a:rPr lang="en-US" altLang="ja-JP" dirty="0" err="1" smtClean="0"/>
              <a:t>Sendall</a:t>
            </a:r>
            <a:r>
              <a:rPr lang="ja-JP" altLang="en-US" dirty="0" smtClean="0"/>
              <a:t>や同僚</a:t>
            </a:r>
            <a:r>
              <a:rPr lang="ja-JP" altLang="en-US" dirty="0" smtClean="0">
                <a:hlinkClick r:id="rId12" tooltip="ロバート・カイリュー"/>
              </a:rPr>
              <a:t>ロバート・カイリュー</a:t>
            </a:r>
            <a:r>
              <a:rPr lang="ja-JP" altLang="en-US" dirty="0" smtClean="0"/>
              <a:t>の支援も受け、</a:t>
            </a:r>
            <a:r>
              <a:rPr lang="en-US" altLang="ja-JP" dirty="0" smtClean="0">
                <a:hlinkClick r:id="rId13" tooltip="1990年"/>
              </a:rPr>
              <a:t>1990</a:t>
            </a:r>
            <a:r>
              <a:rPr lang="ja-JP" altLang="en-US" dirty="0" smtClean="0">
                <a:hlinkClick r:id="rId13" tooltip="1990年"/>
              </a:rPr>
              <a:t>年</a:t>
            </a:r>
            <a:r>
              <a:rPr lang="en-US" altLang="ja-JP" dirty="0" smtClean="0"/>
              <a:t>11</a:t>
            </a:r>
            <a:r>
              <a:rPr lang="ja-JP" altLang="en-US" dirty="0" smtClean="0"/>
              <a:t>月にはより具体化した提案書 </a:t>
            </a:r>
            <a:r>
              <a:rPr lang="en-US" altLang="ja-JP" dirty="0" smtClean="0"/>
              <a:t>"</a:t>
            </a:r>
            <a:r>
              <a:rPr lang="en-US" altLang="ja-JP" dirty="0" err="1" smtClean="0"/>
              <a:t>WorldWideWeb</a:t>
            </a:r>
            <a:r>
              <a:rPr lang="en-US" altLang="ja-JP" dirty="0" smtClean="0"/>
              <a:t>: Proposal for a </a:t>
            </a:r>
            <a:r>
              <a:rPr lang="en-US" altLang="ja-JP" dirty="0" err="1" smtClean="0"/>
              <a:t>HyperText</a:t>
            </a:r>
            <a:r>
              <a:rPr lang="en-US" altLang="ja-JP" dirty="0" smtClean="0"/>
              <a:t> Project" </a:t>
            </a:r>
            <a:r>
              <a:rPr lang="ja-JP" altLang="en-US" dirty="0" smtClean="0"/>
              <a:t>を提出</a:t>
            </a:r>
            <a:r>
              <a:rPr lang="en-US" altLang="ja-JP" baseline="30000" dirty="0" smtClean="0">
                <a:hlinkClick r:id="rId14"/>
              </a:rPr>
              <a:t>[5]</a:t>
            </a:r>
            <a:r>
              <a:rPr lang="ja-JP" altLang="en-US" dirty="0" smtClean="0"/>
              <a:t>。同年</a:t>
            </a:r>
            <a:r>
              <a:rPr lang="en-US" altLang="ja-JP" dirty="0" smtClean="0"/>
              <a:t>12</a:t>
            </a:r>
            <a:r>
              <a:rPr lang="ja-JP" altLang="en-US" dirty="0" smtClean="0"/>
              <a:t>月に</a:t>
            </a:r>
            <a:r>
              <a:rPr lang="en-US" altLang="ja-JP" dirty="0" smtClean="0">
                <a:hlinkClick r:id="rId15" tooltip="NEXTSTEP"/>
              </a:rPr>
              <a:t>NEXTSTEP</a:t>
            </a:r>
            <a:r>
              <a:rPr lang="ja-JP" altLang="en-US" dirty="0" smtClean="0"/>
              <a:t>上で世界初の</a:t>
            </a:r>
            <a:r>
              <a:rPr lang="en-US" altLang="ja-JP" dirty="0" smtClean="0">
                <a:hlinkClick r:id="rId16" tooltip="Webサーバ"/>
              </a:rPr>
              <a:t>Web</a:t>
            </a:r>
            <a:r>
              <a:rPr lang="ja-JP" altLang="en-US" dirty="0" smtClean="0">
                <a:hlinkClick r:id="rId16" tooltip="Webサーバ"/>
              </a:rPr>
              <a:t>サーバ</a:t>
            </a:r>
            <a:r>
              <a:rPr lang="ja-JP" altLang="en-US" dirty="0" smtClean="0"/>
              <a:t>である</a:t>
            </a:r>
            <a:r>
              <a:rPr lang="en-US" altLang="ja-JP" dirty="0" smtClean="0">
                <a:hlinkClick r:id="rId17" tooltip="CERN httpd"/>
              </a:rPr>
              <a:t>httpd</a:t>
            </a:r>
            <a:r>
              <a:rPr lang="ja-JP" altLang="en-US" dirty="0" smtClean="0"/>
              <a:t>と世界初の</a:t>
            </a:r>
            <a:r>
              <a:rPr lang="ja-JP" altLang="en-US" dirty="0" smtClean="0">
                <a:hlinkClick r:id="rId18" tooltip="ウェブブラウザ"/>
              </a:rPr>
              <a:t>ウェブブラウザ</a:t>
            </a:r>
            <a:r>
              <a:rPr lang="ja-JP" altLang="en-US" dirty="0" smtClean="0"/>
              <a:t>・</a:t>
            </a:r>
            <a:r>
              <a:rPr lang="en-US" altLang="ja-JP" dirty="0" smtClean="0">
                <a:hlinkClick r:id="rId19" tooltip="Webオーサリングツール"/>
              </a:rPr>
              <a:t>HTML</a:t>
            </a:r>
            <a:r>
              <a:rPr lang="ja-JP" altLang="en-US" dirty="0" smtClean="0">
                <a:hlinkClick r:id="rId19" tooltip="Webオーサリングツール"/>
              </a:rPr>
              <a:t>エディタ</a:t>
            </a:r>
            <a:r>
              <a:rPr lang="ja-JP" altLang="en-US" dirty="0" smtClean="0"/>
              <a:t>である</a:t>
            </a:r>
            <a:r>
              <a:rPr lang="en-US" altLang="ja-JP" dirty="0" smtClean="0">
                <a:hlinkClick r:id="rId20" tooltip="WorldWideWeb"/>
              </a:rPr>
              <a:t>WorldWideWeb</a:t>
            </a:r>
            <a:r>
              <a:rPr lang="ja-JP" altLang="en-US" dirty="0" smtClean="0"/>
              <a:t>を構築する</a:t>
            </a:r>
            <a:r>
              <a:rPr lang="en-US" altLang="ja-JP" baseline="30000" dirty="0" smtClean="0">
                <a:hlinkClick r:id="rId21"/>
              </a:rPr>
              <a:t>[6]</a:t>
            </a:r>
            <a:r>
              <a:rPr lang="ja-JP" altLang="en-US" dirty="0" smtClean="0"/>
              <a:t>。</a:t>
            </a:r>
          </a:p>
          <a:p>
            <a:endParaRPr kumimoji="1" lang="ja-JP" altLang="en-US" dirty="0"/>
          </a:p>
        </p:txBody>
      </p:sp>
      <p:sp>
        <p:nvSpPr>
          <p:cNvPr id="4" name="スライド番号プレースホルダー 3"/>
          <p:cNvSpPr>
            <a:spLocks noGrp="1"/>
          </p:cNvSpPr>
          <p:nvPr>
            <p:ph type="sldNum" sz="quarter" idx="10"/>
          </p:nvPr>
        </p:nvSpPr>
        <p:spPr/>
        <p:txBody>
          <a:bodyPr/>
          <a:lstStyle/>
          <a:p>
            <a:fld id="{12ED68DF-6723-A74C-9F2D-10DEEF54530A}" type="slidenum">
              <a:rPr kumimoji="1" lang="ja-JP" altLang="en-US" smtClean="0"/>
              <a:t>5</a:t>
            </a:fld>
            <a:endParaRPr kumimoji="1" lang="ja-JP" altLang="en-US"/>
          </a:p>
        </p:txBody>
      </p:sp>
    </p:spTree>
    <p:extLst>
      <p:ext uri="{BB962C8B-B14F-4D97-AF65-F5344CB8AC3E}">
        <p14:creationId xmlns:p14="http://schemas.microsoft.com/office/powerpoint/2010/main" val="3224131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ED68DF-6723-A74C-9F2D-10DEEF54530A}" type="slidenum">
              <a:rPr kumimoji="1" lang="ja-JP" altLang="en-US" smtClean="0"/>
              <a:t>8</a:t>
            </a:fld>
            <a:endParaRPr kumimoji="1" lang="ja-JP" altLang="en-US"/>
          </a:p>
        </p:txBody>
      </p:sp>
    </p:spTree>
    <p:extLst>
      <p:ext uri="{BB962C8B-B14F-4D97-AF65-F5344CB8AC3E}">
        <p14:creationId xmlns:p14="http://schemas.microsoft.com/office/powerpoint/2010/main" val="1038813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ED68DF-6723-A74C-9F2D-10DEEF54530A}" type="slidenum">
              <a:rPr kumimoji="1" lang="ja-JP" altLang="en-US" smtClean="0"/>
              <a:t>10</a:t>
            </a:fld>
            <a:endParaRPr kumimoji="1" lang="ja-JP" altLang="en-US"/>
          </a:p>
        </p:txBody>
      </p:sp>
    </p:spTree>
    <p:extLst>
      <p:ext uri="{BB962C8B-B14F-4D97-AF65-F5344CB8AC3E}">
        <p14:creationId xmlns:p14="http://schemas.microsoft.com/office/powerpoint/2010/main" val="1038813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ED68DF-6723-A74C-9F2D-10DEEF54530A}" type="slidenum">
              <a:rPr kumimoji="1" lang="ja-JP" altLang="en-US" smtClean="0"/>
              <a:t>12</a:t>
            </a:fld>
            <a:endParaRPr kumimoji="1" lang="ja-JP" altLang="en-US"/>
          </a:p>
        </p:txBody>
      </p:sp>
    </p:spTree>
    <p:extLst>
      <p:ext uri="{BB962C8B-B14F-4D97-AF65-F5344CB8AC3E}">
        <p14:creationId xmlns:p14="http://schemas.microsoft.com/office/powerpoint/2010/main" val="1769936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SSL</a:t>
            </a:r>
            <a:r>
              <a:rPr kumimoji="1" lang="ja-JP" altLang="en-US" dirty="0" smtClean="0"/>
              <a:t>には偽物？もあるようなので気をつけましょう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12ED68DF-6723-A74C-9F2D-10DEEF54530A}" type="slidenum">
              <a:rPr kumimoji="1" lang="ja-JP" altLang="en-US" smtClean="0"/>
              <a:t>14</a:t>
            </a:fld>
            <a:endParaRPr kumimoji="1" lang="ja-JP" altLang="en-US"/>
          </a:p>
        </p:txBody>
      </p:sp>
    </p:spTree>
    <p:extLst>
      <p:ext uri="{BB962C8B-B14F-4D97-AF65-F5344CB8AC3E}">
        <p14:creationId xmlns:p14="http://schemas.microsoft.com/office/powerpoint/2010/main" val="2188729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(2012/11/30 17:33) -----</a:t>
            </a:r>
          </a:p>
          <a:p>
            <a:r>
              <a:rPr kumimoji="1" lang="ja-JP" altLang="en-US"/>
              <a:t>index.html</a:t>
            </a:r>
          </a:p>
          <a:p>
            <a:endParaRPr kumimoji="1" lang="ja-JP" altLang="en-US"/>
          </a:p>
        </p:txBody>
      </p:sp>
      <p:sp>
        <p:nvSpPr>
          <p:cNvPr id="4" name="スライド番号プレースホルダー 3"/>
          <p:cNvSpPr>
            <a:spLocks noGrp="1"/>
          </p:cNvSpPr>
          <p:nvPr>
            <p:ph type="sldNum" sz="quarter" idx="10"/>
          </p:nvPr>
        </p:nvSpPr>
        <p:spPr/>
        <p:txBody>
          <a:bodyPr/>
          <a:lstStyle/>
          <a:p>
            <a:fld id="{12ED68DF-6723-A74C-9F2D-10DEEF54530A}" type="slidenum">
              <a:rPr kumimoji="1" lang="ja-JP" altLang="en-US" smtClean="0"/>
              <a:t>20</a:t>
            </a:fld>
            <a:endParaRPr kumimoji="1" lang="ja-JP" altLang="en-US"/>
          </a:p>
        </p:txBody>
      </p:sp>
    </p:spTree>
    <p:extLst>
      <p:ext uri="{BB962C8B-B14F-4D97-AF65-F5344CB8AC3E}">
        <p14:creationId xmlns:p14="http://schemas.microsoft.com/office/powerpoint/2010/main" val="3202175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ED68DF-6723-A74C-9F2D-10DEEF54530A}" type="slidenum">
              <a:rPr kumimoji="1" lang="ja-JP" altLang="en-US" smtClean="0"/>
              <a:t>21</a:t>
            </a:fld>
            <a:endParaRPr kumimoji="1" lang="ja-JP" altLang="en-US"/>
          </a:p>
        </p:txBody>
      </p:sp>
    </p:spTree>
    <p:extLst>
      <p:ext uri="{BB962C8B-B14F-4D97-AF65-F5344CB8AC3E}">
        <p14:creationId xmlns:p14="http://schemas.microsoft.com/office/powerpoint/2010/main" val="836721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ブラウザに</a:t>
            </a:r>
            <a:r>
              <a:rPr kumimoji="1" lang="ja-JP" altLang="en-US" dirty="0" smtClean="0"/>
              <a:t>よって違う</a:t>
            </a:r>
            <a:endParaRPr kumimoji="1" lang="en-US" altLang="ja-JP" dirty="0" smtClean="0"/>
          </a:p>
          <a:p>
            <a:r>
              <a:rPr kumimoji="1" lang="ja-JP" altLang="en-US" dirty="0" smtClean="0"/>
              <a:t>、あるページ上で右クリック</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12ED68DF-6723-A74C-9F2D-10DEEF54530A}" type="slidenum">
              <a:rPr kumimoji="1" lang="ja-JP" altLang="en-US" smtClean="0"/>
              <a:t>23</a:t>
            </a:fld>
            <a:endParaRPr kumimoji="1" lang="ja-JP" altLang="en-US"/>
          </a:p>
        </p:txBody>
      </p:sp>
    </p:spTree>
    <p:extLst>
      <p:ext uri="{BB962C8B-B14F-4D97-AF65-F5344CB8AC3E}">
        <p14:creationId xmlns:p14="http://schemas.microsoft.com/office/powerpoint/2010/main" val="3664373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6810B64-073C-0440-993A-5A2303D38EA2}" type="datetimeFigureOut">
              <a:rPr kumimoji="1" lang="ja-JP" altLang="en-US" smtClean="0"/>
              <a:t>2013/02/08</a:t>
            </a:fld>
            <a:endParaRPr kumimoji="1" lang="ja-JP" alt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kumimoji="1" lang="ja-JP" alt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292C3A8-D0FF-7149-9FAD-FE722BCAE18F}" type="slidenum">
              <a:rPr kumimoji="1" lang="ja-JP" altLang="en-US" smtClean="0"/>
              <a:t>‹#›</a:t>
            </a:fld>
            <a:endParaRPr kumimoji="1" lang="ja-JP" alt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
        <p:nvSpPr>
          <p:cNvPr id="9" name="Content Placeholder 8"/>
          <p:cNvSpPr>
            <a:spLocks noGrp="1"/>
          </p:cNvSpPr>
          <p:nvPr>
            <p:ph sz="quarter" idx="13"/>
          </p:nvPr>
        </p:nvSpPr>
        <p:spPr>
          <a:xfrm>
            <a:off x="1042416" y="2313432"/>
            <a:ext cx="3419856" cy="349300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7" name="Slide Number Placeholder 6"/>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kumimoji="1" lang="ja-JP" alt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ja-JP" altLang="en-US" smtClean="0"/>
              <a:t>マスター タイトルの書式設定</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810B64-073C-0440-993A-5A2303D38EA2}" type="datetimeFigureOut">
              <a:rPr kumimoji="1" lang="ja-JP" altLang="en-US" smtClean="0"/>
              <a:t>2013/02/08</a:t>
            </a:fld>
            <a:endParaRPr kumimoji="1" lang="ja-JP" alt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kumimoji="1" lang="ja-JP" altLang="en-US"/>
          </a:p>
        </p:txBody>
      </p:sp>
      <p:sp>
        <p:nvSpPr>
          <p:cNvPr id="7" name="Slide Number Placeholder 6"/>
          <p:cNvSpPr>
            <a:spLocks noGrp="1"/>
          </p:cNvSpPr>
          <p:nvPr>
            <p:ph type="sldNum" sz="quarter" idx="12"/>
          </p:nvPr>
        </p:nvSpPr>
        <p:spPr/>
        <p:txBody>
          <a:bodyPr/>
          <a:lstStyle/>
          <a:p>
            <a:fld id="{A292C3A8-D0FF-7149-9FAD-FE722BCAE18F}"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6810B64-073C-0440-993A-5A2303D38EA2}" type="datetimeFigureOut">
              <a:rPr kumimoji="1" lang="ja-JP" altLang="en-US" smtClean="0"/>
              <a:t>2013/02/08</a:t>
            </a:fld>
            <a:endParaRPr kumimoji="1" lang="ja-JP" alt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kumimoji="1" lang="ja-JP" alt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292C3A8-D0FF-7149-9FAD-FE722BCAE18F}"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kumimoji="1" sz="40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kumimoji="1"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kumimoji="1"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kumimoji="1"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kumimoji="1"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kumimoji="1"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kumimoji="1"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kumimoji="1"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kumimoji="1"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ww.ep.sci.hokudai.ac.jp/~hoge/index.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tu.i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733365" y="3097911"/>
            <a:ext cx="3802882" cy="662164"/>
          </a:xfrm>
        </p:spPr>
        <p:txBody>
          <a:bodyPr/>
          <a:lstStyle/>
          <a:p>
            <a:r>
              <a:rPr kumimoji="1" lang="en-US" altLang="ja-JP" dirty="0" err="1" smtClean="0"/>
              <a:t>epWWW</a:t>
            </a:r>
            <a:r>
              <a:rPr kumimoji="1" lang="ja-JP" altLang="en-US" dirty="0" smtClean="0"/>
              <a:t>サーバ</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北海道大学</a:t>
            </a:r>
            <a:r>
              <a:rPr kumimoji="1" lang="en-US" altLang="ja-JP" dirty="0" smtClean="0"/>
              <a:t> </a:t>
            </a:r>
            <a:r>
              <a:rPr kumimoji="1" lang="ja-JP" altLang="en-US" dirty="0" smtClean="0"/>
              <a:t>理学院</a:t>
            </a:r>
            <a:endParaRPr kumimoji="1" lang="en-US" altLang="ja-JP" dirty="0" smtClean="0"/>
          </a:p>
          <a:p>
            <a:r>
              <a:rPr lang="ja-JP" altLang="en-US" dirty="0" smtClean="0"/>
              <a:t>宇宙理学専攻</a:t>
            </a:r>
            <a:r>
              <a:rPr lang="en-US" altLang="ja-JP" dirty="0" smtClean="0"/>
              <a:t> M1</a:t>
            </a:r>
          </a:p>
          <a:p>
            <a:r>
              <a:rPr kumimoji="1" lang="ja-JP" altLang="en-US" dirty="0" smtClean="0"/>
              <a:t>古田裕規</a:t>
            </a:r>
            <a:endParaRPr kumimoji="1" lang="ja-JP" altLang="en-US" dirty="0"/>
          </a:p>
        </p:txBody>
      </p:sp>
    </p:spTree>
    <p:extLst>
      <p:ext uri="{BB962C8B-B14F-4D97-AF65-F5344CB8AC3E}">
        <p14:creationId xmlns:p14="http://schemas.microsoft.com/office/powerpoint/2010/main" val="116794925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descr="スクリーンショット 2012-11-30 8.37.17.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8315" y="2029124"/>
            <a:ext cx="2356780" cy="2671428"/>
          </a:xfrm>
          <a:prstGeom prst="rect">
            <a:avLst/>
          </a:prstGeom>
        </p:spPr>
      </p:pic>
      <p:pic>
        <p:nvPicPr>
          <p:cNvPr id="24" name="図 23" descr="スクリーンショット 2012-11-30 8.08.1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8197" y="2170664"/>
            <a:ext cx="1906018" cy="4347753"/>
          </a:xfrm>
          <a:prstGeom prst="rect">
            <a:avLst/>
          </a:prstGeom>
        </p:spPr>
      </p:pic>
      <p:sp>
        <p:nvSpPr>
          <p:cNvPr id="2" name="タイトル 1"/>
          <p:cNvSpPr>
            <a:spLocks noGrp="1"/>
          </p:cNvSpPr>
          <p:nvPr>
            <p:ph type="title"/>
          </p:nvPr>
        </p:nvSpPr>
        <p:spPr/>
        <p:txBody>
          <a:bodyPr/>
          <a:lstStyle/>
          <a:p>
            <a:r>
              <a:rPr kumimoji="1" lang="en-US" altLang="ja-JP" dirty="0" smtClean="0"/>
              <a:t>WWW</a:t>
            </a:r>
            <a:r>
              <a:rPr kumimoji="1" lang="ja-JP" altLang="en-US" dirty="0" smtClean="0"/>
              <a:t>サーバの概念</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
        <p:nvSpPr>
          <p:cNvPr id="7" name="正方形/長方形 6"/>
          <p:cNvSpPr/>
          <p:nvPr/>
        </p:nvSpPr>
        <p:spPr>
          <a:xfrm>
            <a:off x="2502832" y="2513897"/>
            <a:ext cx="4572000" cy="646331"/>
          </a:xfrm>
          <a:prstGeom prst="rect">
            <a:avLst/>
          </a:prstGeom>
        </p:spPr>
        <p:txBody>
          <a:bodyPr>
            <a:spAutoFit/>
          </a:bodyPr>
          <a:lstStyle/>
          <a:p>
            <a:r>
              <a:rPr lang="en-US" altLang="ja-JP" dirty="0" smtClean="0"/>
              <a:t>http://</a:t>
            </a:r>
            <a:r>
              <a:rPr lang="en-US" altLang="ja-JP" dirty="0" err="1" smtClean="0"/>
              <a:t>www.ep.sci.hokudai.ac.jp</a:t>
            </a:r>
            <a:r>
              <a:rPr lang="en-US" altLang="ja-JP" dirty="0" smtClean="0"/>
              <a:t>/~</a:t>
            </a:r>
            <a:r>
              <a:rPr lang="en-US" altLang="ja-JP" dirty="0" err="1" smtClean="0"/>
              <a:t>hoge</a:t>
            </a:r>
            <a:r>
              <a:rPr lang="en-US" altLang="ja-JP" dirty="0" smtClean="0"/>
              <a:t>/</a:t>
            </a:r>
            <a:r>
              <a:rPr lang="en-US" altLang="ja-JP" dirty="0" err="1" smtClean="0"/>
              <a:t>indexhtml</a:t>
            </a:r>
            <a:endParaRPr lang="ja-JP" altLang="en-US" dirty="0"/>
          </a:p>
        </p:txBody>
      </p:sp>
      <p:grpSp>
        <p:nvGrpSpPr>
          <p:cNvPr id="19" name="図形グループ 18"/>
          <p:cNvGrpSpPr/>
          <p:nvPr/>
        </p:nvGrpSpPr>
        <p:grpSpPr>
          <a:xfrm>
            <a:off x="666005" y="1061375"/>
            <a:ext cx="3299041" cy="1394419"/>
            <a:chOff x="1455915" y="1765809"/>
            <a:chExt cx="3299041" cy="1394419"/>
          </a:xfrm>
        </p:grpSpPr>
        <p:sp>
          <p:nvSpPr>
            <p:cNvPr id="9" name="円形吹き出し 8"/>
            <p:cNvSpPr/>
            <p:nvPr/>
          </p:nvSpPr>
          <p:spPr>
            <a:xfrm>
              <a:off x="1455915" y="1765809"/>
              <a:ext cx="2509131" cy="1394419"/>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750195" y="2075609"/>
              <a:ext cx="3004761" cy="646331"/>
            </a:xfrm>
            <a:prstGeom prst="rect">
              <a:avLst/>
            </a:prstGeom>
          </p:spPr>
          <p:txBody>
            <a:bodyPr wrap="square">
              <a:spAutoFit/>
            </a:bodyPr>
            <a:lstStyle/>
            <a:p>
              <a:r>
                <a:rPr lang="ja-JP" altLang="en-US" sz="3600" dirty="0" smtClean="0"/>
                <a:t>見せろよ</a:t>
              </a:r>
              <a:endParaRPr lang="ja-JP" altLang="en-US" sz="3600" dirty="0"/>
            </a:p>
          </p:txBody>
        </p:sp>
      </p:grpSp>
      <p:cxnSp>
        <p:nvCxnSpPr>
          <p:cNvPr id="14" name="直線矢印コネクタ 13"/>
          <p:cNvCxnSpPr/>
          <p:nvPr/>
        </p:nvCxnSpPr>
        <p:spPr>
          <a:xfrm>
            <a:off x="2648527" y="3160228"/>
            <a:ext cx="2700755"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23" name="図形グループ 22"/>
          <p:cNvGrpSpPr/>
          <p:nvPr/>
        </p:nvGrpSpPr>
        <p:grpSpPr>
          <a:xfrm>
            <a:off x="2648527" y="4499890"/>
            <a:ext cx="4209473" cy="392387"/>
            <a:chOff x="2286000" y="4631735"/>
            <a:chExt cx="4572000" cy="392387"/>
          </a:xfrm>
        </p:grpSpPr>
        <p:sp>
          <p:nvSpPr>
            <p:cNvPr id="8" name="正方形/長方形 7"/>
            <p:cNvSpPr/>
            <p:nvPr/>
          </p:nvSpPr>
          <p:spPr>
            <a:xfrm>
              <a:off x="2286000" y="4654790"/>
              <a:ext cx="4572000" cy="369332"/>
            </a:xfrm>
            <a:prstGeom prst="rect">
              <a:avLst/>
            </a:prstGeom>
          </p:spPr>
          <p:txBody>
            <a:bodyPr>
              <a:spAutoFit/>
            </a:bodyPr>
            <a:lstStyle/>
            <a:p>
              <a:r>
                <a:rPr lang="en-US" altLang="ja-JP" dirty="0" smtClean="0"/>
                <a:t>~</a:t>
              </a:r>
              <a:r>
                <a:rPr lang="en-US" altLang="ja-JP" dirty="0" err="1"/>
                <a:t>hoge</a:t>
              </a:r>
              <a:r>
                <a:rPr lang="en-US" altLang="ja-JP" dirty="0" smtClean="0"/>
                <a:t>/</a:t>
              </a:r>
              <a:r>
                <a:rPr lang="en-US" altLang="ja-JP" dirty="0" err="1" smtClean="0"/>
                <a:t>public_html</a:t>
              </a:r>
              <a:r>
                <a:rPr lang="en-US" altLang="ja-JP" dirty="0" smtClean="0"/>
                <a:t>/</a:t>
              </a:r>
              <a:r>
                <a:rPr lang="en-US" altLang="ja-JP" dirty="0" err="1" smtClean="0"/>
                <a:t>indexhtml</a:t>
              </a:r>
              <a:endParaRPr lang="ja-JP" altLang="en-US" dirty="0"/>
            </a:p>
          </p:txBody>
        </p:sp>
        <p:cxnSp>
          <p:nvCxnSpPr>
            <p:cNvPr id="15" name="直線矢印コネクタ 14"/>
            <p:cNvCxnSpPr/>
            <p:nvPr/>
          </p:nvCxnSpPr>
          <p:spPr>
            <a:xfrm flipH="1">
              <a:off x="2286001" y="4631735"/>
              <a:ext cx="3763695"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10" name="図形グループ 9"/>
          <p:cNvGrpSpPr/>
          <p:nvPr/>
        </p:nvGrpSpPr>
        <p:grpSpPr>
          <a:xfrm>
            <a:off x="4806322" y="4814922"/>
            <a:ext cx="4103355" cy="1695927"/>
            <a:chOff x="4806322" y="4814922"/>
            <a:chExt cx="4103355" cy="1695927"/>
          </a:xfrm>
        </p:grpSpPr>
        <p:sp>
          <p:nvSpPr>
            <p:cNvPr id="11" name="円形吹き出し 10"/>
            <p:cNvSpPr/>
            <p:nvPr/>
          </p:nvSpPr>
          <p:spPr>
            <a:xfrm rot="10800000">
              <a:off x="4806322" y="4814922"/>
              <a:ext cx="4103355" cy="1695927"/>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911667" y="5686051"/>
              <a:ext cx="1892666" cy="646331"/>
            </a:xfrm>
            <a:prstGeom prst="rect">
              <a:avLst/>
            </a:prstGeom>
          </p:spPr>
          <p:txBody>
            <a:bodyPr wrap="none">
              <a:spAutoFit/>
            </a:bodyPr>
            <a:lstStyle/>
            <a:p>
              <a:r>
                <a:rPr lang="en-US" altLang="ja-JP" sz="3600" dirty="0" smtClean="0"/>
                <a:t>_|</a:t>
              </a:r>
              <a:r>
                <a:rPr lang="ja-JP" altLang="en-US" sz="3600" dirty="0" smtClean="0"/>
                <a:t>＼</a:t>
              </a:r>
              <a:r>
                <a:rPr lang="en-US" altLang="ja-JP" sz="3600" dirty="0" smtClean="0"/>
                <a:t>○_</a:t>
              </a:r>
              <a:endParaRPr lang="ja-JP" altLang="en-US" sz="3600" dirty="0"/>
            </a:p>
          </p:txBody>
        </p:sp>
        <p:sp>
          <p:nvSpPr>
            <p:cNvPr id="3" name="正方形/長方形 2"/>
            <p:cNvSpPr/>
            <p:nvPr/>
          </p:nvSpPr>
          <p:spPr>
            <a:xfrm>
              <a:off x="5380672" y="5039720"/>
              <a:ext cx="2954655" cy="646331"/>
            </a:xfrm>
            <a:prstGeom prst="rect">
              <a:avLst/>
            </a:prstGeom>
          </p:spPr>
          <p:txBody>
            <a:bodyPr wrap="none">
              <a:spAutoFit/>
            </a:bodyPr>
            <a:lstStyle/>
            <a:p>
              <a:r>
                <a:rPr lang="ja-JP" altLang="en-US" sz="3600" dirty="0" smtClean="0"/>
                <a:t>お見せします</a:t>
              </a:r>
              <a:endParaRPr lang="ja-JP" altLang="en-US" sz="3600" dirty="0"/>
            </a:p>
          </p:txBody>
        </p:sp>
      </p:grpSp>
      <p:sp>
        <p:nvSpPr>
          <p:cNvPr id="12" name="円/楕円 11"/>
          <p:cNvSpPr/>
          <p:nvPr/>
        </p:nvSpPr>
        <p:spPr>
          <a:xfrm>
            <a:off x="2648528" y="3361234"/>
            <a:ext cx="3639787" cy="91388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175136" y="3567198"/>
            <a:ext cx="2938654" cy="523220"/>
          </a:xfrm>
          <a:prstGeom prst="rect">
            <a:avLst/>
          </a:prstGeom>
        </p:spPr>
        <p:txBody>
          <a:bodyPr wrap="square">
            <a:spAutoFit/>
          </a:bodyPr>
          <a:lstStyle/>
          <a:p>
            <a:r>
              <a:rPr lang="en-US" altLang="ja-JP" sz="2800" dirty="0" smtClean="0"/>
              <a:t>HTTP</a:t>
            </a:r>
            <a:r>
              <a:rPr lang="ja-JP" altLang="en-US" sz="2800" dirty="0" smtClean="0"/>
              <a:t>という法律</a:t>
            </a:r>
            <a:endParaRPr lang="ja-JP" altLang="en-US" sz="2800" dirty="0"/>
          </a:p>
        </p:txBody>
      </p:sp>
    </p:spTree>
    <p:extLst>
      <p:ext uri="{BB962C8B-B14F-4D97-AF65-F5344CB8AC3E}">
        <p14:creationId xmlns:p14="http://schemas.microsoft.com/office/powerpoint/2010/main" val="12738309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HTTPS</a:t>
            </a:r>
            <a:r>
              <a:rPr kumimoji="1" lang="ja-JP" altLang="en-US" dirty="0" smtClean="0"/>
              <a:t>プロトコル</a:t>
            </a:r>
            <a:endParaRPr kumimoji="1" lang="ja-JP" altLang="en-US" dirty="0"/>
          </a:p>
        </p:txBody>
      </p:sp>
      <p:sp>
        <p:nvSpPr>
          <p:cNvPr id="3" name="コンテンツ プレースホルダー 2"/>
          <p:cNvSpPr>
            <a:spLocks noGrp="1"/>
          </p:cNvSpPr>
          <p:nvPr>
            <p:ph idx="1"/>
          </p:nvPr>
        </p:nvSpPr>
        <p:spPr>
          <a:xfrm>
            <a:off x="457200" y="2324337"/>
            <a:ext cx="8495130" cy="4072849"/>
          </a:xfrm>
        </p:spPr>
        <p:txBody>
          <a:bodyPr/>
          <a:lstStyle/>
          <a:p>
            <a:r>
              <a:rPr kumimoji="1" lang="en-US" altLang="ja-JP" dirty="0" smtClean="0"/>
              <a:t>HTTPS ( = </a:t>
            </a:r>
            <a:r>
              <a:rPr kumimoji="1" lang="en-US" altLang="ja-JP" dirty="0" err="1" smtClean="0">
                <a:solidFill>
                  <a:srgbClr val="FF0000"/>
                </a:solidFill>
              </a:rPr>
              <a:t>H</a:t>
            </a:r>
            <a:r>
              <a:rPr kumimoji="1" lang="en-US" altLang="ja-JP" dirty="0" err="1" smtClean="0"/>
              <a:t>yper</a:t>
            </a:r>
            <a:r>
              <a:rPr kumimoji="1" lang="en-US" altLang="ja-JP" dirty="0" err="1" smtClean="0">
                <a:solidFill>
                  <a:srgbClr val="FF0000"/>
                </a:solidFill>
              </a:rPr>
              <a:t>T</a:t>
            </a:r>
            <a:r>
              <a:rPr kumimoji="1" lang="en-US" altLang="ja-JP" dirty="0" err="1" smtClean="0"/>
              <a:t>ext</a:t>
            </a:r>
            <a:r>
              <a:rPr kumimoji="1" lang="en-US" altLang="ja-JP" dirty="0" smtClean="0"/>
              <a:t> </a:t>
            </a:r>
            <a:r>
              <a:rPr kumimoji="1" lang="en-US" altLang="ja-JP" dirty="0" smtClean="0">
                <a:solidFill>
                  <a:srgbClr val="FF0000"/>
                </a:solidFill>
              </a:rPr>
              <a:t>T</a:t>
            </a:r>
            <a:r>
              <a:rPr kumimoji="1" lang="en-US" altLang="ja-JP" dirty="0" smtClean="0"/>
              <a:t>ransfer </a:t>
            </a:r>
            <a:r>
              <a:rPr kumimoji="1" lang="en-US" altLang="ja-JP" dirty="0" smtClean="0">
                <a:solidFill>
                  <a:srgbClr val="FF0000"/>
                </a:solidFill>
              </a:rPr>
              <a:t>P</a:t>
            </a:r>
            <a:r>
              <a:rPr kumimoji="1" lang="en-US" altLang="ja-JP" dirty="0" smtClean="0"/>
              <a:t>rotocol </a:t>
            </a:r>
            <a:r>
              <a:rPr kumimoji="1" lang="en-US" altLang="ja-JP" dirty="0" smtClean="0">
                <a:solidFill>
                  <a:srgbClr val="FF0000"/>
                </a:solidFill>
              </a:rPr>
              <a:t>S</a:t>
            </a:r>
            <a:r>
              <a:rPr kumimoji="1" lang="en-US" altLang="ja-JP" dirty="0" smtClean="0"/>
              <a:t>ecurity)</a:t>
            </a:r>
          </a:p>
          <a:p>
            <a:r>
              <a:rPr lang="en-US" altLang="ja-JP" dirty="0" smtClean="0"/>
              <a:t>HTTP</a:t>
            </a:r>
            <a:r>
              <a:rPr lang="ja-JP" altLang="en-US" dirty="0" smtClean="0"/>
              <a:t>にセキュリティ機能を追加したプロトコル</a:t>
            </a:r>
            <a:r>
              <a:rPr lang="en-US" altLang="ja-JP" dirty="0" smtClean="0"/>
              <a:t>.</a:t>
            </a:r>
          </a:p>
          <a:p>
            <a:r>
              <a:rPr lang="ja-JP" altLang="en-US" dirty="0" smtClean="0"/>
              <a:t>通常は</a:t>
            </a:r>
            <a:r>
              <a:rPr lang="en-US" altLang="ja-JP" dirty="0" smtClean="0"/>
              <a:t> Port 443</a:t>
            </a:r>
            <a:r>
              <a:rPr lang="ja-JP" altLang="en-US" dirty="0" smtClean="0"/>
              <a:t>番を用いる</a:t>
            </a:r>
            <a:r>
              <a:rPr lang="en-US" altLang="ja-JP" dirty="0" smtClean="0"/>
              <a:t>.</a:t>
            </a:r>
          </a:p>
          <a:p>
            <a:r>
              <a:rPr lang="ja-JP" altLang="en-US" dirty="0" smtClean="0"/>
              <a:t>データを暗号化して送受信することが出来るプロトコルである</a:t>
            </a:r>
            <a:r>
              <a:rPr lang="en-US" altLang="ja-JP" dirty="0" smtClean="0"/>
              <a:t> SSL </a:t>
            </a:r>
            <a:r>
              <a:rPr lang="ja-JP" altLang="en-US" dirty="0" smtClean="0"/>
              <a:t>を追加</a:t>
            </a:r>
            <a:endParaRPr lang="en-US" altLang="ja-JP" dirty="0" smtClean="0"/>
          </a:p>
          <a:p>
            <a:r>
              <a:rPr lang="ja-JP" altLang="en-US" dirty="0" smtClean="0"/>
              <a:t>盗聴改竄なりすましを防ぐことが出来</a:t>
            </a:r>
            <a:r>
              <a:rPr lang="en-US" altLang="ja-JP" dirty="0" smtClean="0"/>
              <a:t>, </a:t>
            </a:r>
            <a:r>
              <a:rPr lang="ja-JP" altLang="en-US" dirty="0" smtClean="0"/>
              <a:t>個人情報</a:t>
            </a:r>
            <a:r>
              <a:rPr lang="en-US" altLang="ja-JP" dirty="0" smtClean="0"/>
              <a:t>(</a:t>
            </a:r>
            <a:r>
              <a:rPr lang="ja-JP" altLang="en-US" dirty="0" smtClean="0"/>
              <a:t>カード等</a:t>
            </a:r>
            <a:r>
              <a:rPr lang="en-US" altLang="ja-JP" dirty="0" smtClean="0"/>
              <a:t>)</a:t>
            </a:r>
            <a:r>
              <a:rPr lang="ja-JP" altLang="en-US" dirty="0" smtClean="0"/>
              <a:t>のやり取り等に用いられる</a:t>
            </a:r>
            <a:r>
              <a:rPr lang="en-US" altLang="ja-JP" dirty="0" smtClean="0"/>
              <a:t>.</a:t>
            </a:r>
            <a:endParaRPr lang="en-US" altLang="ja-JP" dirty="0"/>
          </a:p>
          <a:p>
            <a:endParaRPr kumimoji="1" lang="en-US" altLang="ja-JP" dirty="0" smtClean="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10399783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2631"/>
            <a:ext cx="1587277" cy="557624"/>
          </a:xfrm>
        </p:spPr>
        <p:txBody>
          <a:bodyPr>
            <a:normAutofit fontScale="90000"/>
          </a:bodyPr>
          <a:lstStyle/>
          <a:p>
            <a:r>
              <a:rPr lang="ja-JP" altLang="en-US" dirty="0" smtClean="0">
                <a:solidFill>
                  <a:srgbClr val="FF0000"/>
                </a:solidFill>
              </a:rPr>
              <a:t>ココ</a:t>
            </a:r>
            <a:endParaRPr kumimoji="1" lang="ja-JP" altLang="en-US" dirty="0">
              <a:solidFill>
                <a:srgbClr val="FF0000"/>
              </a:solidFill>
            </a:endParaRPr>
          </a:p>
        </p:txBody>
      </p:sp>
      <p:sp>
        <p:nvSpPr>
          <p:cNvPr id="3" name="コンテンツ プレースホルダー 2"/>
          <p:cNvSpPr>
            <a:spLocks noGrp="1"/>
          </p:cNvSpPr>
          <p:nvPr>
            <p:ph idx="1"/>
          </p:nvPr>
        </p:nvSpPr>
        <p:spPr/>
        <p:txBody>
          <a:bodyPr/>
          <a:lstStyle/>
          <a:p>
            <a:endParaRPr kumimoji="1" lang="ja-JP" altLang="en-US"/>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pic>
        <p:nvPicPr>
          <p:cNvPr id="5" name="図 4" descr="スクリーンショット 2012-11-30 7.40.0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762180"/>
          </a:xfrm>
          <a:prstGeom prst="rect">
            <a:avLst/>
          </a:prstGeom>
        </p:spPr>
      </p:pic>
      <p:cxnSp>
        <p:nvCxnSpPr>
          <p:cNvPr id="7" name="直線矢印コネクタ 6"/>
          <p:cNvCxnSpPr/>
          <p:nvPr/>
        </p:nvCxnSpPr>
        <p:spPr>
          <a:xfrm flipV="1">
            <a:off x="1378473" y="851925"/>
            <a:ext cx="542096" cy="1781299"/>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3633358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6388" y="2939347"/>
            <a:ext cx="7024744" cy="1143000"/>
          </a:xfrm>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pic>
        <p:nvPicPr>
          <p:cNvPr id="5" name="図 4" descr="スクリーンショット 2012-11-30 7.40.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982501"/>
            <a:ext cx="8356600" cy="3429000"/>
          </a:xfrm>
          <a:prstGeom prst="rect">
            <a:avLst/>
          </a:prstGeom>
        </p:spPr>
      </p:pic>
      <p:cxnSp>
        <p:nvCxnSpPr>
          <p:cNvPr id="6" name="直線矢印コネクタ 5"/>
          <p:cNvCxnSpPr/>
          <p:nvPr/>
        </p:nvCxnSpPr>
        <p:spPr>
          <a:xfrm flipV="1">
            <a:off x="2299746" y="2122918"/>
            <a:ext cx="542096" cy="1959429"/>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7" name="タイトル 1"/>
          <p:cNvSpPr txBox="1">
            <a:spLocks/>
          </p:cNvSpPr>
          <p:nvPr/>
        </p:nvSpPr>
        <p:spPr>
          <a:xfrm>
            <a:off x="1378473" y="4104807"/>
            <a:ext cx="1587277" cy="613388"/>
          </a:xfrm>
          <a:prstGeom prst="rect">
            <a:avLst/>
          </a:prstGeom>
        </p:spPr>
        <p:txBody>
          <a:bodyPr vert="horz" lIns="91440" tIns="45720" rIns="91440" bIns="45720" rtlCol="0" anchor="ctr">
            <a:normAutofit fontScale="90000" lnSpcReduction="20000"/>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solidFill>
                  <a:srgbClr val="FF0000"/>
                </a:solidFill>
              </a:rPr>
              <a:t>ココ</a:t>
            </a:r>
            <a:endParaRPr lang="ja-JP" altLang="en-US" dirty="0">
              <a:solidFill>
                <a:srgbClr val="FF0000"/>
              </a:solidFill>
            </a:endParaRPr>
          </a:p>
        </p:txBody>
      </p:sp>
    </p:spTree>
    <p:extLst>
      <p:ext uri="{BB962C8B-B14F-4D97-AF65-F5344CB8AC3E}">
        <p14:creationId xmlns:p14="http://schemas.microsoft.com/office/powerpoint/2010/main" val="4437770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pic>
        <p:nvPicPr>
          <p:cNvPr id="5" name="図 4" descr="スクリーンショット 2012-11-30 7.40.1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30062"/>
            <a:ext cx="9144000" cy="9579427"/>
          </a:xfrm>
          <a:prstGeom prst="rect">
            <a:avLst/>
          </a:prstGeom>
        </p:spPr>
      </p:pic>
    </p:spTree>
    <p:extLst>
      <p:ext uri="{BB962C8B-B14F-4D97-AF65-F5344CB8AC3E}">
        <p14:creationId xmlns:p14="http://schemas.microsoft.com/office/powerpoint/2010/main" val="22256282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ep</a:t>
            </a:r>
            <a:r>
              <a:rPr lang="en-US" altLang="ja-JP" dirty="0" smtClean="0"/>
              <a:t> </a:t>
            </a:r>
            <a:r>
              <a:rPr lang="ja-JP" altLang="en-US" dirty="0" smtClean="0"/>
              <a:t>の</a:t>
            </a:r>
            <a:r>
              <a:rPr lang="en-US" altLang="ja-JP" dirty="0" smtClean="0"/>
              <a:t> WWW</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Host </a:t>
            </a:r>
            <a:r>
              <a:rPr kumimoji="1" lang="ja-JP" altLang="en-US" dirty="0" smtClean="0"/>
              <a:t>名</a:t>
            </a:r>
            <a:endParaRPr lang="en-US" altLang="ja-JP" dirty="0"/>
          </a:p>
          <a:p>
            <a:pPr marL="0" indent="0">
              <a:buNone/>
            </a:pPr>
            <a:r>
              <a:rPr lang="en-US" altLang="ja-JP" dirty="0"/>
              <a:t>	</a:t>
            </a:r>
            <a:r>
              <a:rPr kumimoji="1" lang="en-US" altLang="ja-JP" dirty="0" smtClean="0"/>
              <a:t>- orange</a:t>
            </a:r>
          </a:p>
          <a:p>
            <a:r>
              <a:rPr lang="ja-JP" altLang="en-US" dirty="0" smtClean="0"/>
              <a:t>仕事</a:t>
            </a:r>
            <a:endParaRPr lang="en-US" altLang="ja-JP" dirty="0"/>
          </a:p>
          <a:p>
            <a:pPr marL="0" indent="0">
              <a:buNone/>
            </a:pPr>
            <a:r>
              <a:rPr lang="en-US" altLang="ja-JP" dirty="0"/>
              <a:t>	</a:t>
            </a:r>
            <a:r>
              <a:rPr lang="en-US" altLang="ja-JP" dirty="0" smtClean="0"/>
              <a:t>- web</a:t>
            </a:r>
            <a:r>
              <a:rPr lang="ja-JP" altLang="en-US" dirty="0" smtClean="0"/>
              <a:t>サーバ</a:t>
            </a:r>
            <a:r>
              <a:rPr lang="en-US" altLang="ja-JP" dirty="0" smtClean="0"/>
              <a:t>(apache)</a:t>
            </a:r>
          </a:p>
          <a:p>
            <a:pPr marL="0" indent="0">
              <a:buNone/>
            </a:pPr>
            <a:r>
              <a:rPr lang="en-US" altLang="ja-JP" dirty="0"/>
              <a:t>	</a:t>
            </a:r>
            <a:r>
              <a:rPr lang="en-US" altLang="ja-JP" dirty="0" smtClean="0"/>
              <a:t>- </a:t>
            </a:r>
            <a:r>
              <a:rPr lang="ja-JP" altLang="en-US" dirty="0" smtClean="0"/>
              <a:t>セカンダリメールサーバ</a:t>
            </a:r>
            <a:r>
              <a:rPr lang="en-US" altLang="ja-JP" dirty="0" smtClean="0"/>
              <a:t>(</a:t>
            </a:r>
            <a:r>
              <a:rPr lang="en-US" altLang="ja-JP" dirty="0" err="1" smtClean="0"/>
              <a:t>qmail</a:t>
            </a:r>
            <a:r>
              <a:rPr lang="en-US" altLang="ja-JP" dirty="0" smtClean="0"/>
              <a:t>)</a:t>
            </a:r>
            <a:endParaRPr lang="en-US" altLang="ja-JP" dirty="0"/>
          </a:p>
          <a:p>
            <a:endParaRPr lang="en-US" altLang="ja-JP" dirty="0"/>
          </a:p>
          <a:p>
            <a:endParaRPr lang="en-US" altLang="ja-JP" dirty="0" smtClean="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42890294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Apache </a:t>
            </a:r>
            <a:r>
              <a:rPr kumimoji="1" lang="ja-JP" altLang="en-US" dirty="0" smtClean="0"/>
              <a:t>とは</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世界で最も使われている</a:t>
            </a:r>
            <a:r>
              <a:rPr kumimoji="1" lang="en-US" altLang="ja-JP" dirty="0" smtClean="0"/>
              <a:t>Web</a:t>
            </a:r>
            <a:r>
              <a:rPr kumimoji="1" lang="ja-JP" altLang="en-US" dirty="0" smtClean="0"/>
              <a:t>サーバソフトウェア</a:t>
            </a:r>
            <a:endParaRPr kumimoji="1" lang="en-US" altLang="ja-JP" dirty="0" smtClean="0"/>
          </a:p>
          <a:p>
            <a:r>
              <a:rPr lang="ja-JP" altLang="en-US" dirty="0" smtClean="0"/>
              <a:t>特徴</a:t>
            </a:r>
            <a:endParaRPr lang="en-US" altLang="ja-JP" dirty="0"/>
          </a:p>
          <a:p>
            <a:pPr marL="0" indent="0">
              <a:buNone/>
            </a:pPr>
            <a:r>
              <a:rPr lang="en-US" altLang="ja-JP" dirty="0" smtClean="0"/>
              <a:t>	- </a:t>
            </a:r>
            <a:r>
              <a:rPr lang="ja-JP" altLang="en-US" dirty="0" smtClean="0"/>
              <a:t>オープンソースソフトウェア</a:t>
            </a:r>
            <a:endParaRPr lang="en-US" altLang="ja-JP" dirty="0" smtClean="0"/>
          </a:p>
          <a:p>
            <a:pPr marL="0" indent="0">
              <a:buNone/>
            </a:pPr>
            <a:r>
              <a:rPr lang="en-US" altLang="ja-JP" dirty="0"/>
              <a:t>	</a:t>
            </a:r>
            <a:r>
              <a:rPr lang="en-US" altLang="ja-JP" dirty="0" smtClean="0"/>
              <a:t>- </a:t>
            </a:r>
            <a:r>
              <a:rPr lang="ja-JP" altLang="en-US" dirty="0" smtClean="0"/>
              <a:t>更新がマメ</a:t>
            </a:r>
            <a:r>
              <a:rPr lang="en-US" altLang="ja-JP" dirty="0" smtClean="0"/>
              <a:t> </a:t>
            </a:r>
          </a:p>
          <a:p>
            <a:pPr marL="0" indent="0">
              <a:buNone/>
            </a:pPr>
            <a:r>
              <a:rPr lang="en-US" altLang="ja-JP" dirty="0"/>
              <a:t>	</a:t>
            </a:r>
            <a:r>
              <a:rPr lang="en-US" altLang="ja-JP" dirty="0" smtClean="0"/>
              <a:t>- </a:t>
            </a:r>
            <a:r>
              <a:rPr lang="ja-JP" altLang="en-US" dirty="0" smtClean="0"/>
              <a:t>機能が拡張できる</a:t>
            </a:r>
            <a:endParaRPr lang="en-US" altLang="ja-JP" dirty="0" smtClean="0"/>
          </a:p>
          <a:p>
            <a:pPr marL="0" indent="0">
              <a:buNone/>
            </a:pPr>
            <a:r>
              <a:rPr lang="en-US" altLang="ja-JP" dirty="0" smtClean="0"/>
              <a:t>	- Yahoo </a:t>
            </a:r>
            <a:r>
              <a:rPr lang="ja-JP" altLang="en-US" dirty="0" smtClean="0"/>
              <a:t>も</a:t>
            </a:r>
            <a:r>
              <a:rPr lang="en-US" altLang="ja-JP" dirty="0" smtClean="0"/>
              <a:t> 96 </a:t>
            </a:r>
            <a:r>
              <a:rPr lang="ja-JP" altLang="en-US" dirty="0" smtClean="0"/>
              <a:t>年から</a:t>
            </a:r>
            <a:r>
              <a:rPr lang="en-US" altLang="ja-JP" dirty="0" smtClean="0"/>
              <a:t> Apache </a:t>
            </a:r>
            <a:r>
              <a:rPr lang="ja-JP" altLang="en-US" dirty="0" smtClean="0"/>
              <a:t>信者</a:t>
            </a:r>
            <a:endParaRPr lang="en-US" altLang="ja-JP" dirty="0" smtClean="0"/>
          </a:p>
          <a:p>
            <a:endParaRPr kumimoji="1" lang="en-US" altLang="ja-JP" dirty="0" smtClean="0"/>
          </a:p>
          <a:p>
            <a:endParaRPr kumimoji="1" lang="en-US" altLang="ja-JP" dirty="0" smtClean="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42890294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WWW</a:t>
            </a:r>
            <a:r>
              <a:rPr lang="ja-JP" altLang="en-US" dirty="0" smtClean="0"/>
              <a:t>サーバ管理者</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役割</a:t>
            </a:r>
            <a:endParaRPr kumimoji="1" lang="en-US" altLang="ja-JP" dirty="0" smtClean="0"/>
          </a:p>
          <a:p>
            <a:pPr marL="68580" indent="0">
              <a:buNone/>
            </a:pPr>
            <a:r>
              <a:rPr lang="en-US" altLang="ja-JP" dirty="0" smtClean="0"/>
              <a:t>	- WWW </a:t>
            </a:r>
            <a:r>
              <a:rPr lang="ja-JP" altLang="en-US" dirty="0" smtClean="0"/>
              <a:t>サーバの管理</a:t>
            </a:r>
            <a:endParaRPr lang="en-US" altLang="ja-JP" dirty="0"/>
          </a:p>
          <a:p>
            <a:r>
              <a:rPr kumimoji="1" lang="ja-JP" altLang="en-US" dirty="0" smtClean="0"/>
              <a:t>仕事</a:t>
            </a:r>
            <a:endParaRPr kumimoji="1" lang="en-US" altLang="ja-JP" dirty="0" smtClean="0"/>
          </a:p>
          <a:p>
            <a:pPr marL="0" indent="0">
              <a:buNone/>
            </a:pPr>
            <a:r>
              <a:rPr lang="en-US" altLang="ja-JP" dirty="0"/>
              <a:t>	</a:t>
            </a:r>
            <a:r>
              <a:rPr lang="en-US" altLang="ja-JP" dirty="0" smtClean="0"/>
              <a:t>- </a:t>
            </a:r>
            <a:r>
              <a:rPr lang="ja-JP" altLang="en-US" dirty="0" smtClean="0"/>
              <a:t>日常業務</a:t>
            </a:r>
            <a:r>
              <a:rPr lang="en-US" altLang="ja-JP" dirty="0" smtClean="0"/>
              <a:t>(</a:t>
            </a:r>
            <a:r>
              <a:rPr lang="ja-JP" altLang="en-US" dirty="0" smtClean="0"/>
              <a:t>パケージの更新</a:t>
            </a:r>
            <a:r>
              <a:rPr lang="en-US" altLang="ja-JP" dirty="0" smtClean="0"/>
              <a:t>, log </a:t>
            </a:r>
            <a:r>
              <a:rPr lang="ja-JP" altLang="en-US" dirty="0" smtClean="0"/>
              <a:t>チェック</a:t>
            </a:r>
            <a:r>
              <a:rPr lang="en-US" altLang="ja-JP" dirty="0" smtClean="0"/>
              <a:t>)</a:t>
            </a:r>
          </a:p>
          <a:p>
            <a:pPr marL="0" indent="0">
              <a:buNone/>
            </a:pPr>
            <a:r>
              <a:rPr lang="en-US" altLang="ja-JP" dirty="0" smtClean="0"/>
              <a:t>	- </a:t>
            </a:r>
            <a:r>
              <a:rPr lang="ja-JP" altLang="en-US" dirty="0" smtClean="0"/>
              <a:t>サーバ再構築</a:t>
            </a:r>
            <a:r>
              <a:rPr lang="en-US" altLang="ja-JP" dirty="0" smtClean="0"/>
              <a:t>, </a:t>
            </a:r>
            <a:r>
              <a:rPr lang="ja-JP" altLang="en-US" dirty="0" smtClean="0"/>
              <a:t>入れ替え作業</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87846498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30414"/>
            <a:ext cx="8229600" cy="1143000"/>
          </a:xfrm>
        </p:spPr>
        <p:txBody>
          <a:bodyPr/>
          <a:lstStyle/>
          <a:p>
            <a:pPr algn="ctr"/>
            <a:r>
              <a:rPr kumimoji="1" lang="ja-JP" altLang="en-US" dirty="0" smtClean="0"/>
              <a:t>唐突ですが</a:t>
            </a:r>
            <a:r>
              <a:rPr kumimoji="1" lang="en-US" altLang="ja-JP" dirty="0" smtClean="0"/>
              <a:t>….</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56837441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907862"/>
            <a:ext cx="8229600" cy="1143000"/>
          </a:xfrm>
        </p:spPr>
        <p:txBody>
          <a:bodyPr/>
          <a:lstStyle/>
          <a:p>
            <a:pPr algn="ctr"/>
            <a:r>
              <a:rPr kumimoji="1" lang="ja-JP" altLang="en-US" dirty="0" smtClean="0"/>
              <a:t>自分のホームページを作ろう！！</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4289029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目次</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WWW</a:t>
            </a:r>
            <a:r>
              <a:rPr kumimoji="1" lang="ja-JP" altLang="en-US" dirty="0" smtClean="0"/>
              <a:t>とは</a:t>
            </a:r>
            <a:endParaRPr kumimoji="1" lang="en-US" altLang="ja-JP" dirty="0" smtClean="0"/>
          </a:p>
          <a:p>
            <a:endParaRPr lang="en-US" altLang="ja-JP" dirty="0"/>
          </a:p>
          <a:p>
            <a:r>
              <a:rPr lang="en-US" altLang="ja-JP" dirty="0" err="1"/>
              <a:t>e</a:t>
            </a:r>
            <a:r>
              <a:rPr kumimoji="1" lang="en-US" altLang="ja-JP" dirty="0" err="1" smtClean="0"/>
              <a:t>p</a:t>
            </a:r>
            <a:r>
              <a:rPr kumimoji="1" lang="en-US" altLang="ja-JP" dirty="0" smtClean="0"/>
              <a:t> </a:t>
            </a:r>
            <a:r>
              <a:rPr kumimoji="1" lang="ja-JP" altLang="en-US" dirty="0" smtClean="0"/>
              <a:t>の</a:t>
            </a:r>
            <a:r>
              <a:rPr kumimoji="1" lang="en-US" altLang="ja-JP" dirty="0" smtClean="0"/>
              <a:t> WWW</a:t>
            </a:r>
            <a:r>
              <a:rPr kumimoji="1" lang="ja-JP" altLang="en-US" dirty="0" smtClean="0"/>
              <a:t>サーバ</a:t>
            </a:r>
            <a:endParaRPr kumimoji="1" lang="en-US" altLang="ja-JP" dirty="0" smtClean="0"/>
          </a:p>
          <a:p>
            <a:endParaRPr lang="en-US" altLang="ja-JP" dirty="0"/>
          </a:p>
          <a:p>
            <a:r>
              <a:rPr kumimoji="1" lang="ja-JP" altLang="en-US" dirty="0" smtClean="0"/>
              <a:t>ホームページを作ろう！</a:t>
            </a:r>
            <a:endParaRPr kumimoji="1" lang="ja-JP" altLang="en-US" dirty="0"/>
          </a:p>
        </p:txBody>
      </p:sp>
    </p:spTree>
    <p:extLst>
      <p:ext uri="{BB962C8B-B14F-4D97-AF65-F5344CB8AC3E}">
        <p14:creationId xmlns:p14="http://schemas.microsoft.com/office/powerpoint/2010/main" val="119713758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自分のホームページの作り方</a:t>
            </a:r>
            <a:endParaRPr kumimoji="1" lang="ja-JP" altLang="en-US" dirty="0"/>
          </a:p>
        </p:txBody>
      </p:sp>
      <p:sp>
        <p:nvSpPr>
          <p:cNvPr id="3" name="コンテンツ プレースホルダー 2"/>
          <p:cNvSpPr>
            <a:spLocks noGrp="1"/>
          </p:cNvSpPr>
          <p:nvPr>
            <p:ph idx="1"/>
          </p:nvPr>
        </p:nvSpPr>
        <p:spPr/>
        <p:txBody>
          <a:bodyPr>
            <a:normAutofit/>
          </a:bodyPr>
          <a:lstStyle/>
          <a:p>
            <a:pPr marL="514350" indent="-514350">
              <a:buFont typeface="+mj-lt"/>
              <a:buAutoNum type="arabicPeriod"/>
            </a:pPr>
            <a:r>
              <a:rPr lang="en-US" altLang="ja-JP" dirty="0" err="1" smtClean="0"/>
              <a:t>ep</a:t>
            </a:r>
            <a:r>
              <a:rPr kumimoji="1" lang="en-US" altLang="ja-JP" dirty="0" smtClean="0"/>
              <a:t> </a:t>
            </a:r>
            <a:r>
              <a:rPr kumimoji="1" lang="ja-JP" altLang="en-US" dirty="0" smtClean="0"/>
              <a:t>アカウントを作成する</a:t>
            </a:r>
            <a:endParaRPr kumimoji="1" lang="en-US" altLang="ja-JP" dirty="0" smtClean="0"/>
          </a:p>
          <a:p>
            <a:pPr marL="514350" indent="-514350">
              <a:buFont typeface="+mj-lt"/>
              <a:buAutoNum type="arabicPeriod"/>
            </a:pPr>
            <a:r>
              <a:rPr kumimoji="1" lang="en-US" altLang="ja-JP" dirty="0" smtClean="0"/>
              <a:t>WWW</a:t>
            </a:r>
            <a:r>
              <a:rPr kumimoji="1" lang="ja-JP" altLang="en-US" dirty="0" smtClean="0"/>
              <a:t>サーバに</a:t>
            </a:r>
            <a:r>
              <a:rPr lang="en-US" altLang="ja-JP" dirty="0" smtClean="0"/>
              <a:t> ~</a:t>
            </a:r>
            <a:r>
              <a:rPr lang="en-US" altLang="ja-JP" dirty="0" err="1" smtClean="0"/>
              <a:t>hoge</a:t>
            </a:r>
            <a:r>
              <a:rPr lang="en-US" altLang="ja-JP" dirty="0" smtClean="0"/>
              <a:t>/</a:t>
            </a:r>
            <a:r>
              <a:rPr lang="en-US" altLang="ja-JP" dirty="0" err="1" smtClean="0"/>
              <a:t>public_html</a:t>
            </a:r>
            <a:r>
              <a:rPr lang="en-US" altLang="ja-JP" dirty="0" smtClean="0"/>
              <a:t> </a:t>
            </a:r>
            <a:r>
              <a:rPr lang="ja-JP" altLang="en-US" dirty="0" smtClean="0"/>
              <a:t>ディレクトリを作成</a:t>
            </a:r>
            <a:endParaRPr lang="en-US" altLang="ja-JP" dirty="0" smtClean="0"/>
          </a:p>
          <a:p>
            <a:pPr marL="514350" indent="-514350">
              <a:buFont typeface="+mj-lt"/>
              <a:buAutoNum type="arabicPeriod"/>
            </a:pPr>
            <a:r>
              <a:rPr lang="en-US" altLang="ja-JP" dirty="0" err="1"/>
              <a:t>i</a:t>
            </a:r>
            <a:r>
              <a:rPr kumimoji="1" lang="en-US" altLang="ja-JP" dirty="0" err="1" smtClean="0"/>
              <a:t>ndex.html</a:t>
            </a:r>
            <a:r>
              <a:rPr kumimoji="1" lang="en-US" altLang="ja-JP" dirty="0" smtClean="0"/>
              <a:t> </a:t>
            </a:r>
            <a:r>
              <a:rPr kumimoji="1" lang="ja-JP" altLang="en-US" dirty="0" smtClean="0"/>
              <a:t>を作成</a:t>
            </a:r>
            <a:endParaRPr kumimoji="1" lang="en-US" altLang="ja-JP" dirty="0" smtClean="0"/>
          </a:p>
          <a:p>
            <a:pPr marL="514350" indent="-514350">
              <a:buFont typeface="+mj-lt"/>
              <a:buAutoNum type="arabicPeriod"/>
            </a:pPr>
            <a:r>
              <a:rPr kumimoji="1" lang="ja-JP" altLang="en-US" dirty="0" smtClean="0"/>
              <a:t>ウェブブラウザで</a:t>
            </a:r>
            <a:endParaRPr kumimoji="1" lang="en-US" altLang="ja-JP" dirty="0" smtClean="0"/>
          </a:p>
          <a:p>
            <a:pPr marL="0" indent="0" algn="ctr">
              <a:buNone/>
            </a:pPr>
            <a:r>
              <a:rPr lang="en-US" altLang="ja-JP" dirty="0" smtClean="0">
                <a:hlinkClick r:id="rId3"/>
              </a:rPr>
              <a:t>www.ep.sci.hokudai.ac.jp</a:t>
            </a:r>
            <a:r>
              <a:rPr lang="en-US" altLang="ja-JP" dirty="0">
                <a:hlinkClick r:id="rId3"/>
              </a:rPr>
              <a:t>/~hoge/</a:t>
            </a:r>
            <a:r>
              <a:rPr lang="en-US" altLang="ja-JP" dirty="0" smtClean="0">
                <a:hlinkClick r:id="rId3"/>
              </a:rPr>
              <a:t>index.html</a:t>
            </a:r>
            <a:endParaRPr lang="en-US" altLang="ja-JP" dirty="0" smtClean="0"/>
          </a:p>
          <a:p>
            <a:pPr marL="0" indent="0" algn="ctr">
              <a:buNone/>
            </a:pPr>
            <a:r>
              <a:rPr kumimoji="1" lang="ja-JP" altLang="en-US" dirty="0" smtClean="0"/>
              <a:t>を入力</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8784649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6224" y="274638"/>
            <a:ext cx="9144000" cy="1143000"/>
          </a:xfrm>
        </p:spPr>
        <p:txBody>
          <a:bodyPr/>
          <a:lstStyle/>
          <a:p>
            <a:r>
              <a:rPr kumimoji="1" lang="ja-JP" altLang="en-US" dirty="0" smtClean="0"/>
              <a:t>これが</a:t>
            </a:r>
            <a:r>
              <a:rPr kumimoji="1" lang="en-US" altLang="ja-JP" dirty="0" err="1" smtClean="0"/>
              <a:t>epwww</a:t>
            </a:r>
            <a:r>
              <a:rPr kumimoji="1" lang="ja-JP" altLang="en-US" dirty="0" smtClean="0"/>
              <a:t>サーバ管理者の</a:t>
            </a:r>
            <a:r>
              <a:rPr kumimoji="1" lang="en-US" altLang="ja-JP" dirty="0" smtClean="0"/>
              <a:t>HP</a:t>
            </a:r>
            <a:r>
              <a:rPr kumimoji="1" lang="ja-JP" altLang="en-US" dirty="0" smtClean="0"/>
              <a:t>だ</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pic>
        <p:nvPicPr>
          <p:cNvPr id="5" name="図 4" descr="スクリーンショット 2012-11-30 7.01.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0608713" cy="6858901"/>
          </a:xfrm>
          <a:prstGeom prst="rect">
            <a:avLst/>
          </a:prstGeom>
        </p:spPr>
      </p:pic>
    </p:spTree>
    <p:extLst>
      <p:ext uri="{BB962C8B-B14F-4D97-AF65-F5344CB8AC3E}">
        <p14:creationId xmlns:p14="http://schemas.microsoft.com/office/powerpoint/2010/main" val="8784649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右クリック</a:t>
            </a:r>
            <a:endParaRPr kumimoji="1" lang="ja-JP" altLang="en-US" dirty="0"/>
          </a:p>
        </p:txBody>
      </p:sp>
    </p:spTree>
    <p:extLst>
      <p:ext uri="{BB962C8B-B14F-4D97-AF65-F5344CB8AC3E}">
        <p14:creationId xmlns:p14="http://schemas.microsoft.com/office/powerpoint/2010/main" val="1669018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ja-JP" altLang="en-US"/>
          </a:p>
        </p:txBody>
      </p:sp>
      <p:pic>
        <p:nvPicPr>
          <p:cNvPr id="4" name="図 3" descr="スクリーンショット 2012-11-30 16.23.1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5832"/>
            <a:ext cx="9144000" cy="6722466"/>
          </a:xfrm>
          <a:prstGeom prst="rect">
            <a:avLst/>
          </a:prstGeom>
        </p:spPr>
      </p:pic>
      <p:cxnSp>
        <p:nvCxnSpPr>
          <p:cNvPr id="5" name="直線矢印コネクタ 4"/>
          <p:cNvCxnSpPr/>
          <p:nvPr/>
        </p:nvCxnSpPr>
        <p:spPr>
          <a:xfrm flipH="1" flipV="1">
            <a:off x="3298380" y="4474051"/>
            <a:ext cx="3266513" cy="1223859"/>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6" name="タイトル 1"/>
          <p:cNvSpPr txBox="1">
            <a:spLocks/>
          </p:cNvSpPr>
          <p:nvPr/>
        </p:nvSpPr>
        <p:spPr>
          <a:xfrm>
            <a:off x="5643620" y="5720369"/>
            <a:ext cx="3019366" cy="613388"/>
          </a:xfrm>
          <a:prstGeom prst="rect">
            <a:avLst/>
          </a:prstGeom>
        </p:spPr>
        <p:txBody>
          <a:bodyPr vert="horz" lIns="91440" tIns="45720" rIns="91440" bIns="45720" rtlCol="0" anchor="ctr">
            <a:normAutofit fontScale="45000" lnSpcReduction="20000"/>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solidFill>
                  <a:srgbClr val="FF0000"/>
                </a:solidFill>
              </a:rPr>
              <a:t>ページのソースを表示</a:t>
            </a:r>
            <a:endParaRPr lang="ja-JP" altLang="en-US" dirty="0">
              <a:solidFill>
                <a:srgbClr val="FF0000"/>
              </a:solidFill>
            </a:endParaRPr>
          </a:p>
        </p:txBody>
      </p:sp>
      <p:sp>
        <p:nvSpPr>
          <p:cNvPr id="2" name="タイトル 1"/>
          <p:cNvSpPr>
            <a:spLocks noGrp="1"/>
          </p:cNvSpPr>
          <p:nvPr>
            <p:ph type="title"/>
          </p:nvPr>
        </p:nvSpPr>
        <p:spPr>
          <a:xfrm>
            <a:off x="13655" y="6158204"/>
            <a:ext cx="7024744" cy="382306"/>
          </a:xfrm>
        </p:spPr>
        <p:txBody>
          <a:bodyPr>
            <a:noAutofit/>
          </a:bodyPr>
          <a:lstStyle/>
          <a:p>
            <a:r>
              <a:rPr lang="ja-JP" altLang="en-US" sz="2400" dirty="0"/>
              <a:t>例えば</a:t>
            </a:r>
            <a:r>
              <a:rPr lang="en-US" altLang="ja-JP" sz="2400" dirty="0" err="1"/>
              <a:t>firefox</a:t>
            </a:r>
            <a:r>
              <a:rPr lang="ja-JP" altLang="en-US" sz="2400" dirty="0" smtClean="0"/>
              <a:t>だと</a:t>
            </a:r>
            <a:r>
              <a:rPr lang="en-US" altLang="ja-JP" sz="2400" dirty="0" smtClean="0"/>
              <a:t>…</a:t>
            </a:r>
            <a:endParaRPr kumimoji="1" lang="ja-JP" altLang="en-US" sz="2400" dirty="0"/>
          </a:p>
        </p:txBody>
      </p:sp>
    </p:spTree>
    <p:extLst>
      <p:ext uri="{BB962C8B-B14F-4D97-AF65-F5344CB8AC3E}">
        <p14:creationId xmlns:p14="http://schemas.microsoft.com/office/powerpoint/2010/main" val="238842834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smtClean="0"/>
              <a:t>International Telecommunication Union</a:t>
            </a:r>
          </a:p>
          <a:p>
            <a:pPr marL="68580" indent="0">
              <a:buNone/>
            </a:pPr>
            <a:r>
              <a:rPr lang="en-US" altLang="ja-JP" dirty="0" smtClean="0"/>
              <a:t>	</a:t>
            </a:r>
            <a:r>
              <a:rPr lang="en-US" altLang="ja-JP" dirty="0" smtClean="0">
                <a:hlinkClick r:id="rId2"/>
              </a:rPr>
              <a:t>http://</a:t>
            </a:r>
            <a:r>
              <a:rPr lang="en-US" altLang="ja-JP" dirty="0" err="1" smtClean="0">
                <a:hlinkClick r:id="rId2"/>
              </a:rPr>
              <a:t>www.itu.int</a:t>
            </a:r>
            <a:r>
              <a:rPr lang="en-US" altLang="ja-JP" dirty="0" smtClean="0">
                <a:hlinkClick r:id="rId2"/>
              </a:rPr>
              <a:t>/</a:t>
            </a:r>
            <a:endParaRPr lang="en-US" altLang="ja-JP" dirty="0" smtClean="0"/>
          </a:p>
          <a:p>
            <a:r>
              <a:rPr lang="en-US" altLang="ja-JP" dirty="0" err="1" smtClean="0"/>
              <a:t>EPnetFaN</a:t>
            </a:r>
            <a:r>
              <a:rPr lang="en-US" altLang="ja-JP" dirty="0" smtClean="0"/>
              <a:t> </a:t>
            </a:r>
            <a:r>
              <a:rPr lang="ja-JP" altLang="en-US" dirty="0"/>
              <a:t>座学編</a:t>
            </a:r>
            <a:r>
              <a:rPr lang="en-US" altLang="ja-JP" dirty="0"/>
              <a:t> 2011 </a:t>
            </a:r>
            <a:r>
              <a:rPr lang="ja-JP" altLang="en-US" dirty="0"/>
              <a:t>「</a:t>
            </a:r>
            <a:r>
              <a:rPr lang="en-US" altLang="ja-JP" dirty="0" err="1"/>
              <a:t>epDNS</a:t>
            </a:r>
            <a:r>
              <a:rPr lang="en-US" altLang="ja-JP" dirty="0"/>
              <a:t> 2011</a:t>
            </a:r>
            <a:r>
              <a:rPr lang="ja-JP" altLang="en-US" dirty="0"/>
              <a:t>」</a:t>
            </a:r>
            <a:endParaRPr lang="en-US" altLang="ja-JP" dirty="0"/>
          </a:p>
          <a:p>
            <a:pPr marL="68580" indent="0">
              <a:buNone/>
            </a:pPr>
            <a:r>
              <a:rPr lang="en-US" altLang="ja-JP" dirty="0" smtClean="0"/>
              <a:t>	</a:t>
            </a:r>
            <a:r>
              <a:rPr lang="en-US" altLang="ja-JP" sz="1900" dirty="0" smtClean="0"/>
              <a:t>http</a:t>
            </a:r>
            <a:r>
              <a:rPr lang="en-US" altLang="ja-JP" sz="1900" dirty="0"/>
              <a:t>://</a:t>
            </a:r>
            <a:r>
              <a:rPr lang="en-US" altLang="ja-JP" sz="1900" dirty="0" err="1"/>
              <a:t>www.ep.sci.hokudai.ac.jp</a:t>
            </a:r>
            <a:r>
              <a:rPr lang="en-US" altLang="ja-JP" sz="1900" dirty="0"/>
              <a:t>/~</a:t>
            </a:r>
            <a:r>
              <a:rPr lang="en-US" altLang="ja-JP" sz="1900" dirty="0" err="1"/>
              <a:t>epnetfan</a:t>
            </a:r>
            <a:r>
              <a:rPr lang="en-US" altLang="ja-JP" sz="1900" dirty="0"/>
              <a:t>/</a:t>
            </a:r>
            <a:r>
              <a:rPr lang="en-US" altLang="ja-JP" sz="1900" dirty="0" err="1"/>
              <a:t>zagaku</a:t>
            </a:r>
            <a:r>
              <a:rPr lang="en-US" altLang="ja-JP" sz="1900" dirty="0"/>
              <a:t>/2011/1118/pub/</a:t>
            </a:r>
          </a:p>
          <a:p>
            <a:r>
              <a:rPr lang="en-US" altLang="ja-JP" dirty="0" err="1"/>
              <a:t>EPnetFaN</a:t>
            </a:r>
            <a:r>
              <a:rPr lang="en-US" altLang="ja-JP" dirty="0"/>
              <a:t> </a:t>
            </a:r>
            <a:r>
              <a:rPr lang="ja-JP" altLang="en-US" dirty="0"/>
              <a:t>座学編</a:t>
            </a:r>
            <a:r>
              <a:rPr lang="en-US" altLang="ja-JP" dirty="0"/>
              <a:t> 2008 </a:t>
            </a:r>
            <a:r>
              <a:rPr lang="ja-JP" altLang="en-US" dirty="0"/>
              <a:t>「</a:t>
            </a:r>
            <a:r>
              <a:rPr lang="en-US" altLang="ja-JP" dirty="0"/>
              <a:t>EP DNS Server </a:t>
            </a:r>
            <a:r>
              <a:rPr lang="ja-JP" altLang="en-US" dirty="0"/>
              <a:t>」</a:t>
            </a:r>
            <a:endParaRPr lang="en-US" altLang="ja-JP" dirty="0"/>
          </a:p>
          <a:p>
            <a:pPr marL="68580" indent="0">
              <a:buNone/>
            </a:pPr>
            <a:r>
              <a:rPr lang="en-US" altLang="ja-JP" dirty="0" smtClean="0"/>
              <a:t>	</a:t>
            </a:r>
            <a:r>
              <a:rPr lang="en-US" altLang="ja-JP" sz="1900" dirty="0" smtClean="0"/>
              <a:t>http</a:t>
            </a:r>
            <a:r>
              <a:rPr lang="en-US" altLang="ja-JP" sz="1900" dirty="0"/>
              <a:t>://</a:t>
            </a:r>
            <a:r>
              <a:rPr lang="en-US" altLang="ja-JP" sz="1900" dirty="0" err="1"/>
              <a:t>www.ep.sci.hokudai.ac.jp</a:t>
            </a:r>
            <a:r>
              <a:rPr lang="en-US" altLang="ja-JP" sz="1900" dirty="0"/>
              <a:t>/~</a:t>
            </a:r>
            <a:r>
              <a:rPr lang="en-US" altLang="ja-JP" sz="1900" dirty="0" err="1"/>
              <a:t>epnetfan</a:t>
            </a:r>
            <a:r>
              <a:rPr lang="en-US" altLang="ja-JP" sz="1900" dirty="0"/>
              <a:t>/</a:t>
            </a:r>
            <a:r>
              <a:rPr lang="en-US" altLang="ja-JP" sz="1900" dirty="0" err="1"/>
              <a:t>zagaku</a:t>
            </a:r>
            <a:r>
              <a:rPr lang="en-US" altLang="ja-JP" sz="1900" dirty="0"/>
              <a:t>/2008/0403/pub/</a:t>
            </a:r>
          </a:p>
          <a:p>
            <a:r>
              <a:rPr lang="en-US" altLang="ja-JP" dirty="0"/>
              <a:t>IT</a:t>
            </a:r>
            <a:r>
              <a:rPr lang="ja-JP" altLang="en-US" dirty="0"/>
              <a:t>用語辞典</a:t>
            </a:r>
            <a:r>
              <a:rPr lang="en-US" altLang="ja-JP" dirty="0"/>
              <a:t> e-Words</a:t>
            </a:r>
          </a:p>
          <a:p>
            <a:pPr marL="68580" indent="0">
              <a:buNone/>
            </a:pPr>
            <a:r>
              <a:rPr lang="en-US" altLang="ja-JP" dirty="0" smtClean="0"/>
              <a:t>	</a:t>
            </a:r>
            <a:r>
              <a:rPr lang="en-US" altLang="ja-JP" sz="1900" dirty="0" smtClean="0"/>
              <a:t>http</a:t>
            </a:r>
            <a:r>
              <a:rPr lang="en-US" altLang="ja-JP" sz="1900" dirty="0"/>
              <a:t>://e-</a:t>
            </a:r>
            <a:r>
              <a:rPr lang="en-US" altLang="ja-JP" sz="1900" dirty="0" err="1"/>
              <a:t>words.jp</a:t>
            </a:r>
            <a:r>
              <a:rPr lang="en-US" altLang="ja-JP" sz="1900" dirty="0"/>
              <a:t>/</a:t>
            </a:r>
          </a:p>
          <a:p>
            <a:endParaRPr kumimoji="1" lang="en-US" altLang="ja-JP" dirty="0"/>
          </a:p>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45579422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64858" y="6286436"/>
            <a:ext cx="7024744" cy="301779"/>
          </a:xfrm>
        </p:spPr>
        <p:txBody>
          <a:bodyPr>
            <a:normAutofit fontScale="90000"/>
          </a:bodyPr>
          <a:lstStyle/>
          <a:p>
            <a:r>
              <a:rPr lang="en-US" altLang="ja-JP" dirty="0"/>
              <a:t>International Telecommunication Union</a:t>
            </a:r>
            <a:br>
              <a:rPr lang="en-US" altLang="ja-JP" dirty="0"/>
            </a:b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graphicFrame>
        <p:nvGraphicFramePr>
          <p:cNvPr id="5" name="Chart 4"/>
          <p:cNvGraphicFramePr>
            <a:graphicFrameLocks/>
          </p:cNvGraphicFramePr>
          <p:nvPr>
            <p:extLst>
              <p:ext uri="{D42A27DB-BD31-4B8C-83A1-F6EECF244321}">
                <p14:modId xmlns:p14="http://schemas.microsoft.com/office/powerpoint/2010/main" val="4227712204"/>
              </p:ext>
            </p:extLst>
          </p:nvPr>
        </p:nvGraphicFramePr>
        <p:xfrm>
          <a:off x="498397" y="772948"/>
          <a:ext cx="8167301" cy="5689205"/>
        </p:xfrm>
        <a:graphic>
          <a:graphicData uri="http://schemas.openxmlformats.org/drawingml/2006/chart">
            <c:chart xmlns:c="http://schemas.openxmlformats.org/drawingml/2006/chart" xmlns:r="http://schemas.openxmlformats.org/officeDocument/2006/relationships" r:id="rId3"/>
          </a:graphicData>
        </a:graphic>
      </p:graphicFrame>
      <p:sp>
        <p:nvSpPr>
          <p:cNvPr id="7" name="正方形/長方形 6"/>
          <p:cNvSpPr/>
          <p:nvPr/>
        </p:nvSpPr>
        <p:spPr>
          <a:xfrm>
            <a:off x="4091497" y="6103698"/>
            <a:ext cx="4086475" cy="338554"/>
          </a:xfrm>
          <a:prstGeom prst="rect">
            <a:avLst/>
          </a:prstGeom>
        </p:spPr>
        <p:txBody>
          <a:bodyPr wrap="none">
            <a:spAutoFit/>
          </a:bodyPr>
          <a:lstStyle/>
          <a:p>
            <a:pPr>
              <a:defRPr/>
            </a:pPr>
            <a:r>
              <a:rPr lang="en-US" altLang="ja-JP" sz="1600" dirty="0"/>
              <a:t>International Telecommunication Union</a:t>
            </a:r>
          </a:p>
        </p:txBody>
      </p:sp>
    </p:spTree>
    <p:extLst>
      <p:ext uri="{BB962C8B-B14F-4D97-AF65-F5344CB8AC3E}">
        <p14:creationId xmlns:p14="http://schemas.microsoft.com/office/powerpoint/2010/main" val="40225544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www</a:t>
            </a:r>
            <a:r>
              <a:rPr kumimoji="1" lang="ja-JP" altLang="en-US" dirty="0" smtClean="0"/>
              <a:t>とは</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solidFill>
                  <a:srgbClr val="FF0000"/>
                </a:solidFill>
              </a:rPr>
              <a:t>W</a:t>
            </a:r>
            <a:r>
              <a:rPr kumimoji="1" lang="en-US" altLang="ja-JP" dirty="0" smtClean="0"/>
              <a:t>orld </a:t>
            </a:r>
            <a:r>
              <a:rPr kumimoji="1" lang="en-US" altLang="ja-JP" dirty="0" smtClean="0">
                <a:solidFill>
                  <a:srgbClr val="FF0000"/>
                </a:solidFill>
              </a:rPr>
              <a:t>W</a:t>
            </a:r>
            <a:r>
              <a:rPr kumimoji="1" lang="en-US" altLang="ja-JP" dirty="0" smtClean="0"/>
              <a:t>ide </a:t>
            </a:r>
            <a:r>
              <a:rPr kumimoji="1" lang="en-US" altLang="ja-JP" dirty="0" smtClean="0">
                <a:solidFill>
                  <a:srgbClr val="FF0000"/>
                </a:solidFill>
              </a:rPr>
              <a:t>W</a:t>
            </a:r>
            <a:r>
              <a:rPr kumimoji="1" lang="en-US" altLang="ja-JP" dirty="0" smtClean="0"/>
              <a:t>eb </a:t>
            </a:r>
            <a:r>
              <a:rPr kumimoji="1" lang="ja-JP" altLang="en-US" dirty="0" smtClean="0"/>
              <a:t>の略</a:t>
            </a:r>
            <a:endParaRPr lang="en-US" altLang="ja-JP" dirty="0"/>
          </a:p>
          <a:p>
            <a:endParaRPr lang="en-US" altLang="ja-JP" dirty="0" smtClean="0"/>
          </a:p>
          <a:p>
            <a:endParaRPr lang="en-US" altLang="ja-JP" dirty="0" smtClean="0"/>
          </a:p>
          <a:p>
            <a:endParaRPr lang="en-US" altLang="ja-JP" dirty="0"/>
          </a:p>
          <a:p>
            <a:r>
              <a:rPr lang="ja-JP" altLang="en-US" dirty="0" smtClean="0"/>
              <a:t>この</a:t>
            </a:r>
            <a:r>
              <a:rPr lang="en-US" altLang="ja-JP" dirty="0" smtClean="0"/>
              <a:t>WWW</a:t>
            </a:r>
            <a:r>
              <a:rPr lang="ja-JP" altLang="en-US" dirty="0" smtClean="0"/>
              <a:t>が構成されるのに</a:t>
            </a:r>
            <a:r>
              <a:rPr lang="en-US" altLang="ja-JP" dirty="0" smtClean="0"/>
              <a:t>, </a:t>
            </a:r>
          </a:p>
          <a:p>
            <a:pPr marL="0" indent="0">
              <a:buNone/>
            </a:pPr>
            <a:r>
              <a:rPr lang="en-US" altLang="ja-JP" dirty="0" smtClean="0"/>
              <a:t>	</a:t>
            </a:r>
            <a:r>
              <a:rPr lang="ja-JP" altLang="en-US" dirty="0" smtClean="0"/>
              <a:t>実は</a:t>
            </a:r>
            <a:r>
              <a:rPr lang="ja-JP" altLang="en-US" dirty="0" smtClean="0">
                <a:solidFill>
                  <a:srgbClr val="FF0000"/>
                </a:solidFill>
              </a:rPr>
              <a:t>ある機関</a:t>
            </a:r>
            <a:r>
              <a:rPr lang="ja-JP" altLang="en-US" dirty="0" smtClean="0"/>
              <a:t>が</a:t>
            </a:r>
            <a:r>
              <a:rPr lang="en-US" altLang="ja-JP" dirty="0" smtClean="0"/>
              <a:t>…</a:t>
            </a:r>
            <a:endParaRPr lang="en-US" altLang="ja-JP" dirty="0"/>
          </a:p>
          <a:p>
            <a:endParaRPr lang="en-US" altLang="ja-JP" dirty="0" smtClean="0"/>
          </a:p>
        </p:txBody>
      </p:sp>
    </p:spTree>
    <p:extLst>
      <p:ext uri="{BB962C8B-B14F-4D97-AF65-F5344CB8AC3E}">
        <p14:creationId xmlns:p14="http://schemas.microsoft.com/office/powerpoint/2010/main" val="1613496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5850" y="3697829"/>
            <a:ext cx="9269554" cy="1143000"/>
          </a:xfrm>
        </p:spPr>
        <p:txBody>
          <a:bodyPr>
            <a:noAutofit/>
          </a:bodyPr>
          <a:lstStyle/>
          <a:p>
            <a:r>
              <a:rPr kumimoji="1" lang="en-US" altLang="ja-JP" sz="25000" dirty="0" smtClean="0"/>
              <a:t>CERN</a:t>
            </a:r>
            <a:endParaRPr kumimoji="1" lang="ja-JP" altLang="en-US" sz="25000" dirty="0"/>
          </a:p>
        </p:txBody>
      </p:sp>
      <p:sp>
        <p:nvSpPr>
          <p:cNvPr id="3" name="コンテンツ プレースホルダー 2"/>
          <p:cNvSpPr>
            <a:spLocks noGrp="1"/>
          </p:cNvSpPr>
          <p:nvPr>
            <p:ph idx="1"/>
          </p:nvPr>
        </p:nvSpPr>
        <p:spPr>
          <a:xfrm>
            <a:off x="457200" y="5684666"/>
            <a:ext cx="8229600" cy="441497"/>
          </a:xfrm>
        </p:spPr>
        <p:txBody>
          <a:bodyPr>
            <a:normAutofit lnSpcReduction="10000"/>
          </a:bodyPr>
          <a:lstStyle/>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7845307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lang="ja-JP" altLang="en-US" dirty="0" smtClean="0"/>
              <a:t>まじめ</a:t>
            </a:r>
            <a:r>
              <a:rPr kumimoji="1" lang="ja-JP" altLang="en-US" dirty="0" smtClean="0"/>
              <a:t>に</a:t>
            </a:r>
            <a:r>
              <a:rPr lang="en-US" altLang="ja-JP" dirty="0" smtClean="0"/>
              <a:t>)</a:t>
            </a:r>
            <a:r>
              <a:rPr kumimoji="1" lang="en-US" altLang="ja-JP" dirty="0" smtClean="0"/>
              <a:t>www</a:t>
            </a:r>
            <a:r>
              <a:rPr kumimoji="1" lang="ja-JP" altLang="en-US" dirty="0" smtClean="0"/>
              <a:t>とは</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solidFill>
                  <a:srgbClr val="FF0000"/>
                </a:solidFill>
              </a:rPr>
              <a:t>W</a:t>
            </a:r>
            <a:r>
              <a:rPr kumimoji="1" lang="en-US" altLang="ja-JP" dirty="0" smtClean="0"/>
              <a:t>orld </a:t>
            </a:r>
            <a:r>
              <a:rPr kumimoji="1" lang="en-US" altLang="ja-JP" dirty="0" smtClean="0">
                <a:solidFill>
                  <a:srgbClr val="FF0000"/>
                </a:solidFill>
              </a:rPr>
              <a:t>W</a:t>
            </a:r>
            <a:r>
              <a:rPr kumimoji="1" lang="en-US" altLang="ja-JP" dirty="0" smtClean="0"/>
              <a:t>ide </a:t>
            </a:r>
            <a:r>
              <a:rPr kumimoji="1" lang="en-US" altLang="ja-JP" dirty="0" smtClean="0">
                <a:solidFill>
                  <a:srgbClr val="FF0000"/>
                </a:solidFill>
              </a:rPr>
              <a:t>W</a:t>
            </a:r>
            <a:r>
              <a:rPr kumimoji="1" lang="en-US" altLang="ja-JP" dirty="0" smtClean="0"/>
              <a:t>eb </a:t>
            </a:r>
            <a:r>
              <a:rPr kumimoji="1" lang="ja-JP" altLang="en-US" dirty="0" smtClean="0"/>
              <a:t>の略</a:t>
            </a:r>
            <a:endParaRPr lang="en-US" altLang="ja-JP" dirty="0"/>
          </a:p>
          <a:p>
            <a:pPr marL="0" indent="0">
              <a:buNone/>
            </a:pPr>
            <a:r>
              <a:rPr lang="en-US" altLang="ja-JP" dirty="0" smtClean="0"/>
              <a:t>      - </a:t>
            </a:r>
            <a:r>
              <a:rPr lang="ja-JP" altLang="en-US" dirty="0" smtClean="0"/>
              <a:t>インターネットやイントラネットで標準的に用いられるドキュメントシステム</a:t>
            </a:r>
            <a:endParaRPr lang="en-US" altLang="ja-JP" dirty="0" smtClean="0"/>
          </a:p>
          <a:p>
            <a:pPr marL="0" indent="0">
              <a:buNone/>
            </a:pPr>
            <a:r>
              <a:rPr lang="en-US" altLang="ja-JP" dirty="0"/>
              <a:t> </a:t>
            </a:r>
            <a:r>
              <a:rPr lang="en-US" altLang="ja-JP" dirty="0" smtClean="0"/>
              <a:t>     - </a:t>
            </a:r>
            <a:r>
              <a:rPr lang="ja-JP" altLang="en-US" dirty="0" smtClean="0"/>
              <a:t>「世界中に広がった蜘蛛の巣」を意味する</a:t>
            </a:r>
            <a:endParaRPr lang="en-US" altLang="ja-JP" dirty="0" smtClean="0"/>
          </a:p>
          <a:p>
            <a:r>
              <a:rPr lang="ja-JP" altLang="en-US" strike="sngStrike" dirty="0" smtClean="0"/>
              <a:t>この</a:t>
            </a:r>
            <a:r>
              <a:rPr lang="en-US" altLang="ja-JP" strike="sngStrike" dirty="0" smtClean="0"/>
              <a:t>WWW</a:t>
            </a:r>
            <a:r>
              <a:rPr lang="ja-JP" altLang="en-US" strike="sngStrike" dirty="0" smtClean="0"/>
              <a:t>が構成されるのに</a:t>
            </a:r>
            <a:r>
              <a:rPr lang="en-US" altLang="ja-JP" strike="sngStrike" dirty="0" smtClean="0"/>
              <a:t>, </a:t>
            </a:r>
          </a:p>
          <a:p>
            <a:pPr marL="0" indent="0">
              <a:buNone/>
            </a:pPr>
            <a:r>
              <a:rPr lang="en-US" altLang="ja-JP" dirty="0" smtClean="0"/>
              <a:t>	</a:t>
            </a:r>
            <a:r>
              <a:rPr lang="ja-JP" altLang="en-US" strike="sngStrike" dirty="0" smtClean="0"/>
              <a:t>実は</a:t>
            </a:r>
            <a:r>
              <a:rPr lang="ja-JP" altLang="en-US" strike="sngStrike" dirty="0" smtClean="0">
                <a:solidFill>
                  <a:srgbClr val="FF0000"/>
                </a:solidFill>
              </a:rPr>
              <a:t>ある機関</a:t>
            </a:r>
            <a:r>
              <a:rPr lang="ja-JP" altLang="en-US" strike="sngStrike" dirty="0" smtClean="0"/>
              <a:t>が</a:t>
            </a:r>
            <a:r>
              <a:rPr lang="en-US" altLang="ja-JP" strike="sngStrike" dirty="0" smtClean="0"/>
              <a:t>…</a:t>
            </a:r>
            <a:endParaRPr lang="en-US" altLang="ja-JP" strike="sngStrike" dirty="0"/>
          </a:p>
          <a:p>
            <a:endParaRPr lang="en-US" altLang="ja-JP" dirty="0" smtClean="0"/>
          </a:p>
        </p:txBody>
      </p:sp>
    </p:spTree>
    <p:extLst>
      <p:ext uri="{BB962C8B-B14F-4D97-AF65-F5344CB8AC3E}">
        <p14:creationId xmlns:p14="http://schemas.microsoft.com/office/powerpoint/2010/main" val="134738054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Web</a:t>
            </a:r>
            <a:r>
              <a:rPr kumimoji="1" lang="ja-JP" altLang="en-US" dirty="0" smtClean="0"/>
              <a:t>サーバのお仕事</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Web</a:t>
            </a:r>
            <a:r>
              <a:rPr kumimoji="1" lang="ja-JP" altLang="en-US" dirty="0" smtClean="0"/>
              <a:t>ブラウザからの要求に応じて</a:t>
            </a:r>
            <a:r>
              <a:rPr kumimoji="1" lang="en-US" altLang="ja-JP" dirty="0" smtClean="0"/>
              <a:t>HTML</a:t>
            </a:r>
            <a:r>
              <a:rPr kumimoji="1" lang="ja-JP" altLang="en-US" dirty="0" smtClean="0"/>
              <a:t>や画像等のオブジェクトの表示を提供するサーバのこと</a:t>
            </a:r>
            <a:r>
              <a:rPr kumimoji="1" lang="en-US" altLang="ja-JP" dirty="0" smtClean="0"/>
              <a:t>.</a:t>
            </a:r>
          </a:p>
          <a:p>
            <a:r>
              <a:rPr lang="en-US" altLang="ja-JP" dirty="0" smtClean="0"/>
              <a:t>HTTP(HTTPS)</a:t>
            </a:r>
            <a:r>
              <a:rPr lang="ja-JP" altLang="en-US" dirty="0" smtClean="0"/>
              <a:t>プロトコルに則り</a:t>
            </a:r>
            <a:r>
              <a:rPr lang="en-US" altLang="ja-JP" dirty="0" smtClean="0"/>
              <a:t>HTML, </a:t>
            </a:r>
            <a:r>
              <a:rPr lang="ja-JP" altLang="en-US" dirty="0" smtClean="0"/>
              <a:t>画像情報を配信</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27038156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descr="スクリーンショット 2012-11-30 8.08.1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197" y="2170664"/>
            <a:ext cx="1906018" cy="4347753"/>
          </a:xfrm>
          <a:prstGeom prst="rect">
            <a:avLst/>
          </a:prstGeom>
        </p:spPr>
      </p:pic>
      <p:sp>
        <p:nvSpPr>
          <p:cNvPr id="2" name="タイトル 1"/>
          <p:cNvSpPr>
            <a:spLocks noGrp="1"/>
          </p:cNvSpPr>
          <p:nvPr>
            <p:ph type="title"/>
          </p:nvPr>
        </p:nvSpPr>
        <p:spPr/>
        <p:txBody>
          <a:bodyPr/>
          <a:lstStyle/>
          <a:p>
            <a:r>
              <a:rPr kumimoji="1" lang="en-US" altLang="ja-JP" dirty="0" smtClean="0"/>
              <a:t>WWW</a:t>
            </a:r>
            <a:r>
              <a:rPr kumimoji="1" lang="ja-JP" altLang="en-US" dirty="0" smtClean="0"/>
              <a:t>の仕組み</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
        <p:nvSpPr>
          <p:cNvPr id="7" name="正方形/長方形 6"/>
          <p:cNvSpPr/>
          <p:nvPr/>
        </p:nvSpPr>
        <p:spPr>
          <a:xfrm>
            <a:off x="2502832" y="2513897"/>
            <a:ext cx="4572000" cy="646331"/>
          </a:xfrm>
          <a:prstGeom prst="rect">
            <a:avLst/>
          </a:prstGeom>
        </p:spPr>
        <p:txBody>
          <a:bodyPr>
            <a:spAutoFit/>
          </a:bodyPr>
          <a:lstStyle/>
          <a:p>
            <a:r>
              <a:rPr lang="en-US" altLang="ja-JP" dirty="0" smtClean="0"/>
              <a:t>http://</a:t>
            </a:r>
            <a:r>
              <a:rPr lang="en-US" altLang="ja-JP" dirty="0" err="1" smtClean="0"/>
              <a:t>www.ep.sci.hokudai.ac.jp</a:t>
            </a:r>
            <a:r>
              <a:rPr lang="en-US" altLang="ja-JP" dirty="0" smtClean="0"/>
              <a:t>/~</a:t>
            </a:r>
            <a:r>
              <a:rPr lang="en-US" altLang="ja-JP" dirty="0" err="1" smtClean="0"/>
              <a:t>hoge</a:t>
            </a:r>
            <a:r>
              <a:rPr lang="en-US" altLang="ja-JP" dirty="0" smtClean="0"/>
              <a:t>/</a:t>
            </a:r>
            <a:r>
              <a:rPr lang="en-US" altLang="ja-JP" dirty="0" err="1" smtClean="0"/>
              <a:t>indexhtml</a:t>
            </a:r>
            <a:endParaRPr lang="ja-JP" altLang="en-US" dirty="0"/>
          </a:p>
        </p:txBody>
      </p:sp>
      <p:grpSp>
        <p:nvGrpSpPr>
          <p:cNvPr id="19" name="図形グループ 18"/>
          <p:cNvGrpSpPr/>
          <p:nvPr/>
        </p:nvGrpSpPr>
        <p:grpSpPr>
          <a:xfrm>
            <a:off x="666005" y="1061375"/>
            <a:ext cx="3299041" cy="1394419"/>
            <a:chOff x="1455915" y="1765809"/>
            <a:chExt cx="3299041" cy="1394419"/>
          </a:xfrm>
        </p:grpSpPr>
        <p:sp>
          <p:nvSpPr>
            <p:cNvPr id="9" name="円形吹き出し 8"/>
            <p:cNvSpPr/>
            <p:nvPr/>
          </p:nvSpPr>
          <p:spPr>
            <a:xfrm>
              <a:off x="1455915" y="1765809"/>
              <a:ext cx="2509131" cy="1394419"/>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750195" y="2075609"/>
              <a:ext cx="3004761" cy="646331"/>
            </a:xfrm>
            <a:prstGeom prst="rect">
              <a:avLst/>
            </a:prstGeom>
          </p:spPr>
          <p:txBody>
            <a:bodyPr wrap="square">
              <a:spAutoFit/>
            </a:bodyPr>
            <a:lstStyle/>
            <a:p>
              <a:r>
                <a:rPr lang="ja-JP" altLang="en-US" sz="3600" dirty="0" smtClean="0"/>
                <a:t>見せろよ</a:t>
              </a:r>
              <a:endParaRPr lang="ja-JP" altLang="en-US" sz="3600" dirty="0"/>
            </a:p>
          </p:txBody>
        </p:sp>
      </p:grpSp>
      <p:cxnSp>
        <p:nvCxnSpPr>
          <p:cNvPr id="14" name="直線矢印コネクタ 13"/>
          <p:cNvCxnSpPr/>
          <p:nvPr/>
        </p:nvCxnSpPr>
        <p:spPr>
          <a:xfrm>
            <a:off x="2648527" y="3160228"/>
            <a:ext cx="2700755"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23" name="図形グループ 22"/>
          <p:cNvGrpSpPr/>
          <p:nvPr/>
        </p:nvGrpSpPr>
        <p:grpSpPr>
          <a:xfrm>
            <a:off x="2648527" y="4654790"/>
            <a:ext cx="4209473" cy="392387"/>
            <a:chOff x="2286000" y="4631735"/>
            <a:chExt cx="4572000" cy="392387"/>
          </a:xfrm>
        </p:grpSpPr>
        <p:sp>
          <p:nvSpPr>
            <p:cNvPr id="8" name="正方形/長方形 7"/>
            <p:cNvSpPr/>
            <p:nvPr/>
          </p:nvSpPr>
          <p:spPr>
            <a:xfrm>
              <a:off x="2286000" y="4654790"/>
              <a:ext cx="4572000" cy="369332"/>
            </a:xfrm>
            <a:prstGeom prst="rect">
              <a:avLst/>
            </a:prstGeom>
          </p:spPr>
          <p:txBody>
            <a:bodyPr>
              <a:spAutoFit/>
            </a:bodyPr>
            <a:lstStyle/>
            <a:p>
              <a:r>
                <a:rPr lang="en-US" altLang="ja-JP" dirty="0" smtClean="0"/>
                <a:t>~</a:t>
              </a:r>
              <a:r>
                <a:rPr lang="en-US" altLang="ja-JP" dirty="0" err="1"/>
                <a:t>hoge</a:t>
              </a:r>
              <a:r>
                <a:rPr lang="en-US" altLang="ja-JP" dirty="0" smtClean="0"/>
                <a:t>/</a:t>
              </a:r>
              <a:r>
                <a:rPr lang="en-US" altLang="ja-JP" dirty="0" err="1" smtClean="0"/>
                <a:t>public_html</a:t>
              </a:r>
              <a:r>
                <a:rPr lang="en-US" altLang="ja-JP" dirty="0" smtClean="0"/>
                <a:t>/</a:t>
              </a:r>
              <a:r>
                <a:rPr lang="en-US" altLang="ja-JP" dirty="0" err="1" smtClean="0"/>
                <a:t>indexhtml</a:t>
              </a:r>
              <a:endParaRPr lang="ja-JP" altLang="en-US" dirty="0"/>
            </a:p>
          </p:txBody>
        </p:sp>
        <p:cxnSp>
          <p:nvCxnSpPr>
            <p:cNvPr id="15" name="直線矢印コネクタ 14"/>
            <p:cNvCxnSpPr/>
            <p:nvPr/>
          </p:nvCxnSpPr>
          <p:spPr>
            <a:xfrm flipH="1">
              <a:off x="2286001" y="4631735"/>
              <a:ext cx="3763695"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pic>
        <p:nvPicPr>
          <p:cNvPr id="16" name="図 15" descr="スクリーンショット 2012-11-30 8.37.17.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8315" y="2029124"/>
            <a:ext cx="2356780" cy="2671428"/>
          </a:xfrm>
          <a:prstGeom prst="rect">
            <a:avLst/>
          </a:prstGeom>
        </p:spPr>
      </p:pic>
      <p:grpSp>
        <p:nvGrpSpPr>
          <p:cNvPr id="17" name="図形グループ 16"/>
          <p:cNvGrpSpPr/>
          <p:nvPr/>
        </p:nvGrpSpPr>
        <p:grpSpPr>
          <a:xfrm>
            <a:off x="4806322" y="4814922"/>
            <a:ext cx="4103355" cy="1695927"/>
            <a:chOff x="4806322" y="4814922"/>
            <a:chExt cx="4103355" cy="1695927"/>
          </a:xfrm>
        </p:grpSpPr>
        <p:sp>
          <p:nvSpPr>
            <p:cNvPr id="18" name="円形吹き出し 17"/>
            <p:cNvSpPr/>
            <p:nvPr/>
          </p:nvSpPr>
          <p:spPr>
            <a:xfrm rot="10800000">
              <a:off x="4806322" y="4814922"/>
              <a:ext cx="4103355" cy="1695927"/>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5911667" y="5686051"/>
              <a:ext cx="1892666" cy="646331"/>
            </a:xfrm>
            <a:prstGeom prst="rect">
              <a:avLst/>
            </a:prstGeom>
          </p:spPr>
          <p:txBody>
            <a:bodyPr wrap="none">
              <a:spAutoFit/>
            </a:bodyPr>
            <a:lstStyle/>
            <a:p>
              <a:r>
                <a:rPr lang="en-US" altLang="ja-JP" sz="3600" dirty="0" smtClean="0"/>
                <a:t>_|</a:t>
              </a:r>
              <a:r>
                <a:rPr lang="ja-JP" altLang="en-US" sz="3600" dirty="0" smtClean="0"/>
                <a:t>＼</a:t>
              </a:r>
              <a:r>
                <a:rPr lang="en-US" altLang="ja-JP" sz="3600" dirty="0" smtClean="0"/>
                <a:t>○_</a:t>
              </a:r>
              <a:endParaRPr lang="ja-JP" altLang="en-US" sz="3600" dirty="0"/>
            </a:p>
          </p:txBody>
        </p:sp>
        <p:sp>
          <p:nvSpPr>
            <p:cNvPr id="21" name="正方形/長方形 20"/>
            <p:cNvSpPr/>
            <p:nvPr/>
          </p:nvSpPr>
          <p:spPr>
            <a:xfrm>
              <a:off x="5380672" y="5039720"/>
              <a:ext cx="2954655" cy="646331"/>
            </a:xfrm>
            <a:prstGeom prst="rect">
              <a:avLst/>
            </a:prstGeom>
          </p:spPr>
          <p:txBody>
            <a:bodyPr wrap="none">
              <a:spAutoFit/>
            </a:bodyPr>
            <a:lstStyle/>
            <a:p>
              <a:r>
                <a:rPr lang="ja-JP" altLang="en-US" sz="3600" dirty="0" smtClean="0"/>
                <a:t>お見せします</a:t>
              </a:r>
              <a:endParaRPr lang="ja-JP" altLang="en-US" sz="3600" dirty="0"/>
            </a:p>
          </p:txBody>
        </p:sp>
      </p:grpSp>
    </p:spTree>
    <p:extLst>
      <p:ext uri="{BB962C8B-B14F-4D97-AF65-F5344CB8AC3E}">
        <p14:creationId xmlns:p14="http://schemas.microsoft.com/office/powerpoint/2010/main" val="6801696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HTTP</a:t>
            </a:r>
            <a:r>
              <a:rPr kumimoji="1" lang="ja-JP" altLang="en-US" dirty="0" smtClean="0"/>
              <a:t>プロトコル</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HTTP ( = </a:t>
            </a:r>
            <a:r>
              <a:rPr kumimoji="1" lang="en-US" altLang="ja-JP" dirty="0" err="1" smtClean="0">
                <a:solidFill>
                  <a:srgbClr val="FF0000"/>
                </a:solidFill>
              </a:rPr>
              <a:t>H</a:t>
            </a:r>
            <a:r>
              <a:rPr kumimoji="1" lang="en-US" altLang="ja-JP" dirty="0" err="1" smtClean="0"/>
              <a:t>yper</a:t>
            </a:r>
            <a:r>
              <a:rPr kumimoji="1" lang="en-US" altLang="ja-JP" dirty="0" err="1" smtClean="0">
                <a:solidFill>
                  <a:srgbClr val="FF0000"/>
                </a:solidFill>
              </a:rPr>
              <a:t>T</a:t>
            </a:r>
            <a:r>
              <a:rPr kumimoji="1" lang="en-US" altLang="ja-JP" dirty="0" err="1" smtClean="0"/>
              <a:t>ext</a:t>
            </a:r>
            <a:r>
              <a:rPr kumimoji="1" lang="en-US" altLang="ja-JP" dirty="0" smtClean="0"/>
              <a:t> </a:t>
            </a:r>
            <a:r>
              <a:rPr kumimoji="1" lang="en-US" altLang="ja-JP" dirty="0" smtClean="0">
                <a:solidFill>
                  <a:srgbClr val="FF0000"/>
                </a:solidFill>
              </a:rPr>
              <a:t>T</a:t>
            </a:r>
            <a:r>
              <a:rPr kumimoji="1" lang="en-US" altLang="ja-JP" dirty="0" smtClean="0"/>
              <a:t>ransfer </a:t>
            </a:r>
            <a:r>
              <a:rPr kumimoji="1" lang="en-US" altLang="ja-JP" dirty="0" smtClean="0">
                <a:solidFill>
                  <a:srgbClr val="FF0000"/>
                </a:solidFill>
              </a:rPr>
              <a:t>P</a:t>
            </a:r>
            <a:r>
              <a:rPr kumimoji="1" lang="en-US" altLang="ja-JP" dirty="0" smtClean="0"/>
              <a:t>rotocol)</a:t>
            </a:r>
          </a:p>
          <a:p>
            <a:r>
              <a:rPr lang="en-US" altLang="ja-JP" dirty="0" err="1" smtClean="0"/>
              <a:t>HyperText</a:t>
            </a:r>
            <a:r>
              <a:rPr lang="en-US" altLang="ja-JP" dirty="0" smtClean="0"/>
              <a:t> </a:t>
            </a:r>
            <a:r>
              <a:rPr lang="ja-JP" altLang="en-US" dirty="0" smtClean="0"/>
              <a:t>文書のやり取りをするための規約</a:t>
            </a:r>
            <a:endParaRPr lang="en-US" altLang="ja-JP" dirty="0" smtClean="0"/>
          </a:p>
          <a:p>
            <a:r>
              <a:rPr lang="ja-JP" altLang="en-US" dirty="0" smtClean="0"/>
              <a:t>通常は</a:t>
            </a:r>
            <a:r>
              <a:rPr lang="en-US" altLang="ja-JP" dirty="0" smtClean="0"/>
              <a:t> Port 80</a:t>
            </a:r>
            <a:r>
              <a:rPr lang="ja-JP" altLang="en-US" dirty="0" smtClean="0"/>
              <a:t>番を用いる</a:t>
            </a:r>
            <a:r>
              <a:rPr lang="en-US" altLang="ja-JP" dirty="0" smtClean="0"/>
              <a:t>.</a:t>
            </a:r>
          </a:p>
          <a:p>
            <a:r>
              <a:rPr lang="ja-JP" altLang="en-US" dirty="0" smtClean="0"/>
              <a:t>この</a:t>
            </a:r>
            <a:r>
              <a:rPr lang="en-US" altLang="ja-JP" dirty="0" smtClean="0"/>
              <a:t>HTTP</a:t>
            </a:r>
            <a:r>
              <a:rPr lang="ja-JP" altLang="en-US" dirty="0" smtClean="0"/>
              <a:t>の発祥にも</a:t>
            </a:r>
            <a:r>
              <a:rPr lang="ja-JP" altLang="en-US" dirty="0"/>
              <a:t>実は</a:t>
            </a:r>
            <a:r>
              <a:rPr lang="ja-JP" altLang="en-US" dirty="0">
                <a:solidFill>
                  <a:srgbClr val="FF0000"/>
                </a:solidFill>
              </a:rPr>
              <a:t>ある機関</a:t>
            </a:r>
            <a:r>
              <a:rPr lang="ja-JP" altLang="en-US" dirty="0"/>
              <a:t>が</a:t>
            </a:r>
            <a:r>
              <a:rPr lang="en-US" altLang="ja-JP" dirty="0"/>
              <a:t>…</a:t>
            </a:r>
          </a:p>
          <a:p>
            <a:endParaRPr kumimoji="1" lang="en-US" altLang="ja-JP" dirty="0" smtClean="0"/>
          </a:p>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68939569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オースティン">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オースティン">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オースティン">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オースティン.thmx</Template>
  <TotalTime>905</TotalTime>
  <Words>746</Words>
  <Application>Microsoft Macintosh PowerPoint</Application>
  <PresentationFormat>画面に合わせる (4:3)</PresentationFormat>
  <Paragraphs>119</Paragraphs>
  <Slides>24</Slides>
  <Notes>9</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オースティン</vt:lpstr>
      <vt:lpstr>epWWWサーバ</vt:lpstr>
      <vt:lpstr>目次</vt:lpstr>
      <vt:lpstr>International Telecommunication Union </vt:lpstr>
      <vt:lpstr>wwwとは</vt:lpstr>
      <vt:lpstr>CERN</vt:lpstr>
      <vt:lpstr>(まじめに)wwwとは</vt:lpstr>
      <vt:lpstr>Webサーバのお仕事</vt:lpstr>
      <vt:lpstr>WWWの仕組み</vt:lpstr>
      <vt:lpstr>HTTPプロトコル</vt:lpstr>
      <vt:lpstr>WWWサーバの概念</vt:lpstr>
      <vt:lpstr>HTTPSプロトコル</vt:lpstr>
      <vt:lpstr>ココ</vt:lpstr>
      <vt:lpstr>PowerPoint プレゼンテーション</vt:lpstr>
      <vt:lpstr>PowerPoint プレゼンテーション</vt:lpstr>
      <vt:lpstr>ep の WWW</vt:lpstr>
      <vt:lpstr>Apache とは</vt:lpstr>
      <vt:lpstr>WWWサーバ管理者</vt:lpstr>
      <vt:lpstr>唐突ですが….</vt:lpstr>
      <vt:lpstr>自分のホームページを作ろう！！</vt:lpstr>
      <vt:lpstr>自分のホームページの作り方</vt:lpstr>
      <vt:lpstr>これがepwwwサーバ管理者のHPだ</vt:lpstr>
      <vt:lpstr>PowerPoint プレゼンテーション</vt:lpstr>
      <vt:lpstr>例えばfirefoxだと…</vt:lpstr>
      <vt:lpstr>参考資料</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古田 裕規</dc:creator>
  <cp:lastModifiedBy>古田 裕規</cp:lastModifiedBy>
  <cp:revision>31</cp:revision>
  <cp:lastPrinted>2012-11-30T09:24:45Z</cp:lastPrinted>
  <dcterms:created xsi:type="dcterms:W3CDTF">2012-11-29T04:39:13Z</dcterms:created>
  <dcterms:modified xsi:type="dcterms:W3CDTF">2013-02-08T07:42:29Z</dcterms:modified>
</cp:coreProperties>
</file>