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2"/>
  </p:notesMasterIdLst>
  <p:sldIdLst>
    <p:sldId id="256" r:id="rId2"/>
    <p:sldId id="291" r:id="rId3"/>
    <p:sldId id="267" r:id="rId4"/>
    <p:sldId id="257" r:id="rId5"/>
    <p:sldId id="259" r:id="rId6"/>
    <p:sldId id="264" r:id="rId7"/>
    <p:sldId id="265" r:id="rId8"/>
    <p:sldId id="272" r:id="rId9"/>
    <p:sldId id="266" r:id="rId10"/>
    <p:sldId id="268" r:id="rId11"/>
    <p:sldId id="273" r:id="rId12"/>
    <p:sldId id="274" r:id="rId13"/>
    <p:sldId id="262" r:id="rId14"/>
    <p:sldId id="269" r:id="rId15"/>
    <p:sldId id="275" r:id="rId16"/>
    <p:sldId id="263" r:id="rId17"/>
    <p:sldId id="282" r:id="rId18"/>
    <p:sldId id="290" r:id="rId19"/>
    <p:sldId id="276" r:id="rId20"/>
    <p:sldId id="277" r:id="rId21"/>
    <p:sldId id="296" r:id="rId22"/>
    <p:sldId id="297" r:id="rId23"/>
    <p:sldId id="298" r:id="rId24"/>
    <p:sldId id="299" r:id="rId25"/>
    <p:sldId id="301" r:id="rId26"/>
    <p:sldId id="302" r:id="rId27"/>
    <p:sldId id="292" r:id="rId28"/>
    <p:sldId id="295" r:id="rId29"/>
    <p:sldId id="294" r:id="rId30"/>
    <p:sldId id="303" r:id="rId31"/>
    <p:sldId id="278" r:id="rId32"/>
    <p:sldId id="279" r:id="rId33"/>
    <p:sldId id="286" r:id="rId34"/>
    <p:sldId id="284" r:id="rId35"/>
    <p:sldId id="280" r:id="rId36"/>
    <p:sldId id="285" r:id="rId37"/>
    <p:sldId id="287" r:id="rId38"/>
    <p:sldId id="288" r:id="rId39"/>
    <p:sldId id="281" r:id="rId40"/>
    <p:sldId id="289" r:id="rId41"/>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A8FFF"/>
    <a:srgbClr val="D9451E"/>
    <a:srgbClr val="EC4E23"/>
    <a:srgbClr val="FA5226"/>
    <a:srgbClr val="B33D1D"/>
    <a:srgbClr val="FFB508"/>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137" autoAdjust="0"/>
    <p:restoredTop sz="94660"/>
  </p:normalViewPr>
  <p:slideViewPr>
    <p:cSldViewPr snapToGrid="0" snapToObjects="1">
      <p:cViewPr varScale="1">
        <p:scale>
          <a:sx n="93" d="100"/>
          <a:sy n="93" d="100"/>
        </p:scale>
        <p:origin x="-84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60C4B2-5A12-AF40-B819-EDA69B3D6024}" type="datetimeFigureOut">
              <a:rPr kumimoji="1" lang="ja-JP" altLang="en-US" smtClean="0"/>
              <a:t>2013/02/20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AB0C45-87F0-DE46-842F-5CFB1F010927}" type="slidenum">
              <a:rPr kumimoji="1" lang="ja-JP" altLang="en-US" smtClean="0"/>
              <a:t>‹#›</a:t>
            </a:fld>
            <a:endParaRPr kumimoji="1" lang="ja-JP" altLang="en-US"/>
          </a:p>
        </p:txBody>
      </p:sp>
    </p:spTree>
    <p:extLst>
      <p:ext uri="{BB962C8B-B14F-4D97-AF65-F5344CB8AC3E}">
        <p14:creationId xmlns:p14="http://schemas.microsoft.com/office/powerpoint/2010/main" val="4273916656"/>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1</a:t>
            </a:fld>
            <a:endParaRPr kumimoji="1" lang="ja-JP" altLang="en-US"/>
          </a:p>
        </p:txBody>
      </p:sp>
    </p:spTree>
    <p:extLst>
      <p:ext uri="{BB962C8B-B14F-4D97-AF65-F5344CB8AC3E}">
        <p14:creationId xmlns:p14="http://schemas.microsoft.com/office/powerpoint/2010/main" val="3567834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20</a:t>
            </a:fld>
            <a:endParaRPr kumimoji="1" lang="ja-JP" altLang="en-US"/>
          </a:p>
        </p:txBody>
      </p:sp>
    </p:spTree>
    <p:extLst>
      <p:ext uri="{BB962C8B-B14F-4D97-AF65-F5344CB8AC3E}">
        <p14:creationId xmlns:p14="http://schemas.microsoft.com/office/powerpoint/2010/main" val="1559685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28</a:t>
            </a:fld>
            <a:endParaRPr kumimoji="1" lang="ja-JP" altLang="en-US"/>
          </a:p>
        </p:txBody>
      </p:sp>
    </p:spTree>
    <p:extLst>
      <p:ext uri="{BB962C8B-B14F-4D97-AF65-F5344CB8AC3E}">
        <p14:creationId xmlns:p14="http://schemas.microsoft.com/office/powerpoint/2010/main" val="1464192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29</a:t>
            </a:fld>
            <a:endParaRPr kumimoji="1" lang="ja-JP" altLang="en-US"/>
          </a:p>
        </p:txBody>
      </p:sp>
    </p:spTree>
    <p:extLst>
      <p:ext uri="{BB962C8B-B14F-4D97-AF65-F5344CB8AC3E}">
        <p14:creationId xmlns:p14="http://schemas.microsoft.com/office/powerpoint/2010/main" val="2563855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Host</a:t>
            </a:r>
            <a:r>
              <a:rPr kumimoji="1" lang="en-US" altLang="ja-JP" baseline="0" dirty="0" smtClean="0"/>
              <a:t> </a:t>
            </a:r>
            <a:r>
              <a:rPr kumimoji="1" lang="ja-JP" altLang="en-US" baseline="0" dirty="0" smtClean="0"/>
              <a:t>コマンド</a:t>
            </a:r>
            <a:endParaRPr kumimoji="1" lang="en-US" altLang="ja-JP" baseline="0" dirty="0" smtClean="0"/>
          </a:p>
          <a:p>
            <a:r>
              <a:rPr kumimoji="1" lang="en-US" altLang="ja-JP" baseline="0" dirty="0" smtClean="0"/>
              <a:t>CNAME</a:t>
            </a:r>
            <a:r>
              <a:rPr kumimoji="1" lang="ja-JP" altLang="en-US" baseline="0" dirty="0" smtClean="0"/>
              <a:t>とか</a:t>
            </a:r>
            <a:endParaRPr kumimoji="1" lang="en-US" altLang="ja-JP" baseline="0" dirty="0" smtClean="0"/>
          </a:p>
          <a:p>
            <a:r>
              <a:rPr kumimoji="1" lang="en-US" altLang="ja-JP" dirty="0" smtClean="0"/>
              <a:t>Hostname</a:t>
            </a:r>
            <a:r>
              <a:rPr kumimoji="1" lang="ja-JP" altLang="en-US" dirty="0" smtClean="0"/>
              <a:t>から</a:t>
            </a:r>
            <a:endParaRPr kumimoji="1" lang="en-US" altLang="ja-JP" dirty="0" smtClean="0"/>
          </a:p>
          <a:p>
            <a:r>
              <a:rPr kumimoji="1" lang="ja-JP" altLang="en-US" dirty="0" smtClean="0"/>
              <a:t>逆引き</a:t>
            </a:r>
            <a:r>
              <a:rPr kumimoji="1" lang="en-US" altLang="ja-JP" dirty="0" smtClean="0"/>
              <a:t> (</a:t>
            </a:r>
            <a:r>
              <a:rPr kumimoji="1" lang="ja-JP" altLang="en-US" dirty="0" smtClean="0"/>
              <a:t>どういったときに使うのか</a:t>
            </a:r>
            <a:r>
              <a:rPr kumimoji="1" lang="en-US" altLang="ja-JP" dirty="0" smtClean="0"/>
              <a:t>)</a:t>
            </a:r>
          </a:p>
          <a:p>
            <a:r>
              <a:rPr kumimoji="1" lang="ja-JP" altLang="en-US" dirty="0" smtClean="0"/>
              <a:t>正引き</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33</a:t>
            </a:fld>
            <a:endParaRPr kumimoji="1" lang="ja-JP" altLang="en-US"/>
          </a:p>
        </p:txBody>
      </p:sp>
    </p:spTree>
    <p:extLst>
      <p:ext uri="{BB962C8B-B14F-4D97-AF65-F5344CB8AC3E}">
        <p14:creationId xmlns:p14="http://schemas.microsoft.com/office/powerpoint/2010/main" val="9523170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38</a:t>
            </a:fld>
            <a:endParaRPr kumimoji="1" lang="ja-JP" altLang="en-US"/>
          </a:p>
        </p:txBody>
      </p:sp>
    </p:spTree>
    <p:extLst>
      <p:ext uri="{BB962C8B-B14F-4D97-AF65-F5344CB8AC3E}">
        <p14:creationId xmlns:p14="http://schemas.microsoft.com/office/powerpoint/2010/main" val="1747730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4</a:t>
            </a:fld>
            <a:endParaRPr kumimoji="1" lang="ja-JP" altLang="en-US"/>
          </a:p>
        </p:txBody>
      </p:sp>
    </p:spTree>
    <p:extLst>
      <p:ext uri="{BB962C8B-B14F-4D97-AF65-F5344CB8AC3E}">
        <p14:creationId xmlns:p14="http://schemas.microsoft.com/office/powerpoint/2010/main" val="2448023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7</a:t>
            </a:fld>
            <a:endParaRPr kumimoji="1" lang="ja-JP" altLang="en-US"/>
          </a:p>
        </p:txBody>
      </p:sp>
    </p:spTree>
    <p:extLst>
      <p:ext uri="{BB962C8B-B14F-4D97-AF65-F5344CB8AC3E}">
        <p14:creationId xmlns:p14="http://schemas.microsoft.com/office/powerpoint/2010/main" val="353016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Tx/>
              <a:buNone/>
            </a:pPr>
            <a:r>
              <a:rPr lang="en-US" altLang="ja-JP" dirty="0" smtClean="0"/>
              <a:t>HOST.TXT</a:t>
            </a:r>
            <a:r>
              <a:rPr lang="ja-JP" altLang="en-US" dirty="0" smtClean="0"/>
              <a:t>に対応する物の更新</a:t>
            </a:r>
            <a:endParaRPr lang="en-US" altLang="ja-JP" dirty="0" smtClean="0"/>
          </a:p>
          <a:p>
            <a:pPr marL="0" indent="0">
              <a:buFontTx/>
              <a:buNone/>
            </a:pPr>
            <a:r>
              <a:rPr kumimoji="1" lang="ja-JP" altLang="en-US" dirty="0" smtClean="0"/>
              <a:t>どれくらい？</a:t>
            </a:r>
            <a:endParaRPr kumimoji="1" lang="en-US" altLang="ja-JP" dirty="0" smtClean="0"/>
          </a:p>
          <a:p>
            <a:pPr marL="0" indent="0">
              <a:buFontTx/>
              <a:buNone/>
            </a:pPr>
            <a:r>
              <a:rPr kumimoji="1" lang="en-US" altLang="ja-JP" dirty="0" smtClean="0"/>
              <a:t>==&gt;</a:t>
            </a:r>
            <a:r>
              <a:rPr kumimoji="1" lang="ja-JP" altLang="en-US" dirty="0" smtClean="0"/>
              <a:t>各</a:t>
            </a:r>
            <a:r>
              <a:rPr kumimoji="1" lang="en-US" altLang="ja-JP" dirty="0" smtClean="0"/>
              <a:t>DNS</a:t>
            </a:r>
            <a:r>
              <a:rPr kumimoji="1" lang="ja-JP" altLang="en-US" dirty="0" smtClean="0"/>
              <a:t>サーバで確認できる</a:t>
            </a:r>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8</a:t>
            </a:fld>
            <a:endParaRPr kumimoji="1" lang="ja-JP" altLang="en-US"/>
          </a:p>
        </p:txBody>
      </p:sp>
    </p:spTree>
    <p:extLst>
      <p:ext uri="{BB962C8B-B14F-4D97-AF65-F5344CB8AC3E}">
        <p14:creationId xmlns:p14="http://schemas.microsoft.com/office/powerpoint/2010/main" val="4061158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11</a:t>
            </a:fld>
            <a:endParaRPr kumimoji="1" lang="ja-JP" altLang="en-US"/>
          </a:p>
        </p:txBody>
      </p:sp>
    </p:spTree>
    <p:extLst>
      <p:ext uri="{BB962C8B-B14F-4D97-AF65-F5344CB8AC3E}">
        <p14:creationId xmlns:p14="http://schemas.microsoft.com/office/powerpoint/2010/main" val="1753899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12</a:t>
            </a:fld>
            <a:endParaRPr kumimoji="1" lang="ja-JP" altLang="en-US"/>
          </a:p>
        </p:txBody>
      </p:sp>
    </p:spTree>
    <p:extLst>
      <p:ext uri="{BB962C8B-B14F-4D97-AF65-F5344CB8AC3E}">
        <p14:creationId xmlns:p14="http://schemas.microsoft.com/office/powerpoint/2010/main" val="1753899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0" dirty="0" smtClean="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14</a:t>
            </a:fld>
            <a:endParaRPr kumimoji="1" lang="ja-JP" altLang="en-US"/>
          </a:p>
        </p:txBody>
      </p:sp>
    </p:spTree>
    <p:extLst>
      <p:ext uri="{BB962C8B-B14F-4D97-AF65-F5344CB8AC3E}">
        <p14:creationId xmlns:p14="http://schemas.microsoft.com/office/powerpoint/2010/main" val="3695097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17</a:t>
            </a:fld>
            <a:endParaRPr kumimoji="1" lang="ja-JP" altLang="en-US"/>
          </a:p>
        </p:txBody>
      </p:sp>
    </p:spTree>
    <p:extLst>
      <p:ext uri="{BB962C8B-B14F-4D97-AF65-F5344CB8AC3E}">
        <p14:creationId xmlns:p14="http://schemas.microsoft.com/office/powerpoint/2010/main" val="2993276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AB0C45-87F0-DE46-842F-5CFB1F010927}" type="slidenum">
              <a:rPr kumimoji="1" lang="ja-JP" altLang="en-US" smtClean="0"/>
              <a:t>18</a:t>
            </a:fld>
            <a:endParaRPr kumimoji="1" lang="ja-JP" altLang="en-US"/>
          </a:p>
        </p:txBody>
      </p:sp>
    </p:spTree>
    <p:extLst>
      <p:ext uri="{BB962C8B-B14F-4D97-AF65-F5344CB8AC3E}">
        <p14:creationId xmlns:p14="http://schemas.microsoft.com/office/powerpoint/2010/main" val="16223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23B36E6-3548-D74D-B4DD-FEE3877DB119}" type="datetimeFigureOut">
              <a:rPr kumimoji="1" lang="ja-JP" altLang="en-US" smtClean="0"/>
              <a:t>2013/02/20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599312-17D4-BE4D-B6D4-0FEA308904DF}"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23B36E6-3548-D74D-B4DD-FEE3877DB119}" type="datetimeFigureOut">
              <a:rPr kumimoji="1" lang="ja-JP" altLang="en-US" smtClean="0"/>
              <a:t>2013/02/20</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F599312-17D4-BE4D-B6D4-0FEA308904DF}"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hyperlink" Target="http://www.google.co.jp"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err="1" smtClean="0"/>
              <a:t>epDNS</a:t>
            </a:r>
            <a:r>
              <a:rPr kumimoji="1" lang="ja-JP" altLang="en-US" dirty="0" smtClean="0"/>
              <a:t>サーバ</a:t>
            </a:r>
            <a:endParaRPr kumimoji="1" lang="ja-JP" altLang="en-US" dirty="0"/>
          </a:p>
        </p:txBody>
      </p:sp>
      <p:sp>
        <p:nvSpPr>
          <p:cNvPr id="3" name="サブタイトル 2"/>
          <p:cNvSpPr>
            <a:spLocks noGrp="1"/>
          </p:cNvSpPr>
          <p:nvPr>
            <p:ph type="subTitle" idx="1"/>
          </p:nvPr>
        </p:nvSpPr>
        <p:spPr/>
        <p:txBody>
          <a:bodyPr>
            <a:normAutofit/>
          </a:bodyPr>
          <a:lstStyle/>
          <a:p>
            <a:r>
              <a:rPr kumimoji="1" lang="ja-JP" altLang="en-US" dirty="0" smtClean="0"/>
              <a:t>北海道大学</a:t>
            </a:r>
            <a:r>
              <a:rPr kumimoji="1" lang="en-US" altLang="ja-JP" dirty="0" smtClean="0"/>
              <a:t> </a:t>
            </a:r>
            <a:r>
              <a:rPr kumimoji="1" lang="ja-JP" altLang="en-US" dirty="0" smtClean="0"/>
              <a:t>理学院</a:t>
            </a:r>
            <a:endParaRPr kumimoji="1" lang="en-US" altLang="ja-JP" dirty="0" smtClean="0"/>
          </a:p>
          <a:p>
            <a:r>
              <a:rPr lang="ja-JP" altLang="en-US" dirty="0" smtClean="0"/>
              <a:t>宇宙理学専攻</a:t>
            </a:r>
            <a:r>
              <a:rPr lang="en-US" altLang="ja-JP" dirty="0" smtClean="0"/>
              <a:t> M1</a:t>
            </a:r>
          </a:p>
          <a:p>
            <a:r>
              <a:rPr kumimoji="1" lang="ja-JP" altLang="en-US" dirty="0" smtClean="0"/>
              <a:t>古田裕規</a:t>
            </a:r>
            <a:endParaRPr kumimoji="1" lang="ja-JP" altLang="en-US" dirty="0"/>
          </a:p>
        </p:txBody>
      </p:sp>
    </p:spTree>
    <p:extLst>
      <p:ext uri="{BB962C8B-B14F-4D97-AF65-F5344CB8AC3E}">
        <p14:creationId xmlns:p14="http://schemas.microsoft.com/office/powerpoint/2010/main" val="357580690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a:bodyPr>
          <a:lstStyle/>
          <a:p>
            <a:pPr algn="ctr"/>
            <a:r>
              <a:rPr kumimoji="1" lang="en-US" altLang="ja-JP" sz="4800" dirty="0" smtClean="0"/>
              <a:t>DNS</a:t>
            </a:r>
            <a:r>
              <a:rPr kumimoji="1" lang="ja-JP" altLang="en-US" sz="4800" dirty="0" smtClean="0"/>
              <a:t>の仕組み</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84145742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円/楕円 47"/>
          <p:cNvSpPr/>
          <p:nvPr/>
        </p:nvSpPr>
        <p:spPr>
          <a:xfrm>
            <a:off x="909500" y="4891046"/>
            <a:ext cx="3472834" cy="1686226"/>
          </a:xfrm>
          <a:prstGeom prst="ellipse">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dirty="0" smtClean="0"/>
              <a:t>分散化構造</a:t>
            </a:r>
            <a:r>
              <a:rPr kumimoji="1" lang="en-US" altLang="ja-JP" dirty="0" smtClean="0"/>
              <a:t>(</a:t>
            </a:r>
            <a:r>
              <a:rPr lang="ja-JP" altLang="en-US" dirty="0" smtClean="0"/>
              <a:t>階層化</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cxnSp>
        <p:nvCxnSpPr>
          <p:cNvPr id="7" name="直線矢印コネクタ 6"/>
          <p:cNvCxnSpPr/>
          <p:nvPr/>
        </p:nvCxnSpPr>
        <p:spPr>
          <a:xfrm>
            <a:off x="7368175" y="1438275"/>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p:nvPr/>
        </p:nvCxnSpPr>
        <p:spPr>
          <a:xfrm flipH="1">
            <a:off x="6369050" y="143827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2" name="直線矢印コネクタ 21"/>
          <p:cNvCxnSpPr/>
          <p:nvPr/>
        </p:nvCxnSpPr>
        <p:spPr>
          <a:xfrm>
            <a:off x="7242175" y="143827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6" name="直線矢印コネクタ 25"/>
          <p:cNvCxnSpPr/>
          <p:nvPr/>
        </p:nvCxnSpPr>
        <p:spPr>
          <a:xfrm flipH="1">
            <a:off x="5476875" y="2190750"/>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7" name="直線矢印コネクタ 26"/>
          <p:cNvCxnSpPr/>
          <p:nvPr/>
        </p:nvCxnSpPr>
        <p:spPr>
          <a:xfrm flipH="1">
            <a:off x="4530725" y="2965450"/>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8" name="直線矢印コネクタ 27"/>
          <p:cNvCxnSpPr/>
          <p:nvPr/>
        </p:nvCxnSpPr>
        <p:spPr>
          <a:xfrm flipH="1">
            <a:off x="3635375" y="370522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9" name="直線矢印コネクタ 28"/>
          <p:cNvCxnSpPr/>
          <p:nvPr/>
        </p:nvCxnSpPr>
        <p:spPr>
          <a:xfrm flipH="1">
            <a:off x="2724150" y="444817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0" name="直線矢印コネクタ 29"/>
          <p:cNvCxnSpPr/>
          <p:nvPr/>
        </p:nvCxnSpPr>
        <p:spPr>
          <a:xfrm flipH="1">
            <a:off x="1812925" y="518477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1" name="直線矢印コネクタ 30"/>
          <p:cNvCxnSpPr/>
          <p:nvPr/>
        </p:nvCxnSpPr>
        <p:spPr>
          <a:xfrm>
            <a:off x="6369050" y="2203450"/>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直線矢印コネクタ 31"/>
          <p:cNvCxnSpPr/>
          <p:nvPr/>
        </p:nvCxnSpPr>
        <p:spPr>
          <a:xfrm>
            <a:off x="5372190" y="2965450"/>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3" name="直線矢印コネクタ 32"/>
          <p:cNvCxnSpPr/>
          <p:nvPr/>
        </p:nvCxnSpPr>
        <p:spPr>
          <a:xfrm>
            <a:off x="4463889" y="370522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4" name="直線矢印コネクタ 33"/>
          <p:cNvCxnSpPr/>
          <p:nvPr/>
        </p:nvCxnSpPr>
        <p:spPr>
          <a:xfrm>
            <a:off x="3538708" y="444817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5" name="直線矢印コネクタ 34"/>
          <p:cNvCxnSpPr/>
          <p:nvPr/>
        </p:nvCxnSpPr>
        <p:spPr>
          <a:xfrm>
            <a:off x="2611196" y="518477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7" name="直線矢印コネクタ 36"/>
          <p:cNvCxnSpPr/>
          <p:nvPr/>
        </p:nvCxnSpPr>
        <p:spPr>
          <a:xfrm>
            <a:off x="4546600" y="3705225"/>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8" name="直線矢印コネクタ 37"/>
          <p:cNvCxnSpPr/>
          <p:nvPr/>
        </p:nvCxnSpPr>
        <p:spPr>
          <a:xfrm>
            <a:off x="5504294" y="2965450"/>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9" name="直線矢印コネクタ 38"/>
          <p:cNvCxnSpPr/>
          <p:nvPr/>
        </p:nvCxnSpPr>
        <p:spPr>
          <a:xfrm>
            <a:off x="6527800" y="2203450"/>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40" name="直線矢印コネクタ 39"/>
          <p:cNvCxnSpPr/>
          <p:nvPr/>
        </p:nvCxnSpPr>
        <p:spPr>
          <a:xfrm>
            <a:off x="3602037" y="4384890"/>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41" name="直線矢印コネクタ 40"/>
          <p:cNvCxnSpPr/>
          <p:nvPr/>
        </p:nvCxnSpPr>
        <p:spPr>
          <a:xfrm>
            <a:off x="2720572" y="5184775"/>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42" name="円/楕円 41"/>
          <p:cNvSpPr/>
          <p:nvPr/>
        </p:nvSpPr>
        <p:spPr>
          <a:xfrm>
            <a:off x="7116175" y="1272000"/>
            <a:ext cx="252000" cy="252000"/>
          </a:xfrm>
          <a:prstGeom prst="ellipse">
            <a:avLst/>
          </a:prstGeom>
          <a:solidFill>
            <a:srgbClr val="FF0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3" name="テキスト ボックス 52"/>
          <p:cNvSpPr txBox="1"/>
          <p:nvPr/>
        </p:nvSpPr>
        <p:spPr>
          <a:xfrm>
            <a:off x="11255375" y="1349375"/>
            <a:ext cx="184666" cy="369332"/>
          </a:xfrm>
          <a:prstGeom prst="rect">
            <a:avLst/>
          </a:prstGeom>
          <a:noFill/>
        </p:spPr>
        <p:txBody>
          <a:bodyPr wrap="none" rtlCol="0">
            <a:spAutoFit/>
          </a:bodyPr>
          <a:lstStyle/>
          <a:p>
            <a:endParaRPr kumimoji="1" lang="ja-JP" altLang="en-US" dirty="0"/>
          </a:p>
        </p:txBody>
      </p:sp>
      <p:pic>
        <p:nvPicPr>
          <p:cNvPr id="5" name="図 4"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8373" y="2020073"/>
            <a:ext cx="341353" cy="341353"/>
          </a:xfrm>
          <a:prstGeom prst="rect">
            <a:avLst/>
          </a:prstGeom>
        </p:spPr>
      </p:pic>
      <p:pic>
        <p:nvPicPr>
          <p:cNvPr id="6" name="図 5"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5190" y="2727929"/>
            <a:ext cx="341353" cy="341353"/>
          </a:xfrm>
          <a:prstGeom prst="rect">
            <a:avLst/>
          </a:prstGeom>
        </p:spPr>
      </p:pic>
      <p:pic>
        <p:nvPicPr>
          <p:cNvPr id="8" name="図 7"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3918" y="3505855"/>
            <a:ext cx="341353" cy="341353"/>
          </a:xfrm>
          <a:prstGeom prst="rect">
            <a:avLst/>
          </a:prstGeom>
        </p:spPr>
      </p:pic>
      <p:pic>
        <p:nvPicPr>
          <p:cNvPr id="9" name="図 8"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8509" y="4224460"/>
            <a:ext cx="341353" cy="341353"/>
          </a:xfrm>
          <a:prstGeom prst="rect">
            <a:avLst/>
          </a:prstGeom>
        </p:spPr>
      </p:pic>
      <p:pic>
        <p:nvPicPr>
          <p:cNvPr id="10" name="図 9"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2637" y="4959768"/>
            <a:ext cx="341353" cy="341353"/>
          </a:xfrm>
          <a:prstGeom prst="rect">
            <a:avLst/>
          </a:prstGeom>
        </p:spPr>
      </p:pic>
      <p:sp>
        <p:nvSpPr>
          <p:cNvPr id="11" name="正方形/長方形 10"/>
          <p:cNvSpPr/>
          <p:nvPr/>
        </p:nvSpPr>
        <p:spPr>
          <a:xfrm>
            <a:off x="6848678" y="902668"/>
            <a:ext cx="786994" cy="369332"/>
          </a:xfrm>
          <a:prstGeom prst="rect">
            <a:avLst/>
          </a:prstGeom>
        </p:spPr>
        <p:txBody>
          <a:bodyPr wrap="none">
            <a:spAutoFit/>
          </a:bodyPr>
          <a:lstStyle/>
          <a:p>
            <a:r>
              <a:rPr lang="ja-JP" altLang="en-US" dirty="0" smtClean="0"/>
              <a:t>ルート</a:t>
            </a:r>
            <a:endParaRPr lang="ja-JP" altLang="en-US" dirty="0"/>
          </a:p>
        </p:txBody>
      </p:sp>
      <p:sp>
        <p:nvSpPr>
          <p:cNvPr id="13" name="正方形/長方形 12"/>
          <p:cNvSpPr/>
          <p:nvPr/>
        </p:nvSpPr>
        <p:spPr>
          <a:xfrm>
            <a:off x="2968165" y="3968548"/>
            <a:ext cx="466782" cy="369332"/>
          </a:xfrm>
          <a:prstGeom prst="rect">
            <a:avLst/>
          </a:prstGeom>
        </p:spPr>
        <p:txBody>
          <a:bodyPr wrap="none">
            <a:spAutoFit/>
          </a:bodyPr>
          <a:lstStyle/>
          <a:p>
            <a:r>
              <a:rPr lang="en-US" altLang="ja-JP" dirty="0" err="1" smtClean="0"/>
              <a:t>sci</a:t>
            </a:r>
            <a:endParaRPr lang="ja-JP" altLang="en-US" dirty="0"/>
          </a:p>
        </p:txBody>
      </p:sp>
      <p:sp>
        <p:nvSpPr>
          <p:cNvPr id="14" name="正方形/長方形 13"/>
          <p:cNvSpPr/>
          <p:nvPr/>
        </p:nvSpPr>
        <p:spPr>
          <a:xfrm>
            <a:off x="3505370" y="3205674"/>
            <a:ext cx="993256" cy="369332"/>
          </a:xfrm>
          <a:prstGeom prst="rect">
            <a:avLst/>
          </a:prstGeom>
        </p:spPr>
        <p:txBody>
          <a:bodyPr wrap="none">
            <a:spAutoFit/>
          </a:bodyPr>
          <a:lstStyle/>
          <a:p>
            <a:r>
              <a:rPr lang="en-US" altLang="ja-JP" dirty="0" err="1"/>
              <a:t>h</a:t>
            </a:r>
            <a:r>
              <a:rPr lang="en-US" altLang="ja-JP" dirty="0" err="1" smtClean="0"/>
              <a:t>okudai</a:t>
            </a:r>
            <a:endParaRPr lang="en-US" altLang="ja-JP" dirty="0" smtClean="0"/>
          </a:p>
        </p:txBody>
      </p:sp>
      <p:sp>
        <p:nvSpPr>
          <p:cNvPr id="15" name="正方形/長方形 14"/>
          <p:cNvSpPr/>
          <p:nvPr/>
        </p:nvSpPr>
        <p:spPr>
          <a:xfrm>
            <a:off x="4875727" y="2460385"/>
            <a:ext cx="428460" cy="369332"/>
          </a:xfrm>
          <a:prstGeom prst="rect">
            <a:avLst/>
          </a:prstGeom>
        </p:spPr>
        <p:txBody>
          <a:bodyPr wrap="none">
            <a:spAutoFit/>
          </a:bodyPr>
          <a:lstStyle/>
          <a:p>
            <a:r>
              <a:rPr lang="en-US" altLang="ja-JP" dirty="0" smtClean="0"/>
              <a:t>ac</a:t>
            </a:r>
            <a:endParaRPr lang="ja-JP" altLang="en-US" dirty="0"/>
          </a:p>
        </p:txBody>
      </p:sp>
      <p:sp>
        <p:nvSpPr>
          <p:cNvPr id="16" name="正方形/長方形 15"/>
          <p:cNvSpPr/>
          <p:nvPr/>
        </p:nvSpPr>
        <p:spPr>
          <a:xfrm>
            <a:off x="5959208" y="1804418"/>
            <a:ext cx="377152" cy="369332"/>
          </a:xfrm>
          <a:prstGeom prst="rect">
            <a:avLst/>
          </a:prstGeom>
        </p:spPr>
        <p:txBody>
          <a:bodyPr wrap="none">
            <a:spAutoFit/>
          </a:bodyPr>
          <a:lstStyle/>
          <a:p>
            <a:r>
              <a:rPr lang="en-US" altLang="ja-JP" dirty="0" err="1" smtClean="0"/>
              <a:t>jp</a:t>
            </a:r>
            <a:endParaRPr lang="ja-JP" altLang="en-US" dirty="0"/>
          </a:p>
        </p:txBody>
      </p:sp>
      <p:sp>
        <p:nvSpPr>
          <p:cNvPr id="17" name="正方形/長方形 16"/>
          <p:cNvSpPr/>
          <p:nvPr/>
        </p:nvSpPr>
        <p:spPr>
          <a:xfrm>
            <a:off x="6813715" y="1718707"/>
            <a:ext cx="428460" cy="369332"/>
          </a:xfrm>
          <a:prstGeom prst="rect">
            <a:avLst/>
          </a:prstGeom>
        </p:spPr>
        <p:txBody>
          <a:bodyPr wrap="none">
            <a:spAutoFit/>
          </a:bodyPr>
          <a:lstStyle/>
          <a:p>
            <a:r>
              <a:rPr lang="en-US" altLang="ja-JP" dirty="0" smtClean="0"/>
              <a:t>us</a:t>
            </a:r>
            <a:endParaRPr lang="ja-JP" altLang="en-US" dirty="0"/>
          </a:p>
        </p:txBody>
      </p:sp>
      <p:sp>
        <p:nvSpPr>
          <p:cNvPr id="18" name="正方形/長方形 17"/>
          <p:cNvSpPr/>
          <p:nvPr/>
        </p:nvSpPr>
        <p:spPr>
          <a:xfrm>
            <a:off x="8277962" y="1659493"/>
            <a:ext cx="428460" cy="369332"/>
          </a:xfrm>
          <a:prstGeom prst="rect">
            <a:avLst/>
          </a:prstGeom>
        </p:spPr>
        <p:txBody>
          <a:bodyPr wrap="none">
            <a:spAutoFit/>
          </a:bodyPr>
          <a:lstStyle/>
          <a:p>
            <a:r>
              <a:rPr lang="en-US" altLang="ja-JP" dirty="0" err="1" smtClean="0"/>
              <a:t>kp</a:t>
            </a:r>
            <a:endParaRPr lang="ja-JP" altLang="en-US" dirty="0"/>
          </a:p>
        </p:txBody>
      </p:sp>
      <p:sp>
        <p:nvSpPr>
          <p:cNvPr id="20" name="正方形/長方形 19"/>
          <p:cNvSpPr/>
          <p:nvPr/>
        </p:nvSpPr>
        <p:spPr>
          <a:xfrm>
            <a:off x="2962093" y="4669393"/>
            <a:ext cx="672254" cy="369332"/>
          </a:xfrm>
          <a:prstGeom prst="rect">
            <a:avLst/>
          </a:prstGeom>
        </p:spPr>
        <p:txBody>
          <a:bodyPr wrap="none">
            <a:spAutoFit/>
          </a:bodyPr>
          <a:lstStyle/>
          <a:p>
            <a:r>
              <a:rPr lang="en-US" altLang="ja-JP" dirty="0" err="1" smtClean="0"/>
              <a:t>phys</a:t>
            </a:r>
            <a:endParaRPr lang="ja-JP" altLang="en-US" dirty="0"/>
          </a:p>
        </p:txBody>
      </p:sp>
      <p:sp>
        <p:nvSpPr>
          <p:cNvPr id="21" name="正方形/長方形 20"/>
          <p:cNvSpPr/>
          <p:nvPr/>
        </p:nvSpPr>
        <p:spPr>
          <a:xfrm>
            <a:off x="909500" y="5405993"/>
            <a:ext cx="903425" cy="369332"/>
          </a:xfrm>
          <a:prstGeom prst="rect">
            <a:avLst/>
          </a:prstGeom>
        </p:spPr>
        <p:txBody>
          <a:bodyPr wrap="none">
            <a:spAutoFit/>
          </a:bodyPr>
          <a:lstStyle/>
          <a:p>
            <a:r>
              <a:rPr lang="en-US" altLang="ja-JP" dirty="0" smtClean="0"/>
              <a:t>orange</a:t>
            </a:r>
            <a:endParaRPr lang="ja-JP" altLang="en-US" dirty="0"/>
          </a:p>
        </p:txBody>
      </p:sp>
      <p:sp>
        <p:nvSpPr>
          <p:cNvPr id="23" name="正方形/長方形 22"/>
          <p:cNvSpPr/>
          <p:nvPr/>
        </p:nvSpPr>
        <p:spPr>
          <a:xfrm>
            <a:off x="2011215" y="4790774"/>
            <a:ext cx="441422" cy="369332"/>
          </a:xfrm>
          <a:prstGeom prst="rect">
            <a:avLst/>
          </a:prstGeom>
        </p:spPr>
        <p:txBody>
          <a:bodyPr wrap="none">
            <a:spAutoFit/>
          </a:bodyPr>
          <a:lstStyle/>
          <a:p>
            <a:r>
              <a:rPr lang="en-US" altLang="ja-JP" dirty="0" err="1" smtClean="0"/>
              <a:t>ep</a:t>
            </a:r>
            <a:endParaRPr lang="ja-JP" altLang="en-US" dirty="0"/>
          </a:p>
        </p:txBody>
      </p:sp>
      <p:sp>
        <p:nvSpPr>
          <p:cNvPr id="24" name="正方形/長方形 23"/>
          <p:cNvSpPr/>
          <p:nvPr/>
        </p:nvSpPr>
        <p:spPr>
          <a:xfrm>
            <a:off x="5968467" y="2482309"/>
            <a:ext cx="428460" cy="369332"/>
          </a:xfrm>
          <a:prstGeom prst="rect">
            <a:avLst/>
          </a:prstGeom>
        </p:spPr>
        <p:txBody>
          <a:bodyPr wrap="none">
            <a:spAutoFit/>
          </a:bodyPr>
          <a:lstStyle/>
          <a:p>
            <a:r>
              <a:rPr lang="en-US" altLang="ja-JP" dirty="0" smtClean="0"/>
              <a:t>co</a:t>
            </a:r>
            <a:endParaRPr lang="ja-JP" altLang="en-US" dirty="0"/>
          </a:p>
        </p:txBody>
      </p:sp>
      <p:sp>
        <p:nvSpPr>
          <p:cNvPr id="45" name="正方形/長方形 44"/>
          <p:cNvSpPr/>
          <p:nvPr/>
        </p:nvSpPr>
        <p:spPr>
          <a:xfrm>
            <a:off x="2244841" y="6130240"/>
            <a:ext cx="633707" cy="369332"/>
          </a:xfrm>
          <a:prstGeom prst="rect">
            <a:avLst/>
          </a:prstGeom>
        </p:spPr>
        <p:txBody>
          <a:bodyPr wrap="none">
            <a:spAutoFit/>
          </a:bodyPr>
          <a:lstStyle/>
          <a:p>
            <a:r>
              <a:rPr lang="en-US" altLang="ja-JP" dirty="0" smtClean="0"/>
              <a:t>grey</a:t>
            </a:r>
            <a:endParaRPr lang="ja-JP" altLang="en-US" dirty="0"/>
          </a:p>
        </p:txBody>
      </p:sp>
      <p:sp>
        <p:nvSpPr>
          <p:cNvPr id="46" name="正方形/長方形 45"/>
          <p:cNvSpPr/>
          <p:nvPr/>
        </p:nvSpPr>
        <p:spPr>
          <a:xfrm>
            <a:off x="3928826" y="3968548"/>
            <a:ext cx="569800" cy="369332"/>
          </a:xfrm>
          <a:prstGeom prst="rect">
            <a:avLst/>
          </a:prstGeom>
        </p:spPr>
        <p:txBody>
          <a:bodyPr wrap="none">
            <a:spAutoFit/>
          </a:bodyPr>
          <a:lstStyle/>
          <a:p>
            <a:r>
              <a:rPr lang="en-US" altLang="ja-JP" dirty="0" err="1" smtClean="0"/>
              <a:t>eng</a:t>
            </a:r>
            <a:endParaRPr lang="ja-JP" altLang="en-US" dirty="0"/>
          </a:p>
        </p:txBody>
      </p:sp>
      <p:sp>
        <p:nvSpPr>
          <p:cNvPr id="47" name="正方形/長方形 46"/>
          <p:cNvSpPr/>
          <p:nvPr/>
        </p:nvSpPr>
        <p:spPr>
          <a:xfrm>
            <a:off x="5304187" y="3669396"/>
            <a:ext cx="941634" cy="369332"/>
          </a:xfrm>
          <a:prstGeom prst="rect">
            <a:avLst/>
          </a:prstGeom>
        </p:spPr>
        <p:txBody>
          <a:bodyPr wrap="none">
            <a:spAutoFit/>
          </a:bodyPr>
          <a:lstStyle/>
          <a:p>
            <a:r>
              <a:rPr lang="en-US" altLang="ja-JP" dirty="0" smtClean="0"/>
              <a:t>u-</a:t>
            </a:r>
            <a:r>
              <a:rPr lang="en-US" altLang="ja-JP" dirty="0" err="1" smtClean="0"/>
              <a:t>toyko</a:t>
            </a:r>
            <a:endParaRPr lang="en-US" altLang="ja-JP" dirty="0" smtClean="0"/>
          </a:p>
        </p:txBody>
      </p:sp>
      <p:pic>
        <p:nvPicPr>
          <p:cNvPr id="49" name="図 48"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5683" y="3494711"/>
            <a:ext cx="341353" cy="341353"/>
          </a:xfrm>
          <a:prstGeom prst="rect">
            <a:avLst/>
          </a:prstGeom>
        </p:spPr>
      </p:pic>
      <p:pic>
        <p:nvPicPr>
          <p:cNvPr id="50" name="図 49"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38229" y="3494711"/>
            <a:ext cx="341353" cy="341353"/>
          </a:xfrm>
          <a:prstGeom prst="rect">
            <a:avLst/>
          </a:prstGeom>
        </p:spPr>
      </p:pic>
      <p:pic>
        <p:nvPicPr>
          <p:cNvPr id="51" name="図 50"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8669" y="2781300"/>
            <a:ext cx="341353" cy="341353"/>
          </a:xfrm>
          <a:prstGeom prst="rect">
            <a:avLst/>
          </a:prstGeom>
        </p:spPr>
      </p:pic>
      <p:pic>
        <p:nvPicPr>
          <p:cNvPr id="52" name="図 51"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6175" y="2727929"/>
            <a:ext cx="341353" cy="341353"/>
          </a:xfrm>
          <a:prstGeom prst="rect">
            <a:avLst/>
          </a:prstGeom>
        </p:spPr>
      </p:pic>
      <p:pic>
        <p:nvPicPr>
          <p:cNvPr id="54" name="図 53"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9300" y="1987728"/>
            <a:ext cx="341353" cy="341353"/>
          </a:xfrm>
          <a:prstGeom prst="rect">
            <a:avLst/>
          </a:prstGeom>
        </p:spPr>
      </p:pic>
      <p:pic>
        <p:nvPicPr>
          <p:cNvPr id="55" name="図 54"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0381" y="1959471"/>
            <a:ext cx="341353" cy="341353"/>
          </a:xfrm>
          <a:prstGeom prst="rect">
            <a:avLst/>
          </a:prstGeom>
        </p:spPr>
      </p:pic>
      <p:pic>
        <p:nvPicPr>
          <p:cNvPr id="56" name="図 55"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0519" y="5749887"/>
            <a:ext cx="341353" cy="341353"/>
          </a:xfrm>
          <a:prstGeom prst="rect">
            <a:avLst/>
          </a:prstGeom>
        </p:spPr>
      </p:pic>
      <p:pic>
        <p:nvPicPr>
          <p:cNvPr id="57" name="図 56"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3083" y="4997615"/>
            <a:ext cx="341353" cy="341353"/>
          </a:xfrm>
          <a:prstGeom prst="rect">
            <a:avLst/>
          </a:prstGeom>
        </p:spPr>
      </p:pic>
      <p:pic>
        <p:nvPicPr>
          <p:cNvPr id="58" name="図 57"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5192" y="5682608"/>
            <a:ext cx="341353" cy="341353"/>
          </a:xfrm>
          <a:prstGeom prst="rect">
            <a:avLst/>
          </a:prstGeom>
        </p:spPr>
      </p:pic>
      <p:pic>
        <p:nvPicPr>
          <p:cNvPr id="59" name="図 58"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6853" y="4923215"/>
            <a:ext cx="341353" cy="341353"/>
          </a:xfrm>
          <a:prstGeom prst="rect">
            <a:avLst/>
          </a:prstGeom>
        </p:spPr>
      </p:pic>
      <p:pic>
        <p:nvPicPr>
          <p:cNvPr id="60" name="図 59"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2941" y="4214213"/>
            <a:ext cx="341353" cy="341353"/>
          </a:xfrm>
          <a:prstGeom prst="rect">
            <a:avLst/>
          </a:prstGeom>
        </p:spPr>
      </p:pic>
      <p:pic>
        <p:nvPicPr>
          <p:cNvPr id="61" name="図 60" descr="名称未設定.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71826" y="5699751"/>
            <a:ext cx="341353" cy="341353"/>
          </a:xfrm>
          <a:prstGeom prst="rect">
            <a:avLst/>
          </a:prstGeom>
        </p:spPr>
      </p:pic>
      <p:sp>
        <p:nvSpPr>
          <p:cNvPr id="62" name="正方形/長方形 61"/>
          <p:cNvSpPr/>
          <p:nvPr/>
        </p:nvSpPr>
        <p:spPr>
          <a:xfrm>
            <a:off x="6138225" y="5856438"/>
            <a:ext cx="2994893" cy="369332"/>
          </a:xfrm>
          <a:prstGeom prst="rect">
            <a:avLst/>
          </a:prstGeom>
        </p:spPr>
        <p:txBody>
          <a:bodyPr wrap="none">
            <a:spAutoFit/>
          </a:bodyPr>
          <a:lstStyle/>
          <a:p>
            <a:r>
              <a:rPr lang="en-US" altLang="ja-JP" dirty="0" err="1"/>
              <a:t>ep.sci.hokudai.ac.jp</a:t>
            </a:r>
            <a:r>
              <a:rPr lang="en-US" altLang="ja-JP" dirty="0"/>
              <a:t> </a:t>
            </a:r>
            <a:r>
              <a:rPr lang="ja-JP" altLang="en-US" dirty="0"/>
              <a:t>ドメイン</a:t>
            </a:r>
          </a:p>
        </p:txBody>
      </p:sp>
      <p:cxnSp>
        <p:nvCxnSpPr>
          <p:cNvPr id="65" name="直線矢印コネクタ 64"/>
          <p:cNvCxnSpPr/>
          <p:nvPr/>
        </p:nvCxnSpPr>
        <p:spPr>
          <a:xfrm flipH="1" flipV="1">
            <a:off x="4463889" y="6041104"/>
            <a:ext cx="1582023" cy="19616"/>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66" name="直線矢印コネクタ 65"/>
          <p:cNvCxnSpPr/>
          <p:nvPr/>
        </p:nvCxnSpPr>
        <p:spPr>
          <a:xfrm flipH="1" flipV="1">
            <a:off x="7439430" y="3078689"/>
            <a:ext cx="196242" cy="889859"/>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68" name="正方形/長方形 67"/>
          <p:cNvSpPr/>
          <p:nvPr/>
        </p:nvSpPr>
        <p:spPr>
          <a:xfrm>
            <a:off x="7465128" y="3928737"/>
            <a:ext cx="736099" cy="369332"/>
          </a:xfrm>
          <a:prstGeom prst="rect">
            <a:avLst/>
          </a:prstGeom>
        </p:spPr>
        <p:txBody>
          <a:bodyPr wrap="none">
            <a:spAutoFit/>
          </a:bodyPr>
          <a:lstStyle/>
          <a:p>
            <a:r>
              <a:rPr lang="ja-JP" altLang="en-US" dirty="0"/>
              <a:t>ノード</a:t>
            </a:r>
          </a:p>
        </p:txBody>
      </p:sp>
    </p:spTree>
    <p:extLst>
      <p:ext uri="{BB962C8B-B14F-4D97-AF65-F5344CB8AC3E}">
        <p14:creationId xmlns:p14="http://schemas.microsoft.com/office/powerpoint/2010/main" val="27115168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図 65" descr="名称未設定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0401" y="4812842"/>
            <a:ext cx="3225548" cy="1773818"/>
          </a:xfrm>
          <a:prstGeom prst="rect">
            <a:avLst/>
          </a:prstGeom>
        </p:spPr>
      </p:pic>
      <p:pic>
        <p:nvPicPr>
          <p:cNvPr id="65" name="図 64" descr="名称未設定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0636" y="3968548"/>
            <a:ext cx="3016134" cy="1587754"/>
          </a:xfrm>
          <a:prstGeom prst="rect">
            <a:avLst/>
          </a:prstGeom>
        </p:spPr>
      </p:pic>
      <p:sp>
        <p:nvSpPr>
          <p:cNvPr id="48" name="円/楕円 47"/>
          <p:cNvSpPr/>
          <p:nvPr/>
        </p:nvSpPr>
        <p:spPr>
          <a:xfrm>
            <a:off x="-3681592" y="3352499"/>
            <a:ext cx="3472834" cy="1686226"/>
          </a:xfrm>
          <a:prstGeom prst="ellipse">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pic>
        <p:nvPicPr>
          <p:cNvPr id="25" name="図 24" descr="名称未設定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4785" y="3205674"/>
            <a:ext cx="3004423" cy="1637426"/>
          </a:xfrm>
          <a:prstGeom prst="rect">
            <a:avLst/>
          </a:prstGeom>
        </p:spPr>
      </p:pic>
      <p:pic>
        <p:nvPicPr>
          <p:cNvPr id="64" name="図 63" descr="名称未設定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30655" y="2482310"/>
            <a:ext cx="2925675" cy="1743622"/>
          </a:xfrm>
          <a:prstGeom prst="rect">
            <a:avLst/>
          </a:prstGeom>
        </p:spPr>
      </p:pic>
      <p:pic>
        <p:nvPicPr>
          <p:cNvPr id="36" name="図 35" descr="名称未設定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4999" y="1804417"/>
            <a:ext cx="3042722" cy="1548081"/>
          </a:xfrm>
          <a:prstGeom prst="rect">
            <a:avLst/>
          </a:prstGeom>
        </p:spPr>
      </p:pic>
      <p:pic>
        <p:nvPicPr>
          <p:cNvPr id="43" name="図 42" descr="名称未設定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27637" y="982206"/>
            <a:ext cx="3229076" cy="1478179"/>
          </a:xfrm>
          <a:prstGeom prst="rect">
            <a:avLst/>
          </a:prstGeom>
        </p:spPr>
      </p:pic>
      <p:sp>
        <p:nvSpPr>
          <p:cNvPr id="2" name="タイトル 1"/>
          <p:cNvSpPr>
            <a:spLocks noGrp="1"/>
          </p:cNvSpPr>
          <p:nvPr>
            <p:ph type="title"/>
          </p:nvPr>
        </p:nvSpPr>
        <p:spPr/>
        <p:txBody>
          <a:bodyPr/>
          <a:lstStyle/>
          <a:p>
            <a:r>
              <a:rPr kumimoji="1" lang="ja-JP" altLang="en-US" dirty="0" smtClean="0"/>
              <a:t>ゾーン</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cxnSp>
        <p:nvCxnSpPr>
          <p:cNvPr id="7" name="直線矢印コネクタ 6"/>
          <p:cNvCxnSpPr/>
          <p:nvPr/>
        </p:nvCxnSpPr>
        <p:spPr>
          <a:xfrm>
            <a:off x="7368175" y="1438275"/>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p:nvPr/>
        </p:nvCxnSpPr>
        <p:spPr>
          <a:xfrm flipH="1">
            <a:off x="6369050" y="143827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2" name="直線矢印コネクタ 21"/>
          <p:cNvCxnSpPr/>
          <p:nvPr/>
        </p:nvCxnSpPr>
        <p:spPr>
          <a:xfrm>
            <a:off x="7242175" y="143827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6" name="直線矢印コネクタ 25"/>
          <p:cNvCxnSpPr/>
          <p:nvPr/>
        </p:nvCxnSpPr>
        <p:spPr>
          <a:xfrm flipH="1">
            <a:off x="5476875" y="2190750"/>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7" name="直線矢印コネクタ 26"/>
          <p:cNvCxnSpPr/>
          <p:nvPr/>
        </p:nvCxnSpPr>
        <p:spPr>
          <a:xfrm flipH="1">
            <a:off x="4530725" y="2965450"/>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8" name="直線矢印コネクタ 27"/>
          <p:cNvCxnSpPr/>
          <p:nvPr/>
        </p:nvCxnSpPr>
        <p:spPr>
          <a:xfrm flipH="1">
            <a:off x="3635375" y="370522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29" name="直線矢印コネクタ 28"/>
          <p:cNvCxnSpPr/>
          <p:nvPr/>
        </p:nvCxnSpPr>
        <p:spPr>
          <a:xfrm flipH="1">
            <a:off x="2724150" y="444817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0" name="直線矢印コネクタ 29"/>
          <p:cNvCxnSpPr/>
          <p:nvPr/>
        </p:nvCxnSpPr>
        <p:spPr>
          <a:xfrm flipH="1">
            <a:off x="1812925" y="5184775"/>
            <a:ext cx="73025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1" name="直線矢印コネクタ 30"/>
          <p:cNvCxnSpPr/>
          <p:nvPr/>
        </p:nvCxnSpPr>
        <p:spPr>
          <a:xfrm>
            <a:off x="6369050" y="2203450"/>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2" name="直線矢印コネクタ 31"/>
          <p:cNvCxnSpPr/>
          <p:nvPr/>
        </p:nvCxnSpPr>
        <p:spPr>
          <a:xfrm>
            <a:off x="5372190" y="2965450"/>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3" name="直線矢印コネクタ 32"/>
          <p:cNvCxnSpPr/>
          <p:nvPr/>
        </p:nvCxnSpPr>
        <p:spPr>
          <a:xfrm>
            <a:off x="4463889" y="370522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4" name="直線矢印コネクタ 33"/>
          <p:cNvCxnSpPr/>
          <p:nvPr/>
        </p:nvCxnSpPr>
        <p:spPr>
          <a:xfrm>
            <a:off x="3538708" y="444817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5" name="直線矢印コネクタ 34"/>
          <p:cNvCxnSpPr/>
          <p:nvPr/>
        </p:nvCxnSpPr>
        <p:spPr>
          <a:xfrm>
            <a:off x="2611196" y="5184775"/>
            <a:ext cx="0"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7" name="直線矢印コネクタ 36"/>
          <p:cNvCxnSpPr/>
          <p:nvPr/>
        </p:nvCxnSpPr>
        <p:spPr>
          <a:xfrm>
            <a:off x="4546600" y="3705225"/>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8" name="直線矢印コネクタ 37"/>
          <p:cNvCxnSpPr/>
          <p:nvPr/>
        </p:nvCxnSpPr>
        <p:spPr>
          <a:xfrm>
            <a:off x="5504294" y="2965450"/>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9" name="直線矢印コネクタ 38"/>
          <p:cNvCxnSpPr/>
          <p:nvPr/>
        </p:nvCxnSpPr>
        <p:spPr>
          <a:xfrm>
            <a:off x="6527800" y="2203450"/>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40" name="直線矢印コネクタ 39"/>
          <p:cNvCxnSpPr/>
          <p:nvPr/>
        </p:nvCxnSpPr>
        <p:spPr>
          <a:xfrm>
            <a:off x="3602037" y="4384890"/>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41" name="直線矢印コネクタ 40"/>
          <p:cNvCxnSpPr/>
          <p:nvPr/>
        </p:nvCxnSpPr>
        <p:spPr>
          <a:xfrm>
            <a:off x="2720572" y="5184775"/>
            <a:ext cx="714375" cy="590550"/>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42" name="円/楕円 41"/>
          <p:cNvSpPr/>
          <p:nvPr/>
        </p:nvSpPr>
        <p:spPr>
          <a:xfrm>
            <a:off x="7116175" y="1272000"/>
            <a:ext cx="252000" cy="252000"/>
          </a:xfrm>
          <a:prstGeom prst="ellipse">
            <a:avLst/>
          </a:prstGeom>
          <a:solidFill>
            <a:srgbClr val="FF0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3" name="テキスト ボックス 52"/>
          <p:cNvSpPr txBox="1"/>
          <p:nvPr/>
        </p:nvSpPr>
        <p:spPr>
          <a:xfrm>
            <a:off x="11255375" y="1349375"/>
            <a:ext cx="184666" cy="369332"/>
          </a:xfrm>
          <a:prstGeom prst="rect">
            <a:avLst/>
          </a:prstGeom>
          <a:noFill/>
        </p:spPr>
        <p:txBody>
          <a:bodyPr wrap="none" rtlCol="0">
            <a:spAutoFit/>
          </a:bodyPr>
          <a:lstStyle/>
          <a:p>
            <a:endParaRPr kumimoji="1" lang="ja-JP" altLang="en-US" dirty="0"/>
          </a:p>
        </p:txBody>
      </p:sp>
      <p:pic>
        <p:nvPicPr>
          <p:cNvPr id="5" name="図 4"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98373" y="2020073"/>
            <a:ext cx="341353" cy="341353"/>
          </a:xfrm>
          <a:prstGeom prst="rect">
            <a:avLst/>
          </a:prstGeom>
        </p:spPr>
      </p:pic>
      <p:pic>
        <p:nvPicPr>
          <p:cNvPr id="6" name="図 5"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05190" y="2727929"/>
            <a:ext cx="341353" cy="341353"/>
          </a:xfrm>
          <a:prstGeom prst="rect">
            <a:avLst/>
          </a:prstGeom>
        </p:spPr>
      </p:pic>
      <p:pic>
        <p:nvPicPr>
          <p:cNvPr id="8" name="図 7"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73918" y="3505855"/>
            <a:ext cx="341353" cy="341353"/>
          </a:xfrm>
          <a:prstGeom prst="rect">
            <a:avLst/>
          </a:prstGeom>
        </p:spPr>
      </p:pic>
      <p:pic>
        <p:nvPicPr>
          <p:cNvPr id="9" name="図 8"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8509" y="4224460"/>
            <a:ext cx="341353" cy="341353"/>
          </a:xfrm>
          <a:prstGeom prst="rect">
            <a:avLst/>
          </a:prstGeom>
        </p:spPr>
      </p:pic>
      <p:pic>
        <p:nvPicPr>
          <p:cNvPr id="10" name="図 9"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2637" y="4959768"/>
            <a:ext cx="341353" cy="341353"/>
          </a:xfrm>
          <a:prstGeom prst="rect">
            <a:avLst/>
          </a:prstGeom>
        </p:spPr>
      </p:pic>
      <p:sp>
        <p:nvSpPr>
          <p:cNvPr id="11" name="正方形/長方形 10"/>
          <p:cNvSpPr/>
          <p:nvPr/>
        </p:nvSpPr>
        <p:spPr>
          <a:xfrm>
            <a:off x="6848678" y="902668"/>
            <a:ext cx="786994" cy="369332"/>
          </a:xfrm>
          <a:prstGeom prst="rect">
            <a:avLst/>
          </a:prstGeom>
        </p:spPr>
        <p:txBody>
          <a:bodyPr wrap="none">
            <a:spAutoFit/>
          </a:bodyPr>
          <a:lstStyle/>
          <a:p>
            <a:r>
              <a:rPr lang="ja-JP" altLang="en-US" dirty="0" smtClean="0"/>
              <a:t>ルート</a:t>
            </a:r>
            <a:endParaRPr lang="ja-JP" altLang="en-US" dirty="0"/>
          </a:p>
        </p:txBody>
      </p:sp>
      <p:sp>
        <p:nvSpPr>
          <p:cNvPr id="13" name="正方形/長方形 12"/>
          <p:cNvSpPr/>
          <p:nvPr/>
        </p:nvSpPr>
        <p:spPr>
          <a:xfrm>
            <a:off x="2968165" y="3968548"/>
            <a:ext cx="466782" cy="369332"/>
          </a:xfrm>
          <a:prstGeom prst="rect">
            <a:avLst/>
          </a:prstGeom>
        </p:spPr>
        <p:txBody>
          <a:bodyPr wrap="none">
            <a:spAutoFit/>
          </a:bodyPr>
          <a:lstStyle/>
          <a:p>
            <a:r>
              <a:rPr lang="en-US" altLang="ja-JP" dirty="0" err="1" smtClean="0"/>
              <a:t>sci</a:t>
            </a:r>
            <a:endParaRPr lang="ja-JP" altLang="en-US" dirty="0"/>
          </a:p>
        </p:txBody>
      </p:sp>
      <p:sp>
        <p:nvSpPr>
          <p:cNvPr id="14" name="正方形/長方形 13"/>
          <p:cNvSpPr/>
          <p:nvPr/>
        </p:nvSpPr>
        <p:spPr>
          <a:xfrm>
            <a:off x="3505370" y="3205674"/>
            <a:ext cx="993256" cy="369332"/>
          </a:xfrm>
          <a:prstGeom prst="rect">
            <a:avLst/>
          </a:prstGeom>
        </p:spPr>
        <p:txBody>
          <a:bodyPr wrap="none">
            <a:spAutoFit/>
          </a:bodyPr>
          <a:lstStyle/>
          <a:p>
            <a:r>
              <a:rPr lang="en-US" altLang="ja-JP" dirty="0" err="1"/>
              <a:t>h</a:t>
            </a:r>
            <a:r>
              <a:rPr lang="en-US" altLang="ja-JP" dirty="0" err="1" smtClean="0"/>
              <a:t>okudai</a:t>
            </a:r>
            <a:endParaRPr lang="en-US" altLang="ja-JP" dirty="0" smtClean="0"/>
          </a:p>
        </p:txBody>
      </p:sp>
      <p:sp>
        <p:nvSpPr>
          <p:cNvPr id="15" name="正方形/長方形 14"/>
          <p:cNvSpPr/>
          <p:nvPr/>
        </p:nvSpPr>
        <p:spPr>
          <a:xfrm>
            <a:off x="4875727" y="2460385"/>
            <a:ext cx="428460" cy="369332"/>
          </a:xfrm>
          <a:prstGeom prst="rect">
            <a:avLst/>
          </a:prstGeom>
        </p:spPr>
        <p:txBody>
          <a:bodyPr wrap="none">
            <a:spAutoFit/>
          </a:bodyPr>
          <a:lstStyle/>
          <a:p>
            <a:r>
              <a:rPr lang="en-US" altLang="ja-JP" dirty="0" smtClean="0"/>
              <a:t>ac</a:t>
            </a:r>
            <a:endParaRPr lang="ja-JP" altLang="en-US" dirty="0"/>
          </a:p>
        </p:txBody>
      </p:sp>
      <p:sp>
        <p:nvSpPr>
          <p:cNvPr id="16" name="正方形/長方形 15"/>
          <p:cNvSpPr/>
          <p:nvPr/>
        </p:nvSpPr>
        <p:spPr>
          <a:xfrm>
            <a:off x="5959208" y="1804418"/>
            <a:ext cx="377152" cy="369332"/>
          </a:xfrm>
          <a:prstGeom prst="rect">
            <a:avLst/>
          </a:prstGeom>
        </p:spPr>
        <p:txBody>
          <a:bodyPr wrap="none">
            <a:spAutoFit/>
          </a:bodyPr>
          <a:lstStyle/>
          <a:p>
            <a:r>
              <a:rPr lang="en-US" altLang="ja-JP" dirty="0" err="1" smtClean="0"/>
              <a:t>jp</a:t>
            </a:r>
            <a:endParaRPr lang="ja-JP" altLang="en-US" dirty="0"/>
          </a:p>
        </p:txBody>
      </p:sp>
      <p:sp>
        <p:nvSpPr>
          <p:cNvPr id="17" name="正方形/長方形 16"/>
          <p:cNvSpPr/>
          <p:nvPr/>
        </p:nvSpPr>
        <p:spPr>
          <a:xfrm>
            <a:off x="6813715" y="1718707"/>
            <a:ext cx="428460" cy="369332"/>
          </a:xfrm>
          <a:prstGeom prst="rect">
            <a:avLst/>
          </a:prstGeom>
        </p:spPr>
        <p:txBody>
          <a:bodyPr wrap="none">
            <a:spAutoFit/>
          </a:bodyPr>
          <a:lstStyle/>
          <a:p>
            <a:r>
              <a:rPr lang="en-US" altLang="ja-JP" dirty="0" smtClean="0"/>
              <a:t>us</a:t>
            </a:r>
            <a:endParaRPr lang="ja-JP" altLang="en-US" dirty="0"/>
          </a:p>
        </p:txBody>
      </p:sp>
      <p:sp>
        <p:nvSpPr>
          <p:cNvPr id="18" name="正方形/長方形 17"/>
          <p:cNvSpPr/>
          <p:nvPr/>
        </p:nvSpPr>
        <p:spPr>
          <a:xfrm>
            <a:off x="8277962" y="1659493"/>
            <a:ext cx="428460" cy="369332"/>
          </a:xfrm>
          <a:prstGeom prst="rect">
            <a:avLst/>
          </a:prstGeom>
        </p:spPr>
        <p:txBody>
          <a:bodyPr wrap="none">
            <a:spAutoFit/>
          </a:bodyPr>
          <a:lstStyle/>
          <a:p>
            <a:r>
              <a:rPr lang="en-US" altLang="ja-JP" dirty="0" err="1" smtClean="0"/>
              <a:t>kp</a:t>
            </a:r>
            <a:endParaRPr lang="ja-JP" altLang="en-US" dirty="0"/>
          </a:p>
        </p:txBody>
      </p:sp>
      <p:sp>
        <p:nvSpPr>
          <p:cNvPr id="20" name="正方形/長方形 19"/>
          <p:cNvSpPr/>
          <p:nvPr/>
        </p:nvSpPr>
        <p:spPr>
          <a:xfrm>
            <a:off x="2962093" y="4669393"/>
            <a:ext cx="672254" cy="369332"/>
          </a:xfrm>
          <a:prstGeom prst="rect">
            <a:avLst/>
          </a:prstGeom>
        </p:spPr>
        <p:txBody>
          <a:bodyPr wrap="none">
            <a:spAutoFit/>
          </a:bodyPr>
          <a:lstStyle/>
          <a:p>
            <a:r>
              <a:rPr lang="en-US" altLang="ja-JP" dirty="0" err="1" smtClean="0"/>
              <a:t>phys</a:t>
            </a:r>
            <a:endParaRPr lang="ja-JP" altLang="en-US" dirty="0"/>
          </a:p>
        </p:txBody>
      </p:sp>
      <p:sp>
        <p:nvSpPr>
          <p:cNvPr id="21" name="正方形/長方形 20"/>
          <p:cNvSpPr/>
          <p:nvPr/>
        </p:nvSpPr>
        <p:spPr>
          <a:xfrm>
            <a:off x="909500" y="5405993"/>
            <a:ext cx="903425" cy="369332"/>
          </a:xfrm>
          <a:prstGeom prst="rect">
            <a:avLst/>
          </a:prstGeom>
        </p:spPr>
        <p:txBody>
          <a:bodyPr wrap="none">
            <a:spAutoFit/>
          </a:bodyPr>
          <a:lstStyle/>
          <a:p>
            <a:r>
              <a:rPr lang="en-US" altLang="ja-JP" dirty="0" smtClean="0"/>
              <a:t>orange</a:t>
            </a:r>
            <a:endParaRPr lang="ja-JP" altLang="en-US" dirty="0"/>
          </a:p>
        </p:txBody>
      </p:sp>
      <p:sp>
        <p:nvSpPr>
          <p:cNvPr id="23" name="正方形/長方形 22"/>
          <p:cNvSpPr/>
          <p:nvPr/>
        </p:nvSpPr>
        <p:spPr>
          <a:xfrm>
            <a:off x="2011215" y="4790774"/>
            <a:ext cx="441422" cy="369332"/>
          </a:xfrm>
          <a:prstGeom prst="rect">
            <a:avLst/>
          </a:prstGeom>
        </p:spPr>
        <p:txBody>
          <a:bodyPr wrap="none">
            <a:spAutoFit/>
          </a:bodyPr>
          <a:lstStyle/>
          <a:p>
            <a:r>
              <a:rPr lang="en-US" altLang="ja-JP" dirty="0" err="1" smtClean="0"/>
              <a:t>ep</a:t>
            </a:r>
            <a:endParaRPr lang="ja-JP" altLang="en-US" dirty="0"/>
          </a:p>
        </p:txBody>
      </p:sp>
      <p:sp>
        <p:nvSpPr>
          <p:cNvPr id="24" name="正方形/長方形 23"/>
          <p:cNvSpPr/>
          <p:nvPr/>
        </p:nvSpPr>
        <p:spPr>
          <a:xfrm>
            <a:off x="5968467" y="2482309"/>
            <a:ext cx="428460" cy="369332"/>
          </a:xfrm>
          <a:prstGeom prst="rect">
            <a:avLst/>
          </a:prstGeom>
        </p:spPr>
        <p:txBody>
          <a:bodyPr wrap="none">
            <a:spAutoFit/>
          </a:bodyPr>
          <a:lstStyle/>
          <a:p>
            <a:r>
              <a:rPr lang="en-US" altLang="ja-JP" dirty="0" smtClean="0"/>
              <a:t>co</a:t>
            </a:r>
            <a:endParaRPr lang="ja-JP" altLang="en-US" dirty="0"/>
          </a:p>
        </p:txBody>
      </p:sp>
      <p:sp>
        <p:nvSpPr>
          <p:cNvPr id="45" name="正方形/長方形 44"/>
          <p:cNvSpPr/>
          <p:nvPr/>
        </p:nvSpPr>
        <p:spPr>
          <a:xfrm>
            <a:off x="2244841" y="6130240"/>
            <a:ext cx="633707" cy="369332"/>
          </a:xfrm>
          <a:prstGeom prst="rect">
            <a:avLst/>
          </a:prstGeom>
        </p:spPr>
        <p:txBody>
          <a:bodyPr wrap="none">
            <a:spAutoFit/>
          </a:bodyPr>
          <a:lstStyle/>
          <a:p>
            <a:r>
              <a:rPr lang="en-US" altLang="ja-JP" dirty="0" smtClean="0"/>
              <a:t>grey</a:t>
            </a:r>
            <a:endParaRPr lang="ja-JP" altLang="en-US" dirty="0"/>
          </a:p>
        </p:txBody>
      </p:sp>
      <p:sp>
        <p:nvSpPr>
          <p:cNvPr id="46" name="正方形/長方形 45"/>
          <p:cNvSpPr/>
          <p:nvPr/>
        </p:nvSpPr>
        <p:spPr>
          <a:xfrm>
            <a:off x="3928826" y="3968548"/>
            <a:ext cx="569800" cy="369332"/>
          </a:xfrm>
          <a:prstGeom prst="rect">
            <a:avLst/>
          </a:prstGeom>
        </p:spPr>
        <p:txBody>
          <a:bodyPr wrap="none">
            <a:spAutoFit/>
          </a:bodyPr>
          <a:lstStyle/>
          <a:p>
            <a:r>
              <a:rPr lang="en-US" altLang="ja-JP" dirty="0" err="1" smtClean="0"/>
              <a:t>eng</a:t>
            </a:r>
            <a:endParaRPr lang="ja-JP" altLang="en-US" dirty="0"/>
          </a:p>
        </p:txBody>
      </p:sp>
      <p:sp>
        <p:nvSpPr>
          <p:cNvPr id="47" name="正方形/長方形 46"/>
          <p:cNvSpPr/>
          <p:nvPr/>
        </p:nvSpPr>
        <p:spPr>
          <a:xfrm>
            <a:off x="5304187" y="3669396"/>
            <a:ext cx="941634" cy="369332"/>
          </a:xfrm>
          <a:prstGeom prst="rect">
            <a:avLst/>
          </a:prstGeom>
        </p:spPr>
        <p:txBody>
          <a:bodyPr wrap="none">
            <a:spAutoFit/>
          </a:bodyPr>
          <a:lstStyle/>
          <a:p>
            <a:r>
              <a:rPr lang="en-US" altLang="ja-JP" dirty="0" smtClean="0"/>
              <a:t>u-</a:t>
            </a:r>
            <a:r>
              <a:rPr lang="en-US" altLang="ja-JP" dirty="0" err="1" smtClean="0"/>
              <a:t>toyko</a:t>
            </a:r>
            <a:endParaRPr lang="en-US" altLang="ja-JP" dirty="0" smtClean="0"/>
          </a:p>
        </p:txBody>
      </p:sp>
      <p:pic>
        <p:nvPicPr>
          <p:cNvPr id="49" name="図 48"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5683" y="3494711"/>
            <a:ext cx="341353" cy="341353"/>
          </a:xfrm>
          <a:prstGeom prst="rect">
            <a:avLst/>
          </a:prstGeom>
        </p:spPr>
      </p:pic>
      <p:pic>
        <p:nvPicPr>
          <p:cNvPr id="50" name="図 49"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8229" y="3494711"/>
            <a:ext cx="341353" cy="341353"/>
          </a:xfrm>
          <a:prstGeom prst="rect">
            <a:avLst/>
          </a:prstGeom>
        </p:spPr>
      </p:pic>
      <p:pic>
        <p:nvPicPr>
          <p:cNvPr id="51" name="図 50"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8669" y="2781300"/>
            <a:ext cx="341353" cy="341353"/>
          </a:xfrm>
          <a:prstGeom prst="rect">
            <a:avLst/>
          </a:prstGeom>
        </p:spPr>
      </p:pic>
      <p:pic>
        <p:nvPicPr>
          <p:cNvPr id="52" name="図 51"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6175" y="2727929"/>
            <a:ext cx="341353" cy="341353"/>
          </a:xfrm>
          <a:prstGeom prst="rect">
            <a:avLst/>
          </a:prstGeom>
        </p:spPr>
      </p:pic>
      <p:pic>
        <p:nvPicPr>
          <p:cNvPr id="54" name="図 53"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9300" y="1987728"/>
            <a:ext cx="341353" cy="341353"/>
          </a:xfrm>
          <a:prstGeom prst="rect">
            <a:avLst/>
          </a:prstGeom>
        </p:spPr>
      </p:pic>
      <p:pic>
        <p:nvPicPr>
          <p:cNvPr id="55" name="図 54"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0381" y="1959471"/>
            <a:ext cx="341353" cy="341353"/>
          </a:xfrm>
          <a:prstGeom prst="rect">
            <a:avLst/>
          </a:prstGeom>
        </p:spPr>
      </p:pic>
      <p:pic>
        <p:nvPicPr>
          <p:cNvPr id="56" name="図 55"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40519" y="5749887"/>
            <a:ext cx="341353" cy="341353"/>
          </a:xfrm>
          <a:prstGeom prst="rect">
            <a:avLst/>
          </a:prstGeom>
        </p:spPr>
      </p:pic>
      <p:pic>
        <p:nvPicPr>
          <p:cNvPr id="57" name="図 56"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3083" y="4997615"/>
            <a:ext cx="341353" cy="341353"/>
          </a:xfrm>
          <a:prstGeom prst="rect">
            <a:avLst/>
          </a:prstGeom>
        </p:spPr>
      </p:pic>
      <p:pic>
        <p:nvPicPr>
          <p:cNvPr id="58" name="図 57"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85192" y="5682608"/>
            <a:ext cx="341353" cy="341353"/>
          </a:xfrm>
          <a:prstGeom prst="rect">
            <a:avLst/>
          </a:prstGeom>
        </p:spPr>
      </p:pic>
      <p:pic>
        <p:nvPicPr>
          <p:cNvPr id="59" name="図 58"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6853" y="4923215"/>
            <a:ext cx="341353" cy="341353"/>
          </a:xfrm>
          <a:prstGeom prst="rect">
            <a:avLst/>
          </a:prstGeom>
        </p:spPr>
      </p:pic>
      <p:pic>
        <p:nvPicPr>
          <p:cNvPr id="60" name="図 59"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2941" y="4214213"/>
            <a:ext cx="341353" cy="341353"/>
          </a:xfrm>
          <a:prstGeom prst="rect">
            <a:avLst/>
          </a:prstGeom>
        </p:spPr>
      </p:pic>
      <p:pic>
        <p:nvPicPr>
          <p:cNvPr id="61" name="図 60"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71826" y="5699751"/>
            <a:ext cx="341353" cy="341353"/>
          </a:xfrm>
          <a:prstGeom prst="rect">
            <a:avLst/>
          </a:prstGeom>
        </p:spPr>
      </p:pic>
      <p:pic>
        <p:nvPicPr>
          <p:cNvPr id="67" name="図 66" descr="名称未設定.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3212" y="4277498"/>
            <a:ext cx="341353" cy="341353"/>
          </a:xfrm>
          <a:prstGeom prst="rect">
            <a:avLst/>
          </a:prstGeom>
        </p:spPr>
      </p:pic>
      <p:sp>
        <p:nvSpPr>
          <p:cNvPr id="44" name="正方形/長方形 43"/>
          <p:cNvSpPr/>
          <p:nvPr/>
        </p:nvSpPr>
        <p:spPr>
          <a:xfrm>
            <a:off x="5076771" y="5205554"/>
            <a:ext cx="4067230" cy="954107"/>
          </a:xfrm>
          <a:prstGeom prst="rect">
            <a:avLst/>
          </a:prstGeom>
        </p:spPr>
        <p:txBody>
          <a:bodyPr wrap="square">
            <a:spAutoFit/>
          </a:bodyPr>
          <a:lstStyle/>
          <a:p>
            <a:r>
              <a:rPr lang="ja-JP" altLang="en-US" sz="2800" dirty="0"/>
              <a:t>それぞれのゾーンでホスト名が被らなければ良い</a:t>
            </a:r>
          </a:p>
        </p:txBody>
      </p:sp>
      <p:sp>
        <p:nvSpPr>
          <p:cNvPr id="68" name="正方形/長方形 67"/>
          <p:cNvSpPr/>
          <p:nvPr/>
        </p:nvSpPr>
        <p:spPr>
          <a:xfrm>
            <a:off x="463331" y="1650741"/>
            <a:ext cx="3803522" cy="1384995"/>
          </a:xfrm>
          <a:prstGeom prst="rect">
            <a:avLst/>
          </a:prstGeom>
        </p:spPr>
        <p:txBody>
          <a:bodyPr wrap="square">
            <a:spAutoFit/>
          </a:bodyPr>
          <a:lstStyle/>
          <a:p>
            <a:r>
              <a:rPr lang="en-US" altLang="ja-JP" sz="2800" dirty="0" smtClean="0"/>
              <a:t>DNS</a:t>
            </a:r>
            <a:r>
              <a:rPr lang="ja-JP" altLang="en-US" sz="2800" dirty="0" smtClean="0"/>
              <a:t>サーバは各ゾーン内の電話帳</a:t>
            </a:r>
            <a:r>
              <a:rPr lang="en-US" altLang="ja-JP" sz="2800" dirty="0" smtClean="0"/>
              <a:t>(</a:t>
            </a:r>
            <a:r>
              <a:rPr lang="ja-JP" altLang="en-US" sz="2800" dirty="0" smtClean="0"/>
              <a:t>ゾーンファイル</a:t>
            </a:r>
            <a:r>
              <a:rPr lang="en-US" altLang="ja-JP" sz="2800" dirty="0" smtClean="0"/>
              <a:t>)</a:t>
            </a:r>
            <a:r>
              <a:rPr lang="ja-JP" altLang="en-US" sz="2800" dirty="0" smtClean="0"/>
              <a:t>を所持している</a:t>
            </a:r>
            <a:endParaRPr lang="ja-JP" altLang="en-US" sz="2800" dirty="0"/>
          </a:p>
        </p:txBody>
      </p:sp>
    </p:spTree>
    <p:extLst>
      <p:ext uri="{BB962C8B-B14F-4D97-AF65-F5344CB8AC3E}">
        <p14:creationId xmlns:p14="http://schemas.microsoft.com/office/powerpoint/2010/main" val="12901384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nodeType="clickEffect">
                                  <p:stCondLst>
                                    <p:cond delay="0"/>
                                  </p:stCondLst>
                                  <p:childTnLst>
                                    <p:animEffect transition="out" filter="blinds(horizontal)">
                                      <p:cBhvr>
                                        <p:cTn id="10" dur="500"/>
                                        <p:tgtEl>
                                          <p:spTgt spid="43"/>
                                        </p:tgtEl>
                                      </p:cBhvr>
                                    </p:animEffect>
                                    <p:set>
                                      <p:cBhvr>
                                        <p:cTn id="11" dur="1" fill="hold">
                                          <p:stCondLst>
                                            <p:cond delay="499"/>
                                          </p:stCondLst>
                                        </p:cTn>
                                        <p:tgtEl>
                                          <p:spTgt spid="43"/>
                                        </p:tgtEl>
                                        <p:attrNameLst>
                                          <p:attrName>style.visibility</p:attrName>
                                        </p:attrNameLst>
                                      </p:cBhvr>
                                      <p:to>
                                        <p:strVal val="hidden"/>
                                      </p:to>
                                    </p:set>
                                  </p:childTnLst>
                                </p:cTn>
                              </p:par>
                              <p:par>
                                <p:cTn id="12" presetID="1" presetClass="entr" presetSubtype="0" fill="hold" nodeType="withEffect">
                                  <p:stCondLst>
                                    <p:cond delay="0"/>
                                  </p:stCondLst>
                                  <p:childTnLst>
                                    <p:set>
                                      <p:cBhvr>
                                        <p:cTn id="13" dur="1" fill="hold">
                                          <p:stCondLst>
                                            <p:cond delay="0"/>
                                          </p:stCondLst>
                                        </p:cTn>
                                        <p:tgtEl>
                                          <p:spTgt spid="3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3" presetClass="exit" presetSubtype="10" fill="hold" nodeType="clickEffect">
                                  <p:stCondLst>
                                    <p:cond delay="0"/>
                                  </p:stCondLst>
                                  <p:childTnLst>
                                    <p:animEffect transition="out" filter="blinds(horizontal)">
                                      <p:cBhvr>
                                        <p:cTn id="17" dur="500"/>
                                        <p:tgtEl>
                                          <p:spTgt spid="36"/>
                                        </p:tgtEl>
                                      </p:cBhvr>
                                    </p:animEffect>
                                    <p:set>
                                      <p:cBhvr>
                                        <p:cTn id="18" dur="1" fill="hold">
                                          <p:stCondLst>
                                            <p:cond delay="499"/>
                                          </p:stCondLst>
                                        </p:cTn>
                                        <p:tgtEl>
                                          <p:spTgt spid="36"/>
                                        </p:tgtEl>
                                        <p:attrNameLst>
                                          <p:attrName>style.visibility</p:attrName>
                                        </p:attrNameLst>
                                      </p:cBhvr>
                                      <p:to>
                                        <p:strVal val="hidden"/>
                                      </p:to>
                                    </p:set>
                                  </p:childTnLst>
                                </p:cTn>
                              </p:par>
                              <p:par>
                                <p:cTn id="19" presetID="1" presetClass="entr" presetSubtype="0" fill="hold" nodeType="withEffect">
                                  <p:stCondLst>
                                    <p:cond delay="0"/>
                                  </p:stCondLst>
                                  <p:childTnLst>
                                    <p:set>
                                      <p:cBhvr>
                                        <p:cTn id="20" dur="1" fill="hold">
                                          <p:stCondLst>
                                            <p:cond delay="0"/>
                                          </p:stCondLst>
                                        </p:cTn>
                                        <p:tgtEl>
                                          <p:spTgt spid="6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xit" presetSubtype="10" fill="hold" nodeType="clickEffect">
                                  <p:stCondLst>
                                    <p:cond delay="0"/>
                                  </p:stCondLst>
                                  <p:childTnLst>
                                    <p:animEffect transition="out" filter="blinds(horizontal)">
                                      <p:cBhvr>
                                        <p:cTn id="24" dur="500"/>
                                        <p:tgtEl>
                                          <p:spTgt spid="64"/>
                                        </p:tgtEl>
                                      </p:cBhvr>
                                    </p:animEffect>
                                    <p:set>
                                      <p:cBhvr>
                                        <p:cTn id="25" dur="1" fill="hold">
                                          <p:stCondLst>
                                            <p:cond delay="499"/>
                                          </p:stCondLst>
                                        </p:cTn>
                                        <p:tgtEl>
                                          <p:spTgt spid="64"/>
                                        </p:tgtEl>
                                        <p:attrNameLst>
                                          <p:attrName>style.visibility</p:attrName>
                                        </p:attrNameLst>
                                      </p:cBhvr>
                                      <p:to>
                                        <p:strVal val="hidden"/>
                                      </p:to>
                                    </p:set>
                                  </p:childTnLst>
                                </p:cTn>
                              </p:par>
                              <p:par>
                                <p:cTn id="26" presetID="1" presetClass="entr" presetSubtype="0"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25"/>
                                        </p:tgtEl>
                                      </p:cBhvr>
                                    </p:animEffect>
                                    <p:set>
                                      <p:cBhvr>
                                        <p:cTn id="32" dur="1" fill="hold">
                                          <p:stCondLst>
                                            <p:cond delay="499"/>
                                          </p:stCondLst>
                                        </p:cTn>
                                        <p:tgtEl>
                                          <p:spTgt spid="25"/>
                                        </p:tgtEl>
                                        <p:attrNameLst>
                                          <p:attrName>style.visibility</p:attrName>
                                        </p:attrNameLst>
                                      </p:cBhvr>
                                      <p:to>
                                        <p:strVal val="hidden"/>
                                      </p:to>
                                    </p:set>
                                  </p:childTnLst>
                                </p:cTn>
                              </p:par>
                              <p:par>
                                <p:cTn id="33" presetID="1" presetClass="entr" presetSubtype="0" fill="hold" nodeType="with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xit" presetSubtype="10" fill="hold" nodeType="clickEffect">
                                  <p:stCondLst>
                                    <p:cond delay="0"/>
                                  </p:stCondLst>
                                  <p:childTnLst>
                                    <p:animEffect transition="out" filter="blinds(horizontal)">
                                      <p:cBhvr>
                                        <p:cTn id="38" dur="500"/>
                                        <p:tgtEl>
                                          <p:spTgt spid="65"/>
                                        </p:tgtEl>
                                      </p:cBhvr>
                                    </p:animEffect>
                                    <p:set>
                                      <p:cBhvr>
                                        <p:cTn id="39" dur="1" fill="hold">
                                          <p:stCondLst>
                                            <p:cond delay="499"/>
                                          </p:stCondLst>
                                        </p:cTn>
                                        <p:tgtEl>
                                          <p:spTgt spid="65"/>
                                        </p:tgtEl>
                                        <p:attrNameLst>
                                          <p:attrName>style.visibility</p:attrName>
                                        </p:attrNameLst>
                                      </p:cBhvr>
                                      <p:to>
                                        <p:strVal val="hidden"/>
                                      </p:to>
                                    </p:set>
                                  </p:childTnLst>
                                </p:cTn>
                              </p:par>
                              <p:par>
                                <p:cTn id="40" presetID="1" presetClass="entr" presetSubtype="0" fill="hold" nodeType="withEffect">
                                  <p:stCondLst>
                                    <p:cond delay="0"/>
                                  </p:stCondLst>
                                  <p:childTnLst>
                                    <p:set>
                                      <p:cBhvr>
                                        <p:cTn id="41"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6477000"/>
            <a:ext cx="8229600" cy="260306"/>
          </a:xfrm>
        </p:spPr>
        <p:txBody>
          <a:bodyPr>
            <a:normAutofit fontScale="55000" lnSpcReduction="20000"/>
          </a:bodyPr>
          <a:lstStyle/>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
        <p:nvSpPr>
          <p:cNvPr id="6" name="正方形/長方形 5"/>
          <p:cNvSpPr/>
          <p:nvPr/>
        </p:nvSpPr>
        <p:spPr>
          <a:xfrm>
            <a:off x="1000138" y="1220346"/>
            <a:ext cx="3134191" cy="800219"/>
          </a:xfrm>
          <a:prstGeom prst="rect">
            <a:avLst/>
          </a:prstGeom>
        </p:spPr>
        <p:txBody>
          <a:bodyPr wrap="none">
            <a:spAutoFit/>
          </a:bodyPr>
          <a:lstStyle/>
          <a:p>
            <a:r>
              <a:rPr lang="ja-JP" altLang="en-US" sz="4600" dirty="0">
                <a:solidFill>
                  <a:srgbClr val="D9451E"/>
                </a:solidFill>
              </a:rPr>
              <a:t>電脳飯店の</a:t>
            </a:r>
          </a:p>
        </p:txBody>
      </p:sp>
      <p:sp>
        <p:nvSpPr>
          <p:cNvPr id="9" name="正方形/長方形 8"/>
          <p:cNvSpPr/>
          <p:nvPr/>
        </p:nvSpPr>
        <p:spPr>
          <a:xfrm>
            <a:off x="3009345" y="3090586"/>
            <a:ext cx="3366063" cy="800219"/>
          </a:xfrm>
          <a:prstGeom prst="rect">
            <a:avLst/>
          </a:prstGeom>
        </p:spPr>
        <p:txBody>
          <a:bodyPr wrap="none">
            <a:spAutoFit/>
          </a:bodyPr>
          <a:lstStyle/>
          <a:p>
            <a:r>
              <a:rPr lang="en-US" altLang="ja-JP" sz="4600" dirty="0" err="1">
                <a:solidFill>
                  <a:srgbClr val="D9451E"/>
                </a:solidFill>
              </a:rPr>
              <a:t>g</a:t>
            </a:r>
            <a:r>
              <a:rPr lang="en-US" altLang="ja-JP" sz="4600" dirty="0" err="1" smtClean="0">
                <a:solidFill>
                  <a:srgbClr val="D9451E"/>
                </a:solidFill>
              </a:rPr>
              <a:t>oogle.co.jp</a:t>
            </a:r>
            <a:endParaRPr lang="ja-JP" altLang="en-US" sz="4600" dirty="0">
              <a:solidFill>
                <a:srgbClr val="D9451E"/>
              </a:solidFill>
            </a:endParaRPr>
          </a:p>
        </p:txBody>
      </p:sp>
      <p:sp>
        <p:nvSpPr>
          <p:cNvPr id="10" name="正方形/長方形 9"/>
          <p:cNvSpPr/>
          <p:nvPr/>
        </p:nvSpPr>
        <p:spPr>
          <a:xfrm>
            <a:off x="3839347" y="4153695"/>
            <a:ext cx="5072122" cy="800219"/>
          </a:xfrm>
          <a:prstGeom prst="rect">
            <a:avLst/>
          </a:prstGeom>
        </p:spPr>
        <p:txBody>
          <a:bodyPr wrap="none">
            <a:spAutoFit/>
          </a:bodyPr>
          <a:lstStyle/>
          <a:p>
            <a:r>
              <a:rPr lang="ja-JP" altLang="en-US" sz="4600" dirty="0" smtClean="0">
                <a:solidFill>
                  <a:srgbClr val="D9451E"/>
                </a:solidFill>
              </a:rPr>
              <a:t>にアクセスする場合</a:t>
            </a:r>
            <a:endParaRPr lang="ja-JP" altLang="en-US" sz="4600" dirty="0">
              <a:solidFill>
                <a:srgbClr val="D9451E"/>
              </a:solidFill>
            </a:endParaRPr>
          </a:p>
        </p:txBody>
      </p:sp>
      <p:sp>
        <p:nvSpPr>
          <p:cNvPr id="11" name="正方形/長方形 10"/>
          <p:cNvSpPr/>
          <p:nvPr/>
        </p:nvSpPr>
        <p:spPr>
          <a:xfrm>
            <a:off x="2041168" y="2211933"/>
            <a:ext cx="3584973" cy="800219"/>
          </a:xfrm>
          <a:prstGeom prst="rect">
            <a:avLst/>
          </a:prstGeom>
        </p:spPr>
        <p:txBody>
          <a:bodyPr wrap="none">
            <a:spAutoFit/>
          </a:bodyPr>
          <a:lstStyle/>
          <a:p>
            <a:r>
              <a:rPr lang="ja-JP" altLang="en-US" sz="4600" dirty="0" smtClean="0">
                <a:solidFill>
                  <a:srgbClr val="D9451E"/>
                </a:solidFill>
              </a:rPr>
              <a:t>と</a:t>
            </a:r>
            <a:r>
              <a:rPr lang="ja-JP" altLang="en-US" sz="4600" dirty="0" smtClean="0">
                <a:solidFill>
                  <a:srgbClr val="D9451E"/>
                </a:solidFill>
              </a:rPr>
              <a:t>ある</a:t>
            </a:r>
            <a:r>
              <a:rPr lang="en-US" altLang="ja-JP" sz="4600" dirty="0" smtClean="0">
                <a:solidFill>
                  <a:srgbClr val="D9451E"/>
                </a:solidFill>
              </a:rPr>
              <a:t>PC</a:t>
            </a:r>
            <a:r>
              <a:rPr lang="ja-JP" altLang="en-US" sz="4600" dirty="0" smtClean="0">
                <a:solidFill>
                  <a:srgbClr val="D9451E"/>
                </a:solidFill>
              </a:rPr>
              <a:t>から</a:t>
            </a:r>
            <a:endParaRPr lang="ja-JP" altLang="en-US" sz="4600" dirty="0">
              <a:solidFill>
                <a:srgbClr val="D9451E"/>
              </a:solidFill>
            </a:endParaRPr>
          </a:p>
        </p:txBody>
      </p:sp>
    </p:spTree>
    <p:extLst>
      <p:ext uri="{BB962C8B-B14F-4D97-AF65-F5344CB8AC3E}">
        <p14:creationId xmlns:p14="http://schemas.microsoft.com/office/powerpoint/2010/main" val="33766667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83536"/>
            <a:ext cx="8229600" cy="990600"/>
          </a:xfrm>
        </p:spPr>
        <p:txBody>
          <a:bodyPr/>
          <a:lstStyle/>
          <a:p>
            <a:r>
              <a:rPr kumimoji="1" lang="en-US" altLang="ja-JP" dirty="0" smtClean="0"/>
              <a:t>DNS</a:t>
            </a:r>
            <a:r>
              <a:rPr kumimoji="1" lang="ja-JP" altLang="en-US" dirty="0" smtClean="0"/>
              <a:t>の名前解決</a:t>
            </a:r>
            <a:endParaRPr kumimoji="1" lang="ja-JP" altLang="en-US" dirty="0"/>
          </a:p>
        </p:txBody>
      </p:sp>
      <p:sp>
        <p:nvSpPr>
          <p:cNvPr id="4" name="テキスト ボックス 3"/>
          <p:cNvSpPr txBox="1"/>
          <p:nvPr/>
        </p:nvSpPr>
        <p:spPr>
          <a:xfrm>
            <a:off x="10189602" y="913985"/>
            <a:ext cx="184666" cy="369332"/>
          </a:xfrm>
          <a:prstGeom prst="rect">
            <a:avLst/>
          </a:prstGeom>
          <a:noFill/>
        </p:spPr>
        <p:txBody>
          <a:bodyPr wrap="none" rtlCol="0">
            <a:spAutoFit/>
          </a:bodyPr>
          <a:lstStyle/>
          <a:p>
            <a:endParaRPr kumimoji="1" lang="ja-JP" altLang="en-US" dirty="0"/>
          </a:p>
        </p:txBody>
      </p:sp>
      <p:pic>
        <p:nvPicPr>
          <p:cNvPr id="6" name="図 5" descr="スクリーンショット 2012-11-30 11.06.1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296" y="4826255"/>
            <a:ext cx="1430917" cy="1399675"/>
          </a:xfrm>
          <a:prstGeom prst="rect">
            <a:avLst/>
          </a:prstGeom>
        </p:spPr>
      </p:pic>
      <p:pic>
        <p:nvPicPr>
          <p:cNvPr id="7" name="図 6" descr="スクリーンショット 2012-11-30 11.08.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7319" y="2776414"/>
            <a:ext cx="820180" cy="1456527"/>
          </a:xfrm>
          <a:prstGeom prst="rect">
            <a:avLst/>
          </a:prstGeom>
        </p:spPr>
      </p:pic>
      <p:pic>
        <p:nvPicPr>
          <p:cNvPr id="8" name="図 7" descr="スクリーンショット 2012-11-30 11.08.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1412" y="2500107"/>
            <a:ext cx="820180" cy="1456527"/>
          </a:xfrm>
          <a:prstGeom prst="rect">
            <a:avLst/>
          </a:prstGeom>
        </p:spPr>
      </p:pic>
      <p:pic>
        <p:nvPicPr>
          <p:cNvPr id="9" name="図 8" descr="スクリーンショット 2012-11-30 11.08.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2297" y="1102755"/>
            <a:ext cx="820180" cy="1456527"/>
          </a:xfrm>
          <a:prstGeom prst="rect">
            <a:avLst/>
          </a:prstGeom>
        </p:spPr>
      </p:pic>
      <p:pic>
        <p:nvPicPr>
          <p:cNvPr id="10" name="図 9" descr="スクリーンショット 2012-11-30 11.08.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5259" y="3905893"/>
            <a:ext cx="820180" cy="1456527"/>
          </a:xfrm>
          <a:prstGeom prst="rect">
            <a:avLst/>
          </a:prstGeom>
        </p:spPr>
      </p:pic>
      <p:pic>
        <p:nvPicPr>
          <p:cNvPr id="11" name="図 10" descr="スクリーンショット 2012-11-30 11.08.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96888" y="5286934"/>
            <a:ext cx="820180" cy="1456527"/>
          </a:xfrm>
          <a:prstGeom prst="rect">
            <a:avLst/>
          </a:prstGeom>
        </p:spPr>
      </p:pic>
      <p:sp>
        <p:nvSpPr>
          <p:cNvPr id="17" name="正方形/長方形 16"/>
          <p:cNvSpPr/>
          <p:nvPr/>
        </p:nvSpPr>
        <p:spPr>
          <a:xfrm>
            <a:off x="558481" y="2117957"/>
            <a:ext cx="1453683" cy="646331"/>
          </a:xfrm>
          <a:prstGeom prst="rect">
            <a:avLst/>
          </a:prstGeom>
        </p:spPr>
        <p:txBody>
          <a:bodyPr wrap="square">
            <a:spAutoFit/>
          </a:bodyPr>
          <a:lstStyle/>
          <a:p>
            <a:pPr>
              <a:defRPr/>
            </a:pPr>
            <a:r>
              <a:rPr lang="en-US" altLang="ja-JP" dirty="0"/>
              <a:t>y</a:t>
            </a:r>
            <a:r>
              <a:rPr lang="en-US" altLang="ja-JP" dirty="0" smtClean="0"/>
              <a:t>ellow(</a:t>
            </a:r>
            <a:r>
              <a:rPr lang="en-US" altLang="ja-JP" dirty="0" err="1" smtClean="0"/>
              <a:t>ep</a:t>
            </a:r>
            <a:r>
              <a:rPr lang="ja-JP" altLang="en-US" dirty="0"/>
              <a:t>の</a:t>
            </a:r>
            <a:r>
              <a:rPr lang="en-US" altLang="ja-JP" dirty="0"/>
              <a:t>DNS</a:t>
            </a:r>
            <a:r>
              <a:rPr lang="ja-JP" altLang="en-US" dirty="0"/>
              <a:t>サーバ</a:t>
            </a:r>
            <a:r>
              <a:rPr lang="en-US" altLang="ja-JP" dirty="0"/>
              <a:t>)</a:t>
            </a:r>
            <a:endParaRPr lang="ja-JP" altLang="en-US" dirty="0"/>
          </a:p>
        </p:txBody>
      </p:sp>
      <p:sp>
        <p:nvSpPr>
          <p:cNvPr id="18" name="正方形/長方形 17"/>
          <p:cNvSpPr/>
          <p:nvPr/>
        </p:nvSpPr>
        <p:spPr>
          <a:xfrm>
            <a:off x="114654" y="6178644"/>
            <a:ext cx="2087186" cy="369332"/>
          </a:xfrm>
          <a:prstGeom prst="rect">
            <a:avLst/>
          </a:prstGeom>
        </p:spPr>
        <p:txBody>
          <a:bodyPr wrap="square">
            <a:spAutoFit/>
          </a:bodyPr>
          <a:lstStyle/>
          <a:p>
            <a:r>
              <a:rPr lang="ja-JP" altLang="en-US" dirty="0"/>
              <a:t>電脳飯店</a:t>
            </a:r>
            <a:r>
              <a:rPr lang="ja-JP" altLang="en-US" dirty="0" smtClean="0"/>
              <a:t>のある</a:t>
            </a:r>
            <a:r>
              <a:rPr lang="en-US" altLang="ja-JP" dirty="0"/>
              <a:t>PC</a:t>
            </a:r>
            <a:endParaRPr lang="ja-JP" altLang="en-US" dirty="0"/>
          </a:p>
        </p:txBody>
      </p:sp>
      <p:cxnSp>
        <p:nvCxnSpPr>
          <p:cNvPr id="20" name="直線矢印コネクタ 19"/>
          <p:cNvCxnSpPr/>
          <p:nvPr/>
        </p:nvCxnSpPr>
        <p:spPr>
          <a:xfrm>
            <a:off x="2533863" y="3145746"/>
            <a:ext cx="3668434"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直線矢印コネクタ 43"/>
          <p:cNvCxnSpPr/>
          <p:nvPr/>
        </p:nvCxnSpPr>
        <p:spPr>
          <a:xfrm flipH="1">
            <a:off x="2485163" y="3305949"/>
            <a:ext cx="3722327" cy="1"/>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33" name="カギ線コネクタ 32"/>
          <p:cNvCxnSpPr/>
          <p:nvPr/>
        </p:nvCxnSpPr>
        <p:spPr>
          <a:xfrm flipV="1">
            <a:off x="2156877" y="1700472"/>
            <a:ext cx="4079381" cy="1157205"/>
          </a:xfrm>
          <a:prstGeom prst="bentConnector3">
            <a:avLst>
              <a:gd name="adj1" fmla="val 14"/>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37" name="カギ線コネクタ 36"/>
          <p:cNvCxnSpPr/>
          <p:nvPr/>
        </p:nvCxnSpPr>
        <p:spPr>
          <a:xfrm>
            <a:off x="2367366" y="4116697"/>
            <a:ext cx="3934669" cy="389823"/>
          </a:xfrm>
          <a:prstGeom prst="bentConnector3">
            <a:avLst>
              <a:gd name="adj1" fmla="val -153"/>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40" name="カギ線コネクタ 39"/>
          <p:cNvCxnSpPr/>
          <p:nvPr/>
        </p:nvCxnSpPr>
        <p:spPr>
          <a:xfrm>
            <a:off x="2117409" y="4197224"/>
            <a:ext cx="4242474" cy="1519405"/>
          </a:xfrm>
          <a:prstGeom prst="bentConnector3">
            <a:avLst>
              <a:gd name="adj1" fmla="val -235"/>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1" name="カギ線コネクタ 50"/>
          <p:cNvCxnSpPr/>
          <p:nvPr/>
        </p:nvCxnSpPr>
        <p:spPr>
          <a:xfrm rot="10800000" flipV="1">
            <a:off x="2301588" y="1893459"/>
            <a:ext cx="3934669" cy="964217"/>
          </a:xfrm>
          <a:prstGeom prst="bentConnector3">
            <a:avLst>
              <a:gd name="adj1" fmla="val 100153"/>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74" name="カギ線コネクタ 73"/>
          <p:cNvCxnSpPr/>
          <p:nvPr/>
        </p:nvCxnSpPr>
        <p:spPr>
          <a:xfrm rot="10800000">
            <a:off x="2012165" y="4259999"/>
            <a:ext cx="4203007" cy="1622460"/>
          </a:xfrm>
          <a:prstGeom prst="bentConnector3">
            <a:avLst>
              <a:gd name="adj1" fmla="val 10008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83" name="カギ線コネクタ 82"/>
          <p:cNvCxnSpPr/>
          <p:nvPr/>
        </p:nvCxnSpPr>
        <p:spPr>
          <a:xfrm rot="10800000">
            <a:off x="2280503" y="4116697"/>
            <a:ext cx="4079381" cy="545820"/>
          </a:xfrm>
          <a:prstGeom prst="bentConnector3">
            <a:avLst>
              <a:gd name="adj1" fmla="val 100309"/>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90" name="正方形/長方形 89"/>
          <p:cNvSpPr/>
          <p:nvPr/>
        </p:nvSpPr>
        <p:spPr>
          <a:xfrm>
            <a:off x="2204149" y="1331140"/>
            <a:ext cx="3744059" cy="369332"/>
          </a:xfrm>
          <a:prstGeom prst="rect">
            <a:avLst/>
          </a:prstGeom>
        </p:spPr>
        <p:txBody>
          <a:bodyPr wrap="none">
            <a:spAutoFit/>
          </a:bodyPr>
          <a:lstStyle/>
          <a:p>
            <a:r>
              <a:rPr lang="en-US" altLang="ja-JP" dirty="0" err="1" smtClean="0"/>
              <a:t>www.google.co.jp</a:t>
            </a:r>
            <a:r>
              <a:rPr lang="en-US" altLang="ja-JP" dirty="0" smtClean="0"/>
              <a:t> </a:t>
            </a:r>
            <a:r>
              <a:rPr lang="ja-JP" altLang="en-US" dirty="0" smtClean="0"/>
              <a:t>の</a:t>
            </a:r>
            <a:r>
              <a:rPr lang="en-US" altLang="ja-JP" dirty="0" smtClean="0"/>
              <a:t>IP</a:t>
            </a:r>
            <a:r>
              <a:rPr lang="ja-JP" altLang="en-US" dirty="0" smtClean="0"/>
              <a:t>アドレスは？</a:t>
            </a:r>
            <a:endParaRPr lang="en-US" altLang="ja-JP" dirty="0"/>
          </a:p>
        </p:txBody>
      </p:sp>
      <p:sp>
        <p:nvSpPr>
          <p:cNvPr id="91" name="正方形/長方形 90"/>
          <p:cNvSpPr/>
          <p:nvPr/>
        </p:nvSpPr>
        <p:spPr>
          <a:xfrm>
            <a:off x="2760563" y="1993729"/>
            <a:ext cx="2185214" cy="369332"/>
          </a:xfrm>
          <a:prstGeom prst="rect">
            <a:avLst/>
          </a:prstGeom>
        </p:spPr>
        <p:txBody>
          <a:bodyPr wrap="none">
            <a:spAutoFit/>
          </a:bodyPr>
          <a:lstStyle/>
          <a:p>
            <a:r>
              <a:rPr lang="en-US" altLang="ja-JP" dirty="0" err="1" smtClean="0"/>
              <a:t>jp</a:t>
            </a:r>
            <a:r>
              <a:rPr lang="ja-JP" altLang="en-US" dirty="0" smtClean="0"/>
              <a:t>のネームサーバへ</a:t>
            </a:r>
            <a:endParaRPr lang="en-US" altLang="ja-JP" dirty="0"/>
          </a:p>
        </p:txBody>
      </p:sp>
      <p:sp>
        <p:nvSpPr>
          <p:cNvPr id="92" name="正方形/長方形 91"/>
          <p:cNvSpPr/>
          <p:nvPr/>
        </p:nvSpPr>
        <p:spPr>
          <a:xfrm>
            <a:off x="7022477" y="1893459"/>
            <a:ext cx="2133918" cy="369332"/>
          </a:xfrm>
          <a:prstGeom prst="rect">
            <a:avLst/>
          </a:prstGeom>
        </p:spPr>
        <p:txBody>
          <a:bodyPr wrap="none">
            <a:spAutoFit/>
          </a:bodyPr>
          <a:lstStyle/>
          <a:p>
            <a:r>
              <a:rPr lang="ja-JP" altLang="en-US" dirty="0" smtClean="0"/>
              <a:t>ルートネームサーバ</a:t>
            </a:r>
            <a:endParaRPr lang="en-US" altLang="ja-JP" dirty="0"/>
          </a:p>
        </p:txBody>
      </p:sp>
      <p:sp>
        <p:nvSpPr>
          <p:cNvPr id="107" name="正方形/長方形 106"/>
          <p:cNvSpPr/>
          <p:nvPr/>
        </p:nvSpPr>
        <p:spPr>
          <a:xfrm>
            <a:off x="2769845" y="4648099"/>
            <a:ext cx="3121367" cy="369332"/>
          </a:xfrm>
          <a:prstGeom prst="rect">
            <a:avLst/>
          </a:prstGeom>
        </p:spPr>
        <p:txBody>
          <a:bodyPr wrap="none">
            <a:spAutoFit/>
          </a:bodyPr>
          <a:lstStyle/>
          <a:p>
            <a:r>
              <a:rPr lang="en-US" altLang="ja-JP" dirty="0" err="1" smtClean="0"/>
              <a:t>Google.co.jp</a:t>
            </a:r>
            <a:r>
              <a:rPr lang="en-US" altLang="ja-JP" dirty="0" smtClean="0"/>
              <a:t> </a:t>
            </a:r>
            <a:r>
              <a:rPr lang="ja-JP" altLang="en-US" dirty="0" smtClean="0"/>
              <a:t>ネームサーバへ</a:t>
            </a:r>
            <a:endParaRPr lang="en-US" altLang="ja-JP" dirty="0"/>
          </a:p>
        </p:txBody>
      </p:sp>
      <p:sp>
        <p:nvSpPr>
          <p:cNvPr id="108" name="正方形/長方形 107"/>
          <p:cNvSpPr/>
          <p:nvPr/>
        </p:nvSpPr>
        <p:spPr>
          <a:xfrm>
            <a:off x="3120734" y="3351895"/>
            <a:ext cx="2544286" cy="369332"/>
          </a:xfrm>
          <a:prstGeom prst="rect">
            <a:avLst/>
          </a:prstGeom>
        </p:spPr>
        <p:txBody>
          <a:bodyPr wrap="none">
            <a:spAutoFit/>
          </a:bodyPr>
          <a:lstStyle/>
          <a:p>
            <a:r>
              <a:rPr lang="en-US" altLang="ja-JP" dirty="0" err="1" smtClean="0"/>
              <a:t>co.jp</a:t>
            </a:r>
            <a:r>
              <a:rPr lang="en-US" altLang="ja-JP" dirty="0" smtClean="0"/>
              <a:t> </a:t>
            </a:r>
            <a:r>
              <a:rPr lang="ja-JP" altLang="en-US" dirty="0" smtClean="0"/>
              <a:t>のネームサーバへ</a:t>
            </a:r>
            <a:endParaRPr lang="en-US" altLang="ja-JP" dirty="0"/>
          </a:p>
        </p:txBody>
      </p:sp>
      <p:sp>
        <p:nvSpPr>
          <p:cNvPr id="109" name="正方形/長方形 108"/>
          <p:cNvSpPr/>
          <p:nvPr/>
        </p:nvSpPr>
        <p:spPr>
          <a:xfrm>
            <a:off x="6991465" y="3163067"/>
            <a:ext cx="2018501" cy="369332"/>
          </a:xfrm>
          <a:prstGeom prst="rect">
            <a:avLst/>
          </a:prstGeom>
        </p:spPr>
        <p:txBody>
          <a:bodyPr wrap="none">
            <a:spAutoFit/>
          </a:bodyPr>
          <a:lstStyle/>
          <a:p>
            <a:r>
              <a:rPr lang="en-US" altLang="ja-JP" dirty="0" err="1" smtClean="0"/>
              <a:t>jp</a:t>
            </a:r>
            <a:r>
              <a:rPr lang="en-US" altLang="ja-JP" dirty="0" smtClean="0"/>
              <a:t> </a:t>
            </a:r>
            <a:r>
              <a:rPr lang="ja-JP" altLang="en-US" dirty="0" smtClean="0"/>
              <a:t>のネームサーバ</a:t>
            </a:r>
            <a:endParaRPr lang="en-US" altLang="ja-JP" dirty="0"/>
          </a:p>
        </p:txBody>
      </p:sp>
      <p:sp>
        <p:nvSpPr>
          <p:cNvPr id="110" name="正方形/長方形 109"/>
          <p:cNvSpPr/>
          <p:nvPr/>
        </p:nvSpPr>
        <p:spPr>
          <a:xfrm>
            <a:off x="7084175" y="4345615"/>
            <a:ext cx="2018501" cy="369332"/>
          </a:xfrm>
          <a:prstGeom prst="rect">
            <a:avLst/>
          </a:prstGeom>
        </p:spPr>
        <p:txBody>
          <a:bodyPr wrap="none">
            <a:spAutoFit/>
          </a:bodyPr>
          <a:lstStyle/>
          <a:p>
            <a:r>
              <a:rPr lang="en-US" altLang="ja-JP" dirty="0" err="1"/>
              <a:t>c</a:t>
            </a:r>
            <a:r>
              <a:rPr lang="en-US" altLang="ja-JP" dirty="0" err="1" smtClean="0"/>
              <a:t>o.jp</a:t>
            </a:r>
            <a:r>
              <a:rPr lang="ja-JP" altLang="en-US" dirty="0" smtClean="0"/>
              <a:t>ネームサーバ</a:t>
            </a:r>
            <a:endParaRPr lang="en-US" altLang="ja-JP" dirty="0"/>
          </a:p>
        </p:txBody>
      </p:sp>
      <p:sp>
        <p:nvSpPr>
          <p:cNvPr id="113" name="正方形/長方形 112"/>
          <p:cNvSpPr/>
          <p:nvPr/>
        </p:nvSpPr>
        <p:spPr>
          <a:xfrm>
            <a:off x="2458238" y="2673011"/>
            <a:ext cx="3744059" cy="369332"/>
          </a:xfrm>
          <a:prstGeom prst="rect">
            <a:avLst/>
          </a:prstGeom>
        </p:spPr>
        <p:txBody>
          <a:bodyPr wrap="none">
            <a:spAutoFit/>
          </a:bodyPr>
          <a:lstStyle/>
          <a:p>
            <a:r>
              <a:rPr lang="en-US" altLang="ja-JP" dirty="0" err="1"/>
              <a:t>www.google.co.jp</a:t>
            </a:r>
            <a:r>
              <a:rPr lang="en-US" altLang="ja-JP" dirty="0"/>
              <a:t> </a:t>
            </a:r>
            <a:r>
              <a:rPr lang="ja-JP" altLang="en-US" dirty="0"/>
              <a:t>の</a:t>
            </a:r>
            <a:r>
              <a:rPr lang="en-US" altLang="ja-JP" dirty="0"/>
              <a:t>IP</a:t>
            </a:r>
            <a:r>
              <a:rPr lang="ja-JP" altLang="en-US" dirty="0"/>
              <a:t>アドレスは？</a:t>
            </a:r>
            <a:endParaRPr lang="en-US" altLang="ja-JP" dirty="0"/>
          </a:p>
        </p:txBody>
      </p:sp>
      <p:sp>
        <p:nvSpPr>
          <p:cNvPr id="114" name="正方形/長方形 113"/>
          <p:cNvSpPr/>
          <p:nvPr/>
        </p:nvSpPr>
        <p:spPr>
          <a:xfrm>
            <a:off x="2615825" y="4137188"/>
            <a:ext cx="3744059" cy="369332"/>
          </a:xfrm>
          <a:prstGeom prst="rect">
            <a:avLst/>
          </a:prstGeom>
        </p:spPr>
        <p:txBody>
          <a:bodyPr wrap="none">
            <a:spAutoFit/>
          </a:bodyPr>
          <a:lstStyle/>
          <a:p>
            <a:r>
              <a:rPr lang="en-US" altLang="ja-JP" dirty="0" err="1"/>
              <a:t>www.google.co.jp</a:t>
            </a:r>
            <a:r>
              <a:rPr lang="en-US" altLang="ja-JP" dirty="0"/>
              <a:t> </a:t>
            </a:r>
            <a:r>
              <a:rPr lang="ja-JP" altLang="en-US" dirty="0"/>
              <a:t>の</a:t>
            </a:r>
            <a:r>
              <a:rPr lang="en-US" altLang="ja-JP" dirty="0"/>
              <a:t>IP</a:t>
            </a:r>
            <a:r>
              <a:rPr lang="ja-JP" altLang="en-US" dirty="0"/>
              <a:t>アドレスは？</a:t>
            </a:r>
            <a:endParaRPr lang="en-US" altLang="ja-JP" dirty="0"/>
          </a:p>
        </p:txBody>
      </p:sp>
      <p:sp>
        <p:nvSpPr>
          <p:cNvPr id="115" name="正方形/長方形 114"/>
          <p:cNvSpPr/>
          <p:nvPr/>
        </p:nvSpPr>
        <p:spPr>
          <a:xfrm>
            <a:off x="2615825" y="5347297"/>
            <a:ext cx="3744059" cy="369332"/>
          </a:xfrm>
          <a:prstGeom prst="rect">
            <a:avLst/>
          </a:prstGeom>
        </p:spPr>
        <p:txBody>
          <a:bodyPr wrap="none">
            <a:spAutoFit/>
          </a:bodyPr>
          <a:lstStyle/>
          <a:p>
            <a:r>
              <a:rPr lang="en-US" altLang="ja-JP" dirty="0" err="1"/>
              <a:t>www.google.co.jp</a:t>
            </a:r>
            <a:r>
              <a:rPr lang="en-US" altLang="ja-JP" dirty="0"/>
              <a:t> </a:t>
            </a:r>
            <a:r>
              <a:rPr lang="ja-JP" altLang="en-US" dirty="0"/>
              <a:t>の</a:t>
            </a:r>
            <a:r>
              <a:rPr lang="en-US" altLang="ja-JP" dirty="0"/>
              <a:t>IP</a:t>
            </a:r>
            <a:r>
              <a:rPr lang="ja-JP" altLang="en-US" dirty="0"/>
              <a:t>アドレスは？</a:t>
            </a:r>
            <a:endParaRPr lang="en-US" altLang="ja-JP" dirty="0"/>
          </a:p>
        </p:txBody>
      </p:sp>
      <p:sp>
        <p:nvSpPr>
          <p:cNvPr id="117" name="正方形/長方形 116"/>
          <p:cNvSpPr/>
          <p:nvPr/>
        </p:nvSpPr>
        <p:spPr>
          <a:xfrm>
            <a:off x="7082835" y="5513128"/>
            <a:ext cx="1993880" cy="646331"/>
          </a:xfrm>
          <a:prstGeom prst="rect">
            <a:avLst/>
          </a:prstGeom>
        </p:spPr>
        <p:txBody>
          <a:bodyPr wrap="none">
            <a:spAutoFit/>
          </a:bodyPr>
          <a:lstStyle/>
          <a:p>
            <a:r>
              <a:rPr lang="en-US" altLang="ja-JP" dirty="0" smtClean="0">
                <a:hlinkClick r:id="rId5"/>
              </a:rPr>
              <a:t>www.google.co.jp</a:t>
            </a:r>
            <a:endParaRPr lang="en-US" altLang="ja-JP" dirty="0" smtClean="0"/>
          </a:p>
          <a:p>
            <a:r>
              <a:rPr lang="ja-JP" altLang="en-US" dirty="0" smtClean="0"/>
              <a:t>のネームサーバ</a:t>
            </a:r>
            <a:endParaRPr lang="ja-JP" altLang="en-US" dirty="0"/>
          </a:p>
        </p:txBody>
      </p:sp>
      <p:sp>
        <p:nvSpPr>
          <p:cNvPr id="118" name="正方形/長方形 117"/>
          <p:cNvSpPr/>
          <p:nvPr/>
        </p:nvSpPr>
        <p:spPr>
          <a:xfrm>
            <a:off x="3120734" y="5882460"/>
            <a:ext cx="2155082" cy="369332"/>
          </a:xfrm>
          <a:prstGeom prst="rect">
            <a:avLst/>
          </a:prstGeom>
        </p:spPr>
        <p:txBody>
          <a:bodyPr wrap="none">
            <a:spAutoFit/>
          </a:bodyPr>
          <a:lstStyle/>
          <a:p>
            <a:r>
              <a:rPr lang="en-US" altLang="ja-JP" dirty="0" smtClean="0"/>
              <a:t>173.194.38.88 </a:t>
            </a:r>
            <a:r>
              <a:rPr lang="ja-JP" altLang="en-US" dirty="0" smtClean="0"/>
              <a:t>です</a:t>
            </a:r>
            <a:endParaRPr lang="ja-JP" altLang="en-US" dirty="0"/>
          </a:p>
        </p:txBody>
      </p:sp>
      <p:cxnSp>
        <p:nvCxnSpPr>
          <p:cNvPr id="125" name="カギ線コネクタ 124"/>
          <p:cNvCxnSpPr/>
          <p:nvPr/>
        </p:nvCxnSpPr>
        <p:spPr>
          <a:xfrm rot="5400000" flipH="1" flipV="1">
            <a:off x="678335" y="3759070"/>
            <a:ext cx="1155735" cy="978637"/>
          </a:xfrm>
          <a:prstGeom prst="bentConnector3">
            <a:avLst>
              <a:gd name="adj1" fmla="val 99163"/>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cxnSp>
        <p:nvCxnSpPr>
          <p:cNvPr id="126" name="カギ線コネクタ 125"/>
          <p:cNvCxnSpPr/>
          <p:nvPr/>
        </p:nvCxnSpPr>
        <p:spPr>
          <a:xfrm rot="5400000">
            <a:off x="812356" y="3891350"/>
            <a:ext cx="962748" cy="806790"/>
          </a:xfrm>
          <a:prstGeom prst="bentConnector3">
            <a:avLst>
              <a:gd name="adj1" fmla="val 1397"/>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35" name="正方形/長方形 134"/>
          <p:cNvSpPr/>
          <p:nvPr/>
        </p:nvSpPr>
        <p:spPr>
          <a:xfrm>
            <a:off x="-55950" y="3013561"/>
            <a:ext cx="1819910" cy="584776"/>
          </a:xfrm>
          <a:prstGeom prst="rect">
            <a:avLst/>
          </a:prstGeom>
        </p:spPr>
        <p:txBody>
          <a:bodyPr wrap="square">
            <a:spAutoFit/>
          </a:bodyPr>
          <a:lstStyle/>
          <a:p>
            <a:r>
              <a:rPr lang="en-US" altLang="ja-JP" sz="1600" dirty="0" err="1"/>
              <a:t>www.google.co.jp</a:t>
            </a:r>
            <a:r>
              <a:rPr lang="en-US" altLang="ja-JP" sz="1600" dirty="0"/>
              <a:t> </a:t>
            </a:r>
            <a:r>
              <a:rPr lang="ja-JP" altLang="en-US" sz="1600" dirty="0"/>
              <a:t>の</a:t>
            </a:r>
            <a:r>
              <a:rPr lang="en-US" altLang="ja-JP" sz="1600" dirty="0"/>
              <a:t>IP</a:t>
            </a:r>
            <a:r>
              <a:rPr lang="ja-JP" altLang="en-US" sz="1600" dirty="0"/>
              <a:t>アドレスは？</a:t>
            </a:r>
            <a:endParaRPr lang="en-US" altLang="ja-JP" sz="1600" dirty="0"/>
          </a:p>
        </p:txBody>
      </p:sp>
      <p:sp>
        <p:nvSpPr>
          <p:cNvPr id="136" name="正方形/長方形 135"/>
          <p:cNvSpPr/>
          <p:nvPr/>
        </p:nvSpPr>
        <p:spPr>
          <a:xfrm>
            <a:off x="615870" y="4738504"/>
            <a:ext cx="1936147" cy="338554"/>
          </a:xfrm>
          <a:prstGeom prst="rect">
            <a:avLst/>
          </a:prstGeom>
        </p:spPr>
        <p:txBody>
          <a:bodyPr wrap="none">
            <a:spAutoFit/>
          </a:bodyPr>
          <a:lstStyle/>
          <a:p>
            <a:r>
              <a:rPr lang="en-US" altLang="ja-JP" sz="1600" dirty="0"/>
              <a:t>173.194.38.88 </a:t>
            </a:r>
            <a:r>
              <a:rPr lang="ja-JP" altLang="en-US" sz="1600" dirty="0"/>
              <a:t>です</a:t>
            </a:r>
          </a:p>
        </p:txBody>
      </p:sp>
      <p:cxnSp>
        <p:nvCxnSpPr>
          <p:cNvPr id="139" name="直線矢印コネクタ 138"/>
          <p:cNvCxnSpPr/>
          <p:nvPr/>
        </p:nvCxnSpPr>
        <p:spPr>
          <a:xfrm>
            <a:off x="5964705" y="654677"/>
            <a:ext cx="1569270" cy="1159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0" name="直線矢印コネクタ 139"/>
          <p:cNvCxnSpPr/>
          <p:nvPr/>
        </p:nvCxnSpPr>
        <p:spPr>
          <a:xfrm flipH="1">
            <a:off x="5964705" y="1043728"/>
            <a:ext cx="1571462" cy="1"/>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41" name="正方形/長方形 140"/>
          <p:cNvSpPr/>
          <p:nvPr/>
        </p:nvSpPr>
        <p:spPr>
          <a:xfrm>
            <a:off x="7653603" y="859063"/>
            <a:ext cx="646331" cy="369332"/>
          </a:xfrm>
          <a:prstGeom prst="rect">
            <a:avLst/>
          </a:prstGeom>
        </p:spPr>
        <p:txBody>
          <a:bodyPr wrap="none">
            <a:spAutoFit/>
          </a:bodyPr>
          <a:lstStyle/>
          <a:p>
            <a:r>
              <a:rPr lang="ja-JP" altLang="en-US" dirty="0" smtClean="0">
                <a:solidFill>
                  <a:srgbClr val="0000FF"/>
                </a:solidFill>
              </a:rPr>
              <a:t>回答</a:t>
            </a:r>
            <a:endParaRPr lang="en-US" altLang="ja-JP" dirty="0">
              <a:solidFill>
                <a:srgbClr val="0000FF"/>
              </a:solidFill>
            </a:endParaRPr>
          </a:p>
        </p:txBody>
      </p:sp>
      <p:sp>
        <p:nvSpPr>
          <p:cNvPr id="142" name="正方形/長方形 141"/>
          <p:cNvSpPr/>
          <p:nvPr/>
        </p:nvSpPr>
        <p:spPr>
          <a:xfrm>
            <a:off x="7653603" y="457140"/>
            <a:ext cx="1326204" cy="369332"/>
          </a:xfrm>
          <a:prstGeom prst="rect">
            <a:avLst/>
          </a:prstGeom>
        </p:spPr>
        <p:txBody>
          <a:bodyPr wrap="none">
            <a:spAutoFit/>
          </a:bodyPr>
          <a:lstStyle/>
          <a:p>
            <a:r>
              <a:rPr lang="ja-JP" altLang="en-US" dirty="0">
                <a:solidFill>
                  <a:srgbClr val="FF0000"/>
                </a:solidFill>
              </a:rPr>
              <a:t>問い合わせ</a:t>
            </a:r>
            <a:endParaRPr lang="en-US" altLang="ja-JP" dirty="0">
              <a:solidFill>
                <a:srgbClr val="FF0000"/>
              </a:solidFill>
            </a:endParaRPr>
          </a:p>
        </p:txBody>
      </p:sp>
    </p:spTree>
    <p:extLst>
      <p:ext uri="{BB962C8B-B14F-4D97-AF65-F5344CB8AC3E}">
        <p14:creationId xmlns:p14="http://schemas.microsoft.com/office/powerpoint/2010/main" val="25743780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3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P spid="91" grpId="0"/>
      <p:bldP spid="107" grpId="0"/>
      <p:bldP spid="108" grpId="0"/>
      <p:bldP spid="113" grpId="0"/>
      <p:bldP spid="114" grpId="0"/>
      <p:bldP spid="115" grpId="0"/>
      <p:bldP spid="118" grpId="0"/>
      <p:bldP spid="135" grpId="0"/>
      <p:bldP spid="13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a:bodyPr>
          <a:lstStyle/>
          <a:p>
            <a:pPr algn="ctr"/>
            <a:r>
              <a:rPr kumimoji="1" lang="en-US" altLang="ja-JP" sz="4800" dirty="0" smtClean="0"/>
              <a:t>DHCP</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7522143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DHCP</a:t>
            </a:r>
            <a:r>
              <a:rPr kumimoji="1" lang="ja-JP" altLang="en-US" dirty="0" smtClean="0"/>
              <a:t>とは</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DHCP (Dynamic Host Configuration Protocol) </a:t>
            </a:r>
            <a:r>
              <a:rPr kumimoji="1" lang="ja-JP" altLang="en-US" sz="2800" dirty="0" smtClean="0"/>
              <a:t>とは</a:t>
            </a:r>
            <a:r>
              <a:rPr kumimoji="1" lang="en-US" altLang="ja-JP" sz="2800" dirty="0" smtClean="0"/>
              <a:t>, </a:t>
            </a:r>
            <a:r>
              <a:rPr kumimoji="1" lang="ja-JP" altLang="en-US" sz="2800" dirty="0" smtClean="0"/>
              <a:t>インターネット等のネットワークに一時的に接続するコンピュータに</a:t>
            </a:r>
            <a:r>
              <a:rPr kumimoji="1" lang="en-US" altLang="ja-JP" sz="2800" dirty="0" smtClean="0"/>
              <a:t>, IP</a:t>
            </a:r>
            <a:r>
              <a:rPr kumimoji="1" lang="ja-JP" altLang="en-US" sz="2800" dirty="0" smtClean="0"/>
              <a:t>アドレスなど必要な情報を自動的に割り当てるプロトコルのことである</a:t>
            </a:r>
            <a:r>
              <a:rPr kumimoji="1" lang="en-US" altLang="ja-JP" sz="2800" dirty="0" smtClean="0"/>
              <a:t>.</a:t>
            </a:r>
          </a:p>
          <a:p>
            <a:endParaRPr lang="en-US" altLang="ja-JP" dirty="0"/>
          </a:p>
          <a:p>
            <a:endParaRPr kumimoji="1" lang="en-US" altLang="ja-JP" dirty="0" smtClean="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37666678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スクリーンショット 2012-11-30 11.06.1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118" y="4193709"/>
            <a:ext cx="1430917" cy="1399675"/>
          </a:xfrm>
          <a:prstGeom prst="rect">
            <a:avLst/>
          </a:prstGeom>
        </p:spPr>
      </p:pic>
      <p:pic>
        <p:nvPicPr>
          <p:cNvPr id="6" name="図 5" descr="スクリーンショット 2012-11-30 11.08.1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23413" y="3703689"/>
            <a:ext cx="1236466" cy="2195794"/>
          </a:xfrm>
          <a:prstGeom prst="rect">
            <a:avLst/>
          </a:prstGeom>
        </p:spPr>
      </p:pic>
      <p:sp>
        <p:nvSpPr>
          <p:cNvPr id="2" name="タイトル 1"/>
          <p:cNvSpPr>
            <a:spLocks noGrp="1"/>
          </p:cNvSpPr>
          <p:nvPr>
            <p:ph type="title"/>
          </p:nvPr>
        </p:nvSpPr>
        <p:spPr/>
        <p:txBody>
          <a:bodyPr/>
          <a:lstStyle/>
          <a:p>
            <a:r>
              <a:rPr kumimoji="1" lang="en-US" altLang="ja-JP" dirty="0" smtClean="0"/>
              <a:t>DHCP</a:t>
            </a:r>
            <a:r>
              <a:rPr lang="ja-JP" altLang="en-US" dirty="0" smtClean="0"/>
              <a:t>サーバの概念</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grpSp>
        <p:nvGrpSpPr>
          <p:cNvPr id="29" name="図形グループ 28"/>
          <p:cNvGrpSpPr/>
          <p:nvPr/>
        </p:nvGrpSpPr>
        <p:grpSpPr>
          <a:xfrm>
            <a:off x="69864" y="1871694"/>
            <a:ext cx="3525763" cy="1993996"/>
            <a:chOff x="170118" y="2339617"/>
            <a:chExt cx="3024329" cy="1637731"/>
          </a:xfrm>
        </p:grpSpPr>
        <p:sp>
          <p:nvSpPr>
            <p:cNvPr id="8" name="円形吹き出し 7"/>
            <p:cNvSpPr/>
            <p:nvPr/>
          </p:nvSpPr>
          <p:spPr>
            <a:xfrm>
              <a:off x="170118" y="2339617"/>
              <a:ext cx="3024329" cy="1637731"/>
            </a:xfrm>
            <a:prstGeom prst="wedgeEllipseCallout">
              <a:avLst/>
            </a:prstGeom>
            <a:solidFill>
              <a:srgbClr val="EDBAB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396420" y="2643964"/>
              <a:ext cx="2609737" cy="1200328"/>
            </a:xfrm>
            <a:prstGeom prst="rect">
              <a:avLst/>
            </a:prstGeom>
          </p:spPr>
          <p:txBody>
            <a:bodyPr wrap="square">
              <a:spAutoFit/>
            </a:bodyPr>
            <a:lstStyle/>
            <a:p>
              <a:r>
                <a:rPr lang="ja-JP" altLang="en-US" sz="2400" dirty="0"/>
                <a:t>オラ、今日新しく導入された</a:t>
              </a:r>
              <a:r>
                <a:rPr lang="en-US" altLang="ja-JP" sz="2400" dirty="0"/>
                <a:t>PC</a:t>
              </a:r>
              <a:r>
                <a:rPr lang="ja-JP" altLang="en-US" sz="2400" dirty="0"/>
                <a:t>だ、仲良くしておくれよ</a:t>
              </a:r>
              <a:endParaRPr lang="en-US" altLang="ja-JP" sz="2400" dirty="0"/>
            </a:p>
          </p:txBody>
        </p:sp>
      </p:grpSp>
      <p:grpSp>
        <p:nvGrpSpPr>
          <p:cNvPr id="30" name="図形グループ 29"/>
          <p:cNvGrpSpPr/>
          <p:nvPr/>
        </p:nvGrpSpPr>
        <p:grpSpPr>
          <a:xfrm>
            <a:off x="5964705" y="1690183"/>
            <a:ext cx="3124583" cy="1759175"/>
            <a:chOff x="5964705" y="1690183"/>
            <a:chExt cx="3124583" cy="1759175"/>
          </a:xfrm>
        </p:grpSpPr>
        <p:sp>
          <p:nvSpPr>
            <p:cNvPr id="20" name="円形吹き出し 19"/>
            <p:cNvSpPr/>
            <p:nvPr/>
          </p:nvSpPr>
          <p:spPr>
            <a:xfrm flipH="1">
              <a:off x="5964705" y="1690183"/>
              <a:ext cx="3124583" cy="1759175"/>
            </a:xfrm>
            <a:prstGeom prst="wedgeEllipseCallout">
              <a:avLst/>
            </a:prstGeom>
            <a:solidFill>
              <a:srgbClr val="EDBAB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306260" y="2092717"/>
              <a:ext cx="2653619" cy="954107"/>
            </a:xfrm>
            <a:prstGeom prst="rect">
              <a:avLst/>
            </a:prstGeom>
          </p:spPr>
          <p:txBody>
            <a:bodyPr wrap="square">
              <a:spAutoFit/>
            </a:bodyPr>
            <a:lstStyle/>
            <a:p>
              <a:r>
                <a:rPr lang="ja-JP" altLang="en-US" sz="2800" dirty="0"/>
                <a:t>しかたないなぁ、これあげるよ</a:t>
              </a:r>
              <a:endParaRPr lang="en-US" altLang="ja-JP" sz="2800" dirty="0"/>
            </a:p>
          </p:txBody>
        </p:sp>
      </p:grpSp>
      <p:cxnSp>
        <p:nvCxnSpPr>
          <p:cNvPr id="10" name="直線矢印コネクタ 9"/>
          <p:cNvCxnSpPr/>
          <p:nvPr/>
        </p:nvCxnSpPr>
        <p:spPr>
          <a:xfrm>
            <a:off x="1921535" y="4721751"/>
            <a:ext cx="5614632"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直線矢印コネクタ 10"/>
          <p:cNvCxnSpPr/>
          <p:nvPr/>
        </p:nvCxnSpPr>
        <p:spPr>
          <a:xfrm flipH="1">
            <a:off x="1921535" y="4893547"/>
            <a:ext cx="5612440" cy="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21" name="正方形/長方形 20"/>
          <p:cNvSpPr/>
          <p:nvPr/>
        </p:nvSpPr>
        <p:spPr>
          <a:xfrm>
            <a:off x="7727067" y="5916066"/>
            <a:ext cx="1522209" cy="369332"/>
          </a:xfrm>
          <a:prstGeom prst="rect">
            <a:avLst/>
          </a:prstGeom>
        </p:spPr>
        <p:txBody>
          <a:bodyPr wrap="none">
            <a:spAutoFit/>
          </a:bodyPr>
          <a:lstStyle/>
          <a:p>
            <a:r>
              <a:rPr lang="en-US" altLang="ja-JP" dirty="0"/>
              <a:t>DHCP</a:t>
            </a:r>
            <a:r>
              <a:rPr lang="ja-JP" altLang="en-US" dirty="0"/>
              <a:t>サーバ</a:t>
            </a:r>
            <a:endParaRPr lang="en-US" altLang="ja-JP" dirty="0"/>
          </a:p>
        </p:txBody>
      </p:sp>
      <p:sp>
        <p:nvSpPr>
          <p:cNvPr id="22" name="テキスト ボックス 21"/>
          <p:cNvSpPr txBox="1"/>
          <p:nvPr/>
        </p:nvSpPr>
        <p:spPr>
          <a:xfrm>
            <a:off x="3695881" y="4963765"/>
            <a:ext cx="2673440" cy="369332"/>
          </a:xfrm>
          <a:prstGeom prst="rect">
            <a:avLst/>
          </a:prstGeom>
          <a:noFill/>
        </p:spPr>
        <p:txBody>
          <a:bodyPr wrap="square" rtlCol="0">
            <a:spAutoFit/>
          </a:bodyPr>
          <a:lstStyle/>
          <a:p>
            <a:r>
              <a:rPr lang="en-US" altLang="ja-JP" dirty="0" smtClean="0"/>
              <a:t>192.168.1.20 </a:t>
            </a:r>
            <a:endParaRPr lang="en-US" altLang="ja-JP" dirty="0"/>
          </a:p>
        </p:txBody>
      </p:sp>
      <p:sp>
        <p:nvSpPr>
          <p:cNvPr id="23" name="正方形/長方形 22"/>
          <p:cNvSpPr/>
          <p:nvPr/>
        </p:nvSpPr>
        <p:spPr>
          <a:xfrm>
            <a:off x="1928621" y="4193708"/>
            <a:ext cx="5724982" cy="369332"/>
          </a:xfrm>
          <a:prstGeom prst="rect">
            <a:avLst/>
          </a:prstGeom>
        </p:spPr>
        <p:txBody>
          <a:bodyPr wrap="none">
            <a:spAutoFit/>
          </a:bodyPr>
          <a:lstStyle/>
          <a:p>
            <a:r>
              <a:rPr lang="en-US" altLang="ja-JP" dirty="0" smtClean="0"/>
              <a:t>255.255.255.255 </a:t>
            </a:r>
            <a:r>
              <a:rPr lang="ja-JP" altLang="en-US" dirty="0" smtClean="0"/>
              <a:t>のパケットを放出</a:t>
            </a:r>
            <a:r>
              <a:rPr lang="en-US" altLang="ja-JP" dirty="0" smtClean="0"/>
              <a:t>(IP</a:t>
            </a:r>
            <a:r>
              <a:rPr lang="ja-JP" altLang="en-US" dirty="0" smtClean="0"/>
              <a:t>アドレスをください</a:t>
            </a:r>
            <a:r>
              <a:rPr lang="en-US" altLang="ja-JP" dirty="0" smtClean="0"/>
              <a:t>)</a:t>
            </a:r>
            <a:endParaRPr lang="en-US" altLang="ja-JP" dirty="0"/>
          </a:p>
        </p:txBody>
      </p:sp>
      <p:cxnSp>
        <p:nvCxnSpPr>
          <p:cNvPr id="24" name="直線矢印コネクタ 23"/>
          <p:cNvCxnSpPr/>
          <p:nvPr/>
        </p:nvCxnSpPr>
        <p:spPr>
          <a:xfrm>
            <a:off x="5964705" y="821797"/>
            <a:ext cx="1569270" cy="1159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5" name="直線矢印コネクタ 24"/>
          <p:cNvCxnSpPr/>
          <p:nvPr/>
        </p:nvCxnSpPr>
        <p:spPr>
          <a:xfrm flipH="1">
            <a:off x="5964705" y="1210848"/>
            <a:ext cx="1571462" cy="1"/>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27" name="正方形/長方形 26"/>
          <p:cNvSpPr/>
          <p:nvPr/>
        </p:nvSpPr>
        <p:spPr>
          <a:xfrm>
            <a:off x="7653603" y="1026183"/>
            <a:ext cx="646331" cy="369332"/>
          </a:xfrm>
          <a:prstGeom prst="rect">
            <a:avLst/>
          </a:prstGeom>
        </p:spPr>
        <p:txBody>
          <a:bodyPr wrap="none">
            <a:spAutoFit/>
          </a:bodyPr>
          <a:lstStyle/>
          <a:p>
            <a:r>
              <a:rPr lang="ja-JP" altLang="en-US" dirty="0" smtClean="0">
                <a:solidFill>
                  <a:srgbClr val="0000FF"/>
                </a:solidFill>
              </a:rPr>
              <a:t>回答</a:t>
            </a:r>
            <a:endParaRPr lang="en-US" altLang="ja-JP" dirty="0">
              <a:solidFill>
                <a:srgbClr val="0000FF"/>
              </a:solidFill>
            </a:endParaRPr>
          </a:p>
        </p:txBody>
      </p:sp>
      <p:sp>
        <p:nvSpPr>
          <p:cNvPr id="28" name="正方形/長方形 27"/>
          <p:cNvSpPr/>
          <p:nvPr/>
        </p:nvSpPr>
        <p:spPr>
          <a:xfrm>
            <a:off x="7653603" y="624260"/>
            <a:ext cx="1326204" cy="369332"/>
          </a:xfrm>
          <a:prstGeom prst="rect">
            <a:avLst/>
          </a:prstGeom>
        </p:spPr>
        <p:txBody>
          <a:bodyPr wrap="none">
            <a:spAutoFit/>
          </a:bodyPr>
          <a:lstStyle/>
          <a:p>
            <a:r>
              <a:rPr lang="ja-JP" altLang="en-US" dirty="0">
                <a:solidFill>
                  <a:srgbClr val="FF0000"/>
                </a:solidFill>
              </a:rPr>
              <a:t>問い合わせ</a:t>
            </a:r>
            <a:endParaRPr lang="en-US" altLang="ja-JP" dirty="0">
              <a:solidFill>
                <a:srgbClr val="FF0000"/>
              </a:solidFill>
            </a:endParaRPr>
          </a:p>
        </p:txBody>
      </p:sp>
      <p:grpSp>
        <p:nvGrpSpPr>
          <p:cNvPr id="12" name="図形グループ 11"/>
          <p:cNvGrpSpPr/>
          <p:nvPr/>
        </p:nvGrpSpPr>
        <p:grpSpPr>
          <a:xfrm>
            <a:off x="4547999" y="1905882"/>
            <a:ext cx="2343761" cy="461665"/>
            <a:chOff x="4547999" y="1905882"/>
            <a:chExt cx="2343761" cy="461665"/>
          </a:xfrm>
        </p:grpSpPr>
        <p:sp>
          <p:nvSpPr>
            <p:cNvPr id="3" name="正方形/長方形 2"/>
            <p:cNvSpPr/>
            <p:nvPr/>
          </p:nvSpPr>
          <p:spPr>
            <a:xfrm>
              <a:off x="4547999" y="1905882"/>
              <a:ext cx="2343761" cy="461665"/>
            </a:xfrm>
            <a:prstGeom prst="rect">
              <a:avLst/>
            </a:prstGeom>
            <a:solidFill>
              <a:srgbClr val="7A8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37" name="正方形/長方形 36"/>
            <p:cNvSpPr/>
            <p:nvPr/>
          </p:nvSpPr>
          <p:spPr>
            <a:xfrm>
              <a:off x="4547999" y="1905882"/>
              <a:ext cx="2343761" cy="461665"/>
            </a:xfrm>
            <a:prstGeom prst="rect">
              <a:avLst/>
            </a:prstGeom>
          </p:spPr>
          <p:txBody>
            <a:bodyPr wrap="none">
              <a:spAutoFit/>
            </a:bodyPr>
            <a:lstStyle/>
            <a:p>
              <a:r>
                <a:rPr lang="ja-JP" altLang="en-US" sz="2400" dirty="0"/>
                <a:t>新しい</a:t>
              </a:r>
              <a:r>
                <a:rPr lang="en-US" altLang="ja-JP" sz="2400" dirty="0"/>
                <a:t>IP</a:t>
              </a:r>
              <a:r>
                <a:rPr lang="ja-JP" altLang="en-US" sz="2400" dirty="0"/>
                <a:t>アドレス</a:t>
              </a:r>
              <a:endParaRPr lang="en-US" altLang="ja-JP" sz="2400" dirty="0"/>
            </a:p>
          </p:txBody>
        </p:sp>
      </p:grpSp>
    </p:spTree>
    <p:extLst>
      <p:ext uri="{BB962C8B-B14F-4D97-AF65-F5344CB8AC3E}">
        <p14:creationId xmlns:p14="http://schemas.microsoft.com/office/powerpoint/2010/main" val="11799356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nodeType="clickEffect">
                                  <p:stCondLst>
                                    <p:cond delay="0"/>
                                  </p:stCondLst>
                                  <p:childTnLst>
                                    <p:animMotion origin="layout" path="M -3.37324E-6 -1.95924E-6 C -0.02759 -0.03867 -0.05518 -0.07735 -0.09093 -0.09171 C -0.12667 -0.10607 -0.18324 -0.09356 -0.21482 -0.08569 C -0.2464 -0.07781 -0.26705 -0.05419 -0.28058 -0.04377 C -0.29412 -0.03335 -0.29481 -0.02872 -0.29551 -0.02385 " pathEditMode="relative" ptsTypes="aaaaA">
                                      <p:cBhvr>
                                        <p:cTn id="34" dur="2000" fill="hold"/>
                                        <p:tgtEl>
                                          <p:spTgt spid="1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割り当て方法</a:t>
            </a:r>
            <a:endParaRPr kumimoji="1" lang="ja-JP" altLang="en-US" dirty="0"/>
          </a:p>
        </p:txBody>
      </p:sp>
      <p:sp>
        <p:nvSpPr>
          <p:cNvPr id="3" name="コンテンツ プレースホルダー 2"/>
          <p:cNvSpPr>
            <a:spLocks noGrp="1"/>
          </p:cNvSpPr>
          <p:nvPr>
            <p:ph idx="1"/>
          </p:nvPr>
        </p:nvSpPr>
        <p:spPr>
          <a:xfrm>
            <a:off x="457200" y="2160418"/>
            <a:ext cx="8229600" cy="2918891"/>
          </a:xfrm>
        </p:spPr>
        <p:txBody>
          <a:bodyPr/>
          <a:lstStyle/>
          <a:p>
            <a:pPr marL="0" indent="0">
              <a:buNone/>
            </a:pPr>
            <a:r>
              <a:rPr kumimoji="1" lang="ja-JP" altLang="en-US" sz="3200" dirty="0" smtClean="0"/>
              <a:t>動的割り当て</a:t>
            </a:r>
            <a:endParaRPr kumimoji="1" lang="en-US" altLang="ja-JP" sz="3200" dirty="0" smtClean="0"/>
          </a:p>
          <a:p>
            <a:pPr marL="0" indent="0" algn="ctr">
              <a:buNone/>
            </a:pPr>
            <a:r>
              <a:rPr lang="ja-JP" altLang="en-US" dirty="0" smtClean="0"/>
              <a:t>クライアント</a:t>
            </a:r>
            <a:r>
              <a:rPr lang="ja-JP" altLang="en-US" dirty="0"/>
              <a:t>に対し、有効期限つきで</a:t>
            </a:r>
            <a:r>
              <a:rPr lang="en-US" altLang="ja-JP" dirty="0"/>
              <a:t>IP</a:t>
            </a:r>
            <a:r>
              <a:rPr lang="ja-JP" altLang="en-US" dirty="0"/>
              <a:t>アドレス</a:t>
            </a:r>
            <a:r>
              <a:rPr lang="ja-JP" altLang="en-US" dirty="0" smtClean="0"/>
              <a:t>を</a:t>
            </a:r>
            <a:endParaRPr lang="en-US" altLang="ja-JP" dirty="0" smtClean="0"/>
          </a:p>
          <a:p>
            <a:pPr marL="0" indent="0" algn="ctr">
              <a:buNone/>
            </a:pPr>
            <a:r>
              <a:rPr lang="ja-JP" altLang="en-US" dirty="0" smtClean="0"/>
              <a:t>割り当てる方法</a:t>
            </a:r>
            <a:endParaRPr lang="en-US" altLang="ja-JP" dirty="0"/>
          </a:p>
          <a:p>
            <a:endParaRPr kumimoji="1" lang="en-US" altLang="ja-JP" sz="3200" dirty="0" smtClean="0"/>
          </a:p>
        </p:txBody>
      </p:sp>
      <p:sp>
        <p:nvSpPr>
          <p:cNvPr id="4" name="正方形/長方形 3"/>
          <p:cNvSpPr/>
          <p:nvPr/>
        </p:nvSpPr>
        <p:spPr>
          <a:xfrm>
            <a:off x="457200" y="4365538"/>
            <a:ext cx="8229600" cy="1323439"/>
          </a:xfrm>
          <a:prstGeom prst="rect">
            <a:avLst/>
          </a:prstGeom>
        </p:spPr>
        <p:txBody>
          <a:bodyPr wrap="square">
            <a:spAutoFit/>
          </a:bodyPr>
          <a:lstStyle/>
          <a:p>
            <a:r>
              <a:rPr lang="ja-JP" altLang="en-US" sz="3200" dirty="0"/>
              <a:t>静的割り当て</a:t>
            </a:r>
            <a:endParaRPr lang="en-US" altLang="ja-JP" sz="3200" dirty="0"/>
          </a:p>
          <a:p>
            <a:pPr algn="ctr"/>
            <a:r>
              <a:rPr lang="ja-JP" altLang="en-US" sz="2400" dirty="0"/>
              <a:t>固定した</a:t>
            </a:r>
            <a:r>
              <a:rPr lang="en-US" altLang="ja-JP" sz="2400" dirty="0"/>
              <a:t>IP</a:t>
            </a:r>
            <a:r>
              <a:rPr lang="ja-JP" altLang="en-US" sz="2400" dirty="0"/>
              <a:t>アドレスを各クライアントに割り当てる方法</a:t>
            </a:r>
            <a:r>
              <a:rPr lang="en-US" altLang="ja-JP" sz="2400" dirty="0"/>
              <a:t>.</a:t>
            </a:r>
          </a:p>
          <a:p>
            <a:pPr algn="ctr"/>
            <a:r>
              <a:rPr lang="en-US" altLang="ja-JP" sz="2400" dirty="0"/>
              <a:t>MAC</a:t>
            </a:r>
            <a:r>
              <a:rPr lang="ja-JP" altLang="en-US" sz="2400" dirty="0"/>
              <a:t>アドレスで識別する</a:t>
            </a:r>
            <a:r>
              <a:rPr lang="en-US" altLang="ja-JP" sz="2400" dirty="0"/>
              <a:t>.</a:t>
            </a:r>
          </a:p>
        </p:txBody>
      </p:sp>
    </p:spTree>
    <p:extLst>
      <p:ext uri="{BB962C8B-B14F-4D97-AF65-F5344CB8AC3E}">
        <p14:creationId xmlns:p14="http://schemas.microsoft.com/office/powerpoint/2010/main" val="17672501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a:bodyPr>
          <a:lstStyle/>
          <a:p>
            <a:pPr algn="ctr"/>
            <a:r>
              <a:rPr kumimoji="1" lang="en-US" altLang="ja-JP" sz="4800" dirty="0" err="1" smtClean="0"/>
              <a:t>epDNS</a:t>
            </a:r>
            <a:r>
              <a:rPr kumimoji="1" lang="en-US" altLang="ja-JP" sz="4800" dirty="0" smtClean="0"/>
              <a:t> </a:t>
            </a:r>
            <a:r>
              <a:rPr kumimoji="1" lang="ja-JP" altLang="en-US" sz="4800" dirty="0" smtClean="0"/>
              <a:t>について</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9715922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t>目次</a:t>
            </a:r>
            <a:endParaRPr kumimoji="1" lang="ja-JP" altLang="en-US" sz="4800" dirty="0"/>
          </a:p>
        </p:txBody>
      </p:sp>
      <p:sp>
        <p:nvSpPr>
          <p:cNvPr id="3" name="コンテンツ プレースホルダー 2"/>
          <p:cNvSpPr>
            <a:spLocks noGrp="1"/>
          </p:cNvSpPr>
          <p:nvPr>
            <p:ph idx="1"/>
          </p:nvPr>
        </p:nvSpPr>
        <p:spPr/>
        <p:txBody>
          <a:bodyPr>
            <a:noAutofit/>
          </a:bodyPr>
          <a:lstStyle/>
          <a:p>
            <a:r>
              <a:rPr kumimoji="1" lang="en-US" altLang="ja-JP" sz="3600" dirty="0" smtClean="0"/>
              <a:t>DNS</a:t>
            </a:r>
            <a:r>
              <a:rPr kumimoji="1" lang="ja-JP" altLang="en-US" sz="3600" dirty="0" smtClean="0"/>
              <a:t>とは</a:t>
            </a:r>
            <a:endParaRPr kumimoji="1" lang="en-US" altLang="ja-JP" sz="3600" dirty="0" smtClean="0"/>
          </a:p>
          <a:p>
            <a:endParaRPr lang="en-US" altLang="ja-JP" sz="800" dirty="0"/>
          </a:p>
          <a:p>
            <a:r>
              <a:rPr lang="ja-JP" altLang="en-US" sz="3600" dirty="0" smtClean="0"/>
              <a:t>なぜ</a:t>
            </a:r>
            <a:r>
              <a:rPr lang="en-US" altLang="ja-JP" sz="3600" dirty="0" smtClean="0"/>
              <a:t>DNS</a:t>
            </a:r>
            <a:r>
              <a:rPr lang="ja-JP" altLang="en-US" sz="3600" dirty="0" smtClean="0"/>
              <a:t>が必要か？</a:t>
            </a:r>
            <a:endParaRPr lang="en-US" altLang="ja-JP" sz="3600" dirty="0" smtClean="0"/>
          </a:p>
          <a:p>
            <a:endParaRPr kumimoji="1" lang="en-US" altLang="ja-JP" sz="800" dirty="0"/>
          </a:p>
          <a:p>
            <a:r>
              <a:rPr lang="en-US" altLang="ja-JP" sz="3600" dirty="0"/>
              <a:t>DNS</a:t>
            </a:r>
            <a:r>
              <a:rPr lang="ja-JP" altLang="en-US" sz="3600" dirty="0"/>
              <a:t>の</a:t>
            </a:r>
            <a:r>
              <a:rPr lang="ja-JP" altLang="en-US" sz="3600" dirty="0" smtClean="0"/>
              <a:t>仕組み</a:t>
            </a:r>
            <a:endParaRPr lang="en-US" altLang="ja-JP" sz="3600" dirty="0" smtClean="0"/>
          </a:p>
          <a:p>
            <a:endParaRPr kumimoji="1" lang="en-US" altLang="ja-JP" sz="800" dirty="0"/>
          </a:p>
          <a:p>
            <a:r>
              <a:rPr lang="en-US" altLang="ja-JP" sz="3600" dirty="0" smtClean="0"/>
              <a:t>DHCP</a:t>
            </a:r>
            <a:r>
              <a:rPr lang="ja-JP" altLang="en-US" sz="3600" dirty="0" smtClean="0"/>
              <a:t>について</a:t>
            </a:r>
            <a:endParaRPr lang="en-US" altLang="ja-JP" sz="3600" dirty="0" smtClean="0"/>
          </a:p>
          <a:p>
            <a:endParaRPr kumimoji="1" lang="en-US" altLang="ja-JP" sz="800" dirty="0"/>
          </a:p>
          <a:p>
            <a:r>
              <a:rPr lang="en-US" altLang="ja-JP" sz="3600" dirty="0" err="1"/>
              <a:t>epDNS</a:t>
            </a:r>
            <a:r>
              <a:rPr lang="en-US" altLang="ja-JP" sz="3600" dirty="0"/>
              <a:t> </a:t>
            </a:r>
            <a:r>
              <a:rPr lang="ja-JP" altLang="en-US" sz="3600" dirty="0"/>
              <a:t>について</a:t>
            </a:r>
            <a:endParaRPr kumimoji="1" lang="ja-JP" altLang="en-US" sz="3600" dirty="0"/>
          </a:p>
        </p:txBody>
      </p:sp>
    </p:spTree>
    <p:extLst>
      <p:ext uri="{BB962C8B-B14F-4D97-AF65-F5344CB8AC3E}">
        <p14:creationId xmlns:p14="http://schemas.microsoft.com/office/powerpoint/2010/main" val="318038270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epDNS</a:t>
            </a:r>
            <a:endParaRPr kumimoji="1" lang="ja-JP" altLang="en-US" dirty="0"/>
          </a:p>
        </p:txBody>
      </p:sp>
      <p:sp>
        <p:nvSpPr>
          <p:cNvPr id="3" name="コンテンツ プレースホルダー 2"/>
          <p:cNvSpPr>
            <a:spLocks noGrp="1"/>
          </p:cNvSpPr>
          <p:nvPr>
            <p:ph idx="1"/>
          </p:nvPr>
        </p:nvSpPr>
        <p:spPr/>
        <p:txBody>
          <a:bodyPr/>
          <a:lstStyle/>
          <a:p>
            <a:endParaRPr lang="en-US" altLang="ja-JP" sz="3200" dirty="0" smtClean="0"/>
          </a:p>
          <a:p>
            <a:r>
              <a:rPr lang="en-US" altLang="ja-JP" sz="3200" dirty="0" smtClean="0"/>
              <a:t>1st DNS </a:t>
            </a:r>
            <a:r>
              <a:rPr lang="ja-JP" altLang="en-US" sz="3200" dirty="0" smtClean="0"/>
              <a:t>サーバ</a:t>
            </a:r>
            <a:r>
              <a:rPr lang="en-US" altLang="ja-JP" sz="3200" dirty="0" smtClean="0"/>
              <a:t> (yellow)</a:t>
            </a:r>
          </a:p>
          <a:p>
            <a:r>
              <a:rPr lang="en-US" altLang="ja-JP" sz="3200" dirty="0" smtClean="0"/>
              <a:t>2n</a:t>
            </a:r>
            <a:r>
              <a:rPr kumimoji="1" lang="en-US" altLang="ja-JP" sz="3200" dirty="0" smtClean="0"/>
              <a:t>d DNS </a:t>
            </a:r>
            <a:r>
              <a:rPr kumimoji="1" lang="ja-JP" altLang="en-US" sz="3200" dirty="0" smtClean="0"/>
              <a:t>サーバ</a:t>
            </a:r>
            <a:r>
              <a:rPr kumimoji="1" lang="en-US" altLang="ja-JP" sz="3200" dirty="0" smtClean="0"/>
              <a:t> (blue)</a:t>
            </a:r>
            <a:endParaRPr lang="en-US" altLang="ja-JP" dirty="0"/>
          </a:p>
          <a:p>
            <a:pPr lvl="1"/>
            <a:r>
              <a:rPr lang="en-US" altLang="ja-JP" sz="2400" dirty="0" smtClean="0"/>
              <a:t>2nd DNS </a:t>
            </a:r>
            <a:r>
              <a:rPr lang="ja-JP" altLang="en-US" sz="2400" dirty="0" smtClean="0"/>
              <a:t>サーバは</a:t>
            </a:r>
            <a:r>
              <a:rPr lang="en-US" altLang="ja-JP" sz="2400" dirty="0" smtClean="0"/>
              <a:t> DHCP </a:t>
            </a:r>
            <a:r>
              <a:rPr lang="ja-JP" altLang="en-US" sz="2400" dirty="0" smtClean="0"/>
              <a:t>サーバの役割も兼ねてる</a:t>
            </a:r>
            <a:r>
              <a:rPr lang="en-US" altLang="ja-JP" sz="2400" dirty="0" smtClean="0"/>
              <a:t>.</a:t>
            </a:r>
          </a:p>
          <a:p>
            <a:pPr lvl="1"/>
            <a:r>
              <a:rPr kumimoji="1" lang="en-US" altLang="ja-JP" sz="2400" dirty="0" smtClean="0"/>
              <a:t>DHCP </a:t>
            </a:r>
            <a:r>
              <a:rPr kumimoji="1" lang="ja-JP" altLang="en-US" sz="2400" dirty="0" smtClean="0"/>
              <a:t>は静的割り当て</a:t>
            </a:r>
            <a:r>
              <a:rPr kumimoji="1" lang="en-US" altLang="ja-JP" sz="2400" dirty="0" smtClean="0"/>
              <a:t>.</a:t>
            </a:r>
            <a:endParaRPr kumimoji="1" lang="en-US" altLang="ja-JP" sz="2200" dirty="0"/>
          </a:p>
          <a:p>
            <a:r>
              <a:rPr lang="ja-JP" altLang="en-US" sz="3200" dirty="0" smtClean="0"/>
              <a:t>大抵の</a:t>
            </a:r>
            <a:r>
              <a:rPr lang="en-US" altLang="ja-JP" sz="3200" dirty="0" smtClean="0"/>
              <a:t>DNS</a:t>
            </a:r>
            <a:r>
              <a:rPr lang="ja-JP" altLang="en-US" sz="3200" dirty="0" smtClean="0"/>
              <a:t>サーバは二重化されている</a:t>
            </a:r>
            <a:r>
              <a:rPr lang="en-US" altLang="ja-JP" sz="3200" dirty="0" smtClean="0"/>
              <a:t>.</a:t>
            </a:r>
          </a:p>
          <a:p>
            <a:pPr lvl="1"/>
            <a:r>
              <a:rPr lang="ja-JP" altLang="en-US" sz="2400" dirty="0" smtClean="0"/>
              <a:t>万が一ダウンした場合ネット環境が大幅に不便になってしまうから</a:t>
            </a:r>
            <a:r>
              <a:rPr lang="en-US" altLang="ja-JP" sz="2400" dirty="0" smtClean="0"/>
              <a:t>.</a:t>
            </a:r>
            <a:endParaRPr kumimoji="1"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66026310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EP DNS </a:t>
            </a:r>
            <a:r>
              <a:rPr kumimoji="1" lang="ja-JP" altLang="en-US" dirty="0" smtClean="0"/>
              <a:t>サーバに必要な物</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sz="3200" dirty="0" smtClean="0"/>
              <a:t>BIND</a:t>
            </a:r>
          </a:p>
          <a:p>
            <a:r>
              <a:rPr kumimoji="1" lang="en-US" altLang="ja-JP" sz="3200" dirty="0" err="1" smtClean="0"/>
              <a:t>epzone</a:t>
            </a:r>
            <a:endParaRPr kumimoji="1" lang="en-US" altLang="ja-JP" sz="3200" dirty="0" smtClean="0"/>
          </a:p>
          <a:p>
            <a:r>
              <a:rPr kumimoji="1" lang="ja-JP" altLang="en-US" sz="3200" dirty="0" smtClean="0"/>
              <a:t>ルートサーバの</a:t>
            </a:r>
            <a:r>
              <a:rPr kumimoji="1" lang="en-US" altLang="ja-JP" sz="3200" dirty="0" smtClean="0"/>
              <a:t> IP </a:t>
            </a:r>
            <a:r>
              <a:rPr kumimoji="1" lang="ja-JP" altLang="en-US" sz="3200" dirty="0" smtClean="0"/>
              <a:t>アドレス</a:t>
            </a:r>
            <a:endParaRPr kumimoji="1" lang="en-US" altLang="ja-JP" sz="3200"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777504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e</a:t>
            </a:r>
            <a:r>
              <a:rPr kumimoji="1" lang="en-US" altLang="ja-JP" dirty="0" err="1" smtClean="0"/>
              <a:t>pzone</a:t>
            </a:r>
            <a:r>
              <a:rPr kumimoji="1" lang="en-US" altLang="ja-JP" dirty="0" smtClean="0"/>
              <a:t> </a:t>
            </a:r>
            <a:r>
              <a:rPr kumimoji="1" lang="ja-JP" altLang="en-US" dirty="0" smtClean="0"/>
              <a:t>の中身</a:t>
            </a:r>
            <a:r>
              <a:rPr kumimoji="1" lang="en-US" altLang="ja-JP" dirty="0" smtClean="0"/>
              <a:t>(1)</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pPr marL="609600" indent="-609600">
              <a:lnSpc>
                <a:spcPct val="90000"/>
              </a:lnSpc>
            </a:pPr>
            <a:r>
              <a:rPr lang="en-US" altLang="ja-JP" dirty="0"/>
              <a:t>A = </a:t>
            </a:r>
            <a:r>
              <a:rPr lang="en-US" altLang="ja-JP" dirty="0" err="1" smtClean="0"/>
              <a:t>Adress</a:t>
            </a:r>
            <a:r>
              <a:rPr lang="en-US" altLang="ja-JP" dirty="0" smtClean="0"/>
              <a:t> (A</a:t>
            </a:r>
            <a:r>
              <a:rPr lang="ja-JP" altLang="en-US" dirty="0" smtClean="0"/>
              <a:t>レコード</a:t>
            </a:r>
            <a:r>
              <a:rPr lang="en-US" altLang="ja-JP" dirty="0" smtClean="0"/>
              <a:t>)</a:t>
            </a:r>
            <a:endParaRPr lang="en-US" altLang="ja-JP" dirty="0"/>
          </a:p>
          <a:p>
            <a:pPr marL="609600" indent="-609600">
              <a:lnSpc>
                <a:spcPct val="90000"/>
              </a:lnSpc>
            </a:pPr>
            <a:r>
              <a:rPr lang="ja-JP" altLang="en-US" dirty="0"/>
              <a:t>ホスト名と</a:t>
            </a:r>
            <a:r>
              <a:rPr lang="en-US" altLang="ja-JP" dirty="0"/>
              <a:t> IP </a:t>
            </a:r>
            <a:r>
              <a:rPr lang="ja-JP" altLang="en-US" dirty="0"/>
              <a:t>アドレスの</a:t>
            </a:r>
            <a:r>
              <a:rPr lang="ja-JP" altLang="en-US" dirty="0" smtClean="0"/>
              <a:t>対応</a:t>
            </a:r>
            <a:endParaRPr lang="en-US" altLang="ja-JP" dirty="0" smtClean="0"/>
          </a:p>
          <a:p>
            <a:pPr marL="609600" indent="-609600">
              <a:lnSpc>
                <a:spcPct val="90000"/>
              </a:lnSpc>
            </a:pPr>
            <a:r>
              <a:rPr lang="ja-JP" altLang="en-US" dirty="0"/>
              <a:t>ホストの別名を定義する際</a:t>
            </a:r>
            <a:r>
              <a:rPr lang="ja-JP" altLang="en-US" dirty="0" smtClean="0"/>
              <a:t>は</a:t>
            </a:r>
            <a:r>
              <a:rPr lang="en-US" altLang="ja-JP" dirty="0" smtClean="0"/>
              <a:t>, </a:t>
            </a:r>
            <a:r>
              <a:rPr lang="ja-JP" altLang="en-US" dirty="0" smtClean="0"/>
              <a:t>次ページの</a:t>
            </a:r>
            <a:endParaRPr lang="en-US" altLang="ja-JP" dirty="0"/>
          </a:p>
          <a:p>
            <a:pPr marL="0" indent="0">
              <a:lnSpc>
                <a:spcPct val="90000"/>
              </a:lnSpc>
              <a:buNone/>
            </a:pPr>
            <a:r>
              <a:rPr lang="en-US" altLang="ja-JP" b="1" dirty="0" smtClean="0">
                <a:solidFill>
                  <a:srgbClr val="FF0000"/>
                </a:solidFill>
              </a:rPr>
              <a:t>       CNAME</a:t>
            </a:r>
            <a:r>
              <a:rPr lang="ja-JP" altLang="en-US" dirty="0" smtClean="0"/>
              <a:t> </a:t>
            </a:r>
            <a:r>
              <a:rPr lang="ja-JP" altLang="en-US" dirty="0"/>
              <a:t>レコードを</a:t>
            </a:r>
            <a:r>
              <a:rPr lang="ja-JP" altLang="en-US" dirty="0" smtClean="0"/>
              <a:t>使用</a:t>
            </a:r>
            <a:r>
              <a:rPr lang="en-US" altLang="ja-JP" dirty="0" smtClean="0"/>
              <a:t>.</a:t>
            </a:r>
            <a:endParaRPr lang="en-US" altLang="ja-JP" dirty="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5" name="Picture 4" descr="2009y04m03d_1101141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12875"/>
            <a:ext cx="7488238" cy="303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384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epzone</a:t>
            </a:r>
            <a:r>
              <a:rPr lang="en-US" altLang="ja-JP" dirty="0"/>
              <a:t> </a:t>
            </a:r>
            <a:r>
              <a:rPr lang="ja-JP" altLang="en-US" dirty="0"/>
              <a:t>の中身</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pPr marL="609600" indent="-609600">
              <a:lnSpc>
                <a:spcPct val="90000"/>
              </a:lnSpc>
            </a:pPr>
            <a:r>
              <a:rPr lang="en-US" altLang="ja-JP" dirty="0"/>
              <a:t>CNAME = Canonical NAME</a:t>
            </a:r>
          </a:p>
          <a:p>
            <a:pPr marL="609600" indent="-609600">
              <a:lnSpc>
                <a:spcPct val="90000"/>
              </a:lnSpc>
            </a:pPr>
            <a:r>
              <a:rPr lang="ja-JP" altLang="en-US" dirty="0" smtClean="0"/>
              <a:t>ホスト名</a:t>
            </a:r>
            <a:r>
              <a:rPr lang="en-US" altLang="ja-JP" dirty="0" smtClean="0"/>
              <a:t>(</a:t>
            </a:r>
            <a:r>
              <a:rPr lang="en-US" altLang="ja-JP" b="1" dirty="0"/>
              <a:t>A</a:t>
            </a:r>
            <a:r>
              <a:rPr lang="ja-JP" altLang="en-US" dirty="0"/>
              <a:t> レコードで定義された本当のホスト名</a:t>
            </a:r>
            <a:r>
              <a:rPr lang="en-US" altLang="ja-JP" dirty="0" smtClean="0"/>
              <a:t>)</a:t>
            </a:r>
            <a:r>
              <a:rPr lang="ja-JP" altLang="en-US" dirty="0" smtClean="0"/>
              <a:t>と</a:t>
            </a:r>
            <a:r>
              <a:rPr lang="en-US" altLang="ja-JP" dirty="0" smtClean="0"/>
              <a:t> </a:t>
            </a:r>
            <a:r>
              <a:rPr lang="ja-JP" altLang="en-US" dirty="0"/>
              <a:t>の正規名と別名の</a:t>
            </a:r>
            <a:r>
              <a:rPr lang="ja-JP" altLang="en-US" dirty="0" smtClean="0"/>
              <a:t>対応付け</a:t>
            </a:r>
            <a:r>
              <a:rPr lang="en-US" altLang="ja-JP" dirty="0"/>
              <a:t>.</a:t>
            </a:r>
            <a:endParaRPr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5" name="Picture 5" descr="2009y04m03d_11053547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57338"/>
            <a:ext cx="8497888" cy="287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3384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epzone</a:t>
            </a:r>
            <a:r>
              <a:rPr lang="en-US" altLang="ja-JP" dirty="0"/>
              <a:t> </a:t>
            </a:r>
            <a:r>
              <a:rPr lang="ja-JP" altLang="en-US" dirty="0"/>
              <a:t>の中身</a:t>
            </a:r>
            <a:r>
              <a:rPr lang="en-US" altLang="ja-JP" dirty="0" smtClean="0"/>
              <a:t>(3)</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lang="en-US" altLang="ja-JP" dirty="0"/>
          </a:p>
          <a:p>
            <a:endParaRPr kumimoji="1" lang="en-US" altLang="ja-JP" dirty="0" smtClean="0"/>
          </a:p>
          <a:p>
            <a:endParaRPr lang="en-US" altLang="ja-JP" dirty="0" smtClean="0"/>
          </a:p>
          <a:p>
            <a:endParaRPr lang="en-US" altLang="ja-JP" dirty="0"/>
          </a:p>
          <a:p>
            <a:pPr marL="609600" indent="-609600"/>
            <a:r>
              <a:rPr lang="en-US" altLang="ja-JP" dirty="0"/>
              <a:t>NS = Name Server </a:t>
            </a:r>
            <a:endParaRPr lang="en-US" altLang="ja-JP" dirty="0" smtClean="0"/>
          </a:p>
          <a:p>
            <a:pPr marL="609600" indent="-609600"/>
            <a:r>
              <a:rPr lang="ja-JP" altLang="en-US" dirty="0"/>
              <a:t>そのゾーンを担当</a:t>
            </a:r>
            <a:r>
              <a:rPr lang="ja-JP" altLang="en-US" dirty="0" smtClean="0"/>
              <a:t>している</a:t>
            </a:r>
            <a:r>
              <a:rPr lang="en-US" altLang="ja-JP" dirty="0" smtClean="0"/>
              <a:t> DNS </a:t>
            </a:r>
            <a:r>
              <a:rPr lang="ja-JP" altLang="en-US" dirty="0" smtClean="0"/>
              <a:t>サーバのホスト名の指定</a:t>
            </a:r>
            <a:endParaRPr lang="en-US" altLang="ja-JP" dirty="0"/>
          </a:p>
          <a:p>
            <a:pPr marL="990600" lvl="1" indent="-533400"/>
            <a:r>
              <a:rPr lang="en-US" altLang="ja-JP" dirty="0" err="1" smtClean="0"/>
              <a:t>ep</a:t>
            </a:r>
            <a:r>
              <a:rPr lang="en-US" altLang="ja-JP" dirty="0" smtClean="0"/>
              <a:t> </a:t>
            </a:r>
            <a:r>
              <a:rPr lang="ja-JP" altLang="en-US" dirty="0"/>
              <a:t>ドメイン領域では</a:t>
            </a:r>
            <a:r>
              <a:rPr lang="en-US" altLang="ja-JP" dirty="0"/>
              <a:t>,</a:t>
            </a:r>
          </a:p>
          <a:p>
            <a:pPr marL="990600" lvl="1" indent="-533400">
              <a:buFont typeface="Tahoma" charset="0"/>
              <a:buNone/>
            </a:pPr>
            <a:r>
              <a:rPr lang="en-US" altLang="ja-JP" dirty="0" smtClean="0"/>
              <a:t>1st </a:t>
            </a:r>
            <a:r>
              <a:rPr lang="en-US" altLang="ja-JP" dirty="0"/>
              <a:t>DNS </a:t>
            </a:r>
            <a:r>
              <a:rPr lang="ja-JP" altLang="en-US" dirty="0" smtClean="0"/>
              <a:t>サーバ</a:t>
            </a:r>
            <a:r>
              <a:rPr lang="en-US" altLang="ja-JP" dirty="0" smtClean="0"/>
              <a:t> </a:t>
            </a:r>
            <a:r>
              <a:rPr lang="ja-JP" altLang="en-US" dirty="0"/>
              <a:t>・</a:t>
            </a:r>
            <a:r>
              <a:rPr lang="en-US" altLang="ja-JP" dirty="0"/>
              <a:t> blue </a:t>
            </a:r>
            <a:r>
              <a:rPr lang="en-US" altLang="ja-JP" dirty="0" smtClean="0"/>
              <a:t>2nd </a:t>
            </a:r>
            <a:r>
              <a:rPr lang="en-US" altLang="ja-JP" dirty="0"/>
              <a:t>DNS </a:t>
            </a:r>
            <a:r>
              <a:rPr lang="ja-JP" altLang="en-US" dirty="0" smtClean="0"/>
              <a:t>サーバ</a:t>
            </a:r>
            <a:r>
              <a:rPr lang="en-US" altLang="ja-JP" dirty="0"/>
              <a:t> </a:t>
            </a:r>
            <a:r>
              <a:rPr lang="ja-JP" altLang="en-US" dirty="0" smtClean="0"/>
              <a:t>が</a:t>
            </a:r>
            <a:r>
              <a:rPr lang="ja-JP" altLang="en-US" dirty="0"/>
              <a:t>あることがわかる</a:t>
            </a:r>
            <a:r>
              <a:rPr lang="en-US" altLang="ja-JP" dirty="0"/>
              <a:t>.</a:t>
            </a:r>
          </a:p>
          <a:p>
            <a:endParaRPr kumimoji="1"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6" name="Picture 5" descr="2009y04m03d_1108525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916113"/>
            <a:ext cx="9001125"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3507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epzone</a:t>
            </a:r>
            <a:r>
              <a:rPr lang="en-US" altLang="ja-JP" dirty="0"/>
              <a:t> </a:t>
            </a:r>
            <a:r>
              <a:rPr lang="ja-JP" altLang="en-US" dirty="0"/>
              <a:t>の中身</a:t>
            </a:r>
            <a:r>
              <a:rPr lang="en-US" altLang="ja-JP" dirty="0" smtClean="0"/>
              <a:t>(4)</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endParaRPr kumimoji="1" lang="en-US" altLang="ja-JP" dirty="0" smtClean="0"/>
          </a:p>
          <a:p>
            <a:endParaRPr lang="en-US" altLang="ja-JP" dirty="0"/>
          </a:p>
          <a:p>
            <a:endParaRPr kumimoji="1" lang="en-US" altLang="ja-JP" dirty="0" smtClean="0"/>
          </a:p>
          <a:p>
            <a:endParaRPr lang="en-US" altLang="ja-JP" dirty="0"/>
          </a:p>
          <a:p>
            <a:endParaRPr lang="en-US" altLang="ja-JP" dirty="0"/>
          </a:p>
          <a:p>
            <a:pPr marL="609600" indent="-609600">
              <a:lnSpc>
                <a:spcPct val="90000"/>
              </a:lnSpc>
            </a:pPr>
            <a:r>
              <a:rPr lang="en-US" altLang="ja-JP" sz="2800" dirty="0"/>
              <a:t>MX = Mail </a:t>
            </a:r>
            <a:r>
              <a:rPr lang="en-US" altLang="ja-JP" sz="2800" dirty="0" err="1"/>
              <a:t>eXchanger</a:t>
            </a:r>
            <a:endParaRPr lang="en-US" altLang="ja-JP" sz="2800" dirty="0"/>
          </a:p>
          <a:p>
            <a:pPr marL="609600" indent="-609600">
              <a:lnSpc>
                <a:spcPct val="90000"/>
              </a:lnSpc>
            </a:pPr>
            <a:r>
              <a:rPr lang="ja-JP" altLang="en-US" sz="2800" dirty="0"/>
              <a:t>送られてきたメールをどの</a:t>
            </a:r>
            <a:r>
              <a:rPr lang="ja-JP" altLang="en-US" sz="2800" dirty="0" smtClean="0"/>
              <a:t>ホスト</a:t>
            </a:r>
            <a:r>
              <a:rPr lang="en-US" altLang="ja-JP" sz="2800" dirty="0" smtClean="0"/>
              <a:t>(</a:t>
            </a:r>
            <a:r>
              <a:rPr lang="ja-JP" altLang="en-US" sz="2800" dirty="0" smtClean="0"/>
              <a:t>メールサーバ</a:t>
            </a:r>
            <a:r>
              <a:rPr lang="en-US" altLang="ja-JP" sz="2800" dirty="0" smtClean="0"/>
              <a:t>)</a:t>
            </a:r>
            <a:r>
              <a:rPr lang="ja-JP" altLang="en-US" sz="2800" dirty="0" smtClean="0"/>
              <a:t>に</a:t>
            </a:r>
            <a:r>
              <a:rPr lang="ja-JP" altLang="en-US" sz="2800" dirty="0"/>
              <a:t>配送するかを指定</a:t>
            </a:r>
            <a:endParaRPr lang="en-US" altLang="ja-JP" sz="2800" dirty="0"/>
          </a:p>
          <a:p>
            <a:pPr marL="609600" indent="-609600">
              <a:lnSpc>
                <a:spcPct val="90000"/>
              </a:lnSpc>
            </a:pPr>
            <a:r>
              <a:rPr lang="en-US" altLang="ja-JP" sz="2800" dirty="0"/>
              <a:t>MX </a:t>
            </a:r>
            <a:r>
              <a:rPr lang="ja-JP" altLang="en-US" sz="2800" dirty="0"/>
              <a:t>の後の数字が優先順位を示す</a:t>
            </a:r>
            <a:r>
              <a:rPr lang="en-US" altLang="ja-JP" sz="2800" dirty="0"/>
              <a:t>.</a:t>
            </a:r>
          </a:p>
          <a:p>
            <a:pPr marL="990600" lvl="1" indent="-533400">
              <a:lnSpc>
                <a:spcPct val="90000"/>
              </a:lnSpc>
            </a:pPr>
            <a:r>
              <a:rPr lang="en-US" altLang="ja-JP" sz="2400" dirty="0"/>
              <a:t>priority </a:t>
            </a:r>
            <a:r>
              <a:rPr lang="ja-JP" altLang="en-US" sz="2400" dirty="0"/>
              <a:t>の値が小さいものが優先</a:t>
            </a:r>
            <a:endParaRPr lang="en-US" altLang="ja-JP" sz="2400" dirty="0" smtClean="0"/>
          </a:p>
          <a:p>
            <a:pPr marL="990600" lvl="1" indent="-533400">
              <a:lnSpc>
                <a:spcPct val="90000"/>
              </a:lnSpc>
            </a:pPr>
            <a:r>
              <a:rPr lang="en-US" altLang="ja-JP" sz="2400" dirty="0" err="1" smtClean="0"/>
              <a:t>ep</a:t>
            </a:r>
            <a:r>
              <a:rPr lang="en-US" altLang="ja-JP" sz="2400" dirty="0" smtClean="0"/>
              <a:t> </a:t>
            </a:r>
            <a:r>
              <a:rPr lang="ja-JP" altLang="en-US" sz="2400" dirty="0"/>
              <a:t>ドメイン領域の場合</a:t>
            </a:r>
            <a:r>
              <a:rPr lang="en-US" altLang="ja-JP" sz="2400" dirty="0"/>
              <a:t>, </a:t>
            </a:r>
            <a:r>
              <a:rPr lang="ja-JP" altLang="en-US" sz="2400" dirty="0"/>
              <a:t>まずは</a:t>
            </a:r>
            <a:r>
              <a:rPr lang="en-US" altLang="ja-JP" sz="2400" dirty="0"/>
              <a:t> </a:t>
            </a:r>
            <a:r>
              <a:rPr lang="en-US" altLang="ja-JP" sz="2400" dirty="0" err="1"/>
              <a:t>grey.ep.sci.hokudai.ac.jp</a:t>
            </a:r>
            <a:r>
              <a:rPr lang="en-US" altLang="ja-JP" sz="2400" dirty="0"/>
              <a:t> </a:t>
            </a:r>
            <a:r>
              <a:rPr lang="ja-JP" altLang="en-US" sz="2400" dirty="0"/>
              <a:t>に</a:t>
            </a:r>
            <a:r>
              <a:rPr lang="ja-JP" altLang="en-US" sz="2400" dirty="0" smtClean="0"/>
              <a:t>送られる</a:t>
            </a:r>
            <a:r>
              <a:rPr lang="en-US" altLang="ja-JP" sz="2400" dirty="0" smtClean="0"/>
              <a:t>.</a:t>
            </a:r>
            <a:endParaRPr lang="en-US" altLang="ja-JP" sz="24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7" name="Picture 5" descr="2009y04m03d_11162648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349500"/>
            <a:ext cx="8532812" cy="708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6352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host </a:t>
            </a:r>
            <a:r>
              <a:rPr lang="ja-JP" altLang="en-US" dirty="0" smtClean="0"/>
              <a:t>コマンドを使おう！</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正</a:t>
            </a:r>
            <a:r>
              <a:rPr kumimoji="1" lang="ja-JP" altLang="en-US" dirty="0" smtClean="0"/>
              <a:t>引き</a:t>
            </a:r>
            <a:endParaRPr kumimoji="1" lang="ja-JP" altLang="en-US" dirty="0"/>
          </a:p>
        </p:txBody>
      </p:sp>
    </p:spTree>
    <p:extLst>
      <p:ext uri="{BB962C8B-B14F-4D97-AF65-F5344CB8AC3E}">
        <p14:creationId xmlns:p14="http://schemas.microsoft.com/office/powerpoint/2010/main" val="36467324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CNAME</a:t>
            </a:r>
            <a:endParaRPr kumimoji="1" lang="ja-JP" altLang="en-US" dirty="0"/>
          </a:p>
        </p:txBody>
      </p:sp>
      <p:sp>
        <p:nvSpPr>
          <p:cNvPr id="3" name="コンテンツ プレースホルダー 2"/>
          <p:cNvSpPr>
            <a:spLocks noGrp="1"/>
          </p:cNvSpPr>
          <p:nvPr>
            <p:ph idx="1"/>
          </p:nvPr>
        </p:nvSpPr>
        <p:spPr/>
        <p:txBody>
          <a:bodyPr/>
          <a:lstStyle/>
          <a:p>
            <a:r>
              <a:rPr lang="en-US" altLang="ja-JP" dirty="0"/>
              <a:t>Host </a:t>
            </a:r>
            <a:r>
              <a:rPr lang="ja-JP" altLang="en-US" dirty="0"/>
              <a:t>コマンド</a:t>
            </a:r>
            <a:endParaRPr lang="en-US" altLang="ja-JP" dirty="0"/>
          </a:p>
          <a:p>
            <a:r>
              <a:rPr lang="en-US" altLang="ja-JP" dirty="0"/>
              <a:t>CNAME</a:t>
            </a:r>
            <a:r>
              <a:rPr lang="ja-JP" altLang="en-US" dirty="0"/>
              <a:t>とか</a:t>
            </a:r>
            <a:endParaRPr lang="en-US" altLang="ja-JP" dirty="0"/>
          </a:p>
          <a:p>
            <a:r>
              <a:rPr lang="en-US" altLang="ja-JP" dirty="0"/>
              <a:t>Hostname</a:t>
            </a:r>
            <a:r>
              <a:rPr lang="ja-JP" altLang="en-US" dirty="0"/>
              <a:t>から</a:t>
            </a:r>
            <a:endParaRPr lang="en-US" altLang="ja-JP" dirty="0"/>
          </a:p>
          <a:p>
            <a:r>
              <a:rPr lang="ja-JP" altLang="en-US" dirty="0"/>
              <a:t>逆引き</a:t>
            </a:r>
            <a:r>
              <a:rPr lang="en-US" altLang="ja-JP" dirty="0"/>
              <a:t> (</a:t>
            </a:r>
            <a:r>
              <a:rPr lang="ja-JP" altLang="en-US" dirty="0"/>
              <a:t>どういったときに使うのか</a:t>
            </a:r>
            <a:r>
              <a:rPr lang="en-US" altLang="ja-JP" dirty="0"/>
              <a:t>)</a:t>
            </a:r>
          </a:p>
          <a:p>
            <a:r>
              <a:rPr lang="ja-JP" altLang="en-US" dirty="0"/>
              <a:t>正引き</a:t>
            </a:r>
            <a:endParaRPr lang="en-US" altLang="ja-JP"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29316600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descr="スクリーンショット 2013-02-20 21.50.2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362" y="1960960"/>
            <a:ext cx="8966638" cy="1905000"/>
          </a:xfrm>
          <a:prstGeom prst="rect">
            <a:avLst/>
          </a:prstGeom>
        </p:spPr>
      </p:pic>
      <p:sp>
        <p:nvSpPr>
          <p:cNvPr id="2" name="タイトル 1"/>
          <p:cNvSpPr>
            <a:spLocks noGrp="1"/>
          </p:cNvSpPr>
          <p:nvPr>
            <p:ph type="title"/>
          </p:nvPr>
        </p:nvSpPr>
        <p:spPr/>
        <p:txBody>
          <a:bodyPr/>
          <a:lstStyle/>
          <a:p>
            <a:r>
              <a:rPr lang="ja-JP" altLang="en-US" dirty="0" smtClean="0"/>
              <a:t>正</a:t>
            </a:r>
            <a:r>
              <a:rPr kumimoji="1" lang="ja-JP" altLang="en-US" dirty="0" smtClean="0"/>
              <a:t>引き</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r>
              <a:rPr lang="ja-JP" altLang="en-US" dirty="0" smtClean="0"/>
              <a:t>ドメイン名から</a:t>
            </a:r>
            <a:r>
              <a:rPr lang="en-US" altLang="ja-JP" dirty="0" smtClean="0"/>
              <a:t>IP</a:t>
            </a:r>
            <a:r>
              <a:rPr lang="ja-JP" altLang="en-US" dirty="0" smtClean="0"/>
              <a:t>アドレスに</a:t>
            </a:r>
            <a:r>
              <a:rPr lang="ja-JP" altLang="en-US" dirty="0" smtClean="0"/>
              <a:t>変換</a:t>
            </a:r>
            <a:r>
              <a:rPr lang="ja-JP" altLang="en-US" dirty="0"/>
              <a:t>する</a:t>
            </a:r>
            <a:r>
              <a:rPr lang="ja-JP" altLang="en-US" dirty="0" smtClean="0"/>
              <a:t>こと</a:t>
            </a:r>
            <a:endParaRPr lang="en-US" altLang="ja-JP" dirty="0" smtClean="0"/>
          </a:p>
          <a:p>
            <a:endParaRPr lang="en-US" altLang="ja-JP" dirty="0"/>
          </a:p>
          <a:p>
            <a:endParaRPr lang="en-US" altLang="ja-JP" dirty="0" smtClean="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
        <p:nvSpPr>
          <p:cNvPr id="8" name="正方形/長方形 7"/>
          <p:cNvSpPr/>
          <p:nvPr/>
        </p:nvSpPr>
        <p:spPr>
          <a:xfrm>
            <a:off x="4469616" y="2136948"/>
            <a:ext cx="4293438" cy="369332"/>
          </a:xfrm>
          <a:prstGeom prst="rect">
            <a:avLst/>
          </a:prstGeom>
        </p:spPr>
        <p:txBody>
          <a:bodyPr wrap="none">
            <a:spAutoFit/>
          </a:bodyPr>
          <a:lstStyle/>
          <a:p>
            <a:r>
              <a:rPr lang="en-US" altLang="ja-JP" dirty="0" smtClean="0">
                <a:solidFill>
                  <a:srgbClr val="FF0000"/>
                </a:solidFill>
              </a:rPr>
              <a:t>↑ </a:t>
            </a:r>
            <a:r>
              <a:rPr lang="ja-JP" altLang="en-US" dirty="0" smtClean="0">
                <a:solidFill>
                  <a:srgbClr val="FF0000"/>
                </a:solidFill>
              </a:rPr>
              <a:t>名前</a:t>
            </a:r>
            <a:r>
              <a:rPr lang="ja-JP" altLang="en-US" dirty="0">
                <a:solidFill>
                  <a:srgbClr val="FF0000"/>
                </a:solidFill>
              </a:rPr>
              <a:t>解決</a:t>
            </a:r>
            <a:r>
              <a:rPr lang="en-US" altLang="ja-JP" dirty="0">
                <a:solidFill>
                  <a:srgbClr val="FF0000"/>
                </a:solidFill>
              </a:rPr>
              <a:t>(</a:t>
            </a:r>
            <a:r>
              <a:rPr lang="ja-JP" altLang="en-US" dirty="0">
                <a:solidFill>
                  <a:srgbClr val="FF0000"/>
                </a:solidFill>
              </a:rPr>
              <a:t>ホスト名</a:t>
            </a:r>
            <a:r>
              <a:rPr lang="en-US" altLang="ja-JP" dirty="0">
                <a:solidFill>
                  <a:srgbClr val="FF0000"/>
                </a:solidFill>
              </a:rPr>
              <a:t> =&gt; IP</a:t>
            </a:r>
            <a:r>
              <a:rPr lang="ja-JP" altLang="en-US" dirty="0">
                <a:solidFill>
                  <a:srgbClr val="FF0000"/>
                </a:solidFill>
              </a:rPr>
              <a:t>アドレス</a:t>
            </a:r>
            <a:r>
              <a:rPr lang="en-US" altLang="ja-JP" dirty="0" smtClean="0">
                <a:solidFill>
                  <a:srgbClr val="FF0000"/>
                </a:solidFill>
              </a:rPr>
              <a:t>)</a:t>
            </a:r>
            <a:r>
              <a:rPr lang="ja-JP" altLang="en-US" dirty="0" smtClean="0">
                <a:solidFill>
                  <a:srgbClr val="FF0000"/>
                </a:solidFill>
              </a:rPr>
              <a:t>を実行</a:t>
            </a:r>
            <a:endParaRPr lang="ja-JP" altLang="en-US" dirty="0">
              <a:solidFill>
                <a:srgbClr val="FF0000"/>
              </a:solidFill>
            </a:endParaRPr>
          </a:p>
        </p:txBody>
      </p:sp>
      <p:sp>
        <p:nvSpPr>
          <p:cNvPr id="9" name="正方形/長方形 8"/>
          <p:cNvSpPr/>
          <p:nvPr/>
        </p:nvSpPr>
        <p:spPr>
          <a:xfrm>
            <a:off x="3937145" y="3496628"/>
            <a:ext cx="3685587" cy="369332"/>
          </a:xfrm>
          <a:prstGeom prst="rect">
            <a:avLst/>
          </a:prstGeom>
        </p:spPr>
        <p:txBody>
          <a:bodyPr wrap="none">
            <a:spAutoFit/>
          </a:bodyPr>
          <a:lstStyle/>
          <a:p>
            <a:r>
              <a:rPr lang="en-US" altLang="ja-JP" dirty="0" smtClean="0">
                <a:solidFill>
                  <a:srgbClr val="FF0000"/>
                </a:solidFill>
              </a:rPr>
              <a:t>←</a:t>
            </a:r>
            <a:r>
              <a:rPr lang="ja-JP" altLang="en-US" dirty="0">
                <a:solidFill>
                  <a:srgbClr val="FF0000"/>
                </a:solidFill>
              </a:rPr>
              <a:t>名前解決</a:t>
            </a:r>
            <a:r>
              <a:rPr lang="en-US" altLang="ja-JP" dirty="0">
                <a:solidFill>
                  <a:srgbClr val="FF0000"/>
                </a:solidFill>
              </a:rPr>
              <a:t>(</a:t>
            </a:r>
            <a:r>
              <a:rPr lang="ja-JP" altLang="en-US" dirty="0">
                <a:solidFill>
                  <a:srgbClr val="FF0000"/>
                </a:solidFill>
              </a:rPr>
              <a:t>ホスト名</a:t>
            </a:r>
            <a:r>
              <a:rPr lang="en-US" altLang="ja-JP" dirty="0">
                <a:solidFill>
                  <a:srgbClr val="FF0000"/>
                </a:solidFill>
              </a:rPr>
              <a:t> =&gt; IP</a:t>
            </a:r>
            <a:r>
              <a:rPr lang="ja-JP" altLang="en-US" dirty="0">
                <a:solidFill>
                  <a:srgbClr val="FF0000"/>
                </a:solidFill>
              </a:rPr>
              <a:t>アドレス</a:t>
            </a:r>
            <a:r>
              <a:rPr lang="en-US" altLang="ja-JP" dirty="0">
                <a:solidFill>
                  <a:srgbClr val="FF0000"/>
                </a:solidFill>
              </a:rPr>
              <a:t>)</a:t>
            </a:r>
            <a:endParaRPr lang="ja-JP" altLang="en-US" dirty="0">
              <a:solidFill>
                <a:srgbClr val="FF0000"/>
              </a:solidFill>
            </a:endParaRPr>
          </a:p>
        </p:txBody>
      </p:sp>
      <p:sp>
        <p:nvSpPr>
          <p:cNvPr id="11" name="正方形/長方形 10"/>
          <p:cNvSpPr/>
          <p:nvPr/>
        </p:nvSpPr>
        <p:spPr>
          <a:xfrm>
            <a:off x="3829058" y="2418539"/>
            <a:ext cx="5396872" cy="369332"/>
          </a:xfrm>
          <a:prstGeom prst="rect">
            <a:avLst/>
          </a:prstGeom>
        </p:spPr>
        <p:txBody>
          <a:bodyPr wrap="square">
            <a:spAutoFit/>
          </a:bodyPr>
          <a:lstStyle/>
          <a:p>
            <a:r>
              <a:rPr lang="en-US" altLang="ja-JP" dirty="0" smtClean="0">
                <a:solidFill>
                  <a:srgbClr val="FF0000"/>
                </a:solidFill>
              </a:rPr>
              <a:t>←</a:t>
            </a:r>
            <a:r>
              <a:rPr lang="en-US" altLang="ja-JP" dirty="0" smtClean="0">
                <a:solidFill>
                  <a:srgbClr val="FF0000"/>
                </a:solidFill>
              </a:rPr>
              <a:t> </a:t>
            </a:r>
            <a:r>
              <a:rPr lang="ja-JP" altLang="en-US" dirty="0" smtClean="0">
                <a:solidFill>
                  <a:srgbClr val="FF0000"/>
                </a:solidFill>
              </a:rPr>
              <a:t>名前</a:t>
            </a:r>
            <a:r>
              <a:rPr lang="ja-JP" altLang="en-US" dirty="0">
                <a:solidFill>
                  <a:srgbClr val="FF0000"/>
                </a:solidFill>
              </a:rPr>
              <a:t>解決に使用した</a:t>
            </a:r>
            <a:r>
              <a:rPr lang="en-US" altLang="ja-JP" dirty="0">
                <a:solidFill>
                  <a:srgbClr val="FF0000"/>
                </a:solidFill>
              </a:rPr>
              <a:t>DNS</a:t>
            </a:r>
            <a:r>
              <a:rPr lang="ja-JP" altLang="en-US" dirty="0">
                <a:solidFill>
                  <a:srgbClr val="FF0000"/>
                </a:solidFill>
              </a:rPr>
              <a:t>サーバ</a:t>
            </a:r>
            <a:r>
              <a:rPr lang="en-US" altLang="ja-JP" dirty="0">
                <a:solidFill>
                  <a:srgbClr val="FF0000"/>
                </a:solidFill>
              </a:rPr>
              <a:t>(</a:t>
            </a:r>
            <a:r>
              <a:rPr lang="ja-JP" altLang="en-US" dirty="0">
                <a:solidFill>
                  <a:srgbClr val="FF0000"/>
                </a:solidFill>
              </a:rPr>
              <a:t>ココでは</a:t>
            </a:r>
            <a:r>
              <a:rPr lang="en-US" altLang="ja-JP" dirty="0">
                <a:solidFill>
                  <a:srgbClr val="FF0000"/>
                </a:solidFill>
              </a:rPr>
              <a:t>yellow)</a:t>
            </a:r>
            <a:endParaRPr lang="ja-JP" altLang="en-US" dirty="0">
              <a:solidFill>
                <a:srgbClr val="FF0000"/>
              </a:solidFill>
            </a:endParaRPr>
          </a:p>
        </p:txBody>
      </p:sp>
    </p:spTree>
    <p:extLst>
      <p:ext uri="{BB962C8B-B14F-4D97-AF65-F5344CB8AC3E}">
        <p14:creationId xmlns:p14="http://schemas.microsoft.com/office/powerpoint/2010/main" val="1407847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逆引き</a:t>
            </a: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r>
              <a:rPr lang="en-US" altLang="ja-JP" dirty="0" smtClean="0"/>
              <a:t>IP</a:t>
            </a:r>
            <a:r>
              <a:rPr lang="ja-JP" altLang="en-US" dirty="0"/>
              <a:t>アドレス</a:t>
            </a:r>
            <a:r>
              <a:rPr lang="ja-JP" altLang="en-US" dirty="0" smtClean="0"/>
              <a:t>から</a:t>
            </a:r>
            <a:r>
              <a:rPr lang="ja-JP" altLang="en-US" dirty="0" smtClean="0"/>
              <a:t>ドメイン名</a:t>
            </a:r>
            <a:r>
              <a:rPr lang="ja-JP" altLang="en-US" dirty="0" smtClean="0"/>
              <a:t>に</a:t>
            </a:r>
            <a:r>
              <a:rPr lang="ja-JP" altLang="en-US" dirty="0"/>
              <a:t>変換すること</a:t>
            </a:r>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pic>
        <p:nvPicPr>
          <p:cNvPr id="6" name="図 5" descr="スクリーンショット 2013-02-20 21.34.0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1627" y="1600200"/>
            <a:ext cx="7406927" cy="3358784"/>
          </a:xfrm>
          <a:prstGeom prst="rect">
            <a:avLst/>
          </a:prstGeom>
        </p:spPr>
      </p:pic>
      <p:sp>
        <p:nvSpPr>
          <p:cNvPr id="8" name="正方形/長方形 7"/>
          <p:cNvSpPr/>
          <p:nvPr/>
        </p:nvSpPr>
        <p:spPr>
          <a:xfrm>
            <a:off x="4430741" y="1715022"/>
            <a:ext cx="4332999" cy="369332"/>
          </a:xfrm>
          <a:prstGeom prst="rect">
            <a:avLst/>
          </a:prstGeom>
        </p:spPr>
        <p:txBody>
          <a:bodyPr wrap="none">
            <a:spAutoFit/>
          </a:bodyPr>
          <a:lstStyle/>
          <a:p>
            <a:r>
              <a:rPr lang="en-US" altLang="ja-JP" dirty="0">
                <a:solidFill>
                  <a:srgbClr val="FF0000"/>
                </a:solidFill>
              </a:rPr>
              <a:t>↑ </a:t>
            </a:r>
            <a:r>
              <a:rPr lang="ja-JP" altLang="en-US" dirty="0">
                <a:solidFill>
                  <a:srgbClr val="FF0000"/>
                </a:solidFill>
              </a:rPr>
              <a:t>名前解決</a:t>
            </a:r>
            <a:r>
              <a:rPr lang="en-US" altLang="ja-JP" dirty="0" smtClean="0">
                <a:solidFill>
                  <a:srgbClr val="FF0000"/>
                </a:solidFill>
              </a:rPr>
              <a:t>(</a:t>
            </a:r>
            <a:r>
              <a:rPr lang="en-US" altLang="ja-JP" dirty="0">
                <a:solidFill>
                  <a:srgbClr val="FF0000"/>
                </a:solidFill>
              </a:rPr>
              <a:t>IP</a:t>
            </a:r>
            <a:r>
              <a:rPr lang="ja-JP" altLang="en-US" dirty="0" smtClean="0">
                <a:solidFill>
                  <a:srgbClr val="FF0000"/>
                </a:solidFill>
              </a:rPr>
              <a:t>アドレス</a:t>
            </a:r>
            <a:r>
              <a:rPr lang="en-US" altLang="ja-JP" dirty="0" smtClean="0">
                <a:solidFill>
                  <a:srgbClr val="FF0000"/>
                </a:solidFill>
              </a:rPr>
              <a:t> </a:t>
            </a:r>
            <a:r>
              <a:rPr lang="en-US" altLang="ja-JP" dirty="0">
                <a:solidFill>
                  <a:srgbClr val="FF0000"/>
                </a:solidFill>
              </a:rPr>
              <a:t>=</a:t>
            </a:r>
            <a:r>
              <a:rPr lang="en-US" altLang="ja-JP" dirty="0" smtClean="0">
                <a:solidFill>
                  <a:srgbClr val="FF0000"/>
                </a:solidFill>
              </a:rPr>
              <a:t>&gt; </a:t>
            </a:r>
            <a:r>
              <a:rPr lang="ja-JP" altLang="en-US" dirty="0" smtClean="0">
                <a:solidFill>
                  <a:srgbClr val="FF0000"/>
                </a:solidFill>
              </a:rPr>
              <a:t>ホスト名</a:t>
            </a:r>
            <a:r>
              <a:rPr lang="en-US" altLang="ja-JP" dirty="0" smtClean="0">
                <a:solidFill>
                  <a:srgbClr val="FF0000"/>
                </a:solidFill>
              </a:rPr>
              <a:t>)</a:t>
            </a:r>
            <a:r>
              <a:rPr lang="ja-JP" altLang="en-US" dirty="0" smtClean="0">
                <a:solidFill>
                  <a:srgbClr val="FF0000"/>
                </a:solidFill>
              </a:rPr>
              <a:t>の実行</a:t>
            </a:r>
            <a:endParaRPr lang="ja-JP" altLang="en-US" dirty="0">
              <a:solidFill>
                <a:srgbClr val="FF0000"/>
              </a:solidFill>
            </a:endParaRPr>
          </a:p>
        </p:txBody>
      </p:sp>
      <p:sp>
        <p:nvSpPr>
          <p:cNvPr id="9" name="正方形/長方形 8"/>
          <p:cNvSpPr/>
          <p:nvPr/>
        </p:nvSpPr>
        <p:spPr>
          <a:xfrm>
            <a:off x="4388928" y="1986164"/>
            <a:ext cx="4276937" cy="646331"/>
          </a:xfrm>
          <a:prstGeom prst="rect">
            <a:avLst/>
          </a:prstGeom>
        </p:spPr>
        <p:txBody>
          <a:bodyPr wrap="square">
            <a:spAutoFit/>
          </a:bodyPr>
          <a:lstStyle/>
          <a:p>
            <a:pPr algn="ctr"/>
            <a:r>
              <a:rPr lang="en-US" altLang="ja-JP" dirty="0">
                <a:solidFill>
                  <a:srgbClr val="FF0000"/>
                </a:solidFill>
              </a:rPr>
              <a:t>← </a:t>
            </a:r>
            <a:r>
              <a:rPr lang="ja-JP" altLang="en-US" dirty="0">
                <a:solidFill>
                  <a:srgbClr val="FF0000"/>
                </a:solidFill>
              </a:rPr>
              <a:t>名前解決に使用した</a:t>
            </a:r>
            <a:r>
              <a:rPr lang="en-US" altLang="ja-JP" dirty="0">
                <a:solidFill>
                  <a:srgbClr val="FF0000"/>
                </a:solidFill>
              </a:rPr>
              <a:t>DNS</a:t>
            </a:r>
            <a:r>
              <a:rPr lang="ja-JP" altLang="en-US" dirty="0">
                <a:solidFill>
                  <a:srgbClr val="FF0000"/>
                </a:solidFill>
              </a:rPr>
              <a:t>サーバ</a:t>
            </a:r>
            <a:r>
              <a:rPr lang="en-US" altLang="ja-JP" dirty="0">
                <a:solidFill>
                  <a:srgbClr val="FF0000"/>
                </a:solidFill>
              </a:rPr>
              <a:t>(</a:t>
            </a:r>
            <a:r>
              <a:rPr lang="ja-JP" altLang="en-US" dirty="0">
                <a:solidFill>
                  <a:srgbClr val="FF0000"/>
                </a:solidFill>
              </a:rPr>
              <a:t>ココでは</a:t>
            </a:r>
            <a:r>
              <a:rPr lang="en-US" altLang="ja-JP" dirty="0">
                <a:solidFill>
                  <a:srgbClr val="FF0000"/>
                </a:solidFill>
              </a:rPr>
              <a:t>yellow)</a:t>
            </a:r>
            <a:endParaRPr lang="ja-JP" altLang="en-US" dirty="0">
              <a:solidFill>
                <a:srgbClr val="FF0000"/>
              </a:solidFill>
            </a:endParaRPr>
          </a:p>
        </p:txBody>
      </p:sp>
      <p:sp>
        <p:nvSpPr>
          <p:cNvPr id="10" name="正方形/長方形 9"/>
          <p:cNvSpPr/>
          <p:nvPr/>
        </p:nvSpPr>
        <p:spPr>
          <a:xfrm>
            <a:off x="4416238" y="2950428"/>
            <a:ext cx="3634303" cy="369332"/>
          </a:xfrm>
          <a:prstGeom prst="rect">
            <a:avLst/>
          </a:prstGeom>
        </p:spPr>
        <p:txBody>
          <a:bodyPr wrap="none">
            <a:spAutoFit/>
          </a:bodyPr>
          <a:lstStyle/>
          <a:p>
            <a:r>
              <a:rPr lang="en-US" altLang="ja-JP" dirty="0">
                <a:solidFill>
                  <a:srgbClr val="FF0000"/>
                </a:solidFill>
              </a:rPr>
              <a:t>↑ </a:t>
            </a:r>
            <a:r>
              <a:rPr lang="ja-JP" altLang="en-US" dirty="0">
                <a:solidFill>
                  <a:srgbClr val="FF0000"/>
                </a:solidFill>
              </a:rPr>
              <a:t>名前解決</a:t>
            </a:r>
            <a:r>
              <a:rPr lang="en-US" altLang="ja-JP" dirty="0" smtClean="0">
                <a:solidFill>
                  <a:srgbClr val="FF0000"/>
                </a:solidFill>
              </a:rPr>
              <a:t>(</a:t>
            </a:r>
            <a:r>
              <a:rPr lang="en-US" altLang="ja-JP" dirty="0">
                <a:solidFill>
                  <a:srgbClr val="FF0000"/>
                </a:solidFill>
              </a:rPr>
              <a:t>IP</a:t>
            </a:r>
            <a:r>
              <a:rPr lang="ja-JP" altLang="en-US" dirty="0">
                <a:solidFill>
                  <a:srgbClr val="FF0000"/>
                </a:solidFill>
              </a:rPr>
              <a:t>アドレス</a:t>
            </a:r>
            <a:r>
              <a:rPr lang="en-US" altLang="ja-JP" dirty="0">
                <a:solidFill>
                  <a:srgbClr val="FF0000"/>
                </a:solidFill>
              </a:rPr>
              <a:t> =&gt; </a:t>
            </a:r>
            <a:r>
              <a:rPr lang="ja-JP" altLang="en-US" dirty="0">
                <a:solidFill>
                  <a:srgbClr val="FF0000"/>
                </a:solidFill>
              </a:rPr>
              <a:t>ホスト名</a:t>
            </a:r>
            <a:r>
              <a:rPr lang="en-US" altLang="ja-JP" dirty="0" smtClean="0">
                <a:solidFill>
                  <a:srgbClr val="FF0000"/>
                </a:solidFill>
              </a:rPr>
              <a:t>)</a:t>
            </a:r>
            <a:endParaRPr lang="ja-JP" altLang="en-US" dirty="0">
              <a:solidFill>
                <a:srgbClr val="FF0000"/>
              </a:solidFill>
            </a:endParaRPr>
          </a:p>
        </p:txBody>
      </p:sp>
    </p:spTree>
    <p:extLst>
      <p:ext uri="{BB962C8B-B14F-4D97-AF65-F5344CB8AC3E}">
        <p14:creationId xmlns:p14="http://schemas.microsoft.com/office/powerpoint/2010/main" val="250066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a:bodyPr>
          <a:lstStyle/>
          <a:p>
            <a:pPr algn="ctr"/>
            <a:r>
              <a:rPr kumimoji="1" lang="en-US" altLang="ja-JP" sz="4800" dirty="0" smtClean="0"/>
              <a:t>DNS</a:t>
            </a:r>
            <a:r>
              <a:rPr kumimoji="1" lang="ja-JP" altLang="en-US" sz="4800" dirty="0" smtClean="0"/>
              <a:t>とは</a:t>
            </a:r>
            <a:r>
              <a:rPr lang="en-US" altLang="ja-JP" sz="4800" dirty="0" smtClean="0"/>
              <a:t>?</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408037294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h</a:t>
            </a:r>
            <a:r>
              <a:rPr kumimoji="1" lang="en-US" altLang="ja-JP" dirty="0" smtClean="0"/>
              <a:t>ost </a:t>
            </a:r>
            <a:r>
              <a:rPr lang="ja-JP" altLang="en-US" dirty="0" smtClean="0"/>
              <a:t>コマンド</a:t>
            </a:r>
            <a:endParaRPr kumimoji="1" lang="ja-JP" altLang="en-US" dirty="0"/>
          </a:p>
        </p:txBody>
      </p:sp>
      <p:sp>
        <p:nvSpPr>
          <p:cNvPr id="3" name="コンテンツ プレースホルダー 2"/>
          <p:cNvSpPr>
            <a:spLocks noGrp="1"/>
          </p:cNvSpPr>
          <p:nvPr>
            <p:ph idx="1"/>
          </p:nvPr>
        </p:nvSpPr>
        <p:spPr/>
        <p:txBody>
          <a:bodyPr/>
          <a:lstStyle/>
          <a:p>
            <a:r>
              <a:rPr lang="en-US" altLang="ja-JP" dirty="0"/>
              <a:t>h</a:t>
            </a:r>
            <a:r>
              <a:rPr kumimoji="1" lang="en-US" altLang="ja-JP" dirty="0" smtClean="0"/>
              <a:t>ost </a:t>
            </a:r>
            <a:r>
              <a:rPr kumimoji="1" lang="ja-JP" altLang="en-US" dirty="0" smtClean="0"/>
              <a:t>コマンドを用いても正引き、逆引き</a:t>
            </a:r>
            <a:endParaRPr kumimoji="1" lang="ja-JP" altLang="en-US" dirty="0"/>
          </a:p>
        </p:txBody>
      </p:sp>
    </p:spTree>
    <p:extLst>
      <p:ext uri="{BB962C8B-B14F-4D97-AF65-F5344CB8AC3E}">
        <p14:creationId xmlns:p14="http://schemas.microsoft.com/office/powerpoint/2010/main" val="6175109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epDNS</a:t>
            </a:r>
            <a:r>
              <a:rPr lang="ja-JP" altLang="en-US" dirty="0" smtClean="0"/>
              <a:t>のゾーン</a:t>
            </a:r>
            <a:r>
              <a:rPr lang="en-US" altLang="ja-JP" dirty="0" smtClean="0"/>
              <a:t>(</a:t>
            </a:r>
            <a:r>
              <a:rPr lang="ja-JP" altLang="en-US" dirty="0" smtClean="0"/>
              <a:t>電話帳</a:t>
            </a:r>
            <a:r>
              <a:rPr lang="en-US" altLang="ja-JP" dirty="0" smtClean="0"/>
              <a:t>)</a:t>
            </a:r>
            <a:r>
              <a:rPr lang="ja-JP" altLang="en-US" dirty="0" smtClean="0"/>
              <a:t>の中身</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6602631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もし</a:t>
            </a:r>
            <a:r>
              <a:rPr lang="en-US" altLang="ja-JP" dirty="0" smtClean="0"/>
              <a:t>, yellow</a:t>
            </a:r>
            <a:r>
              <a:rPr lang="ja-JP" altLang="en-US" dirty="0" smtClean="0"/>
              <a:t>が壊れたら</a:t>
            </a:r>
            <a:r>
              <a:rPr lang="en-US" altLang="ja-JP" dirty="0" smtClean="0"/>
              <a:t>….</a:t>
            </a:r>
            <a:endParaRPr kumimoji="1" lang="ja-JP" altLang="en-US" dirty="0"/>
          </a:p>
        </p:txBody>
      </p:sp>
      <p:sp>
        <p:nvSpPr>
          <p:cNvPr id="3" name="コンテンツ プレースホルダー 2"/>
          <p:cNvSpPr>
            <a:spLocks noGrp="1"/>
          </p:cNvSpPr>
          <p:nvPr>
            <p:ph idx="1"/>
          </p:nvPr>
        </p:nvSpPr>
        <p:spPr>
          <a:xfrm>
            <a:off x="457200" y="2540155"/>
            <a:ext cx="8229600" cy="939955"/>
          </a:xfrm>
        </p:spPr>
        <p:txBody>
          <a:bodyPr>
            <a:normAutofit/>
          </a:bodyPr>
          <a:lstStyle/>
          <a:p>
            <a:pPr marL="0" indent="0" algn="ctr">
              <a:buNone/>
            </a:pPr>
            <a:r>
              <a:rPr kumimoji="1" lang="ja-JP" altLang="en-US" sz="4800" dirty="0" smtClean="0"/>
              <a:t>メールが使えない</a:t>
            </a:r>
            <a:endParaRPr lang="en-US" altLang="ja-JP" sz="4800" dirty="0" smtClean="0"/>
          </a:p>
          <a:p>
            <a:endParaRPr kumimoji="1" lang="ja-JP" altLang="en-US" sz="54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
        <p:nvSpPr>
          <p:cNvPr id="5" name="正方形/長方形 4"/>
          <p:cNvSpPr/>
          <p:nvPr/>
        </p:nvSpPr>
        <p:spPr>
          <a:xfrm>
            <a:off x="0" y="4478694"/>
            <a:ext cx="9027832" cy="830997"/>
          </a:xfrm>
          <a:prstGeom prst="rect">
            <a:avLst/>
          </a:prstGeom>
        </p:spPr>
        <p:txBody>
          <a:bodyPr wrap="none">
            <a:spAutoFit/>
          </a:bodyPr>
          <a:lstStyle/>
          <a:p>
            <a:pPr algn="ctr"/>
            <a:r>
              <a:rPr lang="en-US" altLang="ja-JP" sz="4800" dirty="0"/>
              <a:t>Web</a:t>
            </a:r>
            <a:r>
              <a:rPr lang="ja-JP" altLang="en-US" sz="4800" dirty="0"/>
              <a:t>検索が今まで通りに出来ない</a:t>
            </a:r>
            <a:endParaRPr lang="en-US" altLang="ja-JP" sz="4800" dirty="0"/>
          </a:p>
        </p:txBody>
      </p:sp>
    </p:spTree>
    <p:extLst>
      <p:ext uri="{BB962C8B-B14F-4D97-AF65-F5344CB8AC3E}">
        <p14:creationId xmlns:p14="http://schemas.microsoft.com/office/powerpoint/2010/main" val="16602631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もし</a:t>
            </a:r>
            <a:r>
              <a:rPr lang="en-US" altLang="ja-JP" dirty="0" smtClean="0"/>
              <a:t>, blue</a:t>
            </a:r>
            <a:r>
              <a:rPr lang="ja-JP" altLang="en-US" dirty="0" smtClean="0"/>
              <a:t>が壊れたら</a:t>
            </a:r>
            <a:r>
              <a:rPr lang="en-US" altLang="ja-JP" dirty="0" smtClean="0"/>
              <a:t>…</a:t>
            </a:r>
            <a:endParaRPr kumimoji="1" lang="ja-JP" altLang="en-US" dirty="0"/>
          </a:p>
        </p:txBody>
      </p:sp>
      <p:sp>
        <p:nvSpPr>
          <p:cNvPr id="3" name="コンテンツ プレースホルダー 2"/>
          <p:cNvSpPr>
            <a:spLocks noGrp="1"/>
          </p:cNvSpPr>
          <p:nvPr>
            <p:ph idx="1"/>
          </p:nvPr>
        </p:nvSpPr>
        <p:spPr>
          <a:xfrm>
            <a:off x="457199" y="2254005"/>
            <a:ext cx="7980845" cy="1307610"/>
          </a:xfrm>
        </p:spPr>
        <p:txBody>
          <a:bodyPr>
            <a:normAutofit/>
          </a:bodyPr>
          <a:lstStyle/>
          <a:p>
            <a:pPr marL="0" indent="0" algn="ctr">
              <a:buNone/>
            </a:pPr>
            <a:r>
              <a:rPr kumimoji="1" lang="en-US" altLang="ja-JP" sz="4800" dirty="0" smtClean="0"/>
              <a:t>IP</a:t>
            </a:r>
            <a:r>
              <a:rPr kumimoji="1" lang="ja-JP" altLang="en-US" sz="4800" dirty="0" smtClean="0"/>
              <a:t>アドレスが割り振られない</a:t>
            </a:r>
            <a:r>
              <a:rPr kumimoji="1" lang="en-US" altLang="ja-JP" sz="4800" dirty="0" smtClean="0"/>
              <a:t>.</a:t>
            </a:r>
          </a:p>
          <a:p>
            <a:endParaRPr kumimoji="1" lang="en-US" altLang="ja-JP" dirty="0" smtClean="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
        <p:nvSpPr>
          <p:cNvPr id="6" name="右矢印 5"/>
          <p:cNvSpPr/>
          <p:nvPr/>
        </p:nvSpPr>
        <p:spPr>
          <a:xfrm>
            <a:off x="1520519" y="4629098"/>
            <a:ext cx="1888117" cy="802154"/>
          </a:xfrm>
          <a:prstGeom prst="rightArrow">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733811" y="4410170"/>
            <a:ext cx="4704233" cy="1200329"/>
          </a:xfrm>
          <a:prstGeom prst="rect">
            <a:avLst/>
          </a:prstGeom>
        </p:spPr>
        <p:txBody>
          <a:bodyPr wrap="square">
            <a:spAutoFit/>
          </a:bodyPr>
          <a:lstStyle/>
          <a:p>
            <a:r>
              <a:rPr lang="ja-JP" altLang="en-US" sz="3600" dirty="0"/>
              <a:t>手動で</a:t>
            </a:r>
            <a:r>
              <a:rPr lang="en-US" altLang="ja-JP" sz="3600" dirty="0"/>
              <a:t>IP</a:t>
            </a:r>
            <a:r>
              <a:rPr lang="ja-JP" altLang="en-US" sz="3600" dirty="0"/>
              <a:t>アドレスを入力</a:t>
            </a:r>
            <a:r>
              <a:rPr lang="ja-JP" altLang="en-US" sz="3600" dirty="0" smtClean="0"/>
              <a:t>しよう</a:t>
            </a:r>
            <a:r>
              <a:rPr lang="en-US" altLang="ja-JP" sz="3600" dirty="0" smtClean="0"/>
              <a:t>(-∀-`; )</a:t>
            </a:r>
          </a:p>
        </p:txBody>
      </p:sp>
      <p:sp>
        <p:nvSpPr>
          <p:cNvPr id="5" name="正方形/長方形 4"/>
          <p:cNvSpPr/>
          <p:nvPr/>
        </p:nvSpPr>
        <p:spPr>
          <a:xfrm>
            <a:off x="4114800" y="6000293"/>
            <a:ext cx="4572000" cy="646331"/>
          </a:xfrm>
          <a:prstGeom prst="rect">
            <a:avLst/>
          </a:prstGeom>
        </p:spPr>
        <p:txBody>
          <a:bodyPr>
            <a:spAutoFit/>
          </a:bodyPr>
          <a:lstStyle/>
          <a:p>
            <a:r>
              <a:rPr lang="ja-JP" altLang="en-US" dirty="0"/>
              <a:t>もし壊れたときのために自分の</a:t>
            </a:r>
            <a:r>
              <a:rPr lang="en-US" altLang="ja-JP" dirty="0"/>
              <a:t>IP</a:t>
            </a:r>
            <a:r>
              <a:rPr lang="ja-JP" altLang="en-US" dirty="0"/>
              <a:t>アドレスをメモしといてね</a:t>
            </a:r>
          </a:p>
        </p:txBody>
      </p:sp>
    </p:spTree>
    <p:extLst>
      <p:ext uri="{BB962C8B-B14F-4D97-AF65-F5344CB8AC3E}">
        <p14:creationId xmlns:p14="http://schemas.microsoft.com/office/powerpoint/2010/main" val="4452474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1" nodeType="clickEffect">
                                  <p:stCondLst>
                                    <p:cond delay="0"/>
                                  </p:stCondLst>
                                  <p:childTnLst>
                                    <p:animEffect transition="out" filter="blinds(horizontal)">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a:bodyPr>
          <a:lstStyle/>
          <a:p>
            <a:pPr algn="ctr"/>
            <a:r>
              <a:rPr kumimoji="1" lang="ja-JP" altLang="en-US" sz="4800" dirty="0" smtClean="0"/>
              <a:t>おまけ</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773591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fontScale="90000"/>
          </a:bodyPr>
          <a:lstStyle/>
          <a:p>
            <a:pPr algn="ctr"/>
            <a:r>
              <a:rPr kumimoji="1" lang="ja-JP" altLang="en-US" sz="4800" dirty="0" smtClean="0"/>
              <a:t>トップレベルドメイン名</a:t>
            </a:r>
            <a:r>
              <a:rPr kumimoji="1" lang="en-US" altLang="ja-JP" sz="4800" dirty="0" smtClean="0"/>
              <a:t> ~ </a:t>
            </a:r>
            <a:r>
              <a:rPr kumimoji="1" lang="en-US" altLang="ja-JP" sz="4800" dirty="0" err="1" smtClean="0"/>
              <a:t>gTLD</a:t>
            </a:r>
            <a:r>
              <a:rPr kumimoji="1" lang="en-US" altLang="ja-JP" sz="4800" dirty="0" smtClean="0"/>
              <a:t> ~</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460348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トップレベルドメイン名とは</a:t>
            </a:r>
            <a:endParaRPr kumimoji="1" lang="ja-JP" altLang="en-US" dirty="0"/>
          </a:p>
        </p:txBody>
      </p:sp>
      <p:sp>
        <p:nvSpPr>
          <p:cNvPr id="3" name="コンテンツ プレースホルダー 2"/>
          <p:cNvSpPr>
            <a:spLocks noGrp="1"/>
          </p:cNvSpPr>
          <p:nvPr>
            <p:ph idx="1"/>
          </p:nvPr>
        </p:nvSpPr>
        <p:spPr/>
        <p:txBody>
          <a:bodyPr>
            <a:normAutofit/>
          </a:bodyPr>
          <a:lstStyle/>
          <a:p>
            <a:endParaRPr lang="en-US" altLang="ja-JP" sz="3200" dirty="0" smtClean="0"/>
          </a:p>
          <a:p>
            <a:r>
              <a:rPr lang="ja-JP" altLang="en-US" sz="3200" dirty="0" smtClean="0"/>
              <a:t>ドメイン</a:t>
            </a:r>
            <a:r>
              <a:rPr lang="ja-JP" altLang="en-US" sz="3200" dirty="0"/>
              <a:t>の一番右側にくる</a:t>
            </a:r>
            <a:r>
              <a:rPr lang="ja-JP" altLang="en-US" sz="3200" dirty="0" smtClean="0"/>
              <a:t>文字列のこと</a:t>
            </a:r>
            <a:endParaRPr lang="en-US" altLang="ja-JP" sz="3200" dirty="0" smtClean="0"/>
          </a:p>
          <a:p>
            <a:endParaRPr lang="en-US" altLang="ja-JP" sz="3200" dirty="0" smtClean="0"/>
          </a:p>
          <a:p>
            <a:r>
              <a:rPr lang="ja-JP" altLang="en-US" sz="3200" dirty="0" smtClean="0"/>
              <a:t>国別のドメイン以外のことを</a:t>
            </a:r>
            <a:r>
              <a:rPr lang="en-US" altLang="ja-JP" sz="3200" dirty="0" err="1" smtClean="0"/>
              <a:t>gTLD</a:t>
            </a:r>
            <a:r>
              <a:rPr lang="en-US" altLang="ja-JP" sz="3200" dirty="0" smtClean="0"/>
              <a:t>(</a:t>
            </a:r>
            <a:r>
              <a:rPr lang="ja-JP" altLang="en-US" sz="3200" dirty="0" smtClean="0"/>
              <a:t>ジェネリックトップレベルドメイン</a:t>
            </a:r>
            <a:r>
              <a:rPr lang="en-US" altLang="ja-JP" sz="3200" dirty="0" smtClean="0"/>
              <a:t>)</a:t>
            </a:r>
            <a:r>
              <a:rPr lang="ja-JP" altLang="en-US" sz="3200" dirty="0" smtClean="0"/>
              <a:t>と言い</a:t>
            </a:r>
            <a:r>
              <a:rPr lang="en-US" altLang="ja-JP" sz="3200" dirty="0" smtClean="0"/>
              <a:t>, </a:t>
            </a:r>
            <a:r>
              <a:rPr lang="ja-JP" altLang="en-US" sz="3200" dirty="0" smtClean="0"/>
              <a:t>現在</a:t>
            </a:r>
            <a:r>
              <a:rPr lang="en-US" altLang="ja-JP" sz="3200" dirty="0" smtClean="0"/>
              <a:t>21</a:t>
            </a:r>
            <a:r>
              <a:rPr lang="ja-JP" altLang="en-US" sz="3200" dirty="0" smtClean="0"/>
              <a:t>種類の</a:t>
            </a:r>
            <a:r>
              <a:rPr lang="en-US" altLang="ja-JP" sz="3200" dirty="0" err="1" smtClean="0"/>
              <a:t>gTLD</a:t>
            </a:r>
            <a:r>
              <a:rPr lang="ja-JP" altLang="en-US" sz="3200" dirty="0" smtClean="0"/>
              <a:t>が存在する</a:t>
            </a:r>
            <a:r>
              <a:rPr lang="en-US" altLang="ja-JP" sz="3200" dirty="0" smtClean="0"/>
              <a:t>. </a:t>
            </a:r>
            <a:endParaRPr lang="en-US" altLang="ja-JP" sz="32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3635427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gTLD</a:t>
            </a:r>
            <a:r>
              <a:rPr lang="ja-JP" altLang="en-US" dirty="0"/>
              <a:t>の</a:t>
            </a:r>
            <a:r>
              <a:rPr lang="ja-JP" altLang="en-US" dirty="0" smtClean="0"/>
              <a:t>追加の緩和化</a:t>
            </a:r>
            <a:endParaRPr kumimoji="1" lang="ja-JP" altLang="en-US" dirty="0"/>
          </a:p>
        </p:txBody>
      </p:sp>
      <p:sp>
        <p:nvSpPr>
          <p:cNvPr id="3" name="コンテンツ プレースホルダー 2"/>
          <p:cNvSpPr>
            <a:spLocks noGrp="1"/>
          </p:cNvSpPr>
          <p:nvPr>
            <p:ph idx="1"/>
          </p:nvPr>
        </p:nvSpPr>
        <p:spPr/>
        <p:txBody>
          <a:bodyPr/>
          <a:lstStyle/>
          <a:p>
            <a:endParaRPr lang="en-US" altLang="ja-JP" sz="3200" dirty="0" smtClean="0"/>
          </a:p>
          <a:p>
            <a:endParaRPr lang="en-US" altLang="ja-JP" sz="3200" dirty="0"/>
          </a:p>
          <a:p>
            <a:r>
              <a:rPr lang="ja-JP" altLang="en-US" sz="3200" dirty="0" smtClean="0"/>
              <a:t>申請</a:t>
            </a:r>
            <a:r>
              <a:rPr lang="ja-JP" altLang="en-US" sz="3200" dirty="0"/>
              <a:t>費用が</a:t>
            </a:r>
            <a:r>
              <a:rPr lang="en-US" altLang="ja-JP" sz="3200" dirty="0"/>
              <a:t>18</a:t>
            </a:r>
            <a:r>
              <a:rPr lang="ja-JP" altLang="en-US" sz="3200" dirty="0"/>
              <a:t>万</a:t>
            </a:r>
            <a:r>
              <a:rPr lang="en-US" altLang="ja-JP" sz="3200" dirty="0"/>
              <a:t>5000</a:t>
            </a:r>
            <a:r>
              <a:rPr lang="ja-JP" altLang="en-US" sz="3200" dirty="0" smtClean="0"/>
              <a:t>ドル</a:t>
            </a:r>
            <a:r>
              <a:rPr lang="en-US" altLang="ja-JP" sz="3200" dirty="0" smtClean="0"/>
              <a:t>(+</a:t>
            </a:r>
            <a:r>
              <a:rPr lang="ja-JP" altLang="en-US" sz="3200" dirty="0" smtClean="0"/>
              <a:t>年間使用料</a:t>
            </a:r>
            <a:r>
              <a:rPr lang="en-US" altLang="ja-JP" sz="3200" dirty="0" smtClean="0"/>
              <a:t>)</a:t>
            </a:r>
            <a:r>
              <a:rPr lang="ja-JP" altLang="en-US" sz="3200" dirty="0" smtClean="0"/>
              <a:t>で</a:t>
            </a:r>
            <a:r>
              <a:rPr lang="en-US" altLang="ja-JP" sz="3200" dirty="0" smtClean="0"/>
              <a:t>, </a:t>
            </a:r>
            <a:r>
              <a:rPr lang="ja-JP" altLang="en-US" sz="3200" dirty="0" smtClean="0"/>
              <a:t>申請が通れば日本語</a:t>
            </a:r>
            <a:r>
              <a:rPr lang="en-US" altLang="ja-JP" sz="3200" dirty="0" smtClean="0"/>
              <a:t>, </a:t>
            </a:r>
            <a:r>
              <a:rPr lang="ja-JP" altLang="en-US" sz="3200" dirty="0" smtClean="0"/>
              <a:t>中国語</a:t>
            </a:r>
            <a:r>
              <a:rPr lang="ja-JP" altLang="en-US" sz="3200" dirty="0"/>
              <a:t>やアラビア語などを</a:t>
            </a:r>
            <a:r>
              <a:rPr lang="ja-JP" altLang="en-US" sz="3200" dirty="0" smtClean="0"/>
              <a:t>含む</a:t>
            </a:r>
            <a:r>
              <a:rPr lang="en-US" altLang="ja-JP" sz="3200" dirty="0" smtClean="0"/>
              <a:t>, </a:t>
            </a:r>
            <a:r>
              <a:rPr lang="ja-JP" altLang="en-US" sz="3200" dirty="0" smtClean="0"/>
              <a:t>世界</a:t>
            </a:r>
            <a:r>
              <a:rPr lang="ja-JP" altLang="en-US" sz="3200" dirty="0"/>
              <a:t>各国の文字でトップレベルドメイン名の利用が可能</a:t>
            </a:r>
            <a:r>
              <a:rPr lang="ja-JP" altLang="en-US" sz="3200" dirty="0" smtClean="0"/>
              <a:t>となる</a:t>
            </a:r>
            <a:r>
              <a:rPr lang="en-US" altLang="ja-JP" sz="3200" dirty="0" smtClean="0"/>
              <a:t>.</a:t>
            </a:r>
          </a:p>
          <a:p>
            <a:endParaRPr lang="en-US" altLang="ja-JP" sz="3200" dirty="0"/>
          </a:p>
          <a:p>
            <a:endParaRPr lang="en-US" altLang="ja-JP" dirty="0" smtClean="0"/>
          </a:p>
          <a:p>
            <a:endParaRPr lang="en-US" altLang="ja-JP" dirty="0"/>
          </a:p>
          <a:p>
            <a:endParaRPr lang="en-US" altLang="ja-JP" dirty="0" smtClean="0"/>
          </a:p>
        </p:txBody>
      </p:sp>
    </p:spTree>
    <p:extLst>
      <p:ext uri="{BB962C8B-B14F-4D97-AF65-F5344CB8AC3E}">
        <p14:creationId xmlns:p14="http://schemas.microsoft.com/office/powerpoint/2010/main" val="1786858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gTLD</a:t>
            </a:r>
            <a:r>
              <a:rPr lang="ja-JP" altLang="en-US" dirty="0"/>
              <a:t>の</a:t>
            </a:r>
            <a:r>
              <a:rPr lang="ja-JP" altLang="en-US" dirty="0" smtClean="0"/>
              <a:t>追加の緩和化</a:t>
            </a:r>
            <a:endParaRPr kumimoji="1" lang="ja-JP" altLang="en-US" dirty="0"/>
          </a:p>
        </p:txBody>
      </p:sp>
      <p:sp>
        <p:nvSpPr>
          <p:cNvPr id="3" name="コンテンツ プレースホルダー 2"/>
          <p:cNvSpPr>
            <a:spLocks noGrp="1"/>
          </p:cNvSpPr>
          <p:nvPr>
            <p:ph idx="1"/>
          </p:nvPr>
        </p:nvSpPr>
        <p:spPr/>
        <p:txBody>
          <a:bodyPr/>
          <a:lstStyle/>
          <a:p>
            <a:endParaRPr lang="en-US" altLang="ja-JP" dirty="0" smtClean="0"/>
          </a:p>
          <a:p>
            <a:r>
              <a:rPr lang="ja-JP" altLang="en-US" dirty="0" smtClean="0"/>
              <a:t>いずれは</a:t>
            </a:r>
            <a:r>
              <a:rPr lang="en-US" altLang="ja-JP" dirty="0" smtClean="0"/>
              <a:t>…</a:t>
            </a:r>
          </a:p>
          <a:p>
            <a:endParaRPr lang="en-US" altLang="ja-JP" dirty="0" smtClean="0"/>
          </a:p>
          <a:p>
            <a:pPr marL="0" indent="0" algn="ctr">
              <a:buNone/>
            </a:pPr>
            <a:r>
              <a:rPr lang="en-US" altLang="ja-JP" sz="4800" dirty="0" smtClean="0"/>
              <a:t> </a:t>
            </a:r>
            <a:r>
              <a:rPr lang="en-US" altLang="ja-JP" sz="4800" dirty="0" smtClean="0">
                <a:solidFill>
                  <a:srgbClr val="FF0000"/>
                </a:solidFill>
              </a:rPr>
              <a:t>.</a:t>
            </a:r>
            <a:r>
              <a:rPr lang="en-US" altLang="ja-JP" sz="4800" dirty="0" err="1" smtClean="0">
                <a:solidFill>
                  <a:srgbClr val="FF0000"/>
                </a:solidFill>
              </a:rPr>
              <a:t>tokyo</a:t>
            </a:r>
            <a:r>
              <a:rPr lang="en-US" altLang="ja-JP" sz="4800" dirty="0" smtClean="0"/>
              <a:t> </a:t>
            </a:r>
            <a:r>
              <a:rPr lang="ja-JP" altLang="en-US" sz="4800" dirty="0" smtClean="0"/>
              <a:t>や</a:t>
            </a:r>
            <a:r>
              <a:rPr lang="en-US" altLang="ja-JP" sz="4800" dirty="0" smtClean="0"/>
              <a:t> </a:t>
            </a:r>
            <a:r>
              <a:rPr lang="en-US" altLang="ja-JP" sz="4800" dirty="0" smtClean="0">
                <a:solidFill>
                  <a:srgbClr val="FF0000"/>
                </a:solidFill>
              </a:rPr>
              <a:t>.</a:t>
            </a:r>
            <a:r>
              <a:rPr lang="en-US" altLang="ja-JP" sz="4800" dirty="0" err="1" smtClean="0">
                <a:solidFill>
                  <a:srgbClr val="FF0000"/>
                </a:solidFill>
              </a:rPr>
              <a:t>hokkaido</a:t>
            </a:r>
            <a:r>
              <a:rPr lang="en-US" altLang="ja-JP" sz="4800" dirty="0" smtClean="0"/>
              <a:t> </a:t>
            </a:r>
          </a:p>
          <a:p>
            <a:pPr marL="0" indent="0">
              <a:buNone/>
            </a:pPr>
            <a:endParaRPr lang="en-US" altLang="ja-JP" dirty="0" smtClean="0"/>
          </a:p>
          <a:p>
            <a:pPr marL="0" indent="0">
              <a:buNone/>
            </a:pPr>
            <a:endParaRPr lang="en-US" altLang="ja-JP" dirty="0" smtClean="0"/>
          </a:p>
          <a:p>
            <a:pPr marL="0" indent="0">
              <a:buNone/>
            </a:pPr>
            <a:r>
              <a:rPr lang="en-US" altLang="ja-JP" dirty="0" smtClean="0"/>
              <a:t>		</a:t>
            </a:r>
            <a:r>
              <a:rPr lang="ja-JP" altLang="en-US" dirty="0" smtClean="0"/>
              <a:t>といったドメインが出来るかもしれない</a:t>
            </a:r>
            <a:r>
              <a:rPr lang="en-US" altLang="ja-JP" dirty="0" smtClean="0"/>
              <a:t>.</a:t>
            </a:r>
            <a:endParaRPr lang="en-US" altLang="ja-JP" dirty="0"/>
          </a:p>
          <a:p>
            <a:endParaRPr lang="en-US" altLang="ja-JP" dirty="0" smtClean="0"/>
          </a:p>
        </p:txBody>
      </p:sp>
    </p:spTree>
    <p:extLst>
      <p:ext uri="{BB962C8B-B14F-4D97-AF65-F5344CB8AC3E}">
        <p14:creationId xmlns:p14="http://schemas.microsoft.com/office/powerpoint/2010/main" val="1804105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DNS </a:t>
            </a:r>
            <a:r>
              <a:rPr kumimoji="1" lang="ja-JP" altLang="en-US" dirty="0" smtClean="0"/>
              <a:t>サーバは</a:t>
            </a:r>
            <a:r>
              <a:rPr kumimoji="1" lang="en-US" altLang="ja-JP" dirty="0" smtClean="0"/>
              <a:t>IP</a:t>
            </a:r>
            <a:r>
              <a:rPr kumimoji="1" lang="ja-JP" altLang="en-US" dirty="0" smtClean="0"/>
              <a:t>アドレスとホスト名の仲介役</a:t>
            </a:r>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413824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DNS </a:t>
            </a:r>
            <a:r>
              <a:rPr kumimoji="1" lang="ja-JP" altLang="en-US" dirty="0" smtClean="0"/>
              <a:t>とは</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3000" dirty="0" smtClean="0"/>
              <a:t>ドメインネームシステムのこと</a:t>
            </a:r>
            <a:endParaRPr lang="en-US" altLang="ja-JP" sz="3000" dirty="0" smtClean="0"/>
          </a:p>
          <a:p>
            <a:r>
              <a:rPr lang="ja-JP" altLang="en-US" sz="3000" dirty="0" smtClean="0"/>
              <a:t>インターネット上のホスト名</a:t>
            </a:r>
            <a:r>
              <a:rPr lang="en-US" altLang="ja-JP" sz="3000" dirty="0" smtClean="0"/>
              <a:t>(</a:t>
            </a:r>
            <a:r>
              <a:rPr lang="ja-JP" altLang="en-US" sz="3000" dirty="0" smtClean="0"/>
              <a:t>例</a:t>
            </a:r>
            <a:r>
              <a:rPr lang="en-US" altLang="ja-JP" sz="3000" dirty="0" smtClean="0"/>
              <a:t>: orange, grey) </a:t>
            </a:r>
            <a:r>
              <a:rPr lang="ja-JP" altLang="en-US" sz="3000" dirty="0" smtClean="0"/>
              <a:t>と</a:t>
            </a:r>
            <a:r>
              <a:rPr lang="en-US" altLang="ja-JP" sz="3000" dirty="0" smtClean="0"/>
              <a:t>IP</a:t>
            </a:r>
            <a:r>
              <a:rPr lang="ja-JP" altLang="en-US" sz="3000" dirty="0" smtClean="0"/>
              <a:t>アドレスを対応させるシステム</a:t>
            </a:r>
            <a:r>
              <a:rPr lang="en-US" altLang="ja-JP" sz="3000" dirty="0" smtClean="0"/>
              <a:t>.</a:t>
            </a:r>
          </a:p>
          <a:p>
            <a:endParaRPr lang="en-US" altLang="ja-JP" sz="3000" dirty="0"/>
          </a:p>
          <a:p>
            <a:pPr lvl="1"/>
            <a:endParaRPr lang="en-US" altLang="ja-JP" sz="2600" dirty="0" smtClean="0"/>
          </a:p>
          <a:p>
            <a:pPr lvl="1"/>
            <a:endParaRPr lang="en-US" altLang="ja-JP" sz="2600" dirty="0" smtClean="0"/>
          </a:p>
          <a:p>
            <a:pPr lvl="3"/>
            <a:r>
              <a:rPr lang="en-US" altLang="ja-JP" sz="2200" dirty="0" smtClean="0"/>
              <a:t>2</a:t>
            </a:r>
            <a:r>
              <a:rPr lang="ja-JP" altLang="en-US" sz="2200" dirty="0" smtClean="0"/>
              <a:t>進法では</a:t>
            </a:r>
            <a:r>
              <a:rPr lang="en-US" altLang="ja-JP" sz="2200" dirty="0"/>
              <a:t>(</a:t>
            </a:r>
            <a:r>
              <a:rPr lang="ja-JP" altLang="en-US" sz="2200" dirty="0"/>
              <a:t>人間が</a:t>
            </a:r>
            <a:r>
              <a:rPr lang="en-US" altLang="ja-JP" sz="2200" dirty="0"/>
              <a:t>)</a:t>
            </a:r>
            <a:r>
              <a:rPr lang="ja-JP" altLang="en-US" sz="2200" dirty="0" smtClean="0"/>
              <a:t>覚えられない！！</a:t>
            </a:r>
            <a:endParaRPr lang="en-US" altLang="ja-JP" sz="2200" dirty="0" smtClean="0"/>
          </a:p>
          <a:p>
            <a:pPr lvl="3"/>
            <a:r>
              <a:rPr lang="en-US" altLang="ja-JP" sz="2200" dirty="0" smtClean="0"/>
              <a:t>2</a:t>
            </a:r>
            <a:r>
              <a:rPr lang="ja-JP" altLang="en-US" sz="2200" dirty="0" smtClean="0"/>
              <a:t>進数ではなく</a:t>
            </a:r>
            <a:r>
              <a:rPr lang="en-US" altLang="ja-JP" sz="2200" dirty="0" smtClean="0"/>
              <a:t>, </a:t>
            </a:r>
            <a:r>
              <a:rPr lang="ja-JP" altLang="en-US" sz="2200" dirty="0" smtClean="0"/>
              <a:t>ホスト名を付けることでわかりやすくする！！</a:t>
            </a:r>
            <a:endParaRPr lang="en-US" altLang="ja-JP" sz="2200" dirty="0"/>
          </a:p>
          <a:p>
            <a:endParaRPr lang="en-US" altLang="ja-JP" sz="3000" dirty="0" smtClean="0"/>
          </a:p>
          <a:p>
            <a:endParaRPr kumimoji="1" lang="en-US" altLang="ja-JP" sz="3000" dirty="0"/>
          </a:p>
          <a:p>
            <a:endParaRPr lang="en-US" altLang="ja-JP" sz="3000" dirty="0" smtClean="0"/>
          </a:p>
          <a:p>
            <a:endParaRPr kumimoji="1" lang="ja-JP" altLang="en-US" sz="3000" dirty="0"/>
          </a:p>
        </p:txBody>
      </p:sp>
      <p:sp>
        <p:nvSpPr>
          <p:cNvPr id="4" name="正方形/長方形 3"/>
          <p:cNvSpPr/>
          <p:nvPr/>
        </p:nvSpPr>
        <p:spPr>
          <a:xfrm>
            <a:off x="457200" y="3700356"/>
            <a:ext cx="8229600" cy="830997"/>
          </a:xfrm>
          <a:prstGeom prst="rect">
            <a:avLst/>
          </a:prstGeom>
        </p:spPr>
        <p:txBody>
          <a:bodyPr wrap="square">
            <a:spAutoFit/>
          </a:bodyPr>
          <a:lstStyle/>
          <a:p>
            <a:pPr algn="ctr"/>
            <a:r>
              <a:rPr lang="en-US" altLang="ja-JP" sz="2400" dirty="0" smtClean="0"/>
              <a:t>(</a:t>
            </a:r>
            <a:r>
              <a:rPr lang="ja-JP" altLang="en-US" sz="2400" dirty="0" smtClean="0"/>
              <a:t>例</a:t>
            </a:r>
            <a:r>
              <a:rPr lang="en-US" altLang="ja-JP" sz="2400" dirty="0" smtClean="0"/>
              <a:t>)1000001101.00110010.10100000.00110110</a:t>
            </a:r>
            <a:endParaRPr lang="en-US" altLang="ja-JP" sz="2400" dirty="0"/>
          </a:p>
          <a:p>
            <a:pPr algn="ctr"/>
            <a:r>
              <a:rPr lang="en-US" altLang="ja-JP" sz="2400" dirty="0" smtClean="0"/>
              <a:t>(133.50.160.52</a:t>
            </a:r>
            <a:r>
              <a:rPr lang="en-US" altLang="ja-JP" sz="2400" dirty="0"/>
              <a:t>)</a:t>
            </a:r>
            <a:endParaRPr lang="ja-JP" altLang="en-US" sz="2400" dirty="0"/>
          </a:p>
        </p:txBody>
      </p:sp>
    </p:spTree>
    <p:extLst>
      <p:ext uri="{BB962C8B-B14F-4D97-AF65-F5344CB8AC3E}">
        <p14:creationId xmlns:p14="http://schemas.microsoft.com/office/powerpoint/2010/main" val="57994202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EPnetFaN</a:t>
            </a:r>
            <a:r>
              <a:rPr kumimoji="1" lang="en-US" altLang="ja-JP" dirty="0" smtClean="0"/>
              <a:t> </a:t>
            </a:r>
            <a:r>
              <a:rPr kumimoji="1" lang="ja-JP" altLang="en-US" dirty="0" smtClean="0"/>
              <a:t>座学編</a:t>
            </a:r>
            <a:r>
              <a:rPr kumimoji="1" lang="en-US" altLang="ja-JP" dirty="0" smtClean="0"/>
              <a:t> 2011 </a:t>
            </a:r>
            <a:r>
              <a:rPr kumimoji="1" lang="ja-JP" altLang="en-US" dirty="0" smtClean="0"/>
              <a:t>「</a:t>
            </a:r>
            <a:r>
              <a:rPr lang="en-US" altLang="ja-JP" dirty="0" err="1" smtClean="0"/>
              <a:t>epDNS</a:t>
            </a:r>
            <a:r>
              <a:rPr lang="en-US" altLang="ja-JP" dirty="0" smtClean="0"/>
              <a:t> 2011</a:t>
            </a:r>
            <a:r>
              <a:rPr lang="ja-JP" altLang="en-US" dirty="0" smtClean="0"/>
              <a:t>」</a:t>
            </a:r>
            <a:endParaRPr lang="en-US" altLang="ja-JP" dirty="0" smtClean="0"/>
          </a:p>
          <a:p>
            <a:pPr marL="0" indent="0">
              <a:buNone/>
            </a:pPr>
            <a:r>
              <a:rPr lang="en-US" altLang="ja-JP" sz="1800" dirty="0"/>
              <a:t> </a:t>
            </a:r>
            <a:r>
              <a:rPr lang="en-US" altLang="ja-JP" sz="1800" dirty="0" smtClean="0"/>
              <a:t>    http</a:t>
            </a:r>
            <a:r>
              <a:rPr lang="en-US" altLang="ja-JP" sz="1800" dirty="0"/>
              <a:t>://</a:t>
            </a:r>
            <a:r>
              <a:rPr lang="en-US" altLang="ja-JP" sz="1800" dirty="0" err="1"/>
              <a:t>www.ep.sci.hokudai.ac.jp</a:t>
            </a:r>
            <a:r>
              <a:rPr lang="en-US" altLang="ja-JP" sz="1800" dirty="0"/>
              <a:t>/~</a:t>
            </a:r>
            <a:r>
              <a:rPr lang="en-US" altLang="ja-JP" sz="1800" dirty="0" err="1"/>
              <a:t>epnetfan</a:t>
            </a:r>
            <a:r>
              <a:rPr lang="en-US" altLang="ja-JP" sz="1800" dirty="0"/>
              <a:t>/</a:t>
            </a:r>
            <a:r>
              <a:rPr lang="en-US" altLang="ja-JP" sz="1800" dirty="0" err="1"/>
              <a:t>zagaku</a:t>
            </a:r>
            <a:r>
              <a:rPr lang="en-US" altLang="ja-JP" sz="1800" dirty="0"/>
              <a:t>/2011/1118/pub/</a:t>
            </a:r>
            <a:endParaRPr kumimoji="1" lang="en-US" altLang="ja-JP" sz="1800" dirty="0" smtClean="0"/>
          </a:p>
          <a:p>
            <a:r>
              <a:rPr lang="en-US" altLang="ja-JP" dirty="0" err="1"/>
              <a:t>EPnetFaN</a:t>
            </a:r>
            <a:r>
              <a:rPr lang="en-US" altLang="ja-JP" dirty="0"/>
              <a:t> </a:t>
            </a:r>
            <a:r>
              <a:rPr lang="ja-JP" altLang="en-US" dirty="0"/>
              <a:t>座学編</a:t>
            </a:r>
            <a:r>
              <a:rPr lang="en-US" altLang="ja-JP" dirty="0"/>
              <a:t> </a:t>
            </a:r>
            <a:r>
              <a:rPr lang="en-US" altLang="ja-JP" dirty="0" smtClean="0"/>
              <a:t>2008 </a:t>
            </a:r>
            <a:r>
              <a:rPr lang="ja-JP" altLang="en-US" dirty="0" smtClean="0"/>
              <a:t>「</a:t>
            </a:r>
            <a:r>
              <a:rPr lang="en-US" altLang="ja-JP" dirty="0"/>
              <a:t>EP DNS Server </a:t>
            </a:r>
            <a:r>
              <a:rPr lang="ja-JP" altLang="en-US" dirty="0" smtClean="0"/>
              <a:t>」</a:t>
            </a:r>
            <a:endParaRPr lang="en-US" altLang="ja-JP" dirty="0"/>
          </a:p>
          <a:p>
            <a:pPr marL="0" indent="0">
              <a:buNone/>
            </a:pPr>
            <a:r>
              <a:rPr lang="en-US" altLang="ja-JP" sz="1800" dirty="0" smtClean="0"/>
              <a:t>     http</a:t>
            </a:r>
            <a:r>
              <a:rPr lang="en-US" altLang="ja-JP" sz="1800" dirty="0"/>
              <a:t>://</a:t>
            </a:r>
            <a:r>
              <a:rPr lang="en-US" altLang="ja-JP" sz="1800" dirty="0" err="1"/>
              <a:t>www.ep.sci.hokudai.ac.jp</a:t>
            </a:r>
            <a:r>
              <a:rPr lang="en-US" altLang="ja-JP" sz="1800" dirty="0"/>
              <a:t>/~</a:t>
            </a:r>
            <a:r>
              <a:rPr lang="en-US" altLang="ja-JP" sz="1800" dirty="0" err="1"/>
              <a:t>epnetfan</a:t>
            </a:r>
            <a:r>
              <a:rPr lang="en-US" altLang="ja-JP" sz="1800" dirty="0"/>
              <a:t>/</a:t>
            </a:r>
            <a:r>
              <a:rPr lang="en-US" altLang="ja-JP" sz="1800" dirty="0" err="1"/>
              <a:t>zagaku</a:t>
            </a:r>
            <a:r>
              <a:rPr lang="en-US" altLang="ja-JP" sz="1800" dirty="0"/>
              <a:t>/2008/0403/pub/</a:t>
            </a:r>
            <a:endParaRPr kumimoji="1" lang="en-US" altLang="ja-JP" sz="1800" dirty="0"/>
          </a:p>
          <a:p>
            <a:r>
              <a:rPr lang="en-US" altLang="ja-JP" dirty="0" smtClean="0"/>
              <a:t>IT</a:t>
            </a:r>
            <a:r>
              <a:rPr lang="ja-JP" altLang="en-US" dirty="0" smtClean="0"/>
              <a:t>用語辞典</a:t>
            </a:r>
            <a:r>
              <a:rPr lang="en-US" altLang="ja-JP" dirty="0" smtClean="0"/>
              <a:t> e-Words</a:t>
            </a:r>
          </a:p>
          <a:p>
            <a:pPr marL="0" indent="0">
              <a:buNone/>
            </a:pPr>
            <a:r>
              <a:rPr lang="en-US" altLang="ja-JP" sz="1800" dirty="0" smtClean="0"/>
              <a:t>     http</a:t>
            </a:r>
            <a:r>
              <a:rPr lang="en-US" altLang="ja-JP" sz="1800" dirty="0"/>
              <a:t>://e-</a:t>
            </a:r>
            <a:r>
              <a:rPr lang="en-US" altLang="ja-JP" sz="1800" dirty="0" err="1"/>
              <a:t>words.jp</a:t>
            </a:r>
            <a:r>
              <a:rPr lang="en-US" altLang="ja-JP" sz="1800" dirty="0" smtClean="0"/>
              <a:t>/</a:t>
            </a:r>
            <a:endParaRPr kumimoji="1" lang="en-US" altLang="ja-JP" sz="1800" dirty="0" smtClean="0"/>
          </a:p>
          <a:p>
            <a:r>
              <a:rPr lang="ja-JP" altLang="en-US" dirty="0"/>
              <a:t>森川 靖大 </a:t>
            </a:r>
            <a:r>
              <a:rPr lang="en-US" altLang="ja-JP" dirty="0"/>
              <a:t>(</a:t>
            </a:r>
            <a:r>
              <a:rPr lang="ja-JP" altLang="en-US" dirty="0"/>
              <a:t>もりかわ やすひろ</a:t>
            </a:r>
            <a:r>
              <a:rPr lang="en-US" altLang="ja-JP" dirty="0"/>
              <a:t>) </a:t>
            </a:r>
            <a:r>
              <a:rPr lang="ja-JP" altLang="en-US" dirty="0" smtClean="0"/>
              <a:t>ホームページ</a:t>
            </a:r>
            <a:endParaRPr lang="ja-JP" altLang="en-US" dirty="0"/>
          </a:p>
          <a:p>
            <a:pPr marL="0" indent="0">
              <a:buNone/>
            </a:pPr>
            <a:r>
              <a:rPr lang="en-US" altLang="ja-JP" sz="1800" dirty="0" smtClean="0"/>
              <a:t>     http</a:t>
            </a:r>
            <a:r>
              <a:rPr lang="en-US" altLang="ja-JP" sz="1800" dirty="0"/>
              <a:t>://</a:t>
            </a:r>
            <a:r>
              <a:rPr lang="en-US" altLang="ja-JP" sz="1800" dirty="0" err="1"/>
              <a:t>www.gfd-dennou.org</a:t>
            </a:r>
            <a:r>
              <a:rPr lang="en-US" altLang="ja-JP" sz="1800" dirty="0"/>
              <a:t>/member/</a:t>
            </a:r>
            <a:r>
              <a:rPr lang="en-US" altLang="ja-JP" sz="1800" dirty="0" err="1"/>
              <a:t>morikawa</a:t>
            </a:r>
            <a:r>
              <a:rPr lang="en-US" altLang="ja-JP" sz="1800" dirty="0"/>
              <a:t>/memo/</a:t>
            </a:r>
            <a:r>
              <a:rPr lang="en-US" altLang="ja-JP" sz="1800" dirty="0" err="1"/>
              <a:t>dig_host.txt</a:t>
            </a:r>
            <a:endParaRPr lang="en-US" altLang="ja-JP" sz="1800" dirty="0"/>
          </a:p>
          <a:p>
            <a:endParaRPr kumimoji="1" lang="ja-JP" altLang="en-US" dirty="0"/>
          </a:p>
        </p:txBody>
      </p:sp>
    </p:spTree>
    <p:extLst>
      <p:ext uri="{BB962C8B-B14F-4D97-AF65-F5344CB8AC3E}">
        <p14:creationId xmlns:p14="http://schemas.microsoft.com/office/powerpoint/2010/main" val="7006955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121025"/>
            <a:ext cx="8229600" cy="990600"/>
          </a:xfrm>
        </p:spPr>
        <p:txBody>
          <a:bodyPr>
            <a:normAutofit/>
          </a:bodyPr>
          <a:lstStyle/>
          <a:p>
            <a:pPr algn="ctr"/>
            <a:r>
              <a:rPr kumimoji="1" lang="ja-JP" altLang="en-US" sz="4800" dirty="0" smtClean="0"/>
              <a:t>なぜ</a:t>
            </a:r>
            <a:r>
              <a:rPr kumimoji="1" lang="en-US" altLang="ja-JP" sz="4800" dirty="0" smtClean="0"/>
              <a:t>DNS</a:t>
            </a:r>
            <a:r>
              <a:rPr kumimoji="1" lang="ja-JP" altLang="en-US" sz="4800" dirty="0" smtClean="0"/>
              <a:t>が開発されたか</a:t>
            </a:r>
            <a:r>
              <a:rPr kumimoji="1" lang="en-US" altLang="ja-JP" sz="4800" dirty="0" smtClean="0"/>
              <a:t>?</a:t>
            </a:r>
            <a:endParaRPr kumimoji="1" lang="ja-JP" altLang="en-US" sz="4800"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41596877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a:t>
            </a:r>
            <a:r>
              <a:rPr kumimoji="1" lang="en-US" altLang="ja-JP" dirty="0" smtClean="0"/>
              <a:t>DNS</a:t>
            </a:r>
            <a:r>
              <a:rPr kumimoji="1" lang="ja-JP" altLang="en-US" dirty="0" smtClean="0"/>
              <a:t>が開発されたか</a:t>
            </a:r>
            <a:r>
              <a:rPr kumimoji="1" lang="en-US" altLang="ja-JP" dirty="0" smtClean="0"/>
              <a:t>(1)</a:t>
            </a:r>
            <a:endParaRPr kumimoji="1" lang="ja-JP" altLang="en-US" dirty="0"/>
          </a:p>
        </p:txBody>
      </p:sp>
      <p:sp>
        <p:nvSpPr>
          <p:cNvPr id="3" name="コンテンツ プレースホルダー 2"/>
          <p:cNvSpPr>
            <a:spLocks noGrp="1"/>
          </p:cNvSpPr>
          <p:nvPr>
            <p:ph idx="1"/>
          </p:nvPr>
        </p:nvSpPr>
        <p:spPr>
          <a:xfrm>
            <a:off x="457199" y="1600200"/>
            <a:ext cx="8416925" cy="4876800"/>
          </a:xfrm>
        </p:spPr>
        <p:txBody>
          <a:bodyPr>
            <a:normAutofit/>
          </a:bodyPr>
          <a:lstStyle/>
          <a:p>
            <a:r>
              <a:rPr lang="ja-JP" altLang="en-US" sz="3200" dirty="0" smtClean="0"/>
              <a:t>昔は</a:t>
            </a:r>
            <a:r>
              <a:rPr lang="en-US" altLang="ja-JP" sz="3200" dirty="0" smtClean="0"/>
              <a:t> </a:t>
            </a:r>
            <a:r>
              <a:rPr lang="en-US" altLang="ja-JP" sz="3200" dirty="0" err="1" smtClean="0"/>
              <a:t>ARPAnet</a:t>
            </a:r>
            <a:r>
              <a:rPr lang="en-US" altLang="ja-JP" sz="3200" dirty="0" smtClean="0"/>
              <a:t> </a:t>
            </a:r>
            <a:r>
              <a:rPr lang="ja-JP" altLang="en-US" sz="3200" dirty="0" smtClean="0"/>
              <a:t>がすべて</a:t>
            </a:r>
            <a:r>
              <a:rPr lang="en-US" altLang="ja-JP" sz="3200" dirty="0" smtClean="0"/>
              <a:t>IP</a:t>
            </a:r>
            <a:r>
              <a:rPr lang="ja-JP" altLang="en-US" sz="3200" dirty="0" smtClean="0"/>
              <a:t>アドレスで</a:t>
            </a:r>
            <a:r>
              <a:rPr lang="en-US" altLang="ja-JP" sz="3200" dirty="0" err="1" smtClean="0"/>
              <a:t>HOST.txt</a:t>
            </a:r>
            <a:r>
              <a:rPr lang="en-US" altLang="ja-JP" sz="3200" dirty="0" smtClean="0"/>
              <a:t> </a:t>
            </a:r>
            <a:r>
              <a:rPr lang="ja-JP" altLang="en-US" sz="3200" dirty="0" smtClean="0"/>
              <a:t>というファイルだけで管理していた</a:t>
            </a:r>
            <a:r>
              <a:rPr lang="en-US" altLang="ja-JP" sz="3200" dirty="0" smtClean="0"/>
              <a:t>. </a:t>
            </a:r>
            <a:r>
              <a:rPr lang="ja-JP" altLang="en-US" sz="3200" dirty="0" smtClean="0"/>
              <a:t>そのホスト数なんと</a:t>
            </a:r>
            <a:r>
              <a:rPr lang="ja-JP" altLang="en-US" sz="3200" dirty="0" smtClean="0">
                <a:solidFill>
                  <a:srgbClr val="FF0000"/>
                </a:solidFill>
              </a:rPr>
              <a:t>数百台</a:t>
            </a:r>
            <a:r>
              <a:rPr lang="en-US" altLang="ja-JP" sz="3200" dirty="0">
                <a:solidFill>
                  <a:srgbClr val="FF0000"/>
                </a:solidFill>
              </a:rPr>
              <a:t>!!</a:t>
            </a:r>
            <a:r>
              <a:rPr lang="en-US" altLang="ja-JP" sz="3200" dirty="0" smtClean="0">
                <a:solidFill>
                  <a:srgbClr val="FF0000"/>
                </a:solidFill>
              </a:rPr>
              <a:t>!</a:t>
            </a:r>
            <a:r>
              <a:rPr lang="en-US" altLang="ja-JP" sz="2000" dirty="0" smtClean="0"/>
              <a:t>(</a:t>
            </a:r>
            <a:r>
              <a:rPr lang="en-US" altLang="ja-JP" sz="2000" dirty="0" err="1" smtClean="0"/>
              <a:t>ep</a:t>
            </a:r>
            <a:r>
              <a:rPr lang="en-US" altLang="ja-JP" sz="2000" dirty="0" smtClean="0"/>
              <a:t> </a:t>
            </a:r>
            <a:r>
              <a:rPr lang="ja-JP" altLang="en-US" sz="2000" dirty="0" smtClean="0"/>
              <a:t>の</a:t>
            </a:r>
            <a:r>
              <a:rPr lang="ja-JP" altLang="en-US" sz="2000" dirty="0"/>
              <a:t>管理している</a:t>
            </a:r>
            <a:r>
              <a:rPr lang="en-US" altLang="ja-JP" sz="2000" dirty="0"/>
              <a:t>PC</a:t>
            </a:r>
            <a:r>
              <a:rPr lang="ja-JP" altLang="en-US" sz="2000" dirty="0"/>
              <a:t>と大して</a:t>
            </a:r>
            <a:r>
              <a:rPr lang="ja-JP" altLang="en-US" sz="2000" dirty="0" smtClean="0"/>
              <a:t>変わらない</a:t>
            </a:r>
            <a:r>
              <a:rPr lang="en-US" altLang="ja-JP" sz="2000" dirty="0" smtClean="0"/>
              <a:t>…)</a:t>
            </a:r>
            <a:endParaRPr lang="en-US" altLang="ja-JP" sz="2000" dirty="0"/>
          </a:p>
          <a:p>
            <a:endParaRPr lang="en-US" altLang="ja-JP" sz="3600" dirty="0" smtClean="0"/>
          </a:p>
          <a:p>
            <a:endParaRPr lang="en-US" altLang="ja-JP" sz="3600" dirty="0" smtClean="0"/>
          </a:p>
          <a:p>
            <a:r>
              <a:rPr lang="ja-JP" altLang="en-US" sz="3600" dirty="0" smtClean="0"/>
              <a:t>これ</a:t>
            </a:r>
            <a:r>
              <a:rPr lang="ja-JP" altLang="en-US" sz="3600" dirty="0"/>
              <a:t>が</a:t>
            </a:r>
            <a:r>
              <a:rPr lang="ja-JP" altLang="en-US" sz="3600" dirty="0" smtClean="0"/>
              <a:t>もし数万台になったとき欠陥が露に</a:t>
            </a:r>
            <a:endParaRPr lang="en-US" altLang="ja-JP" sz="3600" dirty="0"/>
          </a:p>
          <a:p>
            <a:endParaRPr lang="en-US" altLang="ja-JP" sz="3600" dirty="0"/>
          </a:p>
          <a:p>
            <a:endParaRPr lang="en-US" altLang="ja-JP" sz="3600" dirty="0" smtClean="0"/>
          </a:p>
          <a:p>
            <a:endParaRPr kumimoji="1" lang="ja-JP" altLang="en-US" sz="3600" dirty="0">
              <a:solidFill>
                <a:srgbClr val="FF0000"/>
              </a:solidFill>
            </a:endParaRPr>
          </a:p>
        </p:txBody>
      </p:sp>
      <p:sp>
        <p:nvSpPr>
          <p:cNvPr id="4" name="上矢印 3"/>
          <p:cNvSpPr/>
          <p:nvPr/>
        </p:nvSpPr>
        <p:spPr>
          <a:xfrm rot="10800000">
            <a:off x="4159250" y="3278187"/>
            <a:ext cx="825500" cy="1127125"/>
          </a:xfrm>
          <a:prstGeom prst="upArrow">
            <a:avLst/>
          </a:prstGeom>
          <a:solidFill>
            <a:schemeClr val="tx1"/>
          </a:solidFill>
          <a:ln>
            <a:solidFill>
              <a:schemeClr val="tx1">
                <a:lumMod val="90000"/>
                <a:lumOff val="1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稲妻 5"/>
          <p:cNvSpPr/>
          <p:nvPr/>
        </p:nvSpPr>
        <p:spPr>
          <a:xfrm>
            <a:off x="1778784" y="839699"/>
            <a:ext cx="5937250" cy="5826125"/>
          </a:xfrm>
          <a:prstGeom prst="lightningBolt">
            <a:avLst/>
          </a:prstGeom>
          <a:solidFill>
            <a:srgbClr val="FFB508"/>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1172208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なぜ</a:t>
            </a:r>
            <a:r>
              <a:rPr lang="en-US" altLang="ja-JP" dirty="0"/>
              <a:t>DNS</a:t>
            </a:r>
            <a:r>
              <a:rPr lang="ja-JP" altLang="en-US" dirty="0"/>
              <a:t>が開発された</a:t>
            </a:r>
            <a:r>
              <a:rPr lang="ja-JP" altLang="en-US" dirty="0" smtClean="0"/>
              <a:t>か</a:t>
            </a:r>
            <a:r>
              <a:rPr lang="en-US" altLang="ja-JP" dirty="0" smtClean="0"/>
              <a:t>(2)</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3600" dirty="0" smtClean="0"/>
              <a:t>問題点</a:t>
            </a:r>
            <a:endParaRPr kumimoji="1" lang="en-US" altLang="ja-JP" sz="3600" dirty="0" smtClean="0"/>
          </a:p>
          <a:p>
            <a:pPr marL="0" indent="0">
              <a:buNone/>
            </a:pPr>
            <a:r>
              <a:rPr lang="en-US" altLang="ja-JP" dirty="0" smtClean="0"/>
              <a:t>	- </a:t>
            </a:r>
            <a:r>
              <a:rPr lang="ja-JP" altLang="en-US" dirty="0" smtClean="0"/>
              <a:t>同一のホスト名が使えない</a:t>
            </a:r>
            <a:r>
              <a:rPr lang="en-US" altLang="ja-JP" dirty="0" smtClean="0"/>
              <a:t>(</a:t>
            </a:r>
            <a:r>
              <a:rPr lang="ja-JP" altLang="en-US" dirty="0" smtClean="0"/>
              <a:t>はずだったのだが</a:t>
            </a:r>
            <a:r>
              <a:rPr lang="en-US" altLang="ja-JP" dirty="0" smtClean="0"/>
              <a:t>, </a:t>
            </a:r>
            <a:r>
              <a:rPr lang="ja-JP" altLang="en-US" dirty="0" smtClean="0"/>
              <a:t>新規に既</a:t>
            </a:r>
            <a:r>
              <a:rPr lang="en-US" altLang="ja-JP" dirty="0"/>
              <a:t>	</a:t>
            </a:r>
            <a:r>
              <a:rPr lang="en-US" altLang="ja-JP" dirty="0" smtClean="0"/>
              <a:t>  </a:t>
            </a:r>
            <a:r>
              <a:rPr lang="ja-JP" altLang="en-US" dirty="0" smtClean="0"/>
              <a:t>存のホスト名を取得することが出来た</a:t>
            </a:r>
            <a:r>
              <a:rPr lang="en-US" altLang="ja-JP" dirty="0" smtClean="0"/>
              <a:t>)</a:t>
            </a:r>
            <a:endParaRPr lang="en-US" altLang="ja-JP" dirty="0"/>
          </a:p>
          <a:p>
            <a:pPr marL="0" indent="0">
              <a:buNone/>
            </a:pPr>
            <a:r>
              <a:rPr lang="en-US" altLang="ja-JP" dirty="0"/>
              <a:t>	</a:t>
            </a:r>
            <a:r>
              <a:rPr lang="en-US" altLang="ja-JP" dirty="0" smtClean="0"/>
              <a:t>- </a:t>
            </a:r>
            <a:r>
              <a:rPr lang="ja-JP" altLang="en-US" dirty="0" smtClean="0"/>
              <a:t>すべてのホストが</a:t>
            </a:r>
            <a:r>
              <a:rPr lang="en-US" altLang="ja-JP" dirty="0" smtClean="0"/>
              <a:t>HOST.TXT </a:t>
            </a:r>
            <a:r>
              <a:rPr lang="ja-JP" altLang="en-US" dirty="0" smtClean="0"/>
              <a:t>の最新のファイルを持ってい</a:t>
            </a:r>
            <a:r>
              <a:rPr lang="en-US" altLang="ja-JP" dirty="0" smtClean="0"/>
              <a:t>	  </a:t>
            </a:r>
            <a:r>
              <a:rPr lang="ja-JP" altLang="en-US" dirty="0" smtClean="0"/>
              <a:t>ないと意味がない</a:t>
            </a:r>
            <a:r>
              <a:rPr lang="en-US" altLang="ja-JP" dirty="0" smtClean="0"/>
              <a:t>!!</a:t>
            </a:r>
          </a:p>
          <a:p>
            <a:pPr marL="0" indent="0">
              <a:buNone/>
            </a:pPr>
            <a:r>
              <a:rPr lang="en-US" altLang="ja-JP" dirty="0"/>
              <a:t>	</a:t>
            </a:r>
            <a:r>
              <a:rPr lang="en-US" altLang="ja-JP" dirty="0" smtClean="0"/>
              <a:t>- </a:t>
            </a:r>
            <a:r>
              <a:rPr lang="ja-JP" altLang="en-US" dirty="0" smtClean="0"/>
              <a:t>当時</a:t>
            </a:r>
            <a:r>
              <a:rPr lang="en-US" altLang="ja-JP" dirty="0" smtClean="0"/>
              <a:t>HOST.TXT</a:t>
            </a:r>
            <a:r>
              <a:rPr lang="ja-JP" altLang="en-US" dirty="0" smtClean="0"/>
              <a:t>を管理していた</a:t>
            </a:r>
            <a:r>
              <a:rPr lang="en-US" altLang="ja-JP" dirty="0" smtClean="0"/>
              <a:t>SRI-NIC</a:t>
            </a:r>
            <a:r>
              <a:rPr lang="ja-JP" altLang="en-US" dirty="0" smtClean="0"/>
              <a:t>の負担が大</a:t>
            </a:r>
            <a:endParaRPr lang="en-US" altLang="ja-JP" dirty="0" smtClean="0"/>
          </a:p>
          <a:p>
            <a:endParaRPr lang="en-US" altLang="ja-JP" dirty="0"/>
          </a:p>
          <a:p>
            <a:endParaRPr kumimoji="1" lang="ja-JP" altLang="en-US" dirty="0"/>
          </a:p>
        </p:txBody>
      </p:sp>
      <p:sp>
        <p:nvSpPr>
          <p:cNvPr id="5" name="右矢印 4"/>
          <p:cNvSpPr/>
          <p:nvPr/>
        </p:nvSpPr>
        <p:spPr>
          <a:xfrm>
            <a:off x="1539875" y="5137011"/>
            <a:ext cx="1635125" cy="730250"/>
          </a:xfrm>
          <a:prstGeom prst="rightArrow">
            <a:avLst/>
          </a:prstGeom>
          <a:solidFill>
            <a:srgbClr val="FF0000"/>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3349625" y="5137011"/>
            <a:ext cx="5787762" cy="646331"/>
          </a:xfrm>
          <a:prstGeom prst="rect">
            <a:avLst/>
          </a:prstGeom>
        </p:spPr>
        <p:txBody>
          <a:bodyPr wrap="none">
            <a:spAutoFit/>
          </a:bodyPr>
          <a:lstStyle/>
          <a:p>
            <a:r>
              <a:rPr lang="ja-JP" altLang="en-US" sz="3600" dirty="0"/>
              <a:t>新たなシステムが求められる</a:t>
            </a:r>
          </a:p>
        </p:txBody>
      </p:sp>
    </p:spTree>
    <p:extLst>
      <p:ext uri="{BB962C8B-B14F-4D97-AF65-F5344CB8AC3E}">
        <p14:creationId xmlns:p14="http://schemas.microsoft.com/office/powerpoint/2010/main" val="11172208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DNS</a:t>
            </a:r>
            <a:r>
              <a:rPr lang="ja-JP" altLang="en-US" dirty="0"/>
              <a:t>の提唱</a:t>
            </a:r>
            <a:endParaRPr lang="en-US" altLang="ja-JP" dirty="0"/>
          </a:p>
        </p:txBody>
      </p:sp>
      <p:sp>
        <p:nvSpPr>
          <p:cNvPr id="3" name="コンテンツ プレースホルダー 2"/>
          <p:cNvSpPr>
            <a:spLocks noGrp="1"/>
          </p:cNvSpPr>
          <p:nvPr>
            <p:ph idx="1"/>
          </p:nvPr>
        </p:nvSpPr>
        <p:spPr/>
        <p:txBody>
          <a:bodyPr/>
          <a:lstStyle/>
          <a:p>
            <a:endParaRPr kumimoji="1" lang="en-US" altLang="ja-JP" sz="3600" dirty="0" smtClean="0"/>
          </a:p>
          <a:p>
            <a:endParaRPr kumimoji="1" lang="en-US" altLang="ja-JP" sz="3600" dirty="0" smtClean="0"/>
          </a:p>
          <a:p>
            <a:pPr marL="0" indent="0">
              <a:buNone/>
            </a:pPr>
            <a:r>
              <a:rPr lang="en-US" altLang="ja-JP" dirty="0" smtClean="0"/>
              <a:t>	- </a:t>
            </a:r>
            <a:r>
              <a:rPr lang="ja-JP" altLang="en-US" dirty="0" smtClean="0"/>
              <a:t>ホスト名を階層的に管理する</a:t>
            </a:r>
            <a:endParaRPr lang="en-US" altLang="ja-JP" dirty="0" smtClean="0"/>
          </a:p>
          <a:p>
            <a:pPr marL="0" indent="0">
              <a:buNone/>
            </a:pPr>
            <a:r>
              <a:rPr lang="en-US" altLang="ja-JP" dirty="0"/>
              <a:t>	- </a:t>
            </a:r>
            <a:r>
              <a:rPr lang="ja-JP" altLang="en-US" dirty="0"/>
              <a:t>管理を分散化させる</a:t>
            </a:r>
            <a:endParaRPr lang="en-US" altLang="ja-JP" dirty="0"/>
          </a:p>
          <a:p>
            <a:pPr marL="0" indent="0">
              <a:buNone/>
            </a:pPr>
            <a:r>
              <a:rPr lang="en-US" altLang="ja-JP" dirty="0" smtClean="0"/>
              <a:t>	- HOST.TXT</a:t>
            </a:r>
            <a:r>
              <a:rPr lang="ja-JP" altLang="en-US" dirty="0" smtClean="0"/>
              <a:t>に対応する物の更新を常にする</a:t>
            </a:r>
            <a:r>
              <a:rPr lang="en-US" altLang="ja-JP" dirty="0" smtClean="0"/>
              <a:t>.</a:t>
            </a:r>
          </a:p>
          <a:p>
            <a:pPr marL="0" indent="0">
              <a:buNone/>
            </a:pPr>
            <a:r>
              <a:rPr lang="en-US" altLang="ja-JP" dirty="0"/>
              <a:t>	</a:t>
            </a:r>
            <a:r>
              <a:rPr lang="en-US" altLang="ja-JP" dirty="0" smtClean="0"/>
              <a:t>- </a:t>
            </a:r>
            <a:r>
              <a:rPr lang="ja-JP" altLang="en-US" dirty="0" smtClean="0"/>
              <a:t>ネットワークのすべてのホストにつながっていること</a:t>
            </a:r>
            <a:endParaRPr lang="en-US" altLang="ja-JP" dirty="0" smtClean="0"/>
          </a:p>
          <a:p>
            <a:pPr marL="0" indent="0">
              <a:buNone/>
            </a:pPr>
            <a:r>
              <a:rPr lang="en-US" altLang="ja-JP" dirty="0"/>
              <a:t>	</a:t>
            </a:r>
            <a:r>
              <a:rPr lang="en-US" altLang="ja-JP" dirty="0" smtClean="0"/>
              <a:t>- </a:t>
            </a:r>
            <a:r>
              <a:rPr lang="ja-JP" altLang="en-US" dirty="0" smtClean="0"/>
              <a:t>同一のホスト名を使えるようにする</a:t>
            </a:r>
            <a:endParaRPr lang="en-US" altLang="ja-JP" dirty="0"/>
          </a:p>
          <a:p>
            <a:endParaRPr kumimoji="1" lang="en-US" altLang="ja-JP" dirty="0" smtClean="0"/>
          </a:p>
          <a:p>
            <a:endParaRPr kumimoji="1" lang="ja-JP" altLang="en-US" dirty="0"/>
          </a:p>
        </p:txBody>
      </p:sp>
      <p:sp>
        <p:nvSpPr>
          <p:cNvPr id="4" name="テキスト ボックス 3"/>
          <p:cNvSpPr txBox="1"/>
          <p:nvPr/>
        </p:nvSpPr>
        <p:spPr>
          <a:xfrm>
            <a:off x="10189602" y="613169"/>
            <a:ext cx="184666"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41881786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DNS</a:t>
            </a:r>
            <a:r>
              <a:rPr kumimoji="1" lang="ja-JP" altLang="en-US" dirty="0" smtClean="0"/>
              <a:t>の登場</a:t>
            </a:r>
            <a:endParaRPr kumimoji="1" lang="ja-JP" altLang="en-US" dirty="0"/>
          </a:p>
        </p:txBody>
      </p:sp>
      <p:sp>
        <p:nvSpPr>
          <p:cNvPr id="3" name="コンテンツ プレースホルダー 2"/>
          <p:cNvSpPr>
            <a:spLocks noGrp="1"/>
          </p:cNvSpPr>
          <p:nvPr>
            <p:ph idx="1"/>
          </p:nvPr>
        </p:nvSpPr>
        <p:spPr/>
        <p:txBody>
          <a:bodyPr/>
          <a:lstStyle/>
          <a:p>
            <a:endParaRPr kumimoji="1" lang="en-US" altLang="ja-JP" sz="3200" dirty="0" smtClean="0"/>
          </a:p>
          <a:p>
            <a:r>
              <a:rPr kumimoji="1" lang="ja-JP" altLang="en-US" sz="3200" dirty="0" smtClean="0"/>
              <a:t>正式名称</a:t>
            </a:r>
            <a:endParaRPr kumimoji="1" lang="en-US" altLang="ja-JP" sz="3200" dirty="0" smtClean="0"/>
          </a:p>
          <a:p>
            <a:pPr marL="0" indent="0">
              <a:buNone/>
            </a:pPr>
            <a:r>
              <a:rPr lang="en-US" altLang="ja-JP" dirty="0" smtClean="0"/>
              <a:t>	- Domain Name System</a:t>
            </a:r>
          </a:p>
          <a:p>
            <a:r>
              <a:rPr lang="ja-JP" altLang="en-US" sz="3200" dirty="0" smtClean="0"/>
              <a:t>機能</a:t>
            </a:r>
            <a:endParaRPr lang="en-US" altLang="ja-JP" sz="3200" dirty="0" smtClean="0"/>
          </a:p>
          <a:p>
            <a:pPr marL="0" indent="0">
              <a:buNone/>
            </a:pPr>
            <a:r>
              <a:rPr kumimoji="1" lang="en-US" altLang="ja-JP" dirty="0" smtClean="0"/>
              <a:t>	- </a:t>
            </a:r>
            <a:r>
              <a:rPr kumimoji="1" lang="ja-JP" altLang="en-US" dirty="0" smtClean="0"/>
              <a:t>ホスト名やドメイン名と</a:t>
            </a:r>
            <a:r>
              <a:rPr kumimoji="1" lang="en-US" altLang="ja-JP" dirty="0" smtClean="0"/>
              <a:t>IP</a:t>
            </a:r>
            <a:r>
              <a:rPr kumimoji="1" lang="ja-JP" altLang="en-US" dirty="0" smtClean="0"/>
              <a:t>アドレスの対応付けを管理</a:t>
            </a:r>
            <a:endParaRPr kumimoji="1" lang="en-US" altLang="ja-JP" dirty="0" smtClean="0"/>
          </a:p>
          <a:p>
            <a:r>
              <a:rPr lang="ja-JP" altLang="en-US" sz="3200" dirty="0" smtClean="0"/>
              <a:t>目的</a:t>
            </a:r>
            <a:endParaRPr lang="en-US" altLang="ja-JP" sz="3200" dirty="0" smtClean="0"/>
          </a:p>
          <a:p>
            <a:pPr marL="0" indent="0">
              <a:buNone/>
            </a:pPr>
            <a:r>
              <a:rPr lang="en-US" altLang="ja-JP" dirty="0"/>
              <a:t>	</a:t>
            </a:r>
            <a:r>
              <a:rPr lang="en-US" altLang="ja-JP" dirty="0" smtClean="0"/>
              <a:t>- </a:t>
            </a:r>
            <a:r>
              <a:rPr kumimoji="1" lang="ja-JP" altLang="en-US" dirty="0" smtClean="0"/>
              <a:t>ホスト情報の管理の分散化</a:t>
            </a:r>
            <a:endParaRPr kumimoji="1" lang="ja-JP" altLang="en-US" dirty="0"/>
          </a:p>
        </p:txBody>
      </p:sp>
    </p:spTree>
    <p:extLst>
      <p:ext uri="{BB962C8B-B14F-4D97-AF65-F5344CB8AC3E}">
        <p14:creationId xmlns:p14="http://schemas.microsoft.com/office/powerpoint/2010/main" val="111722087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クラリティ">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クラリティ.thmx</Template>
  <TotalTime>3300</TotalTime>
  <Words>1117</Words>
  <Application>Microsoft Macintosh PowerPoint</Application>
  <PresentationFormat>画面に合わせる (4:3)</PresentationFormat>
  <Paragraphs>288</Paragraphs>
  <Slides>40</Slides>
  <Notes>14</Notes>
  <HiddenSlides>10</HiddenSlides>
  <MMClips>0</MMClips>
  <ScaleCrop>false</ScaleCrop>
  <HeadingPairs>
    <vt:vector size="4" baseType="variant">
      <vt:variant>
        <vt:lpstr>テーマ</vt:lpstr>
      </vt:variant>
      <vt:variant>
        <vt:i4>1</vt:i4>
      </vt:variant>
      <vt:variant>
        <vt:lpstr>スライド タイトル</vt:lpstr>
      </vt:variant>
      <vt:variant>
        <vt:i4>40</vt:i4>
      </vt:variant>
    </vt:vector>
  </HeadingPairs>
  <TitlesOfParts>
    <vt:vector size="41" baseType="lpstr">
      <vt:lpstr>クラリティ</vt:lpstr>
      <vt:lpstr>epDNSサーバ</vt:lpstr>
      <vt:lpstr>目次</vt:lpstr>
      <vt:lpstr>DNSとは?</vt:lpstr>
      <vt:lpstr>DNS とは</vt:lpstr>
      <vt:lpstr>なぜDNSが開発されたか?</vt:lpstr>
      <vt:lpstr>なぜDNSが開発されたか(1)</vt:lpstr>
      <vt:lpstr>なぜDNSが開発されたか(2)</vt:lpstr>
      <vt:lpstr>DNSの提唱</vt:lpstr>
      <vt:lpstr>DNSの登場</vt:lpstr>
      <vt:lpstr>DNSの仕組み</vt:lpstr>
      <vt:lpstr>分散化構造(階層化)</vt:lpstr>
      <vt:lpstr>ゾーン</vt:lpstr>
      <vt:lpstr>PowerPoint プレゼンテーション</vt:lpstr>
      <vt:lpstr>DNSの名前解決</vt:lpstr>
      <vt:lpstr>DHCP</vt:lpstr>
      <vt:lpstr>DHCPとは</vt:lpstr>
      <vt:lpstr>DHCPサーバの概念</vt:lpstr>
      <vt:lpstr>割り当て方法</vt:lpstr>
      <vt:lpstr>epDNS について</vt:lpstr>
      <vt:lpstr>epDNS</vt:lpstr>
      <vt:lpstr>EP DNS サーバに必要な物</vt:lpstr>
      <vt:lpstr>epzone の中身(1)</vt:lpstr>
      <vt:lpstr>epzone の中身(2)</vt:lpstr>
      <vt:lpstr>epzone の中身(3)</vt:lpstr>
      <vt:lpstr>epzone の中身(4)</vt:lpstr>
      <vt:lpstr>host コマンドを使おう！</vt:lpstr>
      <vt:lpstr>CNAME</vt:lpstr>
      <vt:lpstr>正引き</vt:lpstr>
      <vt:lpstr>逆引き</vt:lpstr>
      <vt:lpstr>host コマンド</vt:lpstr>
      <vt:lpstr>epDNSのゾーン(電話帳)の中身</vt:lpstr>
      <vt:lpstr>もし, yellowが壊れたら….</vt:lpstr>
      <vt:lpstr>もし, blueが壊れたら…</vt:lpstr>
      <vt:lpstr>おまけ</vt:lpstr>
      <vt:lpstr>トップレベルドメイン名 ~ gTLD ~</vt:lpstr>
      <vt:lpstr>トップレベルドメイン名とは</vt:lpstr>
      <vt:lpstr>gTLDの追加の緩和化</vt:lpstr>
      <vt:lpstr>gTLDの追加の緩和化</vt:lpstr>
      <vt:lpstr>まとめ</vt:lpstr>
      <vt:lpstr>参考資料</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古田 裕規</dc:creator>
  <cp:lastModifiedBy>古田 裕規</cp:lastModifiedBy>
  <cp:revision>64</cp:revision>
  <cp:lastPrinted>2012-11-30T09:25:09Z</cp:lastPrinted>
  <dcterms:created xsi:type="dcterms:W3CDTF">2012-11-28T04:40:24Z</dcterms:created>
  <dcterms:modified xsi:type="dcterms:W3CDTF">2013-02-20T13:11:50Z</dcterms:modified>
</cp:coreProperties>
</file>