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6"/>
  </p:notesMasterIdLst>
  <p:sldIdLst>
    <p:sldId id="256" r:id="rId2"/>
    <p:sldId id="257" r:id="rId3"/>
    <p:sldId id="259" r:id="rId4"/>
    <p:sldId id="262" r:id="rId5"/>
    <p:sldId id="304" r:id="rId6"/>
    <p:sldId id="265" r:id="rId7"/>
    <p:sldId id="267" r:id="rId8"/>
    <p:sldId id="268" r:id="rId9"/>
    <p:sldId id="305" r:id="rId10"/>
    <p:sldId id="330" r:id="rId11"/>
    <p:sldId id="331" r:id="rId12"/>
    <p:sldId id="338" r:id="rId13"/>
    <p:sldId id="317" r:id="rId14"/>
    <p:sldId id="318" r:id="rId15"/>
    <p:sldId id="320" r:id="rId16"/>
    <p:sldId id="319" r:id="rId17"/>
    <p:sldId id="321" r:id="rId18"/>
    <p:sldId id="322" r:id="rId19"/>
    <p:sldId id="339" r:id="rId20"/>
    <p:sldId id="323" r:id="rId21"/>
    <p:sldId id="324" r:id="rId22"/>
    <p:sldId id="306" r:id="rId23"/>
    <p:sldId id="325" r:id="rId24"/>
    <p:sldId id="309" r:id="rId25"/>
    <p:sldId id="326" r:id="rId26"/>
    <p:sldId id="334" r:id="rId27"/>
    <p:sldId id="333" r:id="rId28"/>
    <p:sldId id="329" r:id="rId29"/>
    <p:sldId id="335" r:id="rId30"/>
    <p:sldId id="327" r:id="rId31"/>
    <p:sldId id="332" r:id="rId32"/>
    <p:sldId id="336" r:id="rId33"/>
    <p:sldId id="313" r:id="rId34"/>
    <p:sldId id="337" r:id="rId35"/>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3300"/>
    <a:srgbClr val="66FF66"/>
    <a:srgbClr val="33CC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48" autoAdjust="0"/>
  </p:normalViewPr>
  <p:slideViewPr>
    <p:cSldViewPr>
      <p:cViewPr varScale="1">
        <p:scale>
          <a:sx n="64" d="100"/>
          <a:sy n="64" d="100"/>
        </p:scale>
        <p:origin x="-6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A7F7645-58AD-49DD-8F2D-CCCE933F63DC}" type="slidenum">
              <a:rPr lang="en-US" altLang="ja-JP"/>
              <a:pPr/>
              <a:t>‹#›</a:t>
            </a:fld>
            <a:endParaRPr lang="en-US" altLang="ja-JP"/>
          </a:p>
        </p:txBody>
      </p:sp>
    </p:spTree>
    <p:extLst>
      <p:ext uri="{BB962C8B-B14F-4D97-AF65-F5344CB8AC3E}">
        <p14:creationId xmlns:p14="http://schemas.microsoft.com/office/powerpoint/2010/main" val="1144138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7C30C1-D624-4A99-A424-D98B5DA4965C}" type="slidenum">
              <a:rPr lang="en-US" altLang="ja-JP"/>
              <a:pPr/>
              <a:t>1</a:t>
            </a:fld>
            <a:endParaRPr lang="en-US" altLang="ja-JP"/>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11</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mbox</a:t>
            </a:r>
            <a:r>
              <a:rPr kumimoji="1" lang="en-US" altLang="ja-JP" dirty="0" smtClean="0"/>
              <a:t> </a:t>
            </a:r>
            <a:r>
              <a:rPr kumimoji="1" lang="ja-JP" altLang="en-US" dirty="0" smtClean="0"/>
              <a:t>形式</a:t>
            </a:r>
            <a:r>
              <a:rPr kumimoji="1" lang="ja-JP" altLang="en-US" baseline="0" dirty="0" smtClean="0"/>
              <a:t> ファイル容量が大きすぎて読み込めなくなった</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13</a:t>
            </a:fld>
            <a:endParaRPr lang="en-US" altLang="ja-JP"/>
          </a:p>
        </p:txBody>
      </p:sp>
    </p:spTree>
    <p:extLst>
      <p:ext uri="{BB962C8B-B14F-4D97-AF65-F5344CB8AC3E}">
        <p14:creationId xmlns:p14="http://schemas.microsoft.com/office/powerpoint/2010/main" val="3962425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err="1" smtClean="0"/>
              <a:t>rcpthosts</a:t>
            </a:r>
            <a:r>
              <a:rPr lang="ja-JP" altLang="en-US" dirty="0" smtClean="0"/>
              <a:t> これに書かれているドメイン以外からリレーされてきたメールは遮断</a:t>
            </a:r>
            <a:endParaRPr lang="en-US" altLang="ja-JP" dirty="0" smtClean="0"/>
          </a:p>
          <a:p>
            <a:r>
              <a:rPr kumimoji="1" lang="en-US" altLang="ja-JP" dirty="0" err="1" smtClean="0"/>
              <a:t>Portforwader</a:t>
            </a:r>
            <a:r>
              <a:rPr kumimoji="1" lang="ja-JP" altLang="en-US" dirty="0" smtClean="0"/>
              <a:t> メールサーバに直接ログインしてメールを書いて送るようなもの</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17</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err="1" smtClean="0"/>
              <a:t>rcpthosts</a:t>
            </a:r>
            <a:r>
              <a:rPr lang="ja-JP" altLang="en-US" dirty="0" smtClean="0"/>
              <a:t> これに書かれているドメイン以外からリレーされてきたメールは遮断</a:t>
            </a:r>
            <a:endParaRPr lang="en-US" altLang="ja-JP" dirty="0" smtClean="0"/>
          </a:p>
          <a:p>
            <a:r>
              <a:rPr kumimoji="1" lang="en-US" altLang="ja-JP" dirty="0" err="1" smtClean="0"/>
              <a:t>Portforwader</a:t>
            </a:r>
            <a:r>
              <a:rPr kumimoji="1" lang="ja-JP" altLang="en-US" dirty="0" smtClean="0"/>
              <a:t> メールサーバに直接ログインしてメールを書いて送るようなもの</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18</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オーセンティケーション</a:t>
            </a:r>
            <a:endParaRPr kumimoji="1" lang="en-US" altLang="ja-JP" dirty="0" smtClean="0"/>
          </a:p>
          <a:p>
            <a:r>
              <a:rPr kumimoji="1" lang="ja-JP" altLang="en-US" dirty="0" smtClean="0"/>
              <a:t>以前は</a:t>
            </a:r>
            <a:r>
              <a:rPr kumimoji="1" lang="en-US" altLang="ja-JP" dirty="0" smtClean="0"/>
              <a:t>POP</a:t>
            </a:r>
            <a:r>
              <a:rPr kumimoji="1" lang="ja-JP" altLang="en-US" dirty="0" smtClean="0"/>
              <a:t> </a:t>
            </a:r>
            <a:r>
              <a:rPr kumimoji="1" lang="en-US" altLang="ja-JP" dirty="0" smtClean="0"/>
              <a:t>before SMTP </a:t>
            </a:r>
            <a:r>
              <a:rPr kumimoji="1" lang="ja-JP" altLang="en-US" dirty="0" smtClean="0"/>
              <a:t>： </a:t>
            </a:r>
            <a:r>
              <a:rPr kumimoji="1" lang="en-US" altLang="ja-JP" dirty="0" smtClean="0"/>
              <a:t>POP</a:t>
            </a:r>
            <a:r>
              <a:rPr kumimoji="1" lang="ja-JP" altLang="en-US" dirty="0" smtClean="0"/>
              <a:t> サーバにアクセスすることで，利用者の</a:t>
            </a:r>
            <a:r>
              <a:rPr kumimoji="1" lang="en-US" altLang="ja-JP" dirty="0" smtClean="0"/>
              <a:t>IP</a:t>
            </a:r>
            <a:r>
              <a:rPr kumimoji="1" lang="ja-JP" altLang="en-US" dirty="0" smtClean="0"/>
              <a:t>アドレスを保管し，一定時間のみ</a:t>
            </a:r>
            <a:r>
              <a:rPr kumimoji="1" lang="en-US" altLang="ja-JP" dirty="0" smtClean="0"/>
              <a:t>SMTP</a:t>
            </a:r>
            <a:r>
              <a:rPr kumimoji="1" lang="ja-JP" altLang="en-US" dirty="0" smtClean="0"/>
              <a:t> 通信を許可すること．数分経過後抹消されるため，再度</a:t>
            </a:r>
            <a:r>
              <a:rPr kumimoji="1" lang="en-US" altLang="ja-JP" dirty="0" smtClean="0"/>
              <a:t>POP</a:t>
            </a:r>
            <a:r>
              <a:rPr kumimoji="1" lang="ja-JP" altLang="en-US" dirty="0" smtClean="0"/>
              <a:t>サーバにアクセスする必要がある．</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20</a:t>
            </a:fld>
            <a:endParaRPr lang="en-US" altLang="ja-JP"/>
          </a:p>
        </p:txBody>
      </p:sp>
    </p:spTree>
    <p:extLst>
      <p:ext uri="{BB962C8B-B14F-4D97-AF65-F5344CB8AC3E}">
        <p14:creationId xmlns:p14="http://schemas.microsoft.com/office/powerpoint/2010/main" val="3118768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zh-TW" altLang="en-US" sz="1200" b="0" i="0" kern="1200" dirty="0" smtClean="0">
                <a:solidFill>
                  <a:schemeClr val="tx1"/>
                </a:solidFill>
                <a:effectLst/>
                <a:latin typeface="Times New Roman" pitchFamily="18" charset="0"/>
                <a:ea typeface="ＭＳ Ｐ明朝" pitchFamily="18" charset="-128"/>
                <a:cs typeface="+mn-cs"/>
              </a:rPr>
              <a:t>全国大学共同電子認証基盤構築事業</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27</a:t>
            </a:fld>
            <a:endParaRPr lang="en-US" altLang="ja-JP"/>
          </a:p>
        </p:txBody>
      </p:sp>
    </p:spTree>
    <p:extLst>
      <p:ext uri="{BB962C8B-B14F-4D97-AF65-F5344CB8AC3E}">
        <p14:creationId xmlns:p14="http://schemas.microsoft.com/office/powerpoint/2010/main" val="2824832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の場合、同一ファイルに全てのメールが書き込まれるので、不運にも </a:t>
            </a:r>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ファイルになんらかの障害が発生すると全てのメールが読めなくなってしまいます。また、同じファイルにどんどん追記していくため、ファイルサイズが大きくなり、パフォーマンスがリニアに低下します。</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ファイル</a:t>
            </a:r>
            <a:r>
              <a:rPr lang="ja-JP" altLang="en-US" dirty="0" smtClean="0"/>
              <a:t/>
            </a:r>
            <a:br>
              <a:rPr lang="ja-JP" altLang="en-US" dirty="0" smtClean="0"/>
            </a:br>
            <a:r>
              <a:rPr lang="ja-JP" altLang="en-US" dirty="0" smtClean="0"/>
              <a:t/>
            </a:r>
            <a:br>
              <a:rPr lang="ja-JP" altLang="en-US" dirty="0" smtClean="0"/>
            </a:br>
            <a:r>
              <a:rPr kumimoji="1" lang="en-US" altLang="ja-JP" sz="1200" b="0" i="0" kern="1200" dirty="0" err="1" smtClean="0">
                <a:solidFill>
                  <a:schemeClr val="tx1"/>
                </a:solidFill>
                <a:effectLst/>
                <a:latin typeface="Times New Roman" pitchFamily="18" charset="0"/>
                <a:ea typeface="ＭＳ Ｐ明朝" pitchFamily="18" charset="-128"/>
                <a:cs typeface="+mn-cs"/>
              </a:rPr>
              <a:t>maildir</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の場合、読めないのは個別のメールになるので、被害は少なくなります。また、トータルでディレクトリのサイズが大きくなっても、パフォーマンスの低下はさほど大きくありません</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smtClean="0">
                <a:solidFill>
                  <a:schemeClr val="tx1"/>
                </a:solidFill>
                <a:effectLst/>
                <a:latin typeface="Times New Roman" pitchFamily="18" charset="0"/>
                <a:ea typeface="ＭＳ Ｐ明朝" pitchFamily="18" charset="-128"/>
                <a:cs typeface="+mn-cs"/>
              </a:rPr>
              <a:t>少なくとも</a:t>
            </a:r>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ja-JP" altLang="en-US" sz="1200" b="0" i="0" kern="1200" dirty="0" smtClean="0">
                <a:solidFill>
                  <a:schemeClr val="tx1"/>
                </a:solidFill>
                <a:effectLst/>
                <a:latin typeface="Times New Roman" pitchFamily="18" charset="0"/>
                <a:ea typeface="ＭＳ Ｐ明朝" pitchFamily="18" charset="-128"/>
                <a:cs typeface="+mn-cs"/>
              </a:rPr>
              <a:t>よりは</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err="1" smtClean="0">
                <a:solidFill>
                  <a:schemeClr val="tx1"/>
                </a:solidFill>
                <a:effectLst/>
                <a:latin typeface="Times New Roman" pitchFamily="18" charset="0"/>
                <a:ea typeface="ＭＳ Ｐ明朝" pitchFamily="18" charset="-128"/>
                <a:cs typeface="+mn-cs"/>
              </a:rPr>
              <a:t>。</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排他処理例：メールを読んでいる最中に新規メールが到着するとファイルへのアクセスが競合し，ファイルロックがかかる</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しかし，何らかのプロセスではそのファイルロックがうまく動作しない場合がある</a:t>
            </a:r>
            <a:r>
              <a:rPr kumimoji="1" lang="en-US" altLang="ja-JP" sz="1200" b="0" i="0" kern="1200" dirty="0" smtClean="0">
                <a:solidFill>
                  <a:schemeClr val="tx1"/>
                </a:solidFill>
                <a:effectLst/>
                <a:latin typeface="Times New Roman" pitchFamily="18" charset="0"/>
                <a:ea typeface="ＭＳ Ｐ明朝" pitchFamily="18" charset="-128"/>
                <a:cs typeface="+mn-cs"/>
              </a:rPr>
              <a:t>(NFS</a:t>
            </a:r>
            <a:r>
              <a:rPr kumimoji="1" lang="ja-JP" altLang="en-US" sz="1200" b="0" i="0" kern="1200" dirty="0" err="1" smtClean="0">
                <a:solidFill>
                  <a:schemeClr val="tx1"/>
                </a:solidFill>
                <a:effectLst/>
                <a:latin typeface="Times New Roman" pitchFamily="18" charset="0"/>
                <a:ea typeface="ＭＳ Ｐ明朝" pitchFamily="18" charset="-128"/>
                <a:cs typeface="+mn-cs"/>
              </a:rPr>
              <a:t>，</a:t>
            </a:r>
            <a:r>
              <a:rPr kumimoji="1" lang="en-US" altLang="ja-JP" sz="1200" b="0" i="0" kern="1200" dirty="0" smtClean="0">
                <a:solidFill>
                  <a:schemeClr val="tx1"/>
                </a:solidFill>
                <a:effectLst/>
                <a:latin typeface="Times New Roman" pitchFamily="18" charset="0"/>
                <a:ea typeface="ＭＳ Ｐ明朝" pitchFamily="18" charset="-128"/>
                <a:cs typeface="+mn-cs"/>
              </a:rPr>
              <a:t>Network File System</a:t>
            </a:r>
            <a:r>
              <a:rPr kumimoji="1" lang="ja-JP" altLang="en-US" sz="1200" b="0" i="0" kern="1200" dirty="0" smtClean="0">
                <a:solidFill>
                  <a:schemeClr val="tx1"/>
                </a:solidFill>
                <a:effectLst/>
                <a:latin typeface="Times New Roman" pitchFamily="18" charset="0"/>
                <a:ea typeface="ＭＳ Ｐ明朝" pitchFamily="18" charset="-128"/>
                <a:cs typeface="+mn-cs"/>
              </a:rPr>
              <a:t> ，ネットワーク上にマウントされるファイルシステム；あるいはメール配送中にマシンがクラッシュする場合，書き込みが途中で強制終了してしまう可能性あり，</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smtClean="0">
                <a:solidFill>
                  <a:schemeClr val="tx1"/>
                </a:solidFill>
                <a:effectLst/>
                <a:latin typeface="Times New Roman" pitchFamily="18" charset="0"/>
                <a:ea typeface="ＭＳ Ｐ明朝" pitchFamily="18" charset="-128"/>
                <a:cs typeface="+mn-cs"/>
              </a:rPr>
              <a:t>ので，その場合はファイルロックがうまく動作せずにファイルが破壊される．</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en-US" altLang="ja-JP" dirty="0" smtClean="0"/>
              <a:t>http://man.qmail.jp/jman5/maildir.html</a:t>
            </a:r>
            <a:r>
              <a:rPr kumimoji="1" lang="ja-JP" altLang="en-US" dirty="0" smtClean="0"/>
              <a:t> では</a:t>
            </a:r>
            <a:r>
              <a:rPr kumimoji="1" lang="en-US" altLang="ja-JP" dirty="0" smtClean="0"/>
              <a:t>NFS</a:t>
            </a:r>
            <a:r>
              <a:rPr kumimoji="1" lang="ja-JP" altLang="en-US" dirty="0" smtClean="0"/>
              <a:t> のことを</a:t>
            </a:r>
            <a:r>
              <a:rPr kumimoji="1" lang="en-US" altLang="ja-JP" sz="1200" b="0" i="0" kern="1200" dirty="0" smtClean="0">
                <a:solidFill>
                  <a:schemeClr val="tx1"/>
                </a:solidFill>
                <a:effectLst/>
                <a:latin typeface="Times New Roman" pitchFamily="18" charset="0"/>
                <a:ea typeface="ＭＳ Ｐ明朝" pitchFamily="18" charset="-128"/>
                <a:cs typeface="+mn-cs"/>
              </a:rPr>
              <a:t>NFS(Network Failure System) </a:t>
            </a:r>
            <a:r>
              <a:rPr kumimoji="1" lang="ja-JP" altLang="en-US" sz="1200" b="0" i="0" kern="1200" dirty="0" smtClean="0">
                <a:solidFill>
                  <a:schemeClr val="tx1"/>
                </a:solidFill>
                <a:effectLst/>
                <a:latin typeface="Times New Roman" pitchFamily="18" charset="0"/>
                <a:ea typeface="ＭＳ Ｐ明朝" pitchFamily="18" charset="-128"/>
                <a:cs typeface="+mn-cs"/>
              </a:rPr>
              <a:t>の略としている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29</a:t>
            </a:fld>
            <a:endParaRPr lang="en-US" altLang="ja-JP"/>
          </a:p>
        </p:txBody>
      </p:sp>
    </p:spTree>
    <p:extLst>
      <p:ext uri="{BB962C8B-B14F-4D97-AF65-F5344CB8AC3E}">
        <p14:creationId xmlns:p14="http://schemas.microsoft.com/office/powerpoint/2010/main" val="987243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30</a:t>
            </a:fld>
            <a:endParaRPr lang="en-US" altLang="ja-JP"/>
          </a:p>
        </p:txBody>
      </p:sp>
    </p:spTree>
    <p:extLst>
      <p:ext uri="{BB962C8B-B14F-4D97-AF65-F5344CB8AC3E}">
        <p14:creationId xmlns:p14="http://schemas.microsoft.com/office/powerpoint/2010/main" val="987243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3</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4</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p:nvPr>
        </p:nvSpPr>
        <p:spPr>
          <a:noFill/>
        </p:spPr>
        <p:txBody>
          <a:bodyPr/>
          <a:lstStyle/>
          <a:p>
            <a:fld id="{162EAE1D-C33F-4F71-9145-5EA082C6B66D}" type="slidenum">
              <a:rPr lang="en-GB" altLang="ja-JP"/>
              <a:pPr/>
              <a:t>5</a:t>
            </a:fld>
            <a:endParaRPr lang="en-GB" altLang="ja-JP"/>
          </a:p>
        </p:txBody>
      </p:sp>
      <p:sp>
        <p:nvSpPr>
          <p:cNvPr id="5632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6324" name="Rectangle 2"/>
          <p:cNvSpPr txBox="1">
            <a:spLocks noGrp="1" noChangeArrowheads="1"/>
          </p:cNvSpPr>
          <p:nvPr>
            <p:ph type="body"/>
          </p:nvPr>
        </p:nvSpPr>
        <p:spPr>
          <a:xfrm>
            <a:off x="685800" y="4343400"/>
            <a:ext cx="5484813" cy="4114800"/>
          </a:xfrm>
          <a:noFill/>
          <a:ln/>
        </p:spPr>
        <p:txBody>
          <a:bodyPr wrap="none" anchor="ctr"/>
          <a:lstStyle/>
          <a:p>
            <a:r>
              <a:rPr lang="en-GB" altLang="ja-JP" dirty="0" smtClean="0">
                <a:latin typeface="+mn-ea"/>
              </a:rPr>
              <a:t>Windows Live</a:t>
            </a:r>
            <a:r>
              <a:rPr lang="ja-JP" altLang="en-US" dirty="0" smtClean="0">
                <a:latin typeface="+mn-ea"/>
              </a:rPr>
              <a:t> </a:t>
            </a:r>
            <a:r>
              <a:rPr lang="en-US" altLang="ja-JP" dirty="0" smtClean="0">
                <a:latin typeface="+mn-ea"/>
              </a:rPr>
              <a:t>Mail</a:t>
            </a:r>
            <a:r>
              <a:rPr lang="ja-JP" altLang="en-US" dirty="0" smtClean="0">
                <a:latin typeface="+mn-ea"/>
              </a:rPr>
              <a:t> ： </a:t>
            </a:r>
            <a:r>
              <a:rPr lang="en-US" altLang="ja-JP" dirty="0" smtClean="0">
                <a:latin typeface="+mn-ea"/>
              </a:rPr>
              <a:t>Outlook Express </a:t>
            </a:r>
            <a:r>
              <a:rPr lang="ja-JP" altLang="en-US" dirty="0" smtClean="0">
                <a:latin typeface="+mn-ea"/>
              </a:rPr>
              <a:t>と </a:t>
            </a:r>
            <a:r>
              <a:rPr lang="en-US" altLang="ja-JP" dirty="0" smtClean="0">
                <a:latin typeface="+mn-ea"/>
              </a:rPr>
              <a:t>Windows Mail </a:t>
            </a:r>
            <a:r>
              <a:rPr lang="ja-JP" altLang="en-US" dirty="0" smtClean="0">
                <a:latin typeface="+mn-ea"/>
              </a:rPr>
              <a:t>の後継</a:t>
            </a:r>
            <a:endParaRPr lang="en-US" altLang="ja-JP" dirty="0" smtClean="0">
              <a:latin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41413" y="695325"/>
            <a:ext cx="4570412" cy="34274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idx="10"/>
          </p:nvPr>
        </p:nvSpPr>
        <p:spPr/>
        <p:txBody>
          <a:bodyPr/>
          <a:lstStyle/>
          <a:p>
            <a:pPr>
              <a:defRPr/>
            </a:pPr>
            <a:fld id="{B03AE129-9FB7-47D8-B896-214A117300FF}"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fld id="{590B3275-3A66-4A70-835A-B203C5177126}" type="slidenum">
              <a:rPr lang="en-GB" altLang="ja-JP"/>
              <a:pPr/>
              <a:t>7</a:t>
            </a:fld>
            <a:endParaRPr lang="en-GB" altLang="ja-JP"/>
          </a:p>
        </p:txBody>
      </p:sp>
      <p:sp>
        <p:nvSpPr>
          <p:cNvPr id="5837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8372" name="Rectangle 2"/>
          <p:cNvSpPr txBox="1">
            <a:spLocks noGrp="1" noChangeArrowheads="1"/>
          </p:cNvSpPr>
          <p:nvPr>
            <p:ph type="body"/>
          </p:nvPr>
        </p:nvSpPr>
        <p:spPr>
          <a:xfrm>
            <a:off x="685800" y="4343400"/>
            <a:ext cx="5484813" cy="4114800"/>
          </a:xfrm>
          <a:noFill/>
          <a:ln/>
        </p:spPr>
        <p:txBody>
          <a:bodyPr wrap="none" anchor="ctr"/>
          <a:lstStyle/>
          <a:p>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endParaRPr lang="ja-JP"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8</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endParaRPr lang="en-US"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9</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endParaRPr lang="en-US" altLang="ja-JP"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10</a:t>
            </a:fld>
            <a:endParaRPr lang="en-GB" altLang="ja-JP"/>
          </a:p>
        </p:txBody>
      </p:sp>
      <p:sp>
        <p:nvSpPr>
          <p:cNvPr id="552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85800" y="4343400"/>
            <a:ext cx="5484813" cy="4114800"/>
          </a:xfrm>
          <a:noFill/>
          <a:ln/>
        </p:spPr>
        <p:txBody>
          <a:bodyPr wrap="none" anchor="ctr"/>
          <a:lstStyle/>
          <a:p>
            <a:r>
              <a:rPr lang="ja-JP" altLang="en-US" dirty="0" smtClean="0"/>
              <a:t>手元にメールを残さないが方針</a:t>
            </a:r>
            <a:endParaRPr lang="en-US"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5791200" y="4648200"/>
            <a:ext cx="1905000" cy="304800"/>
          </a:xfrm>
        </p:spPr>
        <p:txBody>
          <a:bodyPr/>
          <a:lstStyle>
            <a:lvl1pPr>
              <a:defRPr/>
            </a:lvl1pPr>
          </a:lstStyle>
          <a:p>
            <a:fld id="{7B05668A-60CA-430C-8198-A123E8033C1E}" type="datetime1">
              <a:rPr lang="ja-JP" altLang="en-US"/>
              <a:pPr/>
              <a:t>2013/6/6</a:t>
            </a:fld>
            <a:endParaRPr lang="en-US" altLang="ja-JP"/>
          </a:p>
        </p:txBody>
      </p:sp>
      <p:sp>
        <p:nvSpPr>
          <p:cNvPr id="3077" name="Rectangle 5"/>
          <p:cNvSpPr>
            <a:spLocks noGrp="1" noChangeArrowheads="1"/>
          </p:cNvSpPr>
          <p:nvPr>
            <p:ph type="ftr" sz="quarter" idx="3"/>
          </p:nvPr>
        </p:nvSpPr>
        <p:spPr>
          <a:xfrm>
            <a:off x="5791200" y="4343400"/>
            <a:ext cx="2895600" cy="304800"/>
          </a:xfrm>
        </p:spPr>
        <p:txBody>
          <a:bodyPr/>
          <a:lstStyle>
            <a:lvl1pPr algn="l">
              <a:defRPr/>
            </a:lvl1pPr>
          </a:lstStyle>
          <a:p>
            <a:endParaRPr lang="en-US" altLang="ja-JP"/>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792DE7A0-F4A3-4F1B-A5CB-C59E9057EE32}" type="slidenum">
              <a:rPr lang="en-US" altLang="ja-JP"/>
              <a:pPr/>
              <a:t>‹#›</a:t>
            </a:fld>
            <a:endParaRPr lang="en-US" altLang="ja-JP"/>
          </a:p>
        </p:txBody>
      </p:sp>
      <p:grpSp>
        <p:nvGrpSpPr>
          <p:cNvPr id="3139" name="Group 67"/>
          <p:cNvGrpSpPr>
            <a:grpSpLocks/>
          </p:cNvGrpSpPr>
          <p:nvPr/>
        </p:nvGrpSpPr>
        <p:grpSpPr bwMode="auto">
          <a:xfrm>
            <a:off x="3733800" y="4953000"/>
            <a:ext cx="5105400" cy="1143000"/>
            <a:chOff x="2352" y="3120"/>
            <a:chExt cx="3216" cy="720"/>
          </a:xfrm>
        </p:grpSpPr>
        <p:sp>
          <p:nvSpPr>
            <p:cNvPr id="3079" name="Oval 7"/>
            <p:cNvSpPr>
              <a:spLocks noChangeArrowheads="1"/>
            </p:cNvSpPr>
            <p:nvPr userDrawn="1"/>
          </p:nvSpPr>
          <p:spPr bwMode="auto">
            <a:xfrm>
              <a:off x="292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0" name="Oval 8"/>
            <p:cNvSpPr>
              <a:spLocks noChangeArrowheads="1"/>
            </p:cNvSpPr>
            <p:nvPr userDrawn="1"/>
          </p:nvSpPr>
          <p:spPr bwMode="auto">
            <a:xfrm>
              <a:off x="3120"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1" name="Oval 9"/>
            <p:cNvSpPr>
              <a:spLocks noChangeArrowheads="1"/>
            </p:cNvSpPr>
            <p:nvPr userDrawn="1"/>
          </p:nvSpPr>
          <p:spPr bwMode="auto">
            <a:xfrm>
              <a:off x="3312"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2" name="Oval 10"/>
            <p:cNvSpPr>
              <a:spLocks noChangeArrowheads="1"/>
            </p:cNvSpPr>
            <p:nvPr userDrawn="1"/>
          </p:nvSpPr>
          <p:spPr bwMode="auto">
            <a:xfrm>
              <a:off x="3504"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3" name="Oval 11"/>
            <p:cNvSpPr>
              <a:spLocks noChangeArrowheads="1"/>
            </p:cNvSpPr>
            <p:nvPr userDrawn="1"/>
          </p:nvSpPr>
          <p:spPr bwMode="auto">
            <a:xfrm>
              <a:off x="3696"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4" name="Oval 12"/>
            <p:cNvSpPr>
              <a:spLocks noChangeArrowheads="1"/>
            </p:cNvSpPr>
            <p:nvPr userDrawn="1"/>
          </p:nvSpPr>
          <p:spPr bwMode="auto">
            <a:xfrm>
              <a:off x="388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5" name="Oval 13"/>
            <p:cNvSpPr>
              <a:spLocks noChangeArrowheads="1"/>
            </p:cNvSpPr>
            <p:nvPr userDrawn="1"/>
          </p:nvSpPr>
          <p:spPr bwMode="auto">
            <a:xfrm>
              <a:off x="4080"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6" name="Oval 14"/>
            <p:cNvSpPr>
              <a:spLocks noChangeArrowheads="1"/>
            </p:cNvSpPr>
            <p:nvPr userDrawn="1"/>
          </p:nvSpPr>
          <p:spPr bwMode="auto">
            <a:xfrm>
              <a:off x="4272"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7" name="Oval 15"/>
            <p:cNvSpPr>
              <a:spLocks noChangeArrowheads="1"/>
            </p:cNvSpPr>
            <p:nvPr userDrawn="1"/>
          </p:nvSpPr>
          <p:spPr bwMode="auto">
            <a:xfrm>
              <a:off x="4464"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8" name="Oval 16"/>
            <p:cNvSpPr>
              <a:spLocks noChangeArrowheads="1"/>
            </p:cNvSpPr>
            <p:nvPr userDrawn="1"/>
          </p:nvSpPr>
          <p:spPr bwMode="auto">
            <a:xfrm>
              <a:off x="4656"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9" name="Oval 17"/>
            <p:cNvSpPr>
              <a:spLocks noChangeArrowheads="1"/>
            </p:cNvSpPr>
            <p:nvPr userDrawn="1"/>
          </p:nvSpPr>
          <p:spPr bwMode="auto">
            <a:xfrm>
              <a:off x="484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0" name="Oval 18"/>
            <p:cNvSpPr>
              <a:spLocks noChangeArrowheads="1"/>
            </p:cNvSpPr>
            <p:nvPr userDrawn="1"/>
          </p:nvSpPr>
          <p:spPr bwMode="auto">
            <a:xfrm>
              <a:off x="5040"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1" name="Oval 19"/>
            <p:cNvSpPr>
              <a:spLocks noChangeArrowheads="1"/>
            </p:cNvSpPr>
            <p:nvPr userDrawn="1"/>
          </p:nvSpPr>
          <p:spPr bwMode="auto">
            <a:xfrm>
              <a:off x="5232"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2" name="Oval 20"/>
            <p:cNvSpPr>
              <a:spLocks noChangeArrowheads="1"/>
            </p:cNvSpPr>
            <p:nvPr userDrawn="1"/>
          </p:nvSpPr>
          <p:spPr bwMode="auto">
            <a:xfrm>
              <a:off x="5424"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3" name="Oval 21"/>
            <p:cNvSpPr>
              <a:spLocks noChangeArrowheads="1"/>
            </p:cNvSpPr>
            <p:nvPr userDrawn="1"/>
          </p:nvSpPr>
          <p:spPr bwMode="auto">
            <a:xfrm>
              <a:off x="254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4" name="Oval 22"/>
            <p:cNvSpPr>
              <a:spLocks noChangeArrowheads="1"/>
            </p:cNvSpPr>
            <p:nvPr userDrawn="1"/>
          </p:nvSpPr>
          <p:spPr bwMode="auto">
            <a:xfrm>
              <a:off x="273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5" name="Oval 23"/>
            <p:cNvSpPr>
              <a:spLocks noChangeArrowheads="1"/>
            </p:cNvSpPr>
            <p:nvPr userDrawn="1"/>
          </p:nvSpPr>
          <p:spPr bwMode="auto">
            <a:xfrm>
              <a:off x="2928"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6" name="Oval 24"/>
            <p:cNvSpPr>
              <a:spLocks noChangeArrowheads="1"/>
            </p:cNvSpPr>
            <p:nvPr userDrawn="1"/>
          </p:nvSpPr>
          <p:spPr bwMode="auto">
            <a:xfrm>
              <a:off x="3120"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7" name="Oval 25"/>
            <p:cNvSpPr>
              <a:spLocks noChangeArrowheads="1"/>
            </p:cNvSpPr>
            <p:nvPr userDrawn="1"/>
          </p:nvSpPr>
          <p:spPr bwMode="auto">
            <a:xfrm>
              <a:off x="3312"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8" name="Oval 26"/>
            <p:cNvSpPr>
              <a:spLocks noChangeArrowheads="1"/>
            </p:cNvSpPr>
            <p:nvPr userDrawn="1"/>
          </p:nvSpPr>
          <p:spPr bwMode="auto">
            <a:xfrm>
              <a:off x="350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9" name="Oval 27"/>
            <p:cNvSpPr>
              <a:spLocks noChangeArrowheads="1"/>
            </p:cNvSpPr>
            <p:nvPr userDrawn="1"/>
          </p:nvSpPr>
          <p:spPr bwMode="auto">
            <a:xfrm>
              <a:off x="369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0" name="Oval 28"/>
            <p:cNvSpPr>
              <a:spLocks noChangeArrowheads="1"/>
            </p:cNvSpPr>
            <p:nvPr userDrawn="1"/>
          </p:nvSpPr>
          <p:spPr bwMode="auto">
            <a:xfrm>
              <a:off x="3888"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1" name="Oval 29"/>
            <p:cNvSpPr>
              <a:spLocks noChangeArrowheads="1"/>
            </p:cNvSpPr>
            <p:nvPr userDrawn="1"/>
          </p:nvSpPr>
          <p:spPr bwMode="auto">
            <a:xfrm>
              <a:off x="4080"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2" name="Oval 30"/>
            <p:cNvSpPr>
              <a:spLocks noChangeArrowheads="1"/>
            </p:cNvSpPr>
            <p:nvPr userDrawn="1"/>
          </p:nvSpPr>
          <p:spPr bwMode="auto">
            <a:xfrm>
              <a:off x="4272"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3" name="Oval 31"/>
            <p:cNvSpPr>
              <a:spLocks noChangeArrowheads="1"/>
            </p:cNvSpPr>
            <p:nvPr userDrawn="1"/>
          </p:nvSpPr>
          <p:spPr bwMode="auto">
            <a:xfrm>
              <a:off x="446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4" name="Oval 32"/>
            <p:cNvSpPr>
              <a:spLocks noChangeArrowheads="1"/>
            </p:cNvSpPr>
            <p:nvPr userDrawn="1"/>
          </p:nvSpPr>
          <p:spPr bwMode="auto">
            <a:xfrm>
              <a:off x="465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5" name="Oval 33"/>
            <p:cNvSpPr>
              <a:spLocks noChangeArrowheads="1"/>
            </p:cNvSpPr>
            <p:nvPr userDrawn="1"/>
          </p:nvSpPr>
          <p:spPr bwMode="auto">
            <a:xfrm>
              <a:off x="4848"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6" name="Oval 34"/>
            <p:cNvSpPr>
              <a:spLocks noChangeArrowheads="1"/>
            </p:cNvSpPr>
            <p:nvPr userDrawn="1"/>
          </p:nvSpPr>
          <p:spPr bwMode="auto">
            <a:xfrm>
              <a:off x="5040"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7" name="Oval 35"/>
            <p:cNvSpPr>
              <a:spLocks noChangeArrowheads="1"/>
            </p:cNvSpPr>
            <p:nvPr userDrawn="1"/>
          </p:nvSpPr>
          <p:spPr bwMode="auto">
            <a:xfrm>
              <a:off x="5232"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8" name="Oval 36"/>
            <p:cNvSpPr>
              <a:spLocks noChangeArrowheads="1"/>
            </p:cNvSpPr>
            <p:nvPr userDrawn="1"/>
          </p:nvSpPr>
          <p:spPr bwMode="auto">
            <a:xfrm>
              <a:off x="235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09" name="Oval 37"/>
            <p:cNvSpPr>
              <a:spLocks noChangeArrowheads="1"/>
            </p:cNvSpPr>
            <p:nvPr userDrawn="1"/>
          </p:nvSpPr>
          <p:spPr bwMode="auto">
            <a:xfrm>
              <a:off x="254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0" name="Oval 38"/>
            <p:cNvSpPr>
              <a:spLocks noChangeArrowheads="1"/>
            </p:cNvSpPr>
            <p:nvPr userDrawn="1"/>
          </p:nvSpPr>
          <p:spPr bwMode="auto">
            <a:xfrm>
              <a:off x="2736"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1" name="Oval 39"/>
            <p:cNvSpPr>
              <a:spLocks noChangeArrowheads="1"/>
            </p:cNvSpPr>
            <p:nvPr userDrawn="1"/>
          </p:nvSpPr>
          <p:spPr bwMode="auto">
            <a:xfrm>
              <a:off x="2928"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2" name="Oval 40"/>
            <p:cNvSpPr>
              <a:spLocks noChangeArrowheads="1"/>
            </p:cNvSpPr>
            <p:nvPr userDrawn="1"/>
          </p:nvSpPr>
          <p:spPr bwMode="auto">
            <a:xfrm>
              <a:off x="3120"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3" name="Oval 41"/>
            <p:cNvSpPr>
              <a:spLocks noChangeArrowheads="1"/>
            </p:cNvSpPr>
            <p:nvPr userDrawn="1"/>
          </p:nvSpPr>
          <p:spPr bwMode="auto">
            <a:xfrm>
              <a:off x="331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4" name="Oval 42"/>
            <p:cNvSpPr>
              <a:spLocks noChangeArrowheads="1"/>
            </p:cNvSpPr>
            <p:nvPr userDrawn="1"/>
          </p:nvSpPr>
          <p:spPr bwMode="auto">
            <a:xfrm>
              <a:off x="350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5" name="Oval 43"/>
            <p:cNvSpPr>
              <a:spLocks noChangeArrowheads="1"/>
            </p:cNvSpPr>
            <p:nvPr userDrawn="1"/>
          </p:nvSpPr>
          <p:spPr bwMode="auto">
            <a:xfrm>
              <a:off x="3696"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6" name="Oval 44"/>
            <p:cNvSpPr>
              <a:spLocks noChangeArrowheads="1"/>
            </p:cNvSpPr>
            <p:nvPr userDrawn="1"/>
          </p:nvSpPr>
          <p:spPr bwMode="auto">
            <a:xfrm>
              <a:off x="3888"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7" name="Oval 45"/>
            <p:cNvSpPr>
              <a:spLocks noChangeArrowheads="1"/>
            </p:cNvSpPr>
            <p:nvPr userDrawn="1"/>
          </p:nvSpPr>
          <p:spPr bwMode="auto">
            <a:xfrm>
              <a:off x="4080"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8" name="Oval 46"/>
            <p:cNvSpPr>
              <a:spLocks noChangeArrowheads="1"/>
            </p:cNvSpPr>
            <p:nvPr userDrawn="1"/>
          </p:nvSpPr>
          <p:spPr bwMode="auto">
            <a:xfrm>
              <a:off x="427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9" name="Oval 47"/>
            <p:cNvSpPr>
              <a:spLocks noChangeArrowheads="1"/>
            </p:cNvSpPr>
            <p:nvPr userDrawn="1"/>
          </p:nvSpPr>
          <p:spPr bwMode="auto">
            <a:xfrm>
              <a:off x="446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20" name="Oval 48"/>
            <p:cNvSpPr>
              <a:spLocks noChangeArrowheads="1"/>
            </p:cNvSpPr>
            <p:nvPr userDrawn="1"/>
          </p:nvSpPr>
          <p:spPr bwMode="auto">
            <a:xfrm>
              <a:off x="4656"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21" name="Oval 49"/>
            <p:cNvSpPr>
              <a:spLocks noChangeArrowheads="1"/>
            </p:cNvSpPr>
            <p:nvPr userDrawn="1"/>
          </p:nvSpPr>
          <p:spPr bwMode="auto">
            <a:xfrm>
              <a:off x="4848"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22" name="Oval 50"/>
            <p:cNvSpPr>
              <a:spLocks noChangeArrowheads="1"/>
            </p:cNvSpPr>
            <p:nvPr userDrawn="1"/>
          </p:nvSpPr>
          <p:spPr bwMode="auto">
            <a:xfrm>
              <a:off x="254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3" name="Oval 51"/>
            <p:cNvSpPr>
              <a:spLocks noChangeArrowheads="1"/>
            </p:cNvSpPr>
            <p:nvPr userDrawn="1"/>
          </p:nvSpPr>
          <p:spPr bwMode="auto">
            <a:xfrm>
              <a:off x="273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4" name="Oval 52"/>
            <p:cNvSpPr>
              <a:spLocks noChangeArrowheads="1"/>
            </p:cNvSpPr>
            <p:nvPr userDrawn="1"/>
          </p:nvSpPr>
          <p:spPr bwMode="auto">
            <a:xfrm>
              <a:off x="2928"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5" name="Oval 53"/>
            <p:cNvSpPr>
              <a:spLocks noChangeArrowheads="1"/>
            </p:cNvSpPr>
            <p:nvPr userDrawn="1"/>
          </p:nvSpPr>
          <p:spPr bwMode="auto">
            <a:xfrm>
              <a:off x="3120"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6" name="Oval 54"/>
            <p:cNvSpPr>
              <a:spLocks noChangeArrowheads="1"/>
            </p:cNvSpPr>
            <p:nvPr userDrawn="1"/>
          </p:nvSpPr>
          <p:spPr bwMode="auto">
            <a:xfrm>
              <a:off x="3312"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7" name="Oval 55"/>
            <p:cNvSpPr>
              <a:spLocks noChangeArrowheads="1"/>
            </p:cNvSpPr>
            <p:nvPr userDrawn="1"/>
          </p:nvSpPr>
          <p:spPr bwMode="auto">
            <a:xfrm>
              <a:off x="350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8" name="Oval 56"/>
            <p:cNvSpPr>
              <a:spLocks noChangeArrowheads="1"/>
            </p:cNvSpPr>
            <p:nvPr userDrawn="1"/>
          </p:nvSpPr>
          <p:spPr bwMode="auto">
            <a:xfrm>
              <a:off x="369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9" name="Oval 57"/>
            <p:cNvSpPr>
              <a:spLocks noChangeArrowheads="1"/>
            </p:cNvSpPr>
            <p:nvPr userDrawn="1"/>
          </p:nvSpPr>
          <p:spPr bwMode="auto">
            <a:xfrm>
              <a:off x="3888"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0" name="Oval 58"/>
            <p:cNvSpPr>
              <a:spLocks noChangeArrowheads="1"/>
            </p:cNvSpPr>
            <p:nvPr userDrawn="1"/>
          </p:nvSpPr>
          <p:spPr bwMode="auto">
            <a:xfrm>
              <a:off x="4080"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1" name="Oval 59"/>
            <p:cNvSpPr>
              <a:spLocks noChangeArrowheads="1"/>
            </p:cNvSpPr>
            <p:nvPr userDrawn="1"/>
          </p:nvSpPr>
          <p:spPr bwMode="auto">
            <a:xfrm>
              <a:off x="4272"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2" name="Oval 60"/>
            <p:cNvSpPr>
              <a:spLocks noChangeArrowheads="1"/>
            </p:cNvSpPr>
            <p:nvPr userDrawn="1"/>
          </p:nvSpPr>
          <p:spPr bwMode="auto">
            <a:xfrm>
              <a:off x="446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3" name="Oval 61"/>
            <p:cNvSpPr>
              <a:spLocks noChangeArrowheads="1"/>
            </p:cNvSpPr>
            <p:nvPr userDrawn="1"/>
          </p:nvSpPr>
          <p:spPr bwMode="auto">
            <a:xfrm>
              <a:off x="465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4" name="Oval 62"/>
            <p:cNvSpPr>
              <a:spLocks noChangeArrowheads="1"/>
            </p:cNvSpPr>
            <p:nvPr userDrawn="1"/>
          </p:nvSpPr>
          <p:spPr bwMode="auto">
            <a:xfrm>
              <a:off x="4848"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5" name="Oval 63"/>
            <p:cNvSpPr>
              <a:spLocks noChangeArrowheads="1"/>
            </p:cNvSpPr>
            <p:nvPr userDrawn="1"/>
          </p:nvSpPr>
          <p:spPr bwMode="auto">
            <a:xfrm>
              <a:off x="5040"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6" name="Oval 64"/>
            <p:cNvSpPr>
              <a:spLocks noChangeArrowheads="1"/>
            </p:cNvSpPr>
            <p:nvPr userDrawn="1"/>
          </p:nvSpPr>
          <p:spPr bwMode="auto">
            <a:xfrm>
              <a:off x="5232"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7" name="Oval 65"/>
            <p:cNvSpPr>
              <a:spLocks noChangeArrowheads="1"/>
            </p:cNvSpPr>
            <p:nvPr userDrawn="1"/>
          </p:nvSpPr>
          <p:spPr bwMode="auto">
            <a:xfrm>
              <a:off x="5040"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8" name="Oval 66"/>
            <p:cNvSpPr>
              <a:spLocks noChangeArrowheads="1"/>
            </p:cNvSpPr>
            <p:nvPr userDrawn="1"/>
          </p:nvSpPr>
          <p:spPr bwMode="auto">
            <a:xfrm>
              <a:off x="2736" y="3120"/>
              <a:ext cx="144" cy="144"/>
            </a:xfrm>
            <a:prstGeom prst="ellipse">
              <a:avLst/>
            </a:prstGeom>
            <a:solidFill>
              <a:srgbClr val="FF6600"/>
            </a:solidFill>
            <a:ln w="9525">
              <a:noFill/>
              <a:round/>
              <a:headEnd/>
              <a:tailEnd/>
            </a:ln>
            <a:effectLst/>
          </p:spPr>
          <p:txBody>
            <a:bodyPr wrap="none" anchor="ctr"/>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A3F20CCC-7B69-4698-BB6D-CBD1A9C73147}" type="datetime1">
              <a:rPr lang="ja-JP" altLang="en-US"/>
              <a:pPr/>
              <a:t>2013/6/6</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A2CAADF1-EA6E-4C96-82D3-D11F26C2F1EA}"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AF1EF46-1445-4465-A4B3-293D87F71BF3}" type="datetime1">
              <a:rPr lang="ja-JP" altLang="en-US"/>
              <a:pPr/>
              <a:t>2013/6/6</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914D82B-FF5C-45F7-BA23-E44E64804295}"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2562EDC-61B5-479A-9039-BD98C566AAE4}" type="datetime1">
              <a:rPr lang="ja-JP" altLang="en-US"/>
              <a:pPr/>
              <a:t>2013/6/6</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BF750B71-10B3-4E58-B4BF-E7DDE8C2C6F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F3A06E90-7E11-450B-8E67-EBC62EBB9C4B}" type="datetime1">
              <a:rPr lang="ja-JP" altLang="en-US"/>
              <a:pPr/>
              <a:t>2013/6/6</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7F49F419-6543-416B-901F-76087E8999F9}"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75B5A9E4-00DE-4D3D-9FDC-1D4766CD0DB3}" type="datetime1">
              <a:rPr lang="ja-JP" altLang="en-US"/>
              <a:pPr/>
              <a:t>2013/6/6</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80DF389-1B5C-4BC5-935A-69749A16B491}"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0C6E715E-C4A6-4AA6-ACBB-59C456A7C01B}" type="datetime1">
              <a:rPr lang="ja-JP" altLang="en-US"/>
              <a:pPr/>
              <a:t>2013/6/6</a:t>
            </a:fld>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1F1410BC-25CD-4454-BCB8-BF3C4433617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139E0F0-FD9D-4769-9F9F-D83DCEDB6BDF}" type="datetime1">
              <a:rPr lang="ja-JP" altLang="en-US"/>
              <a:pPr/>
              <a:t>2013/6/6</a:t>
            </a:fld>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57250300-859F-477D-A1C4-D4EE3D67DC6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CA29F87-4A0F-47F4-AE6A-134DE0950B40}" type="datetime1">
              <a:rPr lang="ja-JP" altLang="en-US"/>
              <a:pPr/>
              <a:t>2013/6/6</a:t>
            </a:fld>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B8447089-9AFA-46F5-BE0F-068E69FE424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5138D228-FE18-4971-9A8A-EB5C42C4B007}" type="datetime1">
              <a:rPr lang="ja-JP" altLang="en-US"/>
              <a:pPr/>
              <a:t>2013/6/6</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C9B37AC-EF32-4A40-B387-C343542F575B}"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631DF70A-BEAB-4C2B-862F-2901E812F0DD}" type="datetime1">
              <a:rPr lang="ja-JP" altLang="en-US"/>
              <a:pPr/>
              <a:t>2013/6/6</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835DAC7-C05D-4C7A-9E45-1EE87D7BB225}"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012FDCC-C8E8-47E0-BEC3-24BA545A7710}" type="datetime1">
              <a:rPr lang="ja-JP" altLang="en-US"/>
              <a:pPr/>
              <a:t>2013/6/6</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95C6DE-67FB-4BC1-B02D-BB6B5D8F1AA1}" type="slidenum">
              <a:rPr lang="en-US" altLang="ja-JP"/>
              <a:pPr/>
              <a:t>‹#›</a:t>
            </a:fld>
            <a:endParaRPr lang="en-US" altLang="ja-JP"/>
          </a:p>
        </p:txBody>
      </p:sp>
      <p:grpSp>
        <p:nvGrpSpPr>
          <p:cNvPr id="1095" name="Group 71"/>
          <p:cNvGrpSpPr>
            <a:grpSpLocks/>
          </p:cNvGrpSpPr>
          <p:nvPr/>
        </p:nvGrpSpPr>
        <p:grpSpPr bwMode="auto">
          <a:xfrm>
            <a:off x="5730875" y="6400800"/>
            <a:ext cx="2879725" cy="320675"/>
            <a:chOff x="2544" y="3168"/>
            <a:chExt cx="3024" cy="336"/>
          </a:xfrm>
        </p:grpSpPr>
        <p:sp>
          <p:nvSpPr>
            <p:cNvPr id="1031" name="Oval 7"/>
            <p:cNvSpPr>
              <a:spLocks noChangeArrowheads="1"/>
            </p:cNvSpPr>
            <p:nvPr userDrawn="1"/>
          </p:nvSpPr>
          <p:spPr bwMode="auto">
            <a:xfrm>
              <a:off x="292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2" name="Oval 8"/>
            <p:cNvSpPr>
              <a:spLocks noChangeArrowheads="1"/>
            </p:cNvSpPr>
            <p:nvPr userDrawn="1"/>
          </p:nvSpPr>
          <p:spPr bwMode="auto">
            <a:xfrm>
              <a:off x="3120"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3" name="Oval 9"/>
            <p:cNvSpPr>
              <a:spLocks noChangeArrowheads="1"/>
            </p:cNvSpPr>
            <p:nvPr userDrawn="1"/>
          </p:nvSpPr>
          <p:spPr bwMode="auto">
            <a:xfrm>
              <a:off x="3312"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4" name="Oval 10"/>
            <p:cNvSpPr>
              <a:spLocks noChangeArrowheads="1"/>
            </p:cNvSpPr>
            <p:nvPr userDrawn="1"/>
          </p:nvSpPr>
          <p:spPr bwMode="auto">
            <a:xfrm>
              <a:off x="3504"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5" name="Oval 11"/>
            <p:cNvSpPr>
              <a:spLocks noChangeArrowheads="1"/>
            </p:cNvSpPr>
            <p:nvPr userDrawn="1"/>
          </p:nvSpPr>
          <p:spPr bwMode="auto">
            <a:xfrm>
              <a:off x="3696"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6" name="Oval 12"/>
            <p:cNvSpPr>
              <a:spLocks noChangeArrowheads="1"/>
            </p:cNvSpPr>
            <p:nvPr userDrawn="1"/>
          </p:nvSpPr>
          <p:spPr bwMode="auto">
            <a:xfrm>
              <a:off x="388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7" name="Oval 13"/>
            <p:cNvSpPr>
              <a:spLocks noChangeArrowheads="1"/>
            </p:cNvSpPr>
            <p:nvPr userDrawn="1"/>
          </p:nvSpPr>
          <p:spPr bwMode="auto">
            <a:xfrm>
              <a:off x="4080"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8" name="Oval 14"/>
            <p:cNvSpPr>
              <a:spLocks noChangeArrowheads="1"/>
            </p:cNvSpPr>
            <p:nvPr userDrawn="1"/>
          </p:nvSpPr>
          <p:spPr bwMode="auto">
            <a:xfrm>
              <a:off x="4272"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9" name="Oval 15"/>
            <p:cNvSpPr>
              <a:spLocks noChangeArrowheads="1"/>
            </p:cNvSpPr>
            <p:nvPr userDrawn="1"/>
          </p:nvSpPr>
          <p:spPr bwMode="auto">
            <a:xfrm>
              <a:off x="4464"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0" name="Oval 16"/>
            <p:cNvSpPr>
              <a:spLocks noChangeArrowheads="1"/>
            </p:cNvSpPr>
            <p:nvPr userDrawn="1"/>
          </p:nvSpPr>
          <p:spPr bwMode="auto">
            <a:xfrm>
              <a:off x="4656"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1" name="Oval 17"/>
            <p:cNvSpPr>
              <a:spLocks noChangeArrowheads="1"/>
            </p:cNvSpPr>
            <p:nvPr userDrawn="1"/>
          </p:nvSpPr>
          <p:spPr bwMode="auto">
            <a:xfrm>
              <a:off x="484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2" name="Oval 18"/>
            <p:cNvSpPr>
              <a:spLocks noChangeArrowheads="1"/>
            </p:cNvSpPr>
            <p:nvPr userDrawn="1"/>
          </p:nvSpPr>
          <p:spPr bwMode="auto">
            <a:xfrm>
              <a:off x="5040"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3" name="Oval 19"/>
            <p:cNvSpPr>
              <a:spLocks noChangeArrowheads="1"/>
            </p:cNvSpPr>
            <p:nvPr userDrawn="1"/>
          </p:nvSpPr>
          <p:spPr bwMode="auto">
            <a:xfrm>
              <a:off x="5232"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4" name="Oval 20"/>
            <p:cNvSpPr>
              <a:spLocks noChangeArrowheads="1"/>
            </p:cNvSpPr>
            <p:nvPr userDrawn="1"/>
          </p:nvSpPr>
          <p:spPr bwMode="auto">
            <a:xfrm>
              <a:off x="5424"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7" name="Oval 23"/>
            <p:cNvSpPr>
              <a:spLocks noChangeArrowheads="1"/>
            </p:cNvSpPr>
            <p:nvPr userDrawn="1"/>
          </p:nvSpPr>
          <p:spPr bwMode="auto">
            <a:xfrm>
              <a:off x="254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8" name="Oval 24"/>
            <p:cNvSpPr>
              <a:spLocks noChangeArrowheads="1"/>
            </p:cNvSpPr>
            <p:nvPr userDrawn="1"/>
          </p:nvSpPr>
          <p:spPr bwMode="auto">
            <a:xfrm>
              <a:off x="273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9" name="Oval 25"/>
            <p:cNvSpPr>
              <a:spLocks noChangeArrowheads="1"/>
            </p:cNvSpPr>
            <p:nvPr userDrawn="1"/>
          </p:nvSpPr>
          <p:spPr bwMode="auto">
            <a:xfrm>
              <a:off x="2928"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0" name="Oval 26"/>
            <p:cNvSpPr>
              <a:spLocks noChangeArrowheads="1"/>
            </p:cNvSpPr>
            <p:nvPr userDrawn="1"/>
          </p:nvSpPr>
          <p:spPr bwMode="auto">
            <a:xfrm>
              <a:off x="3120"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1" name="Oval 27"/>
            <p:cNvSpPr>
              <a:spLocks noChangeArrowheads="1"/>
            </p:cNvSpPr>
            <p:nvPr userDrawn="1"/>
          </p:nvSpPr>
          <p:spPr bwMode="auto">
            <a:xfrm>
              <a:off x="3312"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2" name="Oval 28"/>
            <p:cNvSpPr>
              <a:spLocks noChangeArrowheads="1"/>
            </p:cNvSpPr>
            <p:nvPr userDrawn="1"/>
          </p:nvSpPr>
          <p:spPr bwMode="auto">
            <a:xfrm>
              <a:off x="350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3" name="Oval 29"/>
            <p:cNvSpPr>
              <a:spLocks noChangeArrowheads="1"/>
            </p:cNvSpPr>
            <p:nvPr userDrawn="1"/>
          </p:nvSpPr>
          <p:spPr bwMode="auto">
            <a:xfrm>
              <a:off x="369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4" name="Oval 30"/>
            <p:cNvSpPr>
              <a:spLocks noChangeArrowheads="1"/>
            </p:cNvSpPr>
            <p:nvPr userDrawn="1"/>
          </p:nvSpPr>
          <p:spPr bwMode="auto">
            <a:xfrm>
              <a:off x="3888"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5" name="Oval 31"/>
            <p:cNvSpPr>
              <a:spLocks noChangeArrowheads="1"/>
            </p:cNvSpPr>
            <p:nvPr userDrawn="1"/>
          </p:nvSpPr>
          <p:spPr bwMode="auto">
            <a:xfrm>
              <a:off x="4080"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6" name="Oval 32"/>
            <p:cNvSpPr>
              <a:spLocks noChangeArrowheads="1"/>
            </p:cNvSpPr>
            <p:nvPr userDrawn="1"/>
          </p:nvSpPr>
          <p:spPr bwMode="auto">
            <a:xfrm>
              <a:off x="4272"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7" name="Oval 33"/>
            <p:cNvSpPr>
              <a:spLocks noChangeArrowheads="1"/>
            </p:cNvSpPr>
            <p:nvPr userDrawn="1"/>
          </p:nvSpPr>
          <p:spPr bwMode="auto">
            <a:xfrm>
              <a:off x="446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8" name="Oval 34"/>
            <p:cNvSpPr>
              <a:spLocks noChangeArrowheads="1"/>
            </p:cNvSpPr>
            <p:nvPr userDrawn="1"/>
          </p:nvSpPr>
          <p:spPr bwMode="auto">
            <a:xfrm>
              <a:off x="465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9" name="Oval 35"/>
            <p:cNvSpPr>
              <a:spLocks noChangeArrowheads="1"/>
            </p:cNvSpPr>
            <p:nvPr userDrawn="1"/>
          </p:nvSpPr>
          <p:spPr bwMode="auto">
            <a:xfrm>
              <a:off x="4848"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60" name="Oval 36"/>
            <p:cNvSpPr>
              <a:spLocks noChangeArrowheads="1"/>
            </p:cNvSpPr>
            <p:nvPr userDrawn="1"/>
          </p:nvSpPr>
          <p:spPr bwMode="auto">
            <a:xfrm>
              <a:off x="5040"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61" name="Oval 37"/>
            <p:cNvSpPr>
              <a:spLocks noChangeArrowheads="1"/>
            </p:cNvSpPr>
            <p:nvPr userDrawn="1"/>
          </p:nvSpPr>
          <p:spPr bwMode="auto">
            <a:xfrm>
              <a:off x="5232"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94" name="Oval 70"/>
            <p:cNvSpPr>
              <a:spLocks noChangeArrowheads="1"/>
            </p:cNvSpPr>
            <p:nvPr userDrawn="1"/>
          </p:nvSpPr>
          <p:spPr bwMode="auto">
            <a:xfrm>
              <a:off x="2736" y="3168"/>
              <a:ext cx="144" cy="144"/>
            </a:xfrm>
            <a:prstGeom prst="ellipse">
              <a:avLst/>
            </a:prstGeom>
            <a:solidFill>
              <a:srgbClr val="FF6600"/>
            </a:solidFill>
            <a:ln w="9525">
              <a:noFill/>
              <a:round/>
              <a:headEnd/>
              <a:tailEnd/>
            </a:ln>
            <a:effectLst/>
          </p:spPr>
          <p:txBody>
            <a:bodyPr wrap="none" anchor="ctr"/>
            <a:lstStyle/>
            <a:p>
              <a:endParaRPr lang="ja-JP" altLang="en-US"/>
            </a:p>
          </p:txBody>
        </p:sp>
      </p:grpSp>
      <p:grpSp>
        <p:nvGrpSpPr>
          <p:cNvPr id="1109" name="Group 85"/>
          <p:cNvGrpSpPr>
            <a:grpSpLocks/>
          </p:cNvGrpSpPr>
          <p:nvPr/>
        </p:nvGrpSpPr>
        <p:grpSpPr bwMode="auto">
          <a:xfrm>
            <a:off x="228600" y="838200"/>
            <a:ext cx="6553200" cy="184150"/>
            <a:chOff x="144" y="556"/>
            <a:chExt cx="4128" cy="116"/>
          </a:xfrm>
        </p:grpSpPr>
        <p:sp>
          <p:nvSpPr>
            <p:cNvPr id="1063" name="Oval 39"/>
            <p:cNvSpPr>
              <a:spLocks noChangeArrowheads="1"/>
            </p:cNvSpPr>
            <p:nvPr userDrawn="1"/>
          </p:nvSpPr>
          <p:spPr bwMode="auto">
            <a:xfrm>
              <a:off x="298"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4" name="Oval 40"/>
            <p:cNvSpPr>
              <a:spLocks noChangeArrowheads="1"/>
            </p:cNvSpPr>
            <p:nvPr userDrawn="1"/>
          </p:nvSpPr>
          <p:spPr bwMode="auto">
            <a:xfrm>
              <a:off x="452"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5" name="Oval 41"/>
            <p:cNvSpPr>
              <a:spLocks noChangeArrowheads="1"/>
            </p:cNvSpPr>
            <p:nvPr userDrawn="1"/>
          </p:nvSpPr>
          <p:spPr bwMode="auto">
            <a:xfrm>
              <a:off x="606"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6" name="Oval 42"/>
            <p:cNvSpPr>
              <a:spLocks noChangeArrowheads="1"/>
            </p:cNvSpPr>
            <p:nvPr userDrawn="1"/>
          </p:nvSpPr>
          <p:spPr bwMode="auto">
            <a:xfrm>
              <a:off x="760"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7" name="Oval 43"/>
            <p:cNvSpPr>
              <a:spLocks noChangeArrowheads="1"/>
            </p:cNvSpPr>
            <p:nvPr userDrawn="1"/>
          </p:nvSpPr>
          <p:spPr bwMode="auto">
            <a:xfrm>
              <a:off x="914" y="556"/>
              <a:ext cx="116" cy="116"/>
            </a:xfrm>
            <a:prstGeom prst="ellipse">
              <a:avLst/>
            </a:prstGeom>
            <a:solidFill>
              <a:srgbClr val="FF3300"/>
            </a:solidFill>
            <a:ln w="9525">
              <a:noFill/>
              <a:round/>
              <a:headEnd/>
              <a:tailEnd/>
            </a:ln>
            <a:effectLst/>
          </p:spPr>
          <p:txBody>
            <a:bodyPr wrap="none" anchor="ctr"/>
            <a:lstStyle/>
            <a:p>
              <a:endParaRPr lang="ja-JP" altLang="en-US"/>
            </a:p>
          </p:txBody>
        </p:sp>
        <p:sp>
          <p:nvSpPr>
            <p:cNvPr id="1068" name="Oval 44"/>
            <p:cNvSpPr>
              <a:spLocks noChangeArrowheads="1"/>
            </p:cNvSpPr>
            <p:nvPr userDrawn="1"/>
          </p:nvSpPr>
          <p:spPr bwMode="auto">
            <a:xfrm>
              <a:off x="1069"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9" name="Oval 45"/>
            <p:cNvSpPr>
              <a:spLocks noChangeArrowheads="1"/>
            </p:cNvSpPr>
            <p:nvPr userDrawn="1"/>
          </p:nvSpPr>
          <p:spPr bwMode="auto">
            <a:xfrm>
              <a:off x="1224"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70" name="Oval 46"/>
            <p:cNvSpPr>
              <a:spLocks noChangeArrowheads="1"/>
            </p:cNvSpPr>
            <p:nvPr userDrawn="1"/>
          </p:nvSpPr>
          <p:spPr bwMode="auto">
            <a:xfrm>
              <a:off x="1378" y="556"/>
              <a:ext cx="116" cy="116"/>
            </a:xfrm>
            <a:prstGeom prst="ellipse">
              <a:avLst/>
            </a:prstGeom>
            <a:solidFill>
              <a:srgbClr val="FF3300"/>
            </a:solidFill>
            <a:ln w="9525">
              <a:noFill/>
              <a:round/>
              <a:headEnd/>
              <a:tailEnd/>
            </a:ln>
            <a:effectLst/>
          </p:spPr>
          <p:txBody>
            <a:bodyPr wrap="none" anchor="ctr"/>
            <a:lstStyle/>
            <a:p>
              <a:endParaRPr lang="ja-JP" altLang="en-US"/>
            </a:p>
          </p:txBody>
        </p:sp>
        <p:sp>
          <p:nvSpPr>
            <p:cNvPr id="1071" name="Oval 47"/>
            <p:cNvSpPr>
              <a:spLocks noChangeArrowheads="1"/>
            </p:cNvSpPr>
            <p:nvPr userDrawn="1"/>
          </p:nvSpPr>
          <p:spPr bwMode="auto">
            <a:xfrm>
              <a:off x="1533"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2" name="Oval 48"/>
            <p:cNvSpPr>
              <a:spLocks noChangeArrowheads="1"/>
            </p:cNvSpPr>
            <p:nvPr userDrawn="1"/>
          </p:nvSpPr>
          <p:spPr bwMode="auto">
            <a:xfrm>
              <a:off x="1687"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3" name="Oval 49"/>
            <p:cNvSpPr>
              <a:spLocks noChangeArrowheads="1"/>
            </p:cNvSpPr>
            <p:nvPr userDrawn="1"/>
          </p:nvSpPr>
          <p:spPr bwMode="auto">
            <a:xfrm>
              <a:off x="1841"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4" name="Oval 50"/>
            <p:cNvSpPr>
              <a:spLocks noChangeArrowheads="1"/>
            </p:cNvSpPr>
            <p:nvPr userDrawn="1"/>
          </p:nvSpPr>
          <p:spPr bwMode="auto">
            <a:xfrm>
              <a:off x="1995"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5" name="Oval 51"/>
            <p:cNvSpPr>
              <a:spLocks noChangeArrowheads="1"/>
            </p:cNvSpPr>
            <p:nvPr userDrawn="1"/>
          </p:nvSpPr>
          <p:spPr bwMode="auto">
            <a:xfrm>
              <a:off x="2150" y="556"/>
              <a:ext cx="116" cy="116"/>
            </a:xfrm>
            <a:prstGeom prst="ellipse">
              <a:avLst/>
            </a:prstGeom>
            <a:solidFill>
              <a:srgbClr val="FF6600"/>
            </a:solidFill>
            <a:ln w="9525">
              <a:noFill/>
              <a:round/>
              <a:headEnd/>
              <a:tailEnd/>
            </a:ln>
            <a:effectLst/>
          </p:spPr>
          <p:txBody>
            <a:bodyPr wrap="none" anchor="ctr"/>
            <a:lstStyle/>
            <a:p>
              <a:endParaRPr lang="ja-JP" altLang="en-US"/>
            </a:p>
          </p:txBody>
        </p:sp>
        <p:sp>
          <p:nvSpPr>
            <p:cNvPr id="1076" name="Oval 52"/>
            <p:cNvSpPr>
              <a:spLocks noChangeArrowheads="1"/>
            </p:cNvSpPr>
            <p:nvPr userDrawn="1"/>
          </p:nvSpPr>
          <p:spPr bwMode="auto">
            <a:xfrm>
              <a:off x="2305"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3" name="Oval 69"/>
            <p:cNvSpPr>
              <a:spLocks noChangeArrowheads="1"/>
            </p:cNvSpPr>
            <p:nvPr userDrawn="1"/>
          </p:nvSpPr>
          <p:spPr bwMode="auto">
            <a:xfrm>
              <a:off x="2459"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6" name="Oval 72"/>
            <p:cNvSpPr>
              <a:spLocks noChangeArrowheads="1"/>
            </p:cNvSpPr>
            <p:nvPr userDrawn="1"/>
          </p:nvSpPr>
          <p:spPr bwMode="auto">
            <a:xfrm>
              <a:off x="2613"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7" name="Oval 73"/>
            <p:cNvSpPr>
              <a:spLocks noChangeArrowheads="1"/>
            </p:cNvSpPr>
            <p:nvPr userDrawn="1"/>
          </p:nvSpPr>
          <p:spPr bwMode="auto">
            <a:xfrm>
              <a:off x="2767"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8" name="Oval 74"/>
            <p:cNvSpPr>
              <a:spLocks noChangeArrowheads="1"/>
            </p:cNvSpPr>
            <p:nvPr userDrawn="1"/>
          </p:nvSpPr>
          <p:spPr bwMode="auto">
            <a:xfrm>
              <a:off x="3075" y="556"/>
              <a:ext cx="116" cy="116"/>
            </a:xfrm>
            <a:prstGeom prst="ellipse">
              <a:avLst/>
            </a:prstGeom>
            <a:solidFill>
              <a:srgbClr val="FFCC66"/>
            </a:solidFill>
            <a:ln w="9525">
              <a:noFill/>
              <a:round/>
              <a:headEnd/>
              <a:tailEnd/>
            </a:ln>
            <a:effectLst/>
          </p:spPr>
          <p:txBody>
            <a:bodyPr wrap="none" anchor="ctr"/>
            <a:lstStyle/>
            <a:p>
              <a:endParaRPr lang="ja-JP" altLang="en-US"/>
            </a:p>
          </p:txBody>
        </p:sp>
        <p:sp>
          <p:nvSpPr>
            <p:cNvPr id="1099" name="Oval 75"/>
            <p:cNvSpPr>
              <a:spLocks noChangeArrowheads="1"/>
            </p:cNvSpPr>
            <p:nvPr userDrawn="1"/>
          </p:nvSpPr>
          <p:spPr bwMode="auto">
            <a:xfrm>
              <a:off x="3231"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0" name="Oval 76"/>
            <p:cNvSpPr>
              <a:spLocks noChangeArrowheads="1"/>
            </p:cNvSpPr>
            <p:nvPr userDrawn="1"/>
          </p:nvSpPr>
          <p:spPr bwMode="auto">
            <a:xfrm>
              <a:off x="3385"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1" name="Oval 77"/>
            <p:cNvSpPr>
              <a:spLocks noChangeArrowheads="1"/>
            </p:cNvSpPr>
            <p:nvPr userDrawn="1"/>
          </p:nvSpPr>
          <p:spPr bwMode="auto">
            <a:xfrm>
              <a:off x="3539" y="556"/>
              <a:ext cx="116" cy="116"/>
            </a:xfrm>
            <a:prstGeom prst="ellipse">
              <a:avLst/>
            </a:prstGeom>
            <a:solidFill>
              <a:srgbClr val="FFCC66"/>
            </a:solidFill>
            <a:ln w="9525">
              <a:noFill/>
              <a:round/>
              <a:headEnd/>
              <a:tailEnd/>
            </a:ln>
            <a:effectLst/>
          </p:spPr>
          <p:txBody>
            <a:bodyPr wrap="none" anchor="ctr"/>
            <a:lstStyle/>
            <a:p>
              <a:endParaRPr lang="ja-JP" altLang="en-US"/>
            </a:p>
          </p:txBody>
        </p:sp>
        <p:sp>
          <p:nvSpPr>
            <p:cNvPr id="1102" name="Oval 78"/>
            <p:cNvSpPr>
              <a:spLocks noChangeArrowheads="1"/>
            </p:cNvSpPr>
            <p:nvPr userDrawn="1"/>
          </p:nvSpPr>
          <p:spPr bwMode="auto">
            <a:xfrm>
              <a:off x="3694"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3" name="Oval 79"/>
            <p:cNvSpPr>
              <a:spLocks noChangeArrowheads="1"/>
            </p:cNvSpPr>
            <p:nvPr userDrawn="1"/>
          </p:nvSpPr>
          <p:spPr bwMode="auto">
            <a:xfrm>
              <a:off x="3848"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4" name="Oval 80"/>
            <p:cNvSpPr>
              <a:spLocks noChangeArrowheads="1"/>
            </p:cNvSpPr>
            <p:nvPr userDrawn="1"/>
          </p:nvSpPr>
          <p:spPr bwMode="auto">
            <a:xfrm>
              <a:off x="4002"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5" name="Oval 81"/>
            <p:cNvSpPr>
              <a:spLocks noChangeArrowheads="1"/>
            </p:cNvSpPr>
            <p:nvPr userDrawn="1"/>
          </p:nvSpPr>
          <p:spPr bwMode="auto">
            <a:xfrm>
              <a:off x="4157"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7" name="Oval 83"/>
            <p:cNvSpPr>
              <a:spLocks noChangeArrowheads="1"/>
            </p:cNvSpPr>
            <p:nvPr userDrawn="1"/>
          </p:nvSpPr>
          <p:spPr bwMode="auto">
            <a:xfrm>
              <a:off x="2921"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108" name="Oval 84"/>
            <p:cNvSpPr>
              <a:spLocks noChangeArrowheads="1"/>
            </p:cNvSpPr>
            <p:nvPr userDrawn="1"/>
          </p:nvSpPr>
          <p:spPr bwMode="auto">
            <a:xfrm>
              <a:off x="144" y="556"/>
              <a:ext cx="115" cy="116"/>
            </a:xfrm>
            <a:prstGeom prst="ellipse">
              <a:avLst/>
            </a:prstGeom>
            <a:solidFill>
              <a:srgbClr val="FF3300"/>
            </a:solidFill>
            <a:ln w="9525">
              <a:noFill/>
              <a:round/>
              <a:headEnd/>
              <a:tailEnd/>
            </a:ln>
            <a:effec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kumimoji="1" sz="3600" b="1">
          <a:solidFill>
            <a:schemeClr val="tx2"/>
          </a:solidFill>
          <a:latin typeface="+mj-lt"/>
          <a:ea typeface="+mj-ea"/>
          <a:cs typeface="+mj-cs"/>
        </a:defRPr>
      </a:lvl1pPr>
      <a:lvl2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2pPr>
      <a:lvl3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3pPr>
      <a:lvl4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4pPr>
      <a:lvl5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words.jp/w/SMTP20Authentication.html" TargetMode="External"/><Relationship Id="rId2" Type="http://schemas.openxmlformats.org/officeDocument/2006/relationships/hyperlink" Target="http://www.tatsuyoshi.net/toyota/dovecot/Migration.html" TargetMode="External"/><Relationship Id="rId1" Type="http://schemas.openxmlformats.org/officeDocument/2006/relationships/slideLayout" Target="../slideLayouts/slideLayout2.xml"/><Relationship Id="rId4" Type="http://schemas.openxmlformats.org/officeDocument/2006/relationships/hyperlink" Target="http://www.atmarkit.co.jp/flinux/rensai/qmail01/qmail01a.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メール</a:t>
            </a:r>
            <a:r>
              <a:rPr lang="ja-JP" altLang="en-US" dirty="0"/>
              <a:t>配送</a:t>
            </a:r>
            <a:r>
              <a:rPr lang="ja-JP" altLang="en-US" dirty="0" smtClean="0"/>
              <a:t>システムと</a:t>
            </a:r>
            <a:r>
              <a:rPr lang="en-US" altLang="ja-JP" dirty="0" smtClean="0"/>
              <a:t/>
            </a:r>
            <a:br>
              <a:rPr lang="en-US" altLang="ja-JP" dirty="0" smtClean="0"/>
            </a:br>
            <a:r>
              <a:rPr lang="en-US" altLang="ja-JP" dirty="0" smtClean="0"/>
              <a:t>2012</a:t>
            </a:r>
            <a:r>
              <a:rPr lang="ja-JP" altLang="en-US" dirty="0" smtClean="0"/>
              <a:t>年度</a:t>
            </a:r>
            <a:r>
              <a:rPr lang="en-US" altLang="ja-JP" dirty="0" err="1" smtClean="0"/>
              <a:t>EPMail</a:t>
            </a:r>
            <a:r>
              <a:rPr lang="ja-JP" altLang="en-US" dirty="0" smtClean="0"/>
              <a:t>サーバの現状</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r>
              <a:rPr lang="en-US" altLang="ja-JP" dirty="0" smtClean="0"/>
              <a:t>2013/02/08</a:t>
            </a:r>
          </a:p>
          <a:p>
            <a:r>
              <a:rPr lang="ja-JP" altLang="en-US" dirty="0" smtClean="0"/>
              <a:t>三上 峻</a:t>
            </a:r>
            <a:endParaRPr lang="ja-JP" altLang="ja-JP" dirty="0"/>
          </a:p>
        </p:txBody>
      </p:sp>
      <p:sp>
        <p:nvSpPr>
          <p:cNvPr id="4" name="スライド番号プレースホルダ 5"/>
          <p:cNvSpPr>
            <a:spLocks noGrp="1"/>
          </p:cNvSpPr>
          <p:nvPr>
            <p:ph type="sldNum" sz="quarter" idx="4294967295"/>
          </p:nvPr>
        </p:nvSpPr>
        <p:spPr>
          <a:xfrm>
            <a:off x="7020272" y="6453336"/>
            <a:ext cx="1905000" cy="228600"/>
          </a:xfrm>
          <a:prstGeom prst="rect">
            <a:avLst/>
          </a:prstGeom>
        </p:spPr>
        <p:txBody>
          <a:bodyPr/>
          <a:lstStyle/>
          <a:p>
            <a:fld id="{F30C0B90-4634-4C58-97BF-C83CF7289530}" type="slidenum">
              <a:rPr lang="en-US" altLang="ja-JP" sz="1400" smtClean="0"/>
              <a:pPr/>
              <a:t>0</a:t>
            </a:fld>
            <a:r>
              <a:rPr lang="en-US" altLang="ja-JP" sz="1400" dirty="0" smtClean="0"/>
              <a:t>/43</a:t>
            </a:r>
            <a:endParaRPr lang="en-US" altLang="ja-JP"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3" cstate="print"/>
          <a:srcRect/>
          <a:stretch>
            <a:fillRect/>
          </a:stretch>
        </p:blipFill>
        <p:spPr bwMode="auto">
          <a:xfrm>
            <a:off x="5940152" y="1844824"/>
            <a:ext cx="958850" cy="1223962"/>
          </a:xfrm>
          <a:prstGeom prst="rect">
            <a:avLst/>
          </a:prstGeom>
          <a:noFill/>
          <a:ln w="9525">
            <a:noFill/>
            <a:round/>
            <a:headEnd/>
            <a:tailEnd/>
          </a:ln>
        </p:spPr>
      </p:pic>
      <p:sp>
        <p:nvSpPr>
          <p:cNvPr id="44" name="AutoShape 7"/>
          <p:cNvSpPr>
            <a:spLocks noChangeArrowheads="1"/>
          </p:cNvSpPr>
          <p:nvPr/>
        </p:nvSpPr>
        <p:spPr bwMode="auto">
          <a:xfrm>
            <a:off x="4716016" y="2204864"/>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1"/>
          <p:cNvSpPr txBox="1">
            <a:spLocks noChangeArrowheads="1"/>
          </p:cNvSpPr>
          <p:nvPr/>
        </p:nvSpPr>
        <p:spPr bwMode="auto">
          <a:xfrm>
            <a:off x="4644008" y="2348880"/>
            <a:ext cx="1466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送信側から</a:t>
            </a:r>
          </a:p>
        </p:txBody>
      </p:sp>
      <p:pic>
        <p:nvPicPr>
          <p:cNvPr id="38" name="Picture 3"/>
          <p:cNvPicPr>
            <a:picLocks noChangeAspect="1" noChangeArrowheads="1"/>
          </p:cNvPicPr>
          <p:nvPr/>
        </p:nvPicPr>
        <p:blipFill>
          <a:blip r:embed="rId4" cstate="print"/>
          <a:srcRect/>
          <a:stretch>
            <a:fillRect/>
          </a:stretch>
        </p:blipFill>
        <p:spPr bwMode="auto">
          <a:xfrm>
            <a:off x="7308304" y="4293096"/>
            <a:ext cx="1150937" cy="831850"/>
          </a:xfrm>
          <a:prstGeom prst="rect">
            <a:avLst/>
          </a:prstGeom>
          <a:noFill/>
          <a:ln w="9525">
            <a:noFill/>
            <a:round/>
            <a:headEnd/>
            <a:tailEnd/>
          </a:ln>
        </p:spPr>
      </p:pic>
      <p:sp>
        <p:nvSpPr>
          <p:cNvPr id="39" name="AutoShape 6"/>
          <p:cNvSpPr>
            <a:spLocks noChangeArrowheads="1"/>
          </p:cNvSpPr>
          <p:nvPr/>
        </p:nvSpPr>
        <p:spPr bwMode="auto">
          <a:xfrm>
            <a:off x="6732240" y="4509120"/>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2" name="テキスト ボックス 41"/>
          <p:cNvSpPr txBox="1"/>
          <p:nvPr/>
        </p:nvSpPr>
        <p:spPr>
          <a:xfrm>
            <a:off x="6732240" y="4581128"/>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U</a:t>
            </a:r>
            <a:r>
              <a:rPr lang="en-GB" altLang="ja-JP" sz="2000" b="1" dirty="0" smtClean="0">
                <a:solidFill>
                  <a:srgbClr val="E9C68F"/>
                </a:solidFill>
              </a:rPr>
              <a:t>A</a:t>
            </a:r>
            <a:endParaRPr lang="en-GB" altLang="ja-JP" sz="2000" b="1" dirty="0">
              <a:solidFill>
                <a:srgbClr val="E9C68F"/>
              </a:solidFill>
            </a:endParaRPr>
          </a:p>
        </p:txBody>
      </p:sp>
      <p:sp>
        <p:nvSpPr>
          <p:cNvPr id="35" name="下矢印 34"/>
          <p:cNvSpPr/>
          <p:nvPr/>
        </p:nvSpPr>
        <p:spPr>
          <a:xfrm>
            <a:off x="7740352" y="2276872"/>
            <a:ext cx="648072" cy="2016224"/>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7884368" y="2924944"/>
            <a:ext cx="1008112" cy="1015663"/>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POP</a:t>
            </a:r>
          </a:p>
          <a:p>
            <a:pPr algn="ctr"/>
            <a:r>
              <a:rPr kumimoji="1" lang="en-US" altLang="ja-JP" sz="2000" dirty="0" smtClean="0">
                <a:solidFill>
                  <a:schemeClr val="bg1"/>
                </a:solidFill>
              </a:rPr>
              <a:t>or</a:t>
            </a:r>
          </a:p>
          <a:p>
            <a:pPr algn="ctr"/>
            <a:r>
              <a:rPr kumimoji="1" lang="en-US" altLang="ja-JP" sz="2000" dirty="0" smtClean="0">
                <a:solidFill>
                  <a:schemeClr val="bg1"/>
                </a:solidFill>
              </a:rPr>
              <a:t>IMAP</a:t>
            </a:r>
            <a:endParaRPr kumimoji="1" lang="ja-JP" altLang="en-US" sz="2000" dirty="0">
              <a:solidFill>
                <a:schemeClr val="bg1"/>
              </a:solidFill>
            </a:endParaRPr>
          </a:p>
        </p:txBody>
      </p:sp>
      <p:sp>
        <p:nvSpPr>
          <p:cNvPr id="34" name="角丸四角形 33"/>
          <p:cNvSpPr/>
          <p:nvPr/>
        </p:nvSpPr>
        <p:spPr>
          <a:xfrm>
            <a:off x="7092280" y="1628800"/>
            <a:ext cx="1835696" cy="648072"/>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GB" b="1" dirty="0" smtClean="0">
                <a:solidFill>
                  <a:srgbClr val="E9C68F"/>
                </a:solidFill>
              </a:rPr>
              <a:t>メール</a:t>
            </a:r>
            <a:r>
              <a:rPr lang="en-GB" altLang="ja-JP" b="1" dirty="0" smtClean="0">
                <a:solidFill>
                  <a:srgbClr val="E9C68F"/>
                </a:solidFill>
              </a:rPr>
              <a:t>BOX</a:t>
            </a:r>
            <a:endParaRPr kumimoji="1" lang="en-US" altLang="ja-JP" dirty="0" smtClean="0"/>
          </a:p>
        </p:txBody>
      </p:sp>
      <p:sp>
        <p:nvSpPr>
          <p:cNvPr id="33" name="右矢印 32"/>
          <p:cNvSpPr/>
          <p:nvPr/>
        </p:nvSpPr>
        <p:spPr>
          <a:xfrm>
            <a:off x="6732240" y="1844824"/>
            <a:ext cx="648072" cy="432048"/>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6"/>
          <p:cNvSpPr>
            <a:spLocks noChangeArrowheads="1"/>
          </p:cNvSpPr>
          <p:nvPr/>
        </p:nvSpPr>
        <p:spPr bwMode="auto">
          <a:xfrm>
            <a:off x="5868144" y="1772816"/>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テキスト ボックス 29"/>
          <p:cNvSpPr txBox="1"/>
          <p:nvPr/>
        </p:nvSpPr>
        <p:spPr>
          <a:xfrm>
            <a:off x="5868144" y="1844824"/>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MTA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dirty="0"/>
              <a:t>POP</a:t>
            </a:r>
            <a:endParaRPr lang="ja-JP" altLang="en-GB" dirty="0" smtClean="0"/>
          </a:p>
        </p:txBody>
      </p:sp>
      <p:sp>
        <p:nvSpPr>
          <p:cNvPr id="1035" name="Text Box 10"/>
          <p:cNvSpPr txBox="1">
            <a:spLocks noChangeArrowheads="1"/>
          </p:cNvSpPr>
          <p:nvPr/>
        </p:nvSpPr>
        <p:spPr bwMode="auto">
          <a:xfrm>
            <a:off x="6588224" y="1052736"/>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受信側</a:t>
            </a:r>
          </a:p>
        </p:txBody>
      </p:sp>
      <p:sp>
        <p:nvSpPr>
          <p:cNvPr id="24" name="AutoShape 2"/>
          <p:cNvSpPr>
            <a:spLocks noChangeArrowheads="1"/>
          </p:cNvSpPr>
          <p:nvPr/>
        </p:nvSpPr>
        <p:spPr bwMode="auto">
          <a:xfrm>
            <a:off x="5652120" y="1484784"/>
            <a:ext cx="3491880" cy="431911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grpSp>
        <p:nvGrpSpPr>
          <p:cNvPr id="25" name="Group 21"/>
          <p:cNvGrpSpPr>
            <a:grpSpLocks/>
          </p:cNvGrpSpPr>
          <p:nvPr/>
        </p:nvGrpSpPr>
        <p:grpSpPr bwMode="auto">
          <a:xfrm>
            <a:off x="7654294" y="4103843"/>
            <a:ext cx="844550" cy="638175"/>
            <a:chOff x="295" y="204"/>
            <a:chExt cx="532" cy="402"/>
          </a:xfrm>
        </p:grpSpPr>
        <p:sp>
          <p:nvSpPr>
            <p:cNvPr id="26"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7"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2" name="Text Box 11"/>
          <p:cNvSpPr txBox="1">
            <a:spLocks noChangeArrowheads="1"/>
          </p:cNvSpPr>
          <p:nvPr/>
        </p:nvSpPr>
        <p:spPr bwMode="auto">
          <a:xfrm>
            <a:off x="5652120" y="2996952"/>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43" name="Text Box 6"/>
          <p:cNvSpPr txBox="1">
            <a:spLocks noChangeArrowheads="1"/>
          </p:cNvSpPr>
          <p:nvPr/>
        </p:nvSpPr>
        <p:spPr bwMode="auto">
          <a:xfrm>
            <a:off x="6876256" y="5157192"/>
            <a:ext cx="1943100"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受信者</a:t>
            </a:r>
            <a:endParaRPr lang="en-GB" altLang="ja-JP" sz="2000" b="1" dirty="0">
              <a:solidFill>
                <a:srgbClr val="000080"/>
              </a:solidFill>
            </a:endParaRPr>
          </a:p>
        </p:txBody>
      </p:sp>
      <p:sp>
        <p:nvSpPr>
          <p:cNvPr id="46" name="Rectangle 9"/>
          <p:cNvSpPr>
            <a:spLocks noChangeArrowheads="1"/>
          </p:cNvSpPr>
          <p:nvPr/>
        </p:nvSpPr>
        <p:spPr bwMode="auto">
          <a:xfrm>
            <a:off x="395536" y="1196752"/>
            <a:ext cx="4608513"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altLang="ja-JP" sz="2800" dirty="0">
              <a:latin typeface="+mn-ea"/>
              <a:ea typeface="+mn-ea"/>
            </a:endParaRPr>
          </a:p>
        </p:txBody>
      </p:sp>
      <p:sp>
        <p:nvSpPr>
          <p:cNvPr id="4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9</a:t>
            </a:fld>
            <a:r>
              <a:rPr lang="en-US" altLang="ja-JP" dirty="0" smtClean="0"/>
              <a:t>/43</a:t>
            </a:r>
            <a:endParaRPr lang="en-US" altLang="ja-JP" dirty="0"/>
          </a:p>
        </p:txBody>
      </p:sp>
      <p:sp>
        <p:nvSpPr>
          <p:cNvPr id="2" name="正方形/長方形 1"/>
          <p:cNvSpPr/>
          <p:nvPr/>
        </p:nvSpPr>
        <p:spPr>
          <a:xfrm>
            <a:off x="370057" y="1484784"/>
            <a:ext cx="4633992" cy="2192652"/>
          </a:xfrm>
          <a:prstGeom prst="rect">
            <a:avLst/>
          </a:prstGeom>
        </p:spPr>
        <p:txBody>
          <a:bodyPr wrap="square">
            <a:spAutoFit/>
          </a:bodyPr>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dirty="0">
                <a:latin typeface="+mn-ea"/>
              </a:rPr>
              <a:t>Post Office Protocol</a:t>
            </a:r>
            <a:r>
              <a:rPr lang="ja-JP" altLang="en-US" sz="3200" dirty="0">
                <a:latin typeface="+mn-ea"/>
              </a:rPr>
              <a:t> </a:t>
            </a:r>
            <a:endParaRPr lang="en-GB"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標準で </a:t>
            </a:r>
            <a:r>
              <a:rPr lang="en-GB" altLang="ja-JP" sz="3200" dirty="0">
                <a:latin typeface="+mn-ea"/>
              </a:rPr>
              <a:t>110</a:t>
            </a:r>
            <a:r>
              <a:rPr lang="en-GB" altLang="ja-JP" sz="3200" dirty="0">
                <a:latin typeface="Eras Medium ITC" pitchFamily="32" charset="0"/>
              </a:rPr>
              <a:t> </a:t>
            </a:r>
            <a:r>
              <a:rPr lang="ja-JP" altLang="en-GB" sz="3200" dirty="0">
                <a:latin typeface="Eras Medium ITC" pitchFamily="32" charset="0"/>
              </a:rPr>
              <a:t>番ポート</a:t>
            </a:r>
            <a:endParaRPr lang="en-US"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メールサーバからメール</a:t>
            </a:r>
            <a:r>
              <a:rPr lang="ja-JP" altLang="en-US" sz="3200" dirty="0" smtClean="0">
                <a:latin typeface="Eras Medium ITC" pitchFamily="32" charset="0"/>
              </a:rPr>
              <a:t>をダウンロード</a:t>
            </a:r>
            <a:endParaRPr lang="en-US" altLang="ja-JP" sz="3200" dirty="0">
              <a:latin typeface="Eras Medium ITC" pitchFamily="32" charset="0"/>
            </a:endParaRPr>
          </a:p>
        </p:txBody>
      </p:sp>
    </p:spTree>
    <p:extLst>
      <p:ext uri="{BB962C8B-B14F-4D97-AF65-F5344CB8AC3E}">
        <p14:creationId xmlns:p14="http://schemas.microsoft.com/office/powerpoint/2010/main" val="42327526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3" cstate="print"/>
          <a:srcRect/>
          <a:stretch>
            <a:fillRect/>
          </a:stretch>
        </p:blipFill>
        <p:spPr bwMode="auto">
          <a:xfrm>
            <a:off x="5940152" y="1844824"/>
            <a:ext cx="958850" cy="1223962"/>
          </a:xfrm>
          <a:prstGeom prst="rect">
            <a:avLst/>
          </a:prstGeom>
          <a:noFill/>
          <a:ln w="9525">
            <a:noFill/>
            <a:round/>
            <a:headEnd/>
            <a:tailEnd/>
          </a:ln>
        </p:spPr>
      </p:pic>
      <p:sp>
        <p:nvSpPr>
          <p:cNvPr id="44" name="AutoShape 7"/>
          <p:cNvSpPr>
            <a:spLocks noChangeArrowheads="1"/>
          </p:cNvSpPr>
          <p:nvPr/>
        </p:nvSpPr>
        <p:spPr bwMode="auto">
          <a:xfrm>
            <a:off x="4716016" y="2204864"/>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1"/>
          <p:cNvSpPr txBox="1">
            <a:spLocks noChangeArrowheads="1"/>
          </p:cNvSpPr>
          <p:nvPr/>
        </p:nvSpPr>
        <p:spPr bwMode="auto">
          <a:xfrm>
            <a:off x="4644008" y="2348880"/>
            <a:ext cx="1466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送信側から</a:t>
            </a:r>
          </a:p>
        </p:txBody>
      </p:sp>
      <p:pic>
        <p:nvPicPr>
          <p:cNvPr id="38" name="Picture 3"/>
          <p:cNvPicPr>
            <a:picLocks noChangeAspect="1" noChangeArrowheads="1"/>
          </p:cNvPicPr>
          <p:nvPr/>
        </p:nvPicPr>
        <p:blipFill>
          <a:blip r:embed="rId4" cstate="print"/>
          <a:srcRect/>
          <a:stretch>
            <a:fillRect/>
          </a:stretch>
        </p:blipFill>
        <p:spPr bwMode="auto">
          <a:xfrm>
            <a:off x="7308304" y="4293096"/>
            <a:ext cx="1150937" cy="831850"/>
          </a:xfrm>
          <a:prstGeom prst="rect">
            <a:avLst/>
          </a:prstGeom>
          <a:noFill/>
          <a:ln w="9525">
            <a:noFill/>
            <a:round/>
            <a:headEnd/>
            <a:tailEnd/>
          </a:ln>
        </p:spPr>
      </p:pic>
      <p:sp>
        <p:nvSpPr>
          <p:cNvPr id="39" name="AutoShape 6"/>
          <p:cNvSpPr>
            <a:spLocks noChangeArrowheads="1"/>
          </p:cNvSpPr>
          <p:nvPr/>
        </p:nvSpPr>
        <p:spPr bwMode="auto">
          <a:xfrm>
            <a:off x="6732240" y="4509120"/>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2" name="テキスト ボックス 41"/>
          <p:cNvSpPr txBox="1"/>
          <p:nvPr/>
        </p:nvSpPr>
        <p:spPr>
          <a:xfrm>
            <a:off x="6732240" y="4581128"/>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U</a:t>
            </a:r>
            <a:r>
              <a:rPr lang="en-GB" altLang="ja-JP" sz="2000" b="1" dirty="0" smtClean="0">
                <a:solidFill>
                  <a:srgbClr val="E9C68F"/>
                </a:solidFill>
              </a:rPr>
              <a:t>A</a:t>
            </a:r>
            <a:endParaRPr lang="en-GB" altLang="ja-JP" sz="2000" b="1" dirty="0">
              <a:solidFill>
                <a:srgbClr val="E9C68F"/>
              </a:solidFill>
            </a:endParaRPr>
          </a:p>
        </p:txBody>
      </p:sp>
      <p:sp>
        <p:nvSpPr>
          <p:cNvPr id="35" name="下矢印 34"/>
          <p:cNvSpPr/>
          <p:nvPr/>
        </p:nvSpPr>
        <p:spPr>
          <a:xfrm>
            <a:off x="7740352" y="2276872"/>
            <a:ext cx="648072" cy="2016224"/>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7884368" y="2924944"/>
            <a:ext cx="1008112" cy="1015663"/>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POP</a:t>
            </a:r>
          </a:p>
          <a:p>
            <a:pPr algn="ctr"/>
            <a:r>
              <a:rPr kumimoji="1" lang="en-US" altLang="ja-JP" sz="2000" dirty="0" smtClean="0">
                <a:solidFill>
                  <a:schemeClr val="bg1"/>
                </a:solidFill>
              </a:rPr>
              <a:t>or</a:t>
            </a:r>
          </a:p>
          <a:p>
            <a:pPr algn="ctr"/>
            <a:r>
              <a:rPr kumimoji="1" lang="en-US" altLang="ja-JP" sz="2000" dirty="0" smtClean="0">
                <a:solidFill>
                  <a:schemeClr val="bg1"/>
                </a:solidFill>
              </a:rPr>
              <a:t>IMAP</a:t>
            </a:r>
            <a:endParaRPr kumimoji="1" lang="ja-JP" altLang="en-US" sz="2000" dirty="0">
              <a:solidFill>
                <a:schemeClr val="bg1"/>
              </a:solidFill>
            </a:endParaRPr>
          </a:p>
        </p:txBody>
      </p:sp>
      <p:sp>
        <p:nvSpPr>
          <p:cNvPr id="34" name="角丸四角形 33"/>
          <p:cNvSpPr/>
          <p:nvPr/>
        </p:nvSpPr>
        <p:spPr>
          <a:xfrm>
            <a:off x="7092280" y="1628800"/>
            <a:ext cx="1835696" cy="648072"/>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GB" b="1" dirty="0" smtClean="0">
                <a:solidFill>
                  <a:srgbClr val="E9C68F"/>
                </a:solidFill>
              </a:rPr>
              <a:t>メール</a:t>
            </a:r>
            <a:r>
              <a:rPr lang="en-GB" altLang="ja-JP" b="1" dirty="0" smtClean="0">
                <a:solidFill>
                  <a:srgbClr val="E9C68F"/>
                </a:solidFill>
              </a:rPr>
              <a:t>BOX</a:t>
            </a:r>
            <a:endParaRPr kumimoji="1" lang="en-US" altLang="ja-JP" dirty="0" smtClean="0"/>
          </a:p>
        </p:txBody>
      </p:sp>
      <p:sp>
        <p:nvSpPr>
          <p:cNvPr id="33" name="右矢印 32"/>
          <p:cNvSpPr/>
          <p:nvPr/>
        </p:nvSpPr>
        <p:spPr>
          <a:xfrm>
            <a:off x="6732240" y="1844824"/>
            <a:ext cx="648072" cy="432048"/>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6"/>
          <p:cNvSpPr>
            <a:spLocks noChangeArrowheads="1"/>
          </p:cNvSpPr>
          <p:nvPr/>
        </p:nvSpPr>
        <p:spPr bwMode="auto">
          <a:xfrm>
            <a:off x="5868144" y="1772816"/>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テキスト ボックス 29"/>
          <p:cNvSpPr txBox="1"/>
          <p:nvPr/>
        </p:nvSpPr>
        <p:spPr>
          <a:xfrm>
            <a:off x="5868144" y="1844824"/>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MTA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dirty="0"/>
              <a:t>IMAP</a:t>
            </a:r>
            <a:endParaRPr lang="ja-JP" altLang="en-GB" dirty="0" smtClean="0"/>
          </a:p>
        </p:txBody>
      </p:sp>
      <p:sp>
        <p:nvSpPr>
          <p:cNvPr id="1035" name="Text Box 10"/>
          <p:cNvSpPr txBox="1">
            <a:spLocks noChangeArrowheads="1"/>
          </p:cNvSpPr>
          <p:nvPr/>
        </p:nvSpPr>
        <p:spPr bwMode="auto">
          <a:xfrm>
            <a:off x="6588224" y="1052736"/>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受信側</a:t>
            </a:r>
          </a:p>
        </p:txBody>
      </p:sp>
      <p:sp>
        <p:nvSpPr>
          <p:cNvPr id="24" name="AutoShape 2"/>
          <p:cNvSpPr>
            <a:spLocks noChangeArrowheads="1"/>
          </p:cNvSpPr>
          <p:nvPr/>
        </p:nvSpPr>
        <p:spPr bwMode="auto">
          <a:xfrm>
            <a:off x="5652120" y="1484784"/>
            <a:ext cx="3491880" cy="431911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grpSp>
        <p:nvGrpSpPr>
          <p:cNvPr id="25" name="Group 21"/>
          <p:cNvGrpSpPr>
            <a:grpSpLocks/>
          </p:cNvGrpSpPr>
          <p:nvPr/>
        </p:nvGrpSpPr>
        <p:grpSpPr bwMode="auto">
          <a:xfrm>
            <a:off x="7654294" y="4103843"/>
            <a:ext cx="844550" cy="638175"/>
            <a:chOff x="295" y="204"/>
            <a:chExt cx="532" cy="402"/>
          </a:xfrm>
        </p:grpSpPr>
        <p:sp>
          <p:nvSpPr>
            <p:cNvPr id="26"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7"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2" name="Text Box 11"/>
          <p:cNvSpPr txBox="1">
            <a:spLocks noChangeArrowheads="1"/>
          </p:cNvSpPr>
          <p:nvPr/>
        </p:nvSpPr>
        <p:spPr bwMode="auto">
          <a:xfrm>
            <a:off x="5652120" y="2996952"/>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43" name="Text Box 6"/>
          <p:cNvSpPr txBox="1">
            <a:spLocks noChangeArrowheads="1"/>
          </p:cNvSpPr>
          <p:nvPr/>
        </p:nvSpPr>
        <p:spPr bwMode="auto">
          <a:xfrm>
            <a:off x="6876256" y="5157192"/>
            <a:ext cx="1943100"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受信者</a:t>
            </a:r>
            <a:endParaRPr lang="en-GB" altLang="ja-JP" sz="2000" b="1" dirty="0">
              <a:solidFill>
                <a:srgbClr val="000080"/>
              </a:solidFill>
            </a:endParaRPr>
          </a:p>
        </p:txBody>
      </p:sp>
      <p:sp>
        <p:nvSpPr>
          <p:cNvPr id="46" name="Rectangle 9"/>
          <p:cNvSpPr>
            <a:spLocks noChangeArrowheads="1"/>
          </p:cNvSpPr>
          <p:nvPr/>
        </p:nvSpPr>
        <p:spPr bwMode="auto">
          <a:xfrm>
            <a:off x="395536" y="1196752"/>
            <a:ext cx="4608513"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altLang="ja-JP" sz="2800" dirty="0">
              <a:latin typeface="+mn-ea"/>
              <a:ea typeface="+mn-ea"/>
            </a:endParaRPr>
          </a:p>
        </p:txBody>
      </p:sp>
      <p:sp>
        <p:nvSpPr>
          <p:cNvPr id="4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10</a:t>
            </a:fld>
            <a:r>
              <a:rPr lang="en-US" altLang="ja-JP" dirty="0" smtClean="0"/>
              <a:t>/43</a:t>
            </a:r>
            <a:endParaRPr lang="en-US" altLang="ja-JP" dirty="0"/>
          </a:p>
        </p:txBody>
      </p:sp>
      <p:sp>
        <p:nvSpPr>
          <p:cNvPr id="2" name="正方形/長方形 1"/>
          <p:cNvSpPr/>
          <p:nvPr/>
        </p:nvSpPr>
        <p:spPr>
          <a:xfrm>
            <a:off x="395536" y="1124744"/>
            <a:ext cx="4320480" cy="4587218"/>
          </a:xfrm>
          <a:prstGeom prst="rect">
            <a:avLst/>
          </a:prstGeom>
        </p:spPr>
        <p:txBody>
          <a:bodyPr wrap="square">
            <a:spAutoFit/>
          </a:bodyPr>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dirty="0">
                <a:latin typeface="+mn-ea"/>
              </a:rPr>
              <a:t>Internet Message Access Protocol</a:t>
            </a:r>
            <a:endParaRPr lang="en-GB"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標準で </a:t>
            </a:r>
            <a:r>
              <a:rPr lang="en-GB" altLang="ja-JP" sz="3200" dirty="0">
                <a:latin typeface="+mn-ea"/>
              </a:rPr>
              <a:t>143</a:t>
            </a:r>
            <a:r>
              <a:rPr lang="en-GB" altLang="ja-JP" sz="3200" dirty="0">
                <a:latin typeface="Eras Medium ITC" pitchFamily="32" charset="0"/>
              </a:rPr>
              <a:t> </a:t>
            </a:r>
            <a:r>
              <a:rPr lang="ja-JP" altLang="en-GB" sz="3200" dirty="0">
                <a:latin typeface="Eras Medium ITC" pitchFamily="32" charset="0"/>
              </a:rPr>
              <a:t>番ポート</a:t>
            </a:r>
            <a:endParaRPr lang="en-US"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t>メールサーバにメールを置いたまま、</a:t>
            </a:r>
            <a:r>
              <a:rPr lang="ja-JP" altLang="en-US" sz="3200" dirty="0" smtClean="0"/>
              <a:t>メール一覧を表示</a:t>
            </a:r>
            <a:endParaRPr lang="en-US" altLang="ja-JP" sz="3200" dirty="0"/>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t>複数の </a:t>
            </a:r>
            <a:r>
              <a:rPr lang="en-US" altLang="ja-JP" sz="3200" dirty="0">
                <a:latin typeface="+mn-ea"/>
              </a:rPr>
              <a:t>PC</a:t>
            </a:r>
            <a:r>
              <a:rPr lang="en-US" altLang="ja-JP" sz="3200" dirty="0"/>
              <a:t> </a:t>
            </a:r>
            <a:r>
              <a:rPr lang="ja-JP" altLang="en-US" sz="3200" dirty="0"/>
              <a:t>で同じように使うことができる</a:t>
            </a:r>
            <a:r>
              <a:rPr lang="en-US" altLang="ja-JP" sz="3200" dirty="0"/>
              <a:t>(</a:t>
            </a:r>
            <a:r>
              <a:rPr lang="ja-JP" altLang="en-US" sz="3200" dirty="0"/>
              <a:t>未読</a:t>
            </a:r>
            <a:r>
              <a:rPr lang="en-US" altLang="ja-JP" sz="3200" dirty="0"/>
              <a:t>, </a:t>
            </a:r>
            <a:r>
              <a:rPr lang="ja-JP" altLang="en-US" sz="3200" dirty="0"/>
              <a:t>既読など</a:t>
            </a:r>
            <a:r>
              <a:rPr lang="en-US" altLang="ja-JP" sz="3200" dirty="0"/>
              <a:t>)</a:t>
            </a:r>
          </a:p>
        </p:txBody>
      </p:sp>
    </p:spTree>
    <p:extLst>
      <p:ext uri="{BB962C8B-B14F-4D97-AF65-F5344CB8AC3E}">
        <p14:creationId xmlns:p14="http://schemas.microsoft.com/office/powerpoint/2010/main" val="216911491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1840" y="1988840"/>
            <a:ext cx="2736304" cy="2304256"/>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83000"/>
              </a:lnSpc>
              <a:spcBef>
                <a:spcPct val="0"/>
              </a:spcBef>
              <a:spcAft>
                <a:spcPct val="0"/>
              </a:spcAft>
              <a:buClr>
                <a:srgbClr val="000000"/>
              </a:buClr>
              <a:buSzPct val="100000"/>
              <a:buFont typeface="Arial"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pitchFamily="48" charset="-128"/>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メール配送の流れ</a:t>
            </a:r>
            <a:r>
              <a:rPr lang="ja-JP" altLang="en-US" dirty="0"/>
              <a:t>まとめ</a:t>
            </a:r>
            <a:endParaRPr lang="ja-JP" altLang="en-GB" dirty="0" smtClean="0"/>
          </a:p>
        </p:txBody>
      </p:sp>
      <p:pic>
        <p:nvPicPr>
          <p:cNvPr id="1028" name="Picture 3"/>
          <p:cNvPicPr>
            <a:picLocks noChangeAspect="1" noChangeArrowheads="1"/>
          </p:cNvPicPr>
          <p:nvPr/>
        </p:nvPicPr>
        <p:blipFill>
          <a:blip r:embed="rId3" cstate="print"/>
          <a:srcRect/>
          <a:stretch>
            <a:fillRect/>
          </a:stretch>
        </p:blipFill>
        <p:spPr bwMode="auto">
          <a:xfrm>
            <a:off x="611188" y="4437063"/>
            <a:ext cx="1584325" cy="1189037"/>
          </a:xfrm>
          <a:prstGeom prst="rect">
            <a:avLst/>
          </a:prstGeom>
          <a:noFill/>
          <a:ln w="9525">
            <a:noFill/>
            <a:round/>
            <a:headEnd/>
            <a:tailEnd/>
          </a:ln>
        </p:spPr>
      </p:pic>
      <p:sp>
        <p:nvSpPr>
          <p:cNvPr id="1029"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0" name="Picture 5"/>
          <p:cNvPicPr>
            <a:picLocks noChangeAspect="1" noChangeArrowheads="1"/>
          </p:cNvPicPr>
          <p:nvPr/>
        </p:nvPicPr>
        <p:blipFill>
          <a:blip r:embed="rId4" cstate="print"/>
          <a:srcRect/>
          <a:stretch>
            <a:fillRect/>
          </a:stretch>
        </p:blipFill>
        <p:spPr bwMode="auto">
          <a:xfrm>
            <a:off x="1689100" y="1990725"/>
            <a:ext cx="993775" cy="1155700"/>
          </a:xfrm>
          <a:prstGeom prst="rect">
            <a:avLst/>
          </a:prstGeom>
          <a:noFill/>
          <a:ln w="9525">
            <a:noFill/>
            <a:round/>
            <a:headEnd/>
            <a:tailEnd/>
          </a:ln>
        </p:spPr>
      </p:pic>
      <p:sp>
        <p:nvSpPr>
          <p:cNvPr id="1031"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2" name="Picture 7"/>
          <p:cNvPicPr>
            <a:picLocks noChangeAspect="1" noChangeArrowheads="1"/>
          </p:cNvPicPr>
          <p:nvPr/>
        </p:nvPicPr>
        <p:blipFill>
          <a:blip r:embed="rId5" cstate="print"/>
          <a:srcRect/>
          <a:stretch>
            <a:fillRect/>
          </a:stretch>
        </p:blipFill>
        <p:spPr bwMode="auto">
          <a:xfrm>
            <a:off x="7236296" y="4437112"/>
            <a:ext cx="1150938" cy="831850"/>
          </a:xfrm>
          <a:prstGeom prst="rect">
            <a:avLst/>
          </a:prstGeom>
          <a:noFill/>
          <a:ln w="9525">
            <a:noFill/>
            <a:round/>
            <a:headEnd/>
            <a:tailEnd/>
          </a:ln>
        </p:spPr>
      </p:pic>
      <p:pic>
        <p:nvPicPr>
          <p:cNvPr id="1033" name="Picture 8"/>
          <p:cNvPicPr>
            <a:picLocks noChangeAspect="1" noChangeArrowheads="1"/>
          </p:cNvPicPr>
          <p:nvPr/>
        </p:nvPicPr>
        <p:blipFill>
          <a:blip r:embed="rId6" cstate="print"/>
          <a:srcRect/>
          <a:stretch>
            <a:fillRect/>
          </a:stretch>
        </p:blipFill>
        <p:spPr bwMode="auto">
          <a:xfrm>
            <a:off x="6157913" y="1916113"/>
            <a:ext cx="958850" cy="1223962"/>
          </a:xfrm>
          <a:prstGeom prst="rect">
            <a:avLst/>
          </a:prstGeom>
          <a:noFill/>
          <a:ln w="9525">
            <a:noFill/>
            <a:round/>
            <a:headEnd/>
            <a:tailEnd/>
          </a:ln>
        </p:spPr>
      </p:pic>
      <p:sp>
        <p:nvSpPr>
          <p:cNvPr id="1034" name="Text Box 9"/>
          <p:cNvSpPr txBox="1">
            <a:spLocks noChangeArrowheads="1"/>
          </p:cNvSpPr>
          <p:nvPr/>
        </p:nvSpPr>
        <p:spPr bwMode="auto">
          <a:xfrm>
            <a:off x="1258888" y="1268413"/>
            <a:ext cx="1223962" cy="427037"/>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送信側</a:t>
            </a:r>
          </a:p>
        </p:txBody>
      </p:sp>
      <p:sp>
        <p:nvSpPr>
          <p:cNvPr id="1035" name="Text Box 10"/>
          <p:cNvSpPr txBox="1">
            <a:spLocks noChangeArrowheads="1"/>
          </p:cNvSpPr>
          <p:nvPr/>
        </p:nvSpPr>
        <p:spPr bwMode="auto">
          <a:xfrm>
            <a:off x="6588125" y="1196975"/>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a:solidFill>
                  <a:srgbClr val="990099"/>
                </a:solidFill>
              </a:rPr>
              <a:t>受信側</a:t>
            </a:r>
          </a:p>
        </p:txBody>
      </p:sp>
      <p:sp>
        <p:nvSpPr>
          <p:cNvPr id="1036" name="Text Box 11"/>
          <p:cNvSpPr txBox="1">
            <a:spLocks noChangeArrowheads="1"/>
          </p:cNvSpPr>
          <p:nvPr/>
        </p:nvSpPr>
        <p:spPr bwMode="auto">
          <a:xfrm>
            <a:off x="1331640" y="3068960"/>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送信者側</a:t>
            </a:r>
            <a:r>
              <a:rPr lang="en-GB" altLang="ja-JP" sz="2000" b="1" dirty="0" smtClean="0">
                <a:solidFill>
                  <a:srgbClr val="000080"/>
                </a:solidFill>
              </a:rPr>
              <a:t>)</a:t>
            </a:r>
            <a:endParaRPr lang="en-GB" altLang="ja-JP" sz="2000" b="1" dirty="0">
              <a:solidFill>
                <a:srgbClr val="000080"/>
              </a:solidFill>
            </a:endParaRPr>
          </a:p>
        </p:txBody>
      </p:sp>
      <p:sp>
        <p:nvSpPr>
          <p:cNvPr id="1038" name="Text Box 13"/>
          <p:cNvSpPr txBox="1">
            <a:spLocks noChangeArrowheads="1"/>
          </p:cNvSpPr>
          <p:nvPr/>
        </p:nvSpPr>
        <p:spPr bwMode="auto">
          <a:xfrm>
            <a:off x="611560" y="5589240"/>
            <a:ext cx="2520206"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クライアント </a:t>
            </a:r>
            <a:r>
              <a:rPr lang="en-US" altLang="ja-JP" sz="2000" b="1" dirty="0" smtClean="0">
                <a:solidFill>
                  <a:srgbClr val="000080"/>
                </a:solidFill>
              </a:rPr>
              <a:t>(</a:t>
            </a:r>
            <a:r>
              <a:rPr lang="ja-JP" altLang="en-US" sz="2000" b="1" dirty="0" smtClean="0">
                <a:solidFill>
                  <a:srgbClr val="000080"/>
                </a:solidFill>
              </a:rPr>
              <a:t>送信者</a:t>
            </a:r>
            <a:r>
              <a:rPr lang="en-US" altLang="ja-JP" sz="2000" b="1" dirty="0" smtClean="0">
                <a:solidFill>
                  <a:srgbClr val="000080"/>
                </a:solidFill>
              </a:rPr>
              <a:t>)</a:t>
            </a:r>
            <a:endParaRPr lang="en-GB" altLang="ja-JP" sz="2000" b="1" dirty="0">
              <a:solidFill>
                <a:srgbClr val="000080"/>
              </a:solidFill>
            </a:endParaRPr>
          </a:p>
        </p:txBody>
      </p:sp>
      <p:sp>
        <p:nvSpPr>
          <p:cNvPr id="1039" name="Text Box 14"/>
          <p:cNvSpPr txBox="1">
            <a:spLocks noChangeArrowheads="1"/>
          </p:cNvSpPr>
          <p:nvPr/>
        </p:nvSpPr>
        <p:spPr bwMode="auto">
          <a:xfrm>
            <a:off x="5796136" y="5301208"/>
            <a:ext cx="2554982"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クライアント </a:t>
            </a:r>
            <a:r>
              <a:rPr lang="en-US" altLang="ja-JP" sz="2000" b="1" dirty="0" smtClean="0">
                <a:solidFill>
                  <a:srgbClr val="000080"/>
                </a:solidFill>
              </a:rPr>
              <a:t>(</a:t>
            </a:r>
            <a:r>
              <a:rPr lang="ja-JP" altLang="en-US" sz="2000" b="1" dirty="0" smtClean="0">
                <a:solidFill>
                  <a:srgbClr val="000080"/>
                </a:solidFill>
              </a:rPr>
              <a:t>受信者</a:t>
            </a:r>
            <a:r>
              <a:rPr lang="en-GB" altLang="ja-JP" sz="2000" b="1" dirty="0" smtClean="0">
                <a:solidFill>
                  <a:srgbClr val="000080"/>
                </a:solidFill>
              </a:rPr>
              <a:t>)</a:t>
            </a:r>
            <a:endParaRPr lang="en-GB" altLang="ja-JP" sz="2000" b="1" dirty="0">
              <a:solidFill>
                <a:srgbClr val="000080"/>
              </a:solidFill>
            </a:endParaRPr>
          </a:p>
        </p:txBody>
      </p:sp>
      <p:sp>
        <p:nvSpPr>
          <p:cNvPr id="10255" name="AutoShape 15"/>
          <p:cNvSpPr>
            <a:spLocks noChangeArrowheads="1"/>
          </p:cNvSpPr>
          <p:nvPr/>
        </p:nvSpPr>
        <p:spPr bwMode="auto">
          <a:xfrm>
            <a:off x="682625" y="2060575"/>
            <a:ext cx="792163"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8" name="AutoShape 18"/>
          <p:cNvSpPr>
            <a:spLocks noChangeArrowheads="1"/>
          </p:cNvSpPr>
          <p:nvPr/>
        </p:nvSpPr>
        <p:spPr bwMode="auto">
          <a:xfrm rot="5400000">
            <a:off x="6702426" y="2887662"/>
            <a:ext cx="2087562" cy="1008063"/>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9" name="Text Box 19"/>
          <p:cNvSpPr txBox="1">
            <a:spLocks noChangeArrowheads="1"/>
          </p:cNvSpPr>
          <p:nvPr/>
        </p:nvSpPr>
        <p:spPr bwMode="auto">
          <a:xfrm>
            <a:off x="3203849" y="2564904"/>
            <a:ext cx="2592288" cy="1008112"/>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smtClean="0">
                <a:solidFill>
                  <a:schemeClr val="tx1">
                    <a:lumMod val="95000"/>
                    <a:lumOff val="5000"/>
                  </a:schemeClr>
                </a:solidFill>
                <a:effectLst>
                  <a:outerShdw blurRad="38100" dist="38100" dir="2700000" algn="tl">
                    <a:srgbClr val="C0C0C0"/>
                  </a:outerShdw>
                </a:effectLst>
              </a:rPr>
              <a:t>ネットワーク</a:t>
            </a:r>
            <a:endParaRPr lang="en-US" altLang="ja-JP" sz="2500" b="1" dirty="0" smtClean="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smtClean="0">
                <a:solidFill>
                  <a:schemeClr val="tx1">
                    <a:lumMod val="95000"/>
                    <a:lumOff val="5000"/>
                  </a:schemeClr>
                </a:solidFill>
                <a:effectLst>
                  <a:outerShdw blurRad="38100" dist="38100" dir="2700000" algn="tl">
                    <a:srgbClr val="C0C0C0"/>
                  </a:outerShdw>
                </a:effectLst>
              </a:rPr>
              <a:t>を介してメールを</a:t>
            </a:r>
            <a:endParaRPr lang="en-GB" sz="2500" b="1" dirty="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rPr>
              <a:t>受信側のサーバへ</a:t>
            </a:r>
            <a:endParaRPr lang="en-GB" sz="2500" b="1" dirty="0">
              <a:solidFill>
                <a:schemeClr val="tx1">
                  <a:lumMod val="95000"/>
                  <a:lumOff val="5000"/>
                </a:schemeClr>
              </a:solidFill>
              <a:effectLst>
                <a:outerShdw blurRad="38100" dist="38100" dir="2700000" algn="tl">
                  <a:srgbClr val="C0C0C0"/>
                </a:outerShdw>
              </a:effectLst>
            </a:endParaRPr>
          </a:p>
        </p:txBody>
      </p:sp>
      <p:grpSp>
        <p:nvGrpSpPr>
          <p:cNvPr id="3" name="Group 24"/>
          <p:cNvGrpSpPr>
            <a:grpSpLocks/>
          </p:cNvGrpSpPr>
          <p:nvPr/>
        </p:nvGrpSpPr>
        <p:grpSpPr bwMode="auto">
          <a:xfrm>
            <a:off x="468313" y="4581525"/>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40" name="Text Box 11"/>
          <p:cNvSpPr txBox="1">
            <a:spLocks noChangeArrowheads="1"/>
          </p:cNvSpPr>
          <p:nvPr/>
        </p:nvSpPr>
        <p:spPr bwMode="auto">
          <a:xfrm>
            <a:off x="5868144" y="3068960"/>
            <a:ext cx="1728192"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24"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11</a:t>
            </a:fld>
            <a:r>
              <a:rPr lang="en-US" altLang="ja-JP" dirty="0" smtClean="0"/>
              <a:t>/443</a:t>
            </a:r>
            <a:endParaRPr lang="en-US" altLang="ja-JP" dirty="0"/>
          </a:p>
        </p:txBody>
      </p:sp>
      <p:sp>
        <p:nvSpPr>
          <p:cNvPr id="42" name="AutoShape 6"/>
          <p:cNvSpPr>
            <a:spLocks noChangeArrowheads="1"/>
          </p:cNvSpPr>
          <p:nvPr/>
        </p:nvSpPr>
        <p:spPr bwMode="auto">
          <a:xfrm>
            <a:off x="2033054" y="4748772"/>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MUA</a:t>
            </a:r>
            <a:endParaRPr lang="ja-JP" altLang="en-US" b="1" dirty="0">
              <a:solidFill>
                <a:srgbClr val="FFFF00"/>
              </a:solidFill>
            </a:endParaRPr>
          </a:p>
        </p:txBody>
      </p:sp>
      <p:sp>
        <p:nvSpPr>
          <p:cNvPr id="43" name="AutoShape 6"/>
          <p:cNvSpPr>
            <a:spLocks noChangeArrowheads="1"/>
          </p:cNvSpPr>
          <p:nvPr/>
        </p:nvSpPr>
        <p:spPr bwMode="auto">
          <a:xfrm>
            <a:off x="357001" y="3321050"/>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4" name="AutoShape 6"/>
          <p:cNvSpPr>
            <a:spLocks noChangeArrowheads="1"/>
          </p:cNvSpPr>
          <p:nvPr/>
        </p:nvSpPr>
        <p:spPr bwMode="auto">
          <a:xfrm>
            <a:off x="2667607" y="1781769"/>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5" name="AutoShape 6"/>
          <p:cNvSpPr>
            <a:spLocks noChangeArrowheads="1"/>
          </p:cNvSpPr>
          <p:nvPr/>
        </p:nvSpPr>
        <p:spPr bwMode="auto">
          <a:xfrm>
            <a:off x="5188557" y="1788833"/>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7" name="AutoShape 6"/>
          <p:cNvSpPr>
            <a:spLocks noChangeArrowheads="1"/>
          </p:cNvSpPr>
          <p:nvPr/>
        </p:nvSpPr>
        <p:spPr bwMode="auto">
          <a:xfrm>
            <a:off x="1239304" y="1695231"/>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MTA</a:t>
            </a:r>
            <a:endParaRPr lang="ja-JP" altLang="en-US" b="1" dirty="0">
              <a:solidFill>
                <a:srgbClr val="FFFF00"/>
              </a:solidFill>
            </a:endParaRPr>
          </a:p>
        </p:txBody>
      </p:sp>
      <p:sp>
        <p:nvSpPr>
          <p:cNvPr id="48" name="AutoShape 6"/>
          <p:cNvSpPr>
            <a:spLocks noChangeArrowheads="1"/>
          </p:cNvSpPr>
          <p:nvPr/>
        </p:nvSpPr>
        <p:spPr bwMode="auto">
          <a:xfrm>
            <a:off x="6760115" y="1702693"/>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MTA</a:t>
            </a:r>
            <a:endParaRPr lang="ja-JP" altLang="en-US" b="1" dirty="0">
              <a:solidFill>
                <a:srgbClr val="FFFF00"/>
              </a:solidFill>
            </a:endParaRPr>
          </a:p>
        </p:txBody>
      </p:sp>
      <p:sp>
        <p:nvSpPr>
          <p:cNvPr id="49" name="AutoShape 6"/>
          <p:cNvSpPr>
            <a:spLocks noChangeArrowheads="1"/>
          </p:cNvSpPr>
          <p:nvPr/>
        </p:nvSpPr>
        <p:spPr bwMode="auto">
          <a:xfrm>
            <a:off x="7505572" y="3068960"/>
            <a:ext cx="899591" cy="1055502"/>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lgn="ctr">
              <a:defRPr/>
            </a:pPr>
            <a:r>
              <a:rPr lang="en-US" altLang="ja-JP" b="1" dirty="0" smtClean="0">
                <a:solidFill>
                  <a:srgbClr val="FFFF00"/>
                </a:solidFill>
              </a:rPr>
              <a:t>POP</a:t>
            </a:r>
          </a:p>
          <a:p>
            <a:pPr algn="ctr">
              <a:defRPr/>
            </a:pPr>
            <a:r>
              <a:rPr lang="en-US" altLang="ja-JP" b="1" dirty="0" smtClean="0">
                <a:solidFill>
                  <a:srgbClr val="FFFF00"/>
                </a:solidFill>
              </a:rPr>
              <a:t>or</a:t>
            </a:r>
          </a:p>
          <a:p>
            <a:pPr algn="ctr">
              <a:defRPr/>
            </a:pPr>
            <a:r>
              <a:rPr lang="en-US" altLang="ja-JP" b="1" dirty="0">
                <a:solidFill>
                  <a:srgbClr val="FFFF00"/>
                </a:solidFill>
              </a:rPr>
              <a:t>IMAP</a:t>
            </a:r>
            <a:endParaRPr lang="ja-JP" altLang="en-US" b="1" dirty="0">
              <a:solidFill>
                <a:srgbClr val="FFFF00"/>
              </a:solidFill>
            </a:endParaRPr>
          </a:p>
        </p:txBody>
      </p:sp>
      <p:sp>
        <p:nvSpPr>
          <p:cNvPr id="50" name="AutoShape 6"/>
          <p:cNvSpPr>
            <a:spLocks noChangeArrowheads="1"/>
          </p:cNvSpPr>
          <p:nvPr/>
        </p:nvSpPr>
        <p:spPr bwMode="auto">
          <a:xfrm>
            <a:off x="6230938" y="4750541"/>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MUA</a:t>
            </a:r>
            <a:endParaRPr lang="ja-JP" altLang="en-US" b="1" dirty="0">
              <a:solidFill>
                <a:srgbClr val="FFFF00"/>
              </a:solidFill>
            </a:endParaRPr>
          </a:p>
        </p:txBody>
      </p:sp>
    </p:spTree>
    <p:extLst>
      <p:ext uri="{BB962C8B-B14F-4D97-AF65-F5344CB8AC3E}">
        <p14:creationId xmlns:p14="http://schemas.microsoft.com/office/powerpoint/2010/main" val="26430562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55"/>
                                        </p:tgtEl>
                                        <p:attrNameLst>
                                          <p:attrName>style.visibility</p:attrName>
                                        </p:attrNameLst>
                                      </p:cBhvr>
                                      <p:to>
                                        <p:strVal val="visible"/>
                                      </p:to>
                                    </p:set>
                                    <p:animEffect transition="in" filter="wipe(down)">
                                      <p:cBhvr>
                                        <p:cTn id="12" dur="500"/>
                                        <p:tgtEl>
                                          <p:spTgt spid="10255"/>
                                        </p:tgtEl>
                                      </p:cBhvr>
                                    </p:animEffect>
                                  </p:childTnLst>
                                </p:cTn>
                              </p:par>
                            </p:childTnLst>
                          </p:cTn>
                        </p:par>
                        <p:par>
                          <p:cTn id="13" fill="hold">
                            <p:stCondLst>
                              <p:cond delay="500"/>
                            </p:stCondLst>
                            <p:childTnLst>
                              <p:par>
                                <p:cTn id="14"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15" dur="2000" fill="hold"/>
                                        <p:tgtEl>
                                          <p:spTgt spid="3"/>
                                        </p:tgtEl>
                                      </p:cBhvr>
                                      <p:rCtr x="8300" y="-16500"/>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256"/>
                                        </p:tgtEl>
                                        <p:attrNameLst>
                                          <p:attrName>style.visibility</p:attrName>
                                        </p:attrNameLst>
                                      </p:cBhvr>
                                      <p:to>
                                        <p:strVal val="visible"/>
                                      </p:to>
                                    </p:set>
                                    <p:animEffect transition="in" filter="wipe(left)">
                                      <p:cBhvr>
                                        <p:cTn id="20" dur="500"/>
                                        <p:tgtEl>
                                          <p:spTgt spid="10256"/>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strips(downLeft)">
                                      <p:cBhvr>
                                        <p:cTn id="23" dur="500"/>
                                        <p:tgtEl>
                                          <p:spTgt spid="4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259"/>
                                        </p:tgtEl>
                                        <p:attrNameLst>
                                          <p:attrName>style.visibility</p:attrName>
                                        </p:attrNameLst>
                                      </p:cBhvr>
                                      <p:to>
                                        <p:strVal val="visible"/>
                                      </p:to>
                                    </p:set>
                                    <p:animEffect transition="in" filter="wipe(down)">
                                      <p:cBhvr>
                                        <p:cTn id="26" dur="500"/>
                                        <p:tgtEl>
                                          <p:spTgt spid="1025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0257"/>
                                        </p:tgtEl>
                                        <p:attrNameLst>
                                          <p:attrName>style.visibility</p:attrName>
                                        </p:attrNameLst>
                                      </p:cBhvr>
                                      <p:to>
                                        <p:strVal val="visible"/>
                                      </p:to>
                                    </p:set>
                                    <p:animEffect transition="in" filter="wipe(left)">
                                      <p:cBhvr>
                                        <p:cTn id="29" dur="500"/>
                                        <p:tgtEl>
                                          <p:spTgt spid="10257"/>
                                        </p:tgtEl>
                                      </p:cBhvr>
                                    </p:animEffect>
                                  </p:childTnLst>
                                </p:cTn>
                              </p:par>
                            </p:childTnLst>
                          </p:cTn>
                        </p:par>
                        <p:par>
                          <p:cTn id="30" fill="hold">
                            <p:stCondLst>
                              <p:cond delay="500"/>
                            </p:stCondLst>
                            <p:childTnLst>
                              <p:par>
                                <p:cTn id="31" presetID="63" presetClass="path" accel="50000" decel="50000" fill="hold" nodeType="afterEffect">
                                  <p:stCondLst>
                                    <p:cond delay="0"/>
                                  </p:stCondLst>
                                  <p:childTnLst>
                                    <p:animMotion origin="layout" path="M 0.16632 -0.32994 L 0.63888 -0.34035 " rAng="0" ptsTypes="AA">
                                      <p:cBhvr>
                                        <p:cTn id="32" dur="2000" fill="hold"/>
                                        <p:tgtEl>
                                          <p:spTgt spid="3"/>
                                        </p:tgtEl>
                                      </p:cBhvr>
                                      <p:rCtr x="23600" y="-500"/>
                                    </p:animMotion>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0258"/>
                                        </p:tgtEl>
                                        <p:attrNameLst>
                                          <p:attrName>style.visibility</p:attrName>
                                        </p:attrNameLst>
                                      </p:cBhvr>
                                      <p:to>
                                        <p:strVal val="visible"/>
                                      </p:to>
                                    </p:set>
                                    <p:animEffect transition="in" filter="wipe(up)">
                                      <p:cBhvr>
                                        <p:cTn id="37" dur="500"/>
                                        <p:tgtEl>
                                          <p:spTgt spid="10258"/>
                                        </p:tgtEl>
                                      </p:cBhvr>
                                    </p:animEffect>
                                  </p:childTnLst>
                                </p:cTn>
                              </p:par>
                            </p:childTnLst>
                          </p:cTn>
                        </p:par>
                        <p:par>
                          <p:cTn id="38" fill="hold">
                            <p:stCondLst>
                              <p:cond delay="500"/>
                            </p:stCondLst>
                            <p:childTnLst>
                              <p:par>
                                <p:cTn id="39"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40" dur="2000" fill="hold"/>
                                        <p:tgtEl>
                                          <p:spTgt spid="3"/>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0255" grpId="0" animBg="1"/>
      <p:bldP spid="10256" grpId="0" animBg="1"/>
      <p:bldP spid="10257" grpId="0" animBg="1"/>
      <p:bldP spid="10258" grpId="0" animBg="1"/>
      <p:bldP spid="102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ここ最近の</a:t>
            </a:r>
            <a:r>
              <a:rPr lang="en-US" altLang="ja-JP" dirty="0" err="1" smtClean="0"/>
              <a:t>EPMail</a:t>
            </a:r>
            <a:r>
              <a:rPr lang="ja-JP" altLang="en-US" dirty="0" smtClean="0"/>
              <a:t>サーバ</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12</a:t>
            </a:fld>
            <a:r>
              <a:rPr lang="en-US" altLang="ja-JP" sz="1400" dirty="0" smtClean="0"/>
              <a:t>/43</a:t>
            </a:r>
            <a:endParaRPr lang="en-US" altLang="ja-JP" sz="1400" dirty="0"/>
          </a:p>
        </p:txBody>
      </p:sp>
    </p:spTree>
    <p:extLst>
      <p:ext uri="{BB962C8B-B14F-4D97-AF65-F5344CB8AC3E}">
        <p14:creationId xmlns:p14="http://schemas.microsoft.com/office/powerpoint/2010/main" val="469818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g</a:t>
            </a:r>
            <a:r>
              <a:rPr kumimoji="1" lang="en-US" altLang="ja-JP" dirty="0" smtClean="0"/>
              <a:t>rey </a:t>
            </a:r>
            <a:r>
              <a:rPr kumimoji="1" lang="ja-JP" altLang="en-US" dirty="0" smtClean="0"/>
              <a:t>の灰色の</a:t>
            </a:r>
            <a:r>
              <a:rPr kumimoji="1" lang="en-US" altLang="ja-JP" dirty="0" smtClean="0"/>
              <a:t>2011</a:t>
            </a:r>
            <a:r>
              <a:rPr kumimoji="1" lang="ja-JP" altLang="en-US" dirty="0" smtClean="0"/>
              <a:t>年度</a:t>
            </a:r>
            <a:r>
              <a:rPr kumimoji="1" lang="en-US" altLang="ja-JP" dirty="0" smtClean="0"/>
              <a:t>(by </a:t>
            </a:r>
            <a:r>
              <a:rPr kumimoji="1" lang="ja-JP" altLang="en-US" dirty="0" smtClean="0"/>
              <a:t>荻原さん</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251520" y="1139258"/>
            <a:ext cx="8892480" cy="5638800"/>
          </a:xfrm>
        </p:spPr>
        <p:txBody>
          <a:bodyPr/>
          <a:lstStyle/>
          <a:p>
            <a:r>
              <a:rPr kumimoji="1" lang="en-US" altLang="ja-JP" dirty="0" smtClean="0">
                <a:solidFill>
                  <a:srgbClr val="0070C0"/>
                </a:solidFill>
              </a:rPr>
              <a:t>2011</a:t>
            </a:r>
            <a:r>
              <a:rPr lang="en-US" altLang="ja-JP" dirty="0" smtClean="0">
                <a:solidFill>
                  <a:srgbClr val="0070C0"/>
                </a:solidFill>
              </a:rPr>
              <a:t>/10/17</a:t>
            </a:r>
            <a:r>
              <a:rPr lang="en-US" altLang="ja-JP" dirty="0" smtClean="0"/>
              <a:t> </a:t>
            </a:r>
            <a:br>
              <a:rPr lang="en-US" altLang="ja-JP" dirty="0" smtClean="0"/>
            </a:br>
            <a:r>
              <a:rPr lang="en-US" altLang="ja-JP" dirty="0" smtClean="0"/>
              <a:t>-2011</a:t>
            </a:r>
            <a:r>
              <a:rPr lang="ja-JP" altLang="en-US" dirty="0" smtClean="0"/>
              <a:t>年度 </a:t>
            </a:r>
            <a:r>
              <a:rPr lang="en-US" altLang="ja-JP" dirty="0" smtClean="0"/>
              <a:t>grey</a:t>
            </a:r>
            <a:r>
              <a:rPr lang="ja-JP" altLang="en-US" dirty="0" smtClean="0"/>
              <a:t> への入れ替え作業日</a:t>
            </a:r>
            <a:r>
              <a:rPr lang="en-US" altLang="ja-JP" dirty="0" smtClean="0"/>
              <a:t/>
            </a:r>
            <a:br>
              <a:rPr lang="en-US" altLang="ja-JP" dirty="0" smtClean="0"/>
            </a:br>
            <a:r>
              <a:rPr lang="en-US" altLang="ja-JP" dirty="0" smtClean="0"/>
              <a:t>-</a:t>
            </a:r>
            <a:r>
              <a:rPr lang="ja-JP" altLang="en-US" dirty="0"/>
              <a:t>失敗</a:t>
            </a:r>
            <a:endParaRPr lang="en-US" altLang="ja-JP" dirty="0" smtClean="0"/>
          </a:p>
          <a:p>
            <a:pPr marL="0" indent="0">
              <a:buNone/>
            </a:pPr>
            <a:r>
              <a:rPr lang="ja-JP" altLang="en-US" dirty="0" smtClean="0"/>
              <a:t>   </a:t>
            </a:r>
            <a:r>
              <a:rPr lang="en-US" altLang="ja-JP" dirty="0"/>
              <a:t>	</a:t>
            </a:r>
            <a:r>
              <a:rPr lang="en-US" altLang="ja-JP" dirty="0" smtClean="0"/>
              <a:t>IMAP(UW-IMAP</a:t>
            </a:r>
            <a:r>
              <a:rPr lang="en-US" altLang="ja-JP" dirty="0"/>
              <a:t>)</a:t>
            </a:r>
            <a:r>
              <a:rPr lang="ja-JP" altLang="en-US" dirty="0"/>
              <a:t>でメールを</a:t>
            </a:r>
            <a:r>
              <a:rPr lang="ja-JP" altLang="en-US" dirty="0" smtClean="0"/>
              <a:t>見れない</a:t>
            </a:r>
            <a:endParaRPr lang="en-US" altLang="ja-JP" dirty="0"/>
          </a:p>
          <a:p>
            <a:pPr marL="0" indent="0" algn="ctr">
              <a:buNone/>
            </a:pPr>
            <a:r>
              <a:rPr lang="ja-JP" altLang="en-US" dirty="0" smtClean="0">
                <a:solidFill>
                  <a:srgbClr val="FF0000"/>
                </a:solidFill>
              </a:rPr>
              <a:t>新しい</a:t>
            </a:r>
            <a:r>
              <a:rPr lang="en-US" altLang="ja-JP" dirty="0" smtClean="0">
                <a:solidFill>
                  <a:srgbClr val="FF0000"/>
                </a:solidFill>
              </a:rPr>
              <a:t>IMAP</a:t>
            </a:r>
            <a:r>
              <a:rPr lang="ja-JP" altLang="en-US" dirty="0" smtClean="0">
                <a:solidFill>
                  <a:srgbClr val="FF0000"/>
                </a:solidFill>
              </a:rPr>
              <a:t> サーバの導入が必要</a:t>
            </a:r>
            <a:endParaRPr lang="en-US" altLang="ja-JP" dirty="0" smtClean="0">
              <a:solidFill>
                <a:srgbClr val="FF0000"/>
              </a:solidFill>
            </a:endParaRPr>
          </a:p>
          <a:p>
            <a:r>
              <a:rPr lang="en-US" altLang="ja-JP" dirty="0" smtClean="0">
                <a:solidFill>
                  <a:srgbClr val="0070C0"/>
                </a:solidFill>
              </a:rPr>
              <a:t>2012/01/14</a:t>
            </a:r>
            <a:r>
              <a:rPr lang="en-US" altLang="ja-JP" dirty="0" smtClean="0"/>
              <a:t/>
            </a:r>
            <a:br>
              <a:rPr lang="en-US" altLang="ja-JP" dirty="0" smtClean="0"/>
            </a:br>
            <a:r>
              <a:rPr lang="en-US" altLang="ja-JP" dirty="0"/>
              <a:t>-grey(2009 </a:t>
            </a:r>
            <a:r>
              <a:rPr lang="ja-JP" altLang="en-US" dirty="0" smtClean="0"/>
              <a:t>年度</a:t>
            </a:r>
            <a:r>
              <a:rPr lang="en-US" altLang="ja-JP" dirty="0" smtClean="0"/>
              <a:t>,</a:t>
            </a:r>
            <a:r>
              <a:rPr lang="ja-JP" altLang="en-US" dirty="0" smtClean="0"/>
              <a:t> 安達さん作</a:t>
            </a:r>
            <a:r>
              <a:rPr lang="en-US" altLang="ja-JP" dirty="0" smtClean="0"/>
              <a:t>)</a:t>
            </a:r>
            <a:r>
              <a:rPr lang="ja-JP" altLang="en-US" dirty="0" smtClean="0"/>
              <a:t>がつながらなくなる</a:t>
            </a:r>
            <a:r>
              <a:rPr lang="en-US" altLang="ja-JP" dirty="0" smtClean="0"/>
              <a:t/>
            </a:r>
            <a:br>
              <a:rPr lang="en-US" altLang="ja-JP" dirty="0" smtClean="0"/>
            </a:br>
            <a:r>
              <a:rPr lang="en-US" altLang="ja-JP" dirty="0"/>
              <a:t>	</a:t>
            </a:r>
            <a:r>
              <a:rPr lang="ja-JP" altLang="en-US" dirty="0" smtClean="0"/>
              <a:t>マザーボードが破損</a:t>
            </a:r>
            <a:r>
              <a:rPr lang="en-US" altLang="ja-JP" dirty="0" smtClean="0"/>
              <a:t/>
            </a:r>
            <a:br>
              <a:rPr lang="en-US" altLang="ja-JP" dirty="0" smtClean="0"/>
            </a:br>
            <a:r>
              <a:rPr lang="en-US" altLang="ja-JP" dirty="0" smtClean="0"/>
              <a:t>-2011</a:t>
            </a:r>
            <a:r>
              <a:rPr lang="ja-JP" altLang="en-US" dirty="0" smtClean="0"/>
              <a:t>年度</a:t>
            </a:r>
            <a:r>
              <a:rPr lang="en-US" altLang="ja-JP" dirty="0" smtClean="0"/>
              <a:t>grey(</a:t>
            </a:r>
            <a:r>
              <a:rPr lang="en-US" altLang="ja-JP" dirty="0" err="1" smtClean="0"/>
              <a:t>usuzumi</a:t>
            </a:r>
            <a:r>
              <a:rPr lang="en-US" altLang="ja-JP" dirty="0" smtClean="0"/>
              <a:t>)</a:t>
            </a:r>
            <a:r>
              <a:rPr lang="ja-JP" altLang="en-US" dirty="0" smtClean="0"/>
              <a:t>用のマザーボードと交換</a:t>
            </a:r>
            <a:endParaRPr lang="en-US" altLang="ja-JP" dirty="0" smtClean="0"/>
          </a:p>
          <a:p>
            <a:pPr marL="0" indent="0" algn="ctr">
              <a:buNone/>
            </a:pPr>
            <a:r>
              <a:rPr lang="ja-JP" altLang="en-US" dirty="0" smtClean="0">
                <a:solidFill>
                  <a:srgbClr val="FF0000"/>
                </a:solidFill>
              </a:rPr>
              <a:t>新機材の導入が必要</a:t>
            </a:r>
            <a:endParaRPr lang="en-US" altLang="ja-JP" dirty="0" smtClean="0">
              <a:solidFill>
                <a:srgbClr val="FF0000"/>
              </a:solidFill>
            </a:endParaRPr>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13</a:t>
            </a:fld>
            <a:endParaRPr lang="en-US" altLang="ja-JP"/>
          </a:p>
        </p:txBody>
      </p:sp>
    </p:spTree>
    <p:extLst>
      <p:ext uri="{BB962C8B-B14F-4D97-AF65-F5344CB8AC3E}">
        <p14:creationId xmlns:p14="http://schemas.microsoft.com/office/powerpoint/2010/main" val="3147972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807896" cy="914400"/>
          </a:xfrm>
        </p:spPr>
        <p:txBody>
          <a:bodyPr/>
          <a:lstStyle/>
          <a:p>
            <a:pPr algn="ctr"/>
            <a:r>
              <a:rPr lang="en-US" altLang="ja-JP" dirty="0" smtClean="0"/>
              <a:t>2011</a:t>
            </a:r>
            <a:r>
              <a:rPr lang="ja-JP" altLang="en-US" dirty="0" smtClean="0"/>
              <a:t>年度</a:t>
            </a:r>
            <a:r>
              <a:rPr lang="en-US" altLang="ja-JP" dirty="0" smtClean="0"/>
              <a:t>grey </a:t>
            </a:r>
            <a:r>
              <a:rPr lang="ja-JP" altLang="en-US" dirty="0" smtClean="0"/>
              <a:t>復活プロジェクト</a:t>
            </a:r>
            <a:r>
              <a:rPr lang="en-US" altLang="ja-JP" dirty="0" smtClean="0"/>
              <a:t>(by</a:t>
            </a:r>
            <a:r>
              <a:rPr lang="ja-JP" altLang="en-US" dirty="0" smtClean="0"/>
              <a:t>荻原さん</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a:solidFill>
                  <a:srgbClr val="FF0000"/>
                </a:solidFill>
              </a:rPr>
              <a:t>眼に地図</a:t>
            </a:r>
            <a:r>
              <a:rPr lang="en-US" altLang="ja-JP" dirty="0">
                <a:solidFill>
                  <a:srgbClr val="FF0000"/>
                </a:solidFill>
              </a:rPr>
              <a:t>(eye-map)</a:t>
            </a:r>
            <a:r>
              <a:rPr lang="ja-JP" altLang="en-US" dirty="0">
                <a:solidFill>
                  <a:srgbClr val="FF0000"/>
                </a:solidFill>
              </a:rPr>
              <a:t>計画</a:t>
            </a:r>
            <a:r>
              <a:rPr lang="en-US" altLang="ja-JP" dirty="0"/>
              <a:t/>
            </a:r>
            <a:br>
              <a:rPr lang="en-US" altLang="ja-JP" dirty="0"/>
            </a:br>
            <a:r>
              <a:rPr lang="en-US" altLang="ja-JP" dirty="0" smtClean="0"/>
              <a:t>-IMAP</a:t>
            </a:r>
            <a:r>
              <a:rPr lang="ja-JP" altLang="en-US" dirty="0" smtClean="0"/>
              <a:t>サーバの変更 </a:t>
            </a:r>
            <a:endParaRPr lang="en-US" altLang="ja-JP" dirty="0" smtClean="0"/>
          </a:p>
          <a:p>
            <a:pPr marL="457200" lvl="1" indent="0">
              <a:buNone/>
            </a:pPr>
            <a:r>
              <a:rPr kumimoji="1" lang="en-US" altLang="ja-JP" dirty="0" smtClean="0"/>
              <a:t>	UW-IMAP</a:t>
            </a:r>
            <a:r>
              <a:rPr kumimoji="1" lang="ja-JP" altLang="en-US" dirty="0" smtClean="0"/>
              <a:t> から </a:t>
            </a:r>
            <a:r>
              <a:rPr kumimoji="1" lang="en-US" altLang="ja-JP" dirty="0" smtClean="0"/>
              <a:t>Dovecot</a:t>
            </a:r>
            <a:r>
              <a:rPr kumimoji="1" lang="ja-JP" altLang="en-US" dirty="0" smtClean="0"/>
              <a:t> へ</a:t>
            </a:r>
            <a:endParaRPr kumimoji="1" lang="en-US" altLang="ja-JP" dirty="0" smtClean="0"/>
          </a:p>
          <a:p>
            <a:r>
              <a:rPr kumimoji="1" lang="ja-JP" altLang="en-US" dirty="0" smtClean="0">
                <a:solidFill>
                  <a:srgbClr val="FF0000"/>
                </a:solidFill>
              </a:rPr>
              <a:t>火の鳥計画</a:t>
            </a:r>
            <a:r>
              <a:rPr kumimoji="1" lang="en-US" altLang="ja-JP" dirty="0" smtClean="0"/>
              <a:t/>
            </a:r>
            <a:br>
              <a:rPr kumimoji="1" lang="en-US" altLang="ja-JP" dirty="0" smtClean="0"/>
            </a:br>
            <a:r>
              <a:rPr kumimoji="1" lang="en-US" altLang="ja-JP" dirty="0" smtClean="0"/>
              <a:t>-</a:t>
            </a:r>
            <a:r>
              <a:rPr kumimoji="1" lang="ja-JP" altLang="en-US" dirty="0" smtClean="0"/>
              <a:t>クラスタに使用していた一式を</a:t>
            </a:r>
            <a:endParaRPr lang="en-US" altLang="ja-JP" dirty="0" smtClean="0"/>
          </a:p>
          <a:p>
            <a:pPr marL="0" indent="0">
              <a:buNone/>
            </a:pPr>
            <a:r>
              <a:rPr lang="ja-JP" altLang="en-US" dirty="0" smtClean="0"/>
              <a:t>     </a:t>
            </a:r>
            <a:r>
              <a:rPr kumimoji="1" lang="en-US" altLang="ja-JP" dirty="0" smtClean="0"/>
              <a:t>grey ,</a:t>
            </a:r>
            <a:r>
              <a:rPr kumimoji="1" lang="en-US" altLang="ja-JP" dirty="0" err="1" smtClean="0"/>
              <a:t>usuzumi</a:t>
            </a:r>
            <a:r>
              <a:rPr lang="ja-JP" altLang="en-US" dirty="0" smtClean="0"/>
              <a:t> に使用</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14</a:t>
            </a:fld>
            <a:endParaRPr lang="en-US" altLang="ja-JP"/>
          </a:p>
        </p:txBody>
      </p:sp>
    </p:spTree>
    <p:extLst>
      <p:ext uri="{BB962C8B-B14F-4D97-AF65-F5344CB8AC3E}">
        <p14:creationId xmlns:p14="http://schemas.microsoft.com/office/powerpoint/2010/main" val="3940160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灰色時代から脱却</a:t>
            </a:r>
            <a:r>
              <a:rPr lang="ja-JP" altLang="en-US" dirty="0"/>
              <a:t>した</a:t>
            </a:r>
            <a:r>
              <a:rPr kumimoji="1" lang="en-US" altLang="ja-JP" dirty="0" smtClean="0"/>
              <a:t>2012</a:t>
            </a:r>
            <a:r>
              <a:rPr kumimoji="1" lang="ja-JP" altLang="en-US" dirty="0" smtClean="0"/>
              <a:t>年度</a:t>
            </a:r>
            <a:endParaRPr kumimoji="1" lang="ja-JP" altLang="en-US" dirty="0"/>
          </a:p>
        </p:txBody>
      </p:sp>
      <p:sp>
        <p:nvSpPr>
          <p:cNvPr id="3" name="コンテンツ プレースホルダ 2"/>
          <p:cNvSpPr>
            <a:spLocks noGrp="1"/>
          </p:cNvSpPr>
          <p:nvPr>
            <p:ph idx="1"/>
          </p:nvPr>
        </p:nvSpPr>
        <p:spPr>
          <a:xfrm>
            <a:off x="251520" y="1219200"/>
            <a:ext cx="8892480" cy="5638800"/>
          </a:xfrm>
        </p:spPr>
        <p:txBody>
          <a:bodyPr/>
          <a:lstStyle/>
          <a:p>
            <a:r>
              <a:rPr kumimoji="1" lang="en-US" altLang="ja-JP" dirty="0" smtClean="0">
                <a:solidFill>
                  <a:srgbClr val="0070C0"/>
                </a:solidFill>
              </a:rPr>
              <a:t>2012</a:t>
            </a:r>
            <a:r>
              <a:rPr lang="en-US" altLang="ja-JP" dirty="0" smtClean="0">
                <a:solidFill>
                  <a:srgbClr val="0070C0"/>
                </a:solidFill>
              </a:rPr>
              <a:t>/07/04</a:t>
            </a:r>
            <a:r>
              <a:rPr lang="en-US" altLang="ja-JP" dirty="0" smtClean="0"/>
              <a:t> </a:t>
            </a:r>
            <a:br>
              <a:rPr lang="en-US" altLang="ja-JP" dirty="0" smtClean="0"/>
            </a:br>
            <a:r>
              <a:rPr lang="en-US" altLang="ja-JP" dirty="0" smtClean="0"/>
              <a:t>-2011</a:t>
            </a:r>
            <a:r>
              <a:rPr lang="ja-JP" altLang="en-US" dirty="0" smtClean="0"/>
              <a:t>年度 </a:t>
            </a:r>
            <a:r>
              <a:rPr lang="en-US" altLang="ja-JP" dirty="0" smtClean="0"/>
              <a:t>grey</a:t>
            </a:r>
            <a:r>
              <a:rPr lang="ja-JP" altLang="en-US" dirty="0" smtClean="0"/>
              <a:t>の入れ替え作業日</a:t>
            </a:r>
            <a:r>
              <a:rPr lang="en-US" altLang="ja-JP" dirty="0" smtClean="0"/>
              <a:t>(</a:t>
            </a:r>
            <a:r>
              <a:rPr lang="ja-JP" altLang="en-US" dirty="0" smtClean="0"/>
              <a:t>荻原担当</a:t>
            </a:r>
            <a:r>
              <a:rPr lang="en-US" altLang="ja-JP" dirty="0" smtClean="0"/>
              <a:t>)</a:t>
            </a:r>
            <a:br>
              <a:rPr lang="en-US" altLang="ja-JP" dirty="0" smtClean="0"/>
            </a:br>
            <a:r>
              <a:rPr lang="en-US" altLang="ja-JP" dirty="0" smtClean="0"/>
              <a:t>-</a:t>
            </a:r>
            <a:r>
              <a:rPr lang="ja-JP" altLang="en-US" dirty="0" smtClean="0"/>
              <a:t>問題なくサーバが動作</a:t>
            </a:r>
            <a:endParaRPr lang="en-US" altLang="ja-JP" dirty="0" smtClean="0"/>
          </a:p>
          <a:p>
            <a:pPr marL="0" indent="0">
              <a:buNone/>
            </a:pPr>
            <a:r>
              <a:rPr lang="en-US" altLang="ja-JP" dirty="0"/>
              <a:t>	</a:t>
            </a:r>
            <a:r>
              <a:rPr lang="en-US" altLang="ja-JP" b="1" dirty="0" smtClean="0"/>
              <a:t>3</a:t>
            </a:r>
            <a:r>
              <a:rPr lang="ja-JP" altLang="en-US" b="1" dirty="0" smtClean="0"/>
              <a:t>年ぶりの入れ替え成功！！</a:t>
            </a:r>
            <a:r>
              <a:rPr lang="en-US" altLang="ja-JP" dirty="0" smtClean="0"/>
              <a:t/>
            </a:r>
            <a:br>
              <a:rPr lang="en-US" altLang="ja-JP" dirty="0" smtClean="0"/>
            </a:br>
            <a:endParaRPr lang="en-US" altLang="ja-JP" dirty="0" smtClean="0"/>
          </a:p>
          <a:p>
            <a:r>
              <a:rPr lang="en-US" altLang="ja-JP" dirty="0" smtClean="0">
                <a:solidFill>
                  <a:srgbClr val="0070C0"/>
                </a:solidFill>
              </a:rPr>
              <a:t>2012/10/12</a:t>
            </a:r>
            <a:r>
              <a:rPr lang="en-US" altLang="ja-JP" dirty="0" smtClean="0"/>
              <a:t/>
            </a:r>
            <a:br>
              <a:rPr lang="en-US" altLang="ja-JP" dirty="0" smtClean="0"/>
            </a:br>
            <a:r>
              <a:rPr lang="en-US" altLang="ja-JP" dirty="0" smtClean="0"/>
              <a:t>-2012</a:t>
            </a:r>
            <a:r>
              <a:rPr lang="ja-JP" altLang="en-US" dirty="0" smtClean="0"/>
              <a:t>年度</a:t>
            </a:r>
            <a:r>
              <a:rPr lang="en-US" altLang="ja-JP" dirty="0" smtClean="0"/>
              <a:t>grey </a:t>
            </a:r>
            <a:r>
              <a:rPr lang="ja-JP" altLang="en-US" dirty="0" smtClean="0"/>
              <a:t>入れ替え作業日</a:t>
            </a:r>
            <a:r>
              <a:rPr lang="en-US" altLang="ja-JP" dirty="0" smtClean="0"/>
              <a:t>(</a:t>
            </a:r>
            <a:r>
              <a:rPr lang="ja-JP" altLang="en-US" dirty="0" smtClean="0"/>
              <a:t>三上担当</a:t>
            </a:r>
            <a:r>
              <a:rPr lang="en-US" altLang="ja-JP" dirty="0" smtClean="0"/>
              <a:t>)</a:t>
            </a:r>
          </a:p>
          <a:p>
            <a:pPr marL="0" indent="0">
              <a:buNone/>
            </a:pPr>
            <a:r>
              <a:rPr lang="ja-JP" altLang="en-US" dirty="0" smtClean="0"/>
              <a:t>   </a:t>
            </a:r>
            <a:r>
              <a:rPr lang="en-US" altLang="ja-JP" dirty="0" smtClean="0"/>
              <a:t>-</a:t>
            </a:r>
            <a:r>
              <a:rPr lang="ja-JP" altLang="en-US" dirty="0" smtClean="0"/>
              <a:t>セキュリティ向上のため</a:t>
            </a:r>
            <a:r>
              <a:rPr lang="en-US" altLang="ja-JP" dirty="0" smtClean="0"/>
              <a:t>SSL</a:t>
            </a:r>
            <a:r>
              <a:rPr lang="ja-JP" altLang="en-US" dirty="0" smtClean="0"/>
              <a:t> を導入</a:t>
            </a:r>
            <a:r>
              <a:rPr lang="en-US" altLang="ja-JP" dirty="0" smtClean="0"/>
              <a:t>(</a:t>
            </a:r>
            <a:r>
              <a:rPr lang="ja-JP" altLang="en-US" dirty="0" smtClean="0"/>
              <a:t>半分</a:t>
            </a:r>
            <a:r>
              <a:rPr lang="ja-JP" altLang="en-US" dirty="0" smtClean="0">
                <a:solidFill>
                  <a:srgbClr val="FF0000"/>
                </a:solidFill>
              </a:rPr>
              <a:t>失敗</a:t>
            </a:r>
            <a:r>
              <a:rPr lang="en-US" altLang="ja-JP" dirty="0" smtClean="0"/>
              <a:t>)</a:t>
            </a:r>
          </a:p>
          <a:p>
            <a:pPr marL="0" indent="0">
              <a:buNone/>
            </a:pPr>
            <a:r>
              <a:rPr lang="en-US" altLang="ja-JP" dirty="0"/>
              <a:t>	</a:t>
            </a:r>
            <a:r>
              <a:rPr lang="en-US" altLang="ja-JP" dirty="0" smtClean="0"/>
              <a:t>SMTP</a:t>
            </a:r>
            <a:r>
              <a:rPr lang="ja-JP" altLang="en-US" dirty="0" smtClean="0"/>
              <a:t> </a:t>
            </a:r>
            <a:r>
              <a:rPr lang="en-US" altLang="ja-JP" dirty="0" smtClean="0"/>
              <a:t>over</a:t>
            </a:r>
            <a:r>
              <a:rPr lang="ja-JP" altLang="en-US" dirty="0" smtClean="0"/>
              <a:t> </a:t>
            </a:r>
            <a:r>
              <a:rPr lang="en-US" altLang="ja-JP" dirty="0" smtClean="0"/>
              <a:t>SSL (SMTPs)</a:t>
            </a:r>
            <a:r>
              <a:rPr lang="ja-JP" altLang="en-US" dirty="0" smtClean="0"/>
              <a:t>は停止中</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15</a:t>
            </a:fld>
            <a:endParaRPr lang="en-US" altLang="ja-JP"/>
          </a:p>
        </p:txBody>
      </p:sp>
    </p:spTree>
    <p:extLst>
      <p:ext uri="{BB962C8B-B14F-4D97-AF65-F5344CB8AC3E}">
        <p14:creationId xmlns:p14="http://schemas.microsoft.com/office/powerpoint/2010/main" val="775174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SSL</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SSL</a:t>
            </a:r>
            <a:r>
              <a:rPr lang="ja-JP" altLang="en-US" dirty="0" smtClean="0"/>
              <a:t> </a:t>
            </a:r>
            <a:r>
              <a:rPr lang="en-US" altLang="ja-JP" dirty="0" smtClean="0"/>
              <a:t>(Secure Socket layer)</a:t>
            </a:r>
          </a:p>
          <a:p>
            <a:pPr lvl="1"/>
            <a:r>
              <a:rPr lang="ja-JP" altLang="en-US" dirty="0"/>
              <a:t>ネットワーク</a:t>
            </a:r>
            <a:r>
              <a:rPr lang="ja-JP" altLang="en-US" dirty="0" smtClean="0"/>
              <a:t>上で情報を暗号化するプロトコル</a:t>
            </a:r>
            <a:endParaRPr lang="en-US" altLang="ja-JP" dirty="0" smtClean="0"/>
          </a:p>
          <a:p>
            <a:pPr marL="457200" lvl="1" indent="0">
              <a:buNone/>
            </a:pPr>
            <a:r>
              <a:rPr lang="en-US" altLang="ja-JP" dirty="0"/>
              <a:t>HTTP</a:t>
            </a:r>
            <a:r>
              <a:rPr lang="ja-JP" altLang="en-US" dirty="0" smtClean="0"/>
              <a:t> → </a:t>
            </a:r>
            <a:r>
              <a:rPr lang="en-US" altLang="ja-JP" dirty="0"/>
              <a:t>HTTP</a:t>
            </a:r>
            <a:r>
              <a:rPr lang="ja-JP" altLang="en-US" dirty="0" smtClean="0"/>
              <a:t> </a:t>
            </a:r>
            <a:r>
              <a:rPr lang="en-US" altLang="ja-JP" dirty="0" smtClean="0"/>
              <a:t>over SSL(HTTPs),</a:t>
            </a:r>
            <a:r>
              <a:rPr lang="ja-JP" altLang="en-US" dirty="0" smtClean="0"/>
              <a:t> </a:t>
            </a:r>
            <a:r>
              <a:rPr lang="en-US" altLang="ja-JP" dirty="0" smtClean="0"/>
              <a:t>SMTP</a:t>
            </a:r>
            <a:r>
              <a:rPr lang="ja-JP" altLang="en-US" dirty="0" smtClean="0"/>
              <a:t> → </a:t>
            </a:r>
            <a:r>
              <a:rPr lang="en-US" altLang="ja-JP" dirty="0" smtClean="0"/>
              <a:t>SMTPs</a:t>
            </a:r>
          </a:p>
          <a:p>
            <a:pPr marL="457200" lvl="1" indent="0">
              <a:buNone/>
            </a:pPr>
            <a:r>
              <a:rPr lang="en-US" altLang="ja-JP" dirty="0" smtClean="0"/>
              <a:t>POP/IMAP </a:t>
            </a:r>
            <a:r>
              <a:rPr lang="ja-JP" altLang="en-US" dirty="0" smtClean="0"/>
              <a:t>→ </a:t>
            </a:r>
            <a:r>
              <a:rPr lang="en-US" altLang="ja-JP" dirty="0" smtClean="0"/>
              <a:t>POP/IMAP over SSL (POPs/IMAPs) </a:t>
            </a:r>
            <a:endParaRPr lang="en-US" altLang="ja-JP" dirty="0"/>
          </a:p>
          <a:p>
            <a:endParaRPr lang="en-US" altLang="ja-JP" dirty="0" smtClean="0"/>
          </a:p>
          <a:p>
            <a:r>
              <a:rPr lang="ja-JP" altLang="en-US" dirty="0" smtClean="0"/>
              <a:t>メールサーバにおける</a:t>
            </a:r>
            <a:r>
              <a:rPr lang="en-US" altLang="ja-JP" dirty="0" smtClean="0"/>
              <a:t>SSL</a:t>
            </a:r>
          </a:p>
          <a:p>
            <a:pPr lvl="1"/>
            <a:r>
              <a:rPr lang="en-US" altLang="ja-JP" dirty="0" smtClean="0"/>
              <a:t>SMTPs &amp;</a:t>
            </a:r>
            <a:r>
              <a:rPr lang="ja-JP" altLang="en-US" dirty="0" smtClean="0"/>
              <a:t> </a:t>
            </a:r>
            <a:r>
              <a:rPr lang="en-US" altLang="ja-JP" dirty="0" smtClean="0"/>
              <a:t>POPs/IMAPs </a:t>
            </a:r>
          </a:p>
          <a:p>
            <a:pPr marL="457200" lvl="1" indent="0">
              <a:buNone/>
            </a:pPr>
            <a:r>
              <a:rPr lang="en-US" altLang="ja-JP" dirty="0"/>
              <a:t>	</a:t>
            </a:r>
            <a:r>
              <a:rPr lang="ja-JP" altLang="en-US" dirty="0" smtClean="0"/>
              <a:t>送信</a:t>
            </a:r>
            <a:r>
              <a:rPr lang="ja-JP" altLang="en-US" dirty="0"/>
              <a:t>・</a:t>
            </a:r>
            <a:r>
              <a:rPr lang="ja-JP" altLang="en-US" dirty="0" smtClean="0"/>
              <a:t>受信</a:t>
            </a:r>
            <a:r>
              <a:rPr lang="ja-JP" altLang="en-US" dirty="0"/>
              <a:t>時の</a:t>
            </a:r>
            <a:r>
              <a:rPr lang="ja-JP" altLang="en-US" dirty="0" smtClean="0"/>
              <a:t>メール一覧・本文の暗号化</a:t>
            </a:r>
            <a:endParaRPr lang="en-US" altLang="ja-JP" dirty="0" smtClean="0"/>
          </a:p>
          <a:p>
            <a:pPr marL="457200" lvl="1" indent="0">
              <a:buNone/>
            </a:pPr>
            <a:r>
              <a:rPr lang="en-US" altLang="ja-JP" dirty="0"/>
              <a:t>	</a:t>
            </a:r>
            <a:r>
              <a:rPr lang="ja-JP" altLang="en-US" dirty="0"/>
              <a:t>メール取り出しのためのパスワードの暗号化</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16</a:t>
            </a:fld>
            <a:endParaRPr lang="en-US" altLang="ja-JP"/>
          </a:p>
        </p:txBody>
      </p:sp>
    </p:spTree>
    <p:extLst>
      <p:ext uri="{BB962C8B-B14F-4D97-AF65-F5344CB8AC3E}">
        <p14:creationId xmlns:p14="http://schemas.microsoft.com/office/powerpoint/2010/main" val="2222675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SMTPs</a:t>
            </a:r>
            <a:r>
              <a:rPr lang="ja-JP" altLang="en-US" dirty="0" smtClean="0"/>
              <a:t> 移行への経緯</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2011</a:t>
            </a:r>
            <a:r>
              <a:rPr lang="ja-JP" altLang="en-US" dirty="0" smtClean="0"/>
              <a:t>年度までのメールサーバ</a:t>
            </a:r>
            <a:endParaRPr lang="en-US" altLang="ja-JP" dirty="0" smtClean="0"/>
          </a:p>
          <a:p>
            <a:pPr lvl="1"/>
            <a:r>
              <a:rPr lang="en-US" altLang="ja-JP" dirty="0" smtClean="0"/>
              <a:t>SMTP</a:t>
            </a:r>
            <a:r>
              <a:rPr lang="ja-JP" altLang="en-US" dirty="0" smtClean="0"/>
              <a:t> を使用</a:t>
            </a:r>
            <a:r>
              <a:rPr lang="en-US" altLang="ja-JP" dirty="0" smtClean="0"/>
              <a:t>(25</a:t>
            </a:r>
            <a:r>
              <a:rPr lang="ja-JP" altLang="en-US" dirty="0" smtClean="0"/>
              <a:t> 番ポート</a:t>
            </a:r>
            <a:r>
              <a:rPr lang="en-US" altLang="ja-JP" dirty="0" smtClean="0"/>
              <a:t>)</a:t>
            </a:r>
          </a:p>
          <a:p>
            <a:pPr lvl="1"/>
            <a:r>
              <a:rPr lang="en-US" altLang="ja-JP" dirty="0" err="1" smtClean="0"/>
              <a:t>qmail</a:t>
            </a:r>
            <a:r>
              <a:rPr lang="en-US" altLang="ja-JP" dirty="0" smtClean="0"/>
              <a:t> </a:t>
            </a:r>
            <a:r>
              <a:rPr lang="ja-JP" altLang="en-US" dirty="0" smtClean="0"/>
              <a:t>の</a:t>
            </a:r>
            <a:r>
              <a:rPr lang="en-US" altLang="ja-JP" dirty="0" err="1" smtClean="0"/>
              <a:t>rcpthosts</a:t>
            </a:r>
            <a:r>
              <a:rPr lang="en-US" altLang="ja-JP" dirty="0" smtClean="0"/>
              <a:t> </a:t>
            </a:r>
            <a:r>
              <a:rPr lang="ja-JP" altLang="en-US" dirty="0"/>
              <a:t>による</a:t>
            </a:r>
            <a:r>
              <a:rPr lang="ja-JP" altLang="en-US" dirty="0" smtClean="0"/>
              <a:t>ホスト認証</a:t>
            </a:r>
            <a:endParaRPr lang="en-US" altLang="ja-JP" dirty="0"/>
          </a:p>
          <a:p>
            <a:pPr marL="457200" lvl="1" indent="0">
              <a:buNone/>
            </a:pPr>
            <a:r>
              <a:rPr lang="en-US" altLang="ja-JP" dirty="0" smtClean="0"/>
              <a:t>	</a:t>
            </a:r>
            <a:r>
              <a:rPr lang="ja-JP" altLang="en-US" dirty="0" smtClean="0"/>
              <a:t>外部からのメールは送信されない</a:t>
            </a:r>
            <a:endParaRPr lang="en-US" altLang="ja-JP" dirty="0" smtClean="0"/>
          </a:p>
          <a:p>
            <a:pPr lvl="1"/>
            <a:r>
              <a:rPr lang="en-US" altLang="ja-JP" dirty="0" smtClean="0"/>
              <a:t>HINES</a:t>
            </a:r>
            <a:r>
              <a:rPr lang="ja-JP" altLang="en-US" dirty="0" smtClean="0"/>
              <a:t> で外部からの</a:t>
            </a:r>
            <a:r>
              <a:rPr lang="en-US" altLang="ja-JP" dirty="0" smtClean="0"/>
              <a:t>25</a:t>
            </a:r>
            <a:r>
              <a:rPr lang="ja-JP" altLang="en-US" dirty="0" smtClean="0"/>
              <a:t>番ポートへの通信を制限</a:t>
            </a:r>
            <a:endParaRPr lang="en-US" altLang="ja-JP" dirty="0" smtClean="0"/>
          </a:p>
          <a:p>
            <a:pPr lvl="1"/>
            <a:r>
              <a:rPr lang="ja-JP" altLang="en-US" dirty="0" smtClean="0"/>
              <a:t>ただし平文通信</a:t>
            </a:r>
            <a:endParaRPr lang="en-US" altLang="ja-JP" dirty="0"/>
          </a:p>
          <a:p>
            <a:endParaRPr lang="en-US" altLang="ja-JP" dirty="0" smtClean="0"/>
          </a:p>
          <a:p>
            <a:r>
              <a:rPr lang="en-US" altLang="ja-JP" dirty="0" smtClean="0"/>
              <a:t>2012</a:t>
            </a:r>
            <a:r>
              <a:rPr lang="ja-JP" altLang="en-US" dirty="0" smtClean="0"/>
              <a:t>年度メールサーバでは</a:t>
            </a:r>
            <a:r>
              <a:rPr lang="en-US" altLang="ja-JP" dirty="0" smtClean="0"/>
              <a:t>…</a:t>
            </a:r>
          </a:p>
          <a:p>
            <a:pPr lvl="1"/>
            <a:r>
              <a:rPr lang="en-US" altLang="ja-JP" dirty="0" smtClean="0"/>
              <a:t>SMTPs</a:t>
            </a:r>
            <a:r>
              <a:rPr lang="ja-JP" altLang="en-US" dirty="0" smtClean="0"/>
              <a:t> を用いた暗号化通信を目指した</a:t>
            </a: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17</a:t>
            </a:fld>
            <a:endParaRPr lang="en-US" altLang="ja-JP"/>
          </a:p>
        </p:txBody>
      </p:sp>
      <p:sp>
        <p:nvSpPr>
          <p:cNvPr id="5" name="テキスト ボックス 4"/>
          <p:cNvSpPr txBox="1"/>
          <p:nvPr/>
        </p:nvSpPr>
        <p:spPr>
          <a:xfrm>
            <a:off x="3707904" y="3770819"/>
            <a:ext cx="4176464" cy="646331"/>
          </a:xfrm>
          <a:prstGeom prst="rect">
            <a:avLst/>
          </a:prstGeom>
          <a:noFill/>
        </p:spPr>
        <p:txBody>
          <a:bodyPr wrap="square" rtlCol="0">
            <a:spAutoFit/>
          </a:bodyPr>
          <a:lstStyle/>
          <a:p>
            <a:r>
              <a:rPr lang="ja-JP" altLang="en-US" sz="3600" dirty="0" smtClean="0">
                <a:solidFill>
                  <a:srgbClr val="FF0000"/>
                </a:solidFill>
              </a:rPr>
              <a:t>⇒暗号化したい</a:t>
            </a:r>
            <a:endParaRPr kumimoji="1" lang="ja-JP" altLang="en-US" sz="3600" dirty="0">
              <a:solidFill>
                <a:srgbClr val="FF0000"/>
              </a:solidFill>
            </a:endParaRPr>
          </a:p>
        </p:txBody>
      </p:sp>
    </p:spTree>
    <p:extLst>
      <p:ext uri="{BB962C8B-B14F-4D97-AF65-F5344CB8AC3E}">
        <p14:creationId xmlns:p14="http://schemas.microsoft.com/office/powerpoint/2010/main" val="240935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wipe(down)">
                                      <p:cBhvr>
                                        <p:cTn id="12" dur="500"/>
                                        <p:tgtEl>
                                          <p:spTgt spid="3">
                                            <p:txEl>
                                              <p:pRg st="7" end="7"/>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wipe(down)">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SMTPs</a:t>
            </a:r>
            <a:r>
              <a:rPr lang="ja-JP" altLang="en-US" dirty="0" smtClean="0"/>
              <a:t> 移行への経緯</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2011</a:t>
            </a:r>
            <a:r>
              <a:rPr lang="ja-JP" altLang="en-US" dirty="0" smtClean="0"/>
              <a:t>年度までのメールサーバ</a:t>
            </a:r>
            <a:endParaRPr lang="en-US" altLang="ja-JP" dirty="0" smtClean="0"/>
          </a:p>
          <a:p>
            <a:pPr lvl="1"/>
            <a:r>
              <a:rPr lang="en-US" altLang="ja-JP" dirty="0" smtClean="0"/>
              <a:t>SMTP</a:t>
            </a:r>
            <a:r>
              <a:rPr lang="ja-JP" altLang="en-US" dirty="0" smtClean="0"/>
              <a:t> を使用</a:t>
            </a:r>
            <a:r>
              <a:rPr lang="en-US" altLang="ja-JP" dirty="0" smtClean="0"/>
              <a:t>(25</a:t>
            </a:r>
            <a:r>
              <a:rPr lang="ja-JP" altLang="en-US" dirty="0" smtClean="0"/>
              <a:t> 番ポート</a:t>
            </a:r>
            <a:r>
              <a:rPr lang="en-US" altLang="ja-JP" dirty="0" smtClean="0"/>
              <a:t>)</a:t>
            </a:r>
          </a:p>
          <a:p>
            <a:pPr lvl="1"/>
            <a:r>
              <a:rPr lang="en-US" altLang="ja-JP" dirty="0" err="1" smtClean="0"/>
              <a:t>qmail</a:t>
            </a:r>
            <a:r>
              <a:rPr lang="en-US" altLang="ja-JP" dirty="0" smtClean="0"/>
              <a:t> </a:t>
            </a:r>
            <a:r>
              <a:rPr lang="ja-JP" altLang="en-US" dirty="0" smtClean="0"/>
              <a:t>の</a:t>
            </a:r>
            <a:r>
              <a:rPr lang="en-US" altLang="ja-JP" dirty="0" err="1" smtClean="0"/>
              <a:t>rcpthosts</a:t>
            </a:r>
            <a:r>
              <a:rPr lang="en-US" altLang="ja-JP" dirty="0" smtClean="0"/>
              <a:t> </a:t>
            </a:r>
            <a:r>
              <a:rPr lang="ja-JP" altLang="en-US" dirty="0"/>
              <a:t>による</a:t>
            </a:r>
            <a:r>
              <a:rPr lang="ja-JP" altLang="en-US" dirty="0" smtClean="0"/>
              <a:t>ホスト認証</a:t>
            </a:r>
            <a:endParaRPr lang="en-US" altLang="ja-JP" dirty="0"/>
          </a:p>
          <a:p>
            <a:pPr marL="457200" lvl="1" indent="0">
              <a:buNone/>
            </a:pPr>
            <a:r>
              <a:rPr lang="en-US" altLang="ja-JP" dirty="0" smtClean="0"/>
              <a:t>	</a:t>
            </a:r>
            <a:r>
              <a:rPr lang="ja-JP" altLang="en-US" dirty="0" smtClean="0"/>
              <a:t>外部からのメールは送信されない</a:t>
            </a:r>
            <a:endParaRPr lang="en-US" altLang="ja-JP" dirty="0" smtClean="0"/>
          </a:p>
          <a:p>
            <a:pPr lvl="1"/>
            <a:r>
              <a:rPr lang="en-US" altLang="ja-JP" dirty="0" smtClean="0"/>
              <a:t>HINES</a:t>
            </a:r>
            <a:r>
              <a:rPr lang="ja-JP" altLang="en-US" dirty="0" smtClean="0"/>
              <a:t> で外部からの</a:t>
            </a:r>
            <a:r>
              <a:rPr lang="en-US" altLang="ja-JP" dirty="0" smtClean="0"/>
              <a:t>25</a:t>
            </a:r>
            <a:r>
              <a:rPr lang="ja-JP" altLang="en-US" dirty="0" smtClean="0"/>
              <a:t>番ポートへの通信を制限</a:t>
            </a:r>
            <a:endParaRPr lang="en-US" altLang="ja-JP" dirty="0" smtClean="0"/>
          </a:p>
          <a:p>
            <a:pPr lvl="1"/>
            <a:r>
              <a:rPr lang="ja-JP" altLang="en-US" dirty="0" smtClean="0"/>
              <a:t>ただし平文通信</a:t>
            </a:r>
            <a:endParaRPr lang="en-US" altLang="ja-JP" dirty="0"/>
          </a:p>
          <a:p>
            <a:endParaRPr lang="en-US" altLang="ja-JP" dirty="0" smtClean="0"/>
          </a:p>
          <a:p>
            <a:r>
              <a:rPr lang="en-US" altLang="ja-JP" dirty="0" smtClean="0"/>
              <a:t>2012</a:t>
            </a:r>
            <a:r>
              <a:rPr lang="ja-JP" altLang="en-US" dirty="0" smtClean="0"/>
              <a:t>年度メールサーバでは</a:t>
            </a:r>
            <a:r>
              <a:rPr lang="en-US" altLang="ja-JP" dirty="0" smtClean="0"/>
              <a:t>…</a:t>
            </a:r>
          </a:p>
          <a:p>
            <a:pPr lvl="1"/>
            <a:r>
              <a:rPr lang="en-US" altLang="ja-JP" dirty="0" smtClean="0"/>
              <a:t>SMTPs</a:t>
            </a:r>
            <a:r>
              <a:rPr lang="ja-JP" altLang="en-US" dirty="0" smtClean="0"/>
              <a:t> を用いた暗号化通信を目指した</a:t>
            </a: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18</a:t>
            </a:fld>
            <a:endParaRPr lang="en-US" altLang="ja-JP"/>
          </a:p>
        </p:txBody>
      </p:sp>
      <p:sp>
        <p:nvSpPr>
          <p:cNvPr id="5" name="テキスト ボックス 4"/>
          <p:cNvSpPr txBox="1"/>
          <p:nvPr/>
        </p:nvSpPr>
        <p:spPr>
          <a:xfrm>
            <a:off x="3707904" y="3770819"/>
            <a:ext cx="4176464" cy="646331"/>
          </a:xfrm>
          <a:prstGeom prst="rect">
            <a:avLst/>
          </a:prstGeom>
          <a:noFill/>
        </p:spPr>
        <p:txBody>
          <a:bodyPr wrap="square" rtlCol="0">
            <a:spAutoFit/>
          </a:bodyPr>
          <a:lstStyle/>
          <a:p>
            <a:r>
              <a:rPr lang="ja-JP" altLang="en-US" sz="3600" dirty="0" smtClean="0">
                <a:solidFill>
                  <a:srgbClr val="FF0000"/>
                </a:solidFill>
              </a:rPr>
              <a:t>⇒暗号化したい</a:t>
            </a:r>
            <a:endParaRPr kumimoji="1" lang="ja-JP" altLang="en-US" sz="3600" dirty="0">
              <a:solidFill>
                <a:srgbClr val="FF0000"/>
              </a:solidFill>
            </a:endParaRPr>
          </a:p>
        </p:txBody>
      </p:sp>
      <p:sp>
        <p:nvSpPr>
          <p:cNvPr id="6" name="テキスト ボックス 5"/>
          <p:cNvSpPr txBox="1"/>
          <p:nvPr/>
        </p:nvSpPr>
        <p:spPr>
          <a:xfrm>
            <a:off x="2915816" y="4869160"/>
            <a:ext cx="3672408" cy="1569660"/>
          </a:xfrm>
          <a:prstGeom prst="rect">
            <a:avLst/>
          </a:prstGeom>
          <a:solidFill>
            <a:srgbClr val="FFFF00"/>
          </a:solidFill>
        </p:spPr>
        <p:txBody>
          <a:bodyPr wrap="square" rtlCol="0">
            <a:spAutoFit/>
          </a:bodyPr>
          <a:lstStyle/>
          <a:p>
            <a:pPr algn="ctr"/>
            <a:r>
              <a:rPr kumimoji="1" lang="ja-JP" altLang="en-US" sz="9600" dirty="0" smtClean="0">
                <a:solidFill>
                  <a:srgbClr val="FF0000"/>
                </a:solidFill>
              </a:rPr>
              <a:t>失敗</a:t>
            </a:r>
            <a:endParaRPr kumimoji="1" lang="ja-JP" altLang="en-US" sz="9600" dirty="0">
              <a:solidFill>
                <a:srgbClr val="FF0000"/>
              </a:solidFill>
            </a:endParaRPr>
          </a:p>
        </p:txBody>
      </p:sp>
    </p:spTree>
    <p:extLst>
      <p:ext uri="{BB962C8B-B14F-4D97-AF65-F5344CB8AC3E}">
        <p14:creationId xmlns:p14="http://schemas.microsoft.com/office/powerpoint/2010/main" val="3236410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F30C0B90-4634-4C58-97BF-C83CF7289530}" type="slidenum">
              <a:rPr lang="en-US" altLang="ja-JP" smtClean="0"/>
              <a:pPr/>
              <a:t>1</a:t>
            </a:fld>
            <a:r>
              <a:rPr lang="en-US" altLang="ja-JP" dirty="0" smtClean="0"/>
              <a:t>/43</a:t>
            </a:r>
            <a:endParaRPr lang="en-US" altLang="ja-JP" dirty="0"/>
          </a:p>
        </p:txBody>
      </p:sp>
      <p:sp>
        <p:nvSpPr>
          <p:cNvPr id="4098" name="Rectangle 2"/>
          <p:cNvSpPr>
            <a:spLocks noGrp="1" noChangeArrowheads="1"/>
          </p:cNvSpPr>
          <p:nvPr>
            <p:ph type="title"/>
          </p:nvPr>
        </p:nvSpPr>
        <p:spPr/>
        <p:txBody>
          <a:bodyPr/>
          <a:lstStyle/>
          <a:p>
            <a:pPr algn="ctr"/>
            <a:r>
              <a:rPr lang="ja-JP" altLang="en-US" dirty="0"/>
              <a:t>目次</a:t>
            </a:r>
            <a:endParaRPr lang="ja-JP" altLang="ja-JP" dirty="0"/>
          </a:p>
        </p:txBody>
      </p:sp>
      <p:sp>
        <p:nvSpPr>
          <p:cNvPr id="4099" name="Rectangle 3"/>
          <p:cNvSpPr>
            <a:spLocks noGrp="1" noChangeArrowheads="1"/>
          </p:cNvSpPr>
          <p:nvPr>
            <p:ph type="body" idx="1"/>
          </p:nvPr>
        </p:nvSpPr>
        <p:spPr/>
        <p:txBody>
          <a:bodyPr/>
          <a:lstStyle/>
          <a:p>
            <a:pPr>
              <a:buFont typeface="Arial" pitchFamily="34" charset="0"/>
              <a:buChar char="•"/>
            </a:pPr>
            <a:r>
              <a:rPr lang="ja-JP" altLang="en-US" dirty="0" smtClean="0"/>
              <a:t>メール配送</a:t>
            </a:r>
            <a:r>
              <a:rPr lang="ja-JP" altLang="en-US" dirty="0"/>
              <a:t>システム</a:t>
            </a:r>
            <a:endParaRPr lang="en-US" altLang="ja-JP" dirty="0" smtClean="0"/>
          </a:p>
          <a:p>
            <a:pPr>
              <a:buFont typeface="Arial" pitchFamily="34" charset="0"/>
              <a:buChar char="•"/>
            </a:pPr>
            <a:r>
              <a:rPr lang="ja-JP" altLang="en-US" dirty="0"/>
              <a:t>ここ最近</a:t>
            </a:r>
            <a:r>
              <a:rPr lang="ja-JP" altLang="en-US" dirty="0" smtClean="0"/>
              <a:t>の</a:t>
            </a:r>
            <a:r>
              <a:rPr lang="en-US" altLang="ja-JP" dirty="0" err="1" smtClean="0"/>
              <a:t>EPMail</a:t>
            </a:r>
            <a:r>
              <a:rPr lang="ja-JP" altLang="en-US" dirty="0" smtClean="0"/>
              <a:t>サーバ</a:t>
            </a:r>
            <a:endParaRPr lang="en-US" altLang="ja-JP" dirty="0" smtClean="0"/>
          </a:p>
          <a:p>
            <a:pPr>
              <a:buFont typeface="Arial" pitchFamily="34" charset="0"/>
              <a:buChar char="•"/>
            </a:pPr>
            <a:r>
              <a:rPr lang="ja-JP" altLang="en-US" dirty="0" smtClean="0"/>
              <a:t>現行</a:t>
            </a:r>
            <a:r>
              <a:rPr lang="en-US" altLang="ja-JP" dirty="0" err="1" smtClean="0"/>
              <a:t>EPMail</a:t>
            </a:r>
            <a:r>
              <a:rPr lang="ja-JP" altLang="en-US" dirty="0"/>
              <a:t>サーバの課題</a:t>
            </a:r>
            <a:endParaRPr lang="en-US" altLang="ja-JP" dirty="0" smtClean="0"/>
          </a:p>
          <a:p>
            <a:pPr>
              <a:buFont typeface="Arial" pitchFamily="34" charset="0"/>
              <a:buChar char="•"/>
            </a:pPr>
            <a:r>
              <a:rPr lang="ja-JP" altLang="en-US" dirty="0" smtClean="0"/>
              <a:t>まとめ</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なぜ</a:t>
            </a:r>
            <a:r>
              <a:rPr lang="en-US" altLang="ja-JP" dirty="0" smtClean="0"/>
              <a:t>SMTPs</a:t>
            </a:r>
            <a:r>
              <a:rPr lang="ja-JP" altLang="en-US" dirty="0" smtClean="0"/>
              <a:t> 導入は失敗したのか？</a:t>
            </a:r>
            <a:endParaRPr kumimoji="1" lang="ja-JP" altLang="en-US" dirty="0"/>
          </a:p>
        </p:txBody>
      </p:sp>
      <p:sp>
        <p:nvSpPr>
          <p:cNvPr id="3" name="コンテンツ プレースホルダ 2"/>
          <p:cNvSpPr>
            <a:spLocks noGrp="1"/>
          </p:cNvSpPr>
          <p:nvPr>
            <p:ph idx="1"/>
          </p:nvPr>
        </p:nvSpPr>
        <p:spPr>
          <a:xfrm>
            <a:off x="179512" y="1219200"/>
            <a:ext cx="9073008" cy="5378152"/>
          </a:xfrm>
        </p:spPr>
        <p:txBody>
          <a:bodyPr/>
          <a:lstStyle/>
          <a:p>
            <a:r>
              <a:rPr lang="en-US" altLang="ja-JP" dirty="0" smtClean="0"/>
              <a:t>2012</a:t>
            </a:r>
            <a:r>
              <a:rPr lang="ja-JP" altLang="en-US" dirty="0" smtClean="0"/>
              <a:t>年度メールサーバ</a:t>
            </a:r>
            <a:endParaRPr lang="en-US" altLang="ja-JP" dirty="0" smtClean="0"/>
          </a:p>
          <a:p>
            <a:pPr lvl="1"/>
            <a:r>
              <a:rPr lang="en-US" altLang="ja-JP" dirty="0" smtClean="0"/>
              <a:t>SMTPs</a:t>
            </a:r>
            <a:r>
              <a:rPr lang="ja-JP" altLang="en-US" dirty="0" smtClean="0"/>
              <a:t> </a:t>
            </a:r>
            <a:r>
              <a:rPr lang="en-US" altLang="ja-JP" dirty="0"/>
              <a:t>(465</a:t>
            </a:r>
            <a:r>
              <a:rPr lang="ja-JP" altLang="en-US" dirty="0"/>
              <a:t> 番ポート</a:t>
            </a:r>
            <a:r>
              <a:rPr lang="en-US" altLang="ja-JP" dirty="0"/>
              <a:t>)</a:t>
            </a:r>
            <a:r>
              <a:rPr lang="ja-JP" altLang="en-US" dirty="0" smtClean="0"/>
              <a:t>を使用していた</a:t>
            </a:r>
            <a:endParaRPr lang="en-US" altLang="ja-JP" dirty="0" smtClean="0"/>
          </a:p>
          <a:p>
            <a:pPr lvl="1"/>
            <a:r>
              <a:rPr lang="ja-JP" altLang="en-US" dirty="0" smtClean="0"/>
              <a:t>暗号化通信は可能</a:t>
            </a:r>
            <a:endParaRPr lang="en-US" altLang="ja-JP" dirty="0" smtClean="0"/>
          </a:p>
          <a:p>
            <a:pPr lvl="1"/>
            <a:r>
              <a:rPr lang="en-US" altLang="ja-JP" dirty="0" err="1" smtClean="0"/>
              <a:t>rcpthosts</a:t>
            </a:r>
            <a:r>
              <a:rPr lang="en-US" altLang="ja-JP" dirty="0" smtClean="0"/>
              <a:t> </a:t>
            </a:r>
            <a:r>
              <a:rPr lang="ja-JP" altLang="en-US" dirty="0" smtClean="0"/>
              <a:t>のユーザ認証は</a:t>
            </a:r>
            <a:r>
              <a:rPr lang="en-US" altLang="ja-JP" dirty="0" smtClean="0"/>
              <a:t>25</a:t>
            </a:r>
            <a:r>
              <a:rPr lang="ja-JP" altLang="en-US" dirty="0" smtClean="0"/>
              <a:t>番ポートのみ</a:t>
            </a:r>
            <a:r>
              <a:rPr lang="en-US" altLang="ja-JP" dirty="0" smtClean="0"/>
              <a:t>?(</a:t>
            </a:r>
            <a:r>
              <a:rPr lang="ja-JP" altLang="en-US" dirty="0" smtClean="0"/>
              <a:t>不明</a:t>
            </a:r>
            <a:r>
              <a:rPr lang="en-US" altLang="ja-JP" dirty="0" smtClean="0"/>
              <a:t>)</a:t>
            </a:r>
          </a:p>
          <a:p>
            <a:pPr lvl="1"/>
            <a:r>
              <a:rPr lang="en-US" altLang="ja-JP" dirty="0" smtClean="0"/>
              <a:t>HINES</a:t>
            </a:r>
            <a:r>
              <a:rPr lang="ja-JP" altLang="en-US" dirty="0" smtClean="0"/>
              <a:t> も</a:t>
            </a:r>
            <a:r>
              <a:rPr lang="en-US" altLang="ja-JP" dirty="0" smtClean="0"/>
              <a:t>465</a:t>
            </a:r>
            <a:r>
              <a:rPr lang="ja-JP" altLang="en-US" dirty="0" smtClean="0"/>
              <a:t> 番ポートはスルー</a:t>
            </a:r>
            <a:endParaRPr lang="en-US" altLang="ja-JP" dirty="0" smtClean="0"/>
          </a:p>
          <a:p>
            <a:pPr marL="457200" lvl="1" indent="0">
              <a:buNone/>
            </a:pPr>
            <a:r>
              <a:rPr lang="en-US" altLang="ja-JP" dirty="0"/>
              <a:t>	</a:t>
            </a:r>
            <a:r>
              <a:rPr lang="ja-JP" altLang="en-US" b="1" dirty="0">
                <a:solidFill>
                  <a:srgbClr val="FF0000"/>
                </a:solidFill>
              </a:rPr>
              <a:t>外部</a:t>
            </a:r>
            <a:r>
              <a:rPr lang="ja-JP" altLang="en-US" b="1" dirty="0" smtClean="0">
                <a:solidFill>
                  <a:srgbClr val="FF0000"/>
                </a:solidFill>
              </a:rPr>
              <a:t>から</a:t>
            </a:r>
            <a:r>
              <a:rPr lang="en-US" altLang="ja-JP" b="1" dirty="0" smtClean="0">
                <a:solidFill>
                  <a:srgbClr val="FF0000"/>
                </a:solidFill>
              </a:rPr>
              <a:t>EP</a:t>
            </a:r>
            <a:r>
              <a:rPr lang="ja-JP" altLang="en-US" b="1" dirty="0" smtClean="0">
                <a:solidFill>
                  <a:srgbClr val="FF0000"/>
                </a:solidFill>
              </a:rPr>
              <a:t>メールサーバを使って</a:t>
            </a:r>
            <a:endParaRPr lang="en-US" altLang="ja-JP" b="1" dirty="0" smtClean="0">
              <a:solidFill>
                <a:srgbClr val="FF0000"/>
              </a:solidFill>
            </a:endParaRPr>
          </a:p>
          <a:p>
            <a:pPr marL="457200" lvl="1" indent="0">
              <a:buNone/>
            </a:pPr>
            <a:r>
              <a:rPr lang="en-US" altLang="ja-JP" b="1" dirty="0" smtClean="0">
                <a:solidFill>
                  <a:srgbClr val="FF0000"/>
                </a:solidFill>
              </a:rPr>
              <a:t>	</a:t>
            </a:r>
            <a:r>
              <a:rPr lang="ja-JP" altLang="en-US" b="1" dirty="0" smtClean="0">
                <a:solidFill>
                  <a:srgbClr val="FF0000"/>
                </a:solidFill>
              </a:rPr>
              <a:t>外部</a:t>
            </a:r>
            <a:r>
              <a:rPr lang="ja-JP" altLang="en-US" b="1" dirty="0">
                <a:solidFill>
                  <a:srgbClr val="FF0000"/>
                </a:solidFill>
              </a:rPr>
              <a:t>に向けて</a:t>
            </a:r>
            <a:r>
              <a:rPr lang="ja-JP" altLang="en-US" b="1" dirty="0" smtClean="0">
                <a:solidFill>
                  <a:srgbClr val="FF0000"/>
                </a:solidFill>
              </a:rPr>
              <a:t>メールを送信できてしまう</a:t>
            </a:r>
            <a:endParaRPr lang="en-US" altLang="ja-JP" b="1" dirty="0">
              <a:solidFill>
                <a:srgbClr val="FF0000"/>
              </a:solidFill>
            </a:endParaRPr>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19</a:t>
            </a:fld>
            <a:endParaRPr lang="en-US" altLang="ja-JP"/>
          </a:p>
        </p:txBody>
      </p:sp>
      <p:sp>
        <p:nvSpPr>
          <p:cNvPr id="6" name="テキスト ボックス 5"/>
          <p:cNvSpPr txBox="1"/>
          <p:nvPr/>
        </p:nvSpPr>
        <p:spPr>
          <a:xfrm>
            <a:off x="252028" y="5013176"/>
            <a:ext cx="8892480" cy="954107"/>
          </a:xfrm>
          <a:prstGeom prst="rect">
            <a:avLst/>
          </a:prstGeom>
          <a:noFill/>
        </p:spPr>
        <p:txBody>
          <a:bodyPr wrap="square" rtlCol="0">
            <a:spAutoFit/>
          </a:bodyPr>
          <a:lstStyle/>
          <a:p>
            <a:r>
              <a:rPr lang="en-US" altLang="ja-JP" dirty="0" smtClean="0"/>
              <a:t>OB</a:t>
            </a:r>
            <a:r>
              <a:rPr lang="ja-JP" altLang="en-US" dirty="0"/>
              <a:t>である</a:t>
            </a:r>
            <a:r>
              <a:rPr lang="en-US" altLang="ja-JP" dirty="0" smtClean="0"/>
              <a:t>SSK</a:t>
            </a:r>
            <a:r>
              <a:rPr kumimoji="1" lang="ja-JP" altLang="en-US" dirty="0" err="1" smtClean="0"/>
              <a:t>さん</a:t>
            </a:r>
            <a:r>
              <a:rPr lang="en-US" altLang="ja-JP" dirty="0" smtClean="0"/>
              <a:t>([</a:t>
            </a:r>
            <a:r>
              <a:rPr lang="en-US" altLang="ja-JP" dirty="0" err="1" smtClean="0"/>
              <a:t>epcore</a:t>
            </a:r>
            <a:r>
              <a:rPr lang="en-US" altLang="ja-JP" dirty="0" smtClean="0"/>
              <a:t>-ml </a:t>
            </a:r>
            <a:r>
              <a:rPr lang="en-US" altLang="ja-JP" dirty="0"/>
              <a:t>: 10369</a:t>
            </a:r>
            <a:r>
              <a:rPr lang="en-US" altLang="ja-JP" dirty="0" smtClean="0"/>
              <a:t>] </a:t>
            </a:r>
            <a:r>
              <a:rPr lang="ja-JP" altLang="en-US" dirty="0" smtClean="0"/>
              <a:t>参照</a:t>
            </a:r>
            <a:r>
              <a:rPr lang="en-US" altLang="ja-JP" dirty="0" smtClean="0"/>
              <a:t>)</a:t>
            </a:r>
            <a:endParaRPr kumimoji="1" lang="en-US" altLang="ja-JP" dirty="0" smtClean="0"/>
          </a:p>
          <a:p>
            <a:r>
              <a:rPr kumimoji="1" lang="ja-JP" altLang="en-US" sz="3200" dirty="0" smtClean="0"/>
              <a:t>「</a:t>
            </a:r>
            <a:r>
              <a:rPr lang="ja-JP" altLang="en-US" sz="3200" dirty="0"/>
              <a:t>なんでこんなマヌケな設定になってるんですか</a:t>
            </a:r>
            <a:r>
              <a:rPr lang="en-US" altLang="ja-JP" sz="3200" dirty="0"/>
              <a:t>?</a:t>
            </a:r>
            <a:r>
              <a:rPr kumimoji="1" lang="ja-JP" altLang="en-US" sz="3200" dirty="0" smtClean="0"/>
              <a:t>」</a:t>
            </a:r>
            <a:endParaRPr kumimoji="1" lang="ja-JP" altLang="en-US" sz="3200" dirty="0"/>
          </a:p>
        </p:txBody>
      </p:sp>
      <p:sp>
        <p:nvSpPr>
          <p:cNvPr id="5" name="テキスト ボックス 4"/>
          <p:cNvSpPr txBox="1"/>
          <p:nvPr/>
        </p:nvSpPr>
        <p:spPr>
          <a:xfrm>
            <a:off x="6948264" y="5967283"/>
            <a:ext cx="1872208" cy="369332"/>
          </a:xfrm>
          <a:prstGeom prst="rect">
            <a:avLst/>
          </a:prstGeom>
          <a:noFill/>
        </p:spPr>
        <p:txBody>
          <a:bodyPr wrap="square" rtlCol="0">
            <a:spAutoFit/>
          </a:bodyPr>
          <a:lstStyle/>
          <a:p>
            <a:r>
              <a:rPr kumimoji="1" lang="ja-JP" altLang="en-US" sz="1800" dirty="0" smtClean="0"/>
              <a:t>すみません</a:t>
            </a:r>
            <a:r>
              <a:rPr kumimoji="1" lang="ja-JP" altLang="en-US" sz="1800" dirty="0" err="1" smtClean="0"/>
              <a:t>．．．</a:t>
            </a:r>
            <a:endParaRPr kumimoji="1" lang="ja-JP" altLang="en-US" sz="1800" dirty="0"/>
          </a:p>
        </p:txBody>
      </p:sp>
    </p:spTree>
    <p:extLst>
      <p:ext uri="{BB962C8B-B14F-4D97-AF65-F5344CB8AC3E}">
        <p14:creationId xmlns:p14="http://schemas.microsoft.com/office/powerpoint/2010/main" val="81872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SMTPs</a:t>
            </a:r>
            <a:r>
              <a:rPr lang="ja-JP" altLang="en-US" dirty="0" smtClean="0"/>
              <a:t> 利用のために</a:t>
            </a:r>
            <a:endParaRPr kumimoji="1" lang="ja-JP" altLang="en-US" dirty="0"/>
          </a:p>
        </p:txBody>
      </p:sp>
      <p:sp>
        <p:nvSpPr>
          <p:cNvPr id="3" name="コンテンツ プレースホルダ 2"/>
          <p:cNvSpPr>
            <a:spLocks noGrp="1"/>
          </p:cNvSpPr>
          <p:nvPr>
            <p:ph idx="1"/>
          </p:nvPr>
        </p:nvSpPr>
        <p:spPr>
          <a:xfrm>
            <a:off x="179512" y="1219200"/>
            <a:ext cx="9073008" cy="5378152"/>
          </a:xfrm>
        </p:spPr>
        <p:txBody>
          <a:bodyPr/>
          <a:lstStyle/>
          <a:p>
            <a:r>
              <a:rPr lang="en-US" altLang="ja-JP" dirty="0" smtClean="0"/>
              <a:t>SMTP-</a:t>
            </a:r>
            <a:r>
              <a:rPr lang="en-US" altLang="ja-JP" dirty="0" err="1" smtClean="0"/>
              <a:t>auth</a:t>
            </a:r>
            <a:r>
              <a:rPr lang="ja-JP" altLang="en-US" dirty="0" smtClean="0"/>
              <a:t> の導入</a:t>
            </a:r>
            <a:endParaRPr lang="en-US" altLang="ja-JP" dirty="0" smtClean="0"/>
          </a:p>
          <a:p>
            <a:pPr lvl="1"/>
            <a:r>
              <a:rPr lang="en-US" altLang="ja-JP" dirty="0" smtClean="0"/>
              <a:t>SMTP</a:t>
            </a:r>
            <a:r>
              <a:rPr lang="ja-JP" altLang="en-US" dirty="0" smtClean="0"/>
              <a:t> </a:t>
            </a:r>
            <a:r>
              <a:rPr lang="en-US" altLang="ja-JP" dirty="0" smtClean="0"/>
              <a:t>Authentication</a:t>
            </a:r>
            <a:r>
              <a:rPr lang="ja-JP" altLang="en-US" dirty="0" smtClean="0"/>
              <a:t>：</a:t>
            </a:r>
            <a:r>
              <a:rPr lang="en-US" altLang="ja-JP" dirty="0" smtClean="0"/>
              <a:t>SMTP</a:t>
            </a:r>
            <a:r>
              <a:rPr lang="ja-JP" altLang="en-US" dirty="0"/>
              <a:t>の</a:t>
            </a:r>
            <a:r>
              <a:rPr lang="ja-JP" altLang="en-US" dirty="0" smtClean="0"/>
              <a:t>ユーザ認証機能</a:t>
            </a:r>
            <a:endParaRPr lang="en-US" altLang="ja-JP" dirty="0"/>
          </a:p>
          <a:p>
            <a:pPr marL="457200" lvl="1" indent="0">
              <a:buNone/>
            </a:pPr>
            <a:r>
              <a:rPr lang="en-US" altLang="ja-JP" dirty="0" smtClean="0"/>
              <a:t>	</a:t>
            </a:r>
            <a:r>
              <a:rPr lang="ja-JP" altLang="en-US" dirty="0" smtClean="0"/>
              <a:t>ユーザアカウントとパスワードの認証</a:t>
            </a:r>
          </a:p>
          <a:p>
            <a:pPr marL="457200" lvl="1" indent="0">
              <a:buNone/>
            </a:pPr>
            <a:r>
              <a:rPr lang="ja-JP" altLang="en-US" dirty="0" smtClean="0"/>
              <a:t>しかし，</a:t>
            </a:r>
            <a:r>
              <a:rPr lang="en-US" altLang="ja-JP" dirty="0" smtClean="0"/>
              <a:t>2013/01/25</a:t>
            </a:r>
            <a:r>
              <a:rPr lang="ja-JP" altLang="en-US" dirty="0" smtClean="0"/>
              <a:t>  </a:t>
            </a:r>
            <a:r>
              <a:rPr lang="en-US" altLang="ja-JP" dirty="0" smtClean="0"/>
              <a:t>0:00-2:40</a:t>
            </a:r>
            <a:r>
              <a:rPr lang="ja-JP" altLang="en-US" dirty="0" smtClean="0"/>
              <a:t>  導入しようとしたが失敗</a:t>
            </a:r>
            <a:endParaRPr lang="en-US" altLang="ja-JP" dirty="0"/>
          </a:p>
          <a:p>
            <a:pPr marL="457200" lvl="1" indent="0">
              <a:buNone/>
            </a:pPr>
            <a:r>
              <a:rPr lang="en-US" altLang="ja-JP" dirty="0" smtClean="0"/>
              <a:t>	POP,</a:t>
            </a:r>
            <a:r>
              <a:rPr lang="ja-JP" altLang="en-US" dirty="0" smtClean="0"/>
              <a:t> </a:t>
            </a:r>
            <a:r>
              <a:rPr lang="en-US" altLang="ja-JP" dirty="0" smtClean="0"/>
              <a:t>SMTP</a:t>
            </a:r>
            <a:r>
              <a:rPr lang="ja-JP" altLang="en-US" dirty="0" smtClean="0"/>
              <a:t> が使えなくなった</a:t>
            </a:r>
            <a:endParaRPr lang="en-US" altLang="ja-JP" dirty="0" smtClean="0"/>
          </a:p>
          <a:p>
            <a:pPr marL="457200" lvl="1" indent="0">
              <a:buNone/>
            </a:pPr>
            <a:r>
              <a:rPr lang="en-US" altLang="ja-JP" dirty="0" smtClean="0"/>
              <a:t>	</a:t>
            </a:r>
            <a:r>
              <a:rPr lang="ja-JP" altLang="en-US" dirty="0" smtClean="0"/>
              <a:t>再起動で回復</a:t>
            </a:r>
            <a:r>
              <a:rPr lang="en-US" altLang="ja-JP" sz="2000" dirty="0" smtClean="0"/>
              <a:t>(</a:t>
            </a:r>
            <a:r>
              <a:rPr lang="ja-JP" altLang="en-US" sz="2000" dirty="0" smtClean="0"/>
              <a:t>破壊王</a:t>
            </a:r>
            <a:r>
              <a:rPr lang="en-US" altLang="ja-JP" sz="2000" dirty="0" smtClean="0"/>
              <a:t>2</a:t>
            </a:r>
            <a:r>
              <a:rPr lang="ja-JP" altLang="en-US" sz="2000" dirty="0" smtClean="0"/>
              <a:t>世誕生せず</a:t>
            </a:r>
            <a:r>
              <a:rPr lang="en-US" altLang="ja-JP" sz="2000" dirty="0" smtClean="0"/>
              <a:t>)</a:t>
            </a:r>
          </a:p>
          <a:p>
            <a:pPr marL="457200" lvl="1" indent="0">
              <a:buNone/>
            </a:pPr>
            <a:r>
              <a:rPr lang="en-US" altLang="ja-JP" dirty="0"/>
              <a:t>	</a:t>
            </a:r>
            <a:r>
              <a:rPr lang="en-US" altLang="ja-JP" dirty="0" err="1" smtClean="0"/>
              <a:t>qmail</a:t>
            </a:r>
            <a:r>
              <a:rPr lang="en-US" altLang="ja-JP" dirty="0" smtClean="0"/>
              <a:t> </a:t>
            </a:r>
            <a:r>
              <a:rPr lang="ja-JP" altLang="en-US" dirty="0" smtClean="0"/>
              <a:t>のスタートファイルの記述ミス？</a:t>
            </a:r>
            <a:endParaRPr lang="en-US" altLang="ja-JP" dirty="0" smtClean="0"/>
          </a:p>
          <a:p>
            <a:r>
              <a:rPr lang="en-US" altLang="ja-JP" dirty="0" err="1" smtClean="0"/>
              <a:t>usuzumi</a:t>
            </a:r>
            <a:r>
              <a:rPr lang="en-US" altLang="ja-JP" dirty="0" smtClean="0"/>
              <a:t> </a:t>
            </a:r>
            <a:r>
              <a:rPr lang="ja-JP" altLang="en-US" dirty="0" err="1" smtClean="0"/>
              <a:t>での</a:t>
            </a:r>
            <a:r>
              <a:rPr lang="en-US" altLang="ja-JP" dirty="0" smtClean="0"/>
              <a:t>test (2013/02/04) </a:t>
            </a:r>
          </a:p>
          <a:p>
            <a:pPr lvl="1"/>
            <a:r>
              <a:rPr lang="ja-JP" altLang="en-US" dirty="0" smtClean="0"/>
              <a:t>成功</a:t>
            </a:r>
            <a:endParaRPr lang="en-US" altLang="ja-JP" dirty="0" smtClean="0"/>
          </a:p>
          <a:p>
            <a:pPr lvl="1"/>
            <a:r>
              <a:rPr lang="ja-JP" altLang="en-US" dirty="0" smtClean="0"/>
              <a:t>現行 </a:t>
            </a:r>
            <a:r>
              <a:rPr lang="en-US" altLang="ja-JP" dirty="0" smtClean="0"/>
              <a:t>grey </a:t>
            </a:r>
            <a:r>
              <a:rPr lang="ja-JP" altLang="en-US" dirty="0" smtClean="0"/>
              <a:t>に導入するかも</a:t>
            </a:r>
            <a:r>
              <a:rPr lang="en-US" altLang="ja-JP" dirty="0" smtClean="0"/>
              <a:t>…</a:t>
            </a:r>
          </a:p>
          <a:p>
            <a:pPr marL="457200" lvl="1" indent="0">
              <a:buNone/>
            </a:pPr>
            <a:endParaRPr lang="ja-JP" altLang="en-US"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20</a:t>
            </a:fld>
            <a:endParaRPr lang="en-US" altLang="ja-JP"/>
          </a:p>
        </p:txBody>
      </p:sp>
    </p:spTree>
    <p:extLst>
      <p:ext uri="{BB962C8B-B14F-4D97-AF65-F5344CB8AC3E}">
        <p14:creationId xmlns:p14="http://schemas.microsoft.com/office/powerpoint/2010/main" val="219337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2013/02/08 </a:t>
            </a:r>
            <a:r>
              <a:rPr lang="ja-JP" altLang="en-US" dirty="0" smtClean="0"/>
              <a:t>現在の</a:t>
            </a:r>
            <a:r>
              <a:rPr lang="en-US" altLang="ja-JP" dirty="0" err="1" smtClean="0"/>
              <a:t>EPMail</a:t>
            </a:r>
            <a:r>
              <a:rPr lang="ja-JP" altLang="en-US" dirty="0" smtClean="0"/>
              <a:t>サーバ</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ホスト名</a:t>
            </a:r>
            <a:r>
              <a:rPr lang="en-US" altLang="ja-JP" dirty="0" smtClean="0"/>
              <a:t>:</a:t>
            </a:r>
            <a:br>
              <a:rPr lang="en-US" altLang="ja-JP" dirty="0" smtClean="0"/>
            </a:br>
            <a:r>
              <a:rPr lang="en-US" altLang="ja-JP" dirty="0" smtClean="0"/>
              <a:t>- </a:t>
            </a:r>
            <a:r>
              <a:rPr lang="ja-JP" altLang="en-US" dirty="0" smtClean="0"/>
              <a:t>本機</a:t>
            </a:r>
            <a:r>
              <a:rPr lang="en-US" altLang="ja-JP" dirty="0" smtClean="0"/>
              <a:t>:</a:t>
            </a:r>
            <a:r>
              <a:rPr lang="ja-JP" altLang="en-US" dirty="0" smtClean="0"/>
              <a:t> </a:t>
            </a:r>
            <a:r>
              <a:rPr lang="en-US" altLang="ja-JP" dirty="0" smtClean="0"/>
              <a:t>grey</a:t>
            </a:r>
            <a:r>
              <a:rPr lang="ja-JP" altLang="en-US" dirty="0" smtClean="0"/>
              <a:t> </a:t>
            </a:r>
            <a:r>
              <a:rPr lang="en-US" altLang="ja-JP" dirty="0" smtClean="0"/>
              <a:t>(2012/10/12-</a:t>
            </a:r>
            <a:r>
              <a:rPr lang="ja-JP" altLang="en-US" dirty="0"/>
              <a:t> </a:t>
            </a:r>
            <a:r>
              <a:rPr lang="ja-JP" altLang="en-US" dirty="0" smtClean="0"/>
              <a:t>三上作成</a:t>
            </a:r>
            <a:r>
              <a:rPr lang="en-US" altLang="ja-JP" dirty="0" smtClean="0"/>
              <a:t>)</a:t>
            </a:r>
            <a:br>
              <a:rPr lang="en-US" altLang="ja-JP" dirty="0" smtClean="0"/>
            </a:br>
            <a:r>
              <a:rPr lang="en-US" altLang="ja-JP" dirty="0" smtClean="0"/>
              <a:t>- </a:t>
            </a:r>
            <a:r>
              <a:rPr lang="ja-JP" altLang="en-US" dirty="0" smtClean="0"/>
              <a:t>予備機</a:t>
            </a:r>
            <a:r>
              <a:rPr lang="en-US" altLang="ja-JP" dirty="0" smtClean="0"/>
              <a:t>:</a:t>
            </a:r>
            <a:r>
              <a:rPr lang="ja-JP" altLang="en-US" dirty="0" smtClean="0"/>
              <a:t> </a:t>
            </a:r>
            <a:r>
              <a:rPr lang="en-US" altLang="ja-JP" dirty="0" err="1" smtClean="0"/>
              <a:t>usuzumi</a:t>
            </a:r>
            <a:r>
              <a:rPr lang="ja-JP" altLang="en-US" dirty="0" smtClean="0"/>
              <a:t> </a:t>
            </a:r>
            <a:r>
              <a:rPr lang="en-US" altLang="ja-JP" dirty="0" smtClean="0"/>
              <a:t>(2012/07/24 </a:t>
            </a:r>
            <a:r>
              <a:rPr lang="ja-JP" altLang="en-US" dirty="0" smtClean="0"/>
              <a:t>荻原作成</a:t>
            </a:r>
            <a:r>
              <a:rPr lang="en-US" altLang="ja-JP" dirty="0" smtClean="0"/>
              <a:t>)</a:t>
            </a:r>
            <a:endParaRPr kumimoji="1" lang="en-US" altLang="ja-JP" dirty="0" smtClean="0"/>
          </a:p>
          <a:p>
            <a:r>
              <a:rPr kumimoji="1" lang="en-US" altLang="ja-JP" dirty="0" smtClean="0"/>
              <a:t>MTA </a:t>
            </a:r>
            <a:r>
              <a:rPr lang="en-US" altLang="ja-JP" dirty="0" smtClean="0"/>
              <a:t>:</a:t>
            </a:r>
            <a:r>
              <a:rPr lang="ja-JP" altLang="en-US" dirty="0" smtClean="0"/>
              <a:t> </a:t>
            </a:r>
            <a:r>
              <a:rPr lang="en-US" altLang="ja-JP" dirty="0" err="1" smtClean="0"/>
              <a:t>qmail</a:t>
            </a:r>
            <a:endParaRPr lang="en-US" altLang="ja-JP" dirty="0" smtClean="0"/>
          </a:p>
          <a:p>
            <a:r>
              <a:rPr kumimoji="1" lang="en-US" altLang="ja-JP" dirty="0" smtClean="0"/>
              <a:t>POP</a:t>
            </a:r>
            <a:r>
              <a:rPr kumimoji="1" lang="ja-JP" altLang="en-US" dirty="0" smtClean="0"/>
              <a:t>サーバ</a:t>
            </a:r>
            <a:r>
              <a:rPr kumimoji="1" lang="en-US" altLang="ja-JP" dirty="0" smtClean="0"/>
              <a:t> :</a:t>
            </a:r>
            <a:r>
              <a:rPr kumimoji="1" lang="ja-JP" altLang="en-US" dirty="0" smtClean="0"/>
              <a:t> </a:t>
            </a:r>
            <a:r>
              <a:rPr lang="en-US" altLang="ja-JP" dirty="0" err="1" smtClean="0"/>
              <a:t>qmail</a:t>
            </a:r>
            <a:r>
              <a:rPr kumimoji="1" lang="ja-JP" altLang="en-US" dirty="0" smtClean="0"/>
              <a:t> </a:t>
            </a:r>
            <a:r>
              <a:rPr kumimoji="1" lang="en-US" altLang="ja-JP" dirty="0" smtClean="0"/>
              <a:t>(SSL</a:t>
            </a:r>
            <a:r>
              <a:rPr kumimoji="1" lang="ja-JP" altLang="en-US" dirty="0" smtClean="0"/>
              <a:t> 対応</a:t>
            </a:r>
            <a:r>
              <a:rPr kumimoji="1" lang="en-US" altLang="ja-JP" dirty="0" smtClean="0"/>
              <a:t>)</a:t>
            </a:r>
          </a:p>
          <a:p>
            <a:r>
              <a:rPr lang="en-US" altLang="ja-JP" dirty="0" smtClean="0"/>
              <a:t>IMAP</a:t>
            </a:r>
            <a:r>
              <a:rPr lang="ja-JP" altLang="en-US" dirty="0" smtClean="0"/>
              <a:t>サーバ </a:t>
            </a:r>
            <a:r>
              <a:rPr lang="en-US" altLang="ja-JP" dirty="0" smtClean="0"/>
              <a:t>:</a:t>
            </a:r>
            <a:r>
              <a:rPr lang="ja-JP" altLang="en-US" dirty="0" smtClean="0"/>
              <a:t> </a:t>
            </a:r>
            <a:r>
              <a:rPr lang="en-US" altLang="ja-JP" dirty="0" smtClean="0"/>
              <a:t>Dovecot</a:t>
            </a:r>
            <a:r>
              <a:rPr lang="ja-JP" altLang="en-US" dirty="0" smtClean="0"/>
              <a:t> </a:t>
            </a:r>
            <a:r>
              <a:rPr lang="en-US" altLang="ja-JP" dirty="0" smtClean="0"/>
              <a:t>(SSL</a:t>
            </a:r>
            <a:r>
              <a:rPr lang="ja-JP" altLang="en-US" dirty="0" smtClean="0"/>
              <a:t> 対応</a:t>
            </a:r>
            <a:r>
              <a:rPr lang="en-US" altLang="ja-JP" dirty="0" smtClean="0"/>
              <a:t>)</a:t>
            </a:r>
          </a:p>
          <a:p>
            <a:r>
              <a:rPr kumimoji="1" lang="en-US" altLang="ja-JP" dirty="0" smtClean="0"/>
              <a:t>SMTP</a:t>
            </a:r>
            <a:r>
              <a:rPr kumimoji="1" lang="ja-JP" altLang="en-US" dirty="0" smtClean="0"/>
              <a:t>サーバ </a:t>
            </a:r>
            <a:r>
              <a:rPr kumimoji="1" lang="en-US" altLang="ja-JP" dirty="0" smtClean="0"/>
              <a:t>:</a:t>
            </a:r>
            <a:r>
              <a:rPr kumimoji="1" lang="ja-JP" altLang="en-US" dirty="0" smtClean="0"/>
              <a:t> </a:t>
            </a:r>
            <a:r>
              <a:rPr lang="en-US" altLang="ja-JP" dirty="0" err="1"/>
              <a:t>qmail</a:t>
            </a:r>
            <a:r>
              <a:rPr kumimoji="1" lang="ja-JP" altLang="en-US" dirty="0" smtClean="0"/>
              <a:t> </a:t>
            </a:r>
            <a:r>
              <a:rPr kumimoji="1" lang="en-US" altLang="ja-JP" dirty="0" smtClean="0"/>
              <a:t>(SSL</a:t>
            </a:r>
            <a:r>
              <a:rPr kumimoji="1" lang="ja-JP" altLang="en-US" dirty="0" smtClean="0"/>
              <a:t> </a:t>
            </a:r>
            <a:r>
              <a:rPr kumimoji="1" lang="ja-JP" altLang="en-US" dirty="0" smtClean="0">
                <a:solidFill>
                  <a:srgbClr val="FF0000"/>
                </a:solidFill>
              </a:rPr>
              <a:t>未対応</a:t>
            </a:r>
            <a:r>
              <a:rPr kumimoji="1" lang="en-US" altLang="ja-JP"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21</a:t>
            </a:fld>
            <a:endParaRPr lang="en-US" altLang="ja-JP"/>
          </a:p>
        </p:txBody>
      </p:sp>
      <p:sp>
        <p:nvSpPr>
          <p:cNvPr id="5" name="テキスト ボックス 4"/>
          <p:cNvSpPr txBox="1"/>
          <p:nvPr/>
        </p:nvSpPr>
        <p:spPr>
          <a:xfrm>
            <a:off x="1655256" y="5395015"/>
            <a:ext cx="5760640" cy="584775"/>
          </a:xfrm>
          <a:prstGeom prst="rect">
            <a:avLst/>
          </a:prstGeom>
          <a:solidFill>
            <a:srgbClr val="FFFF00"/>
          </a:solidFill>
        </p:spPr>
        <p:txBody>
          <a:bodyPr wrap="square" rtlCol="0">
            <a:spAutoFit/>
          </a:bodyPr>
          <a:lstStyle/>
          <a:p>
            <a:r>
              <a:rPr kumimoji="1" lang="ja-JP" altLang="en-US" sz="3200" dirty="0" smtClean="0">
                <a:solidFill>
                  <a:srgbClr val="FF0000"/>
                </a:solidFill>
              </a:rPr>
              <a:t>当面は</a:t>
            </a:r>
            <a:r>
              <a:rPr kumimoji="1" lang="en-US" altLang="ja-JP" sz="3200" dirty="0" smtClean="0">
                <a:solidFill>
                  <a:srgbClr val="FF0000"/>
                </a:solidFill>
              </a:rPr>
              <a:t>SMTP</a:t>
            </a:r>
            <a:r>
              <a:rPr lang="en-US" altLang="ja-JP" sz="3200" dirty="0" smtClean="0">
                <a:solidFill>
                  <a:srgbClr val="FF0000"/>
                </a:solidFill>
              </a:rPr>
              <a:t>s</a:t>
            </a:r>
            <a:r>
              <a:rPr lang="ja-JP" altLang="en-US" sz="3200" dirty="0" smtClean="0">
                <a:solidFill>
                  <a:srgbClr val="FF0000"/>
                </a:solidFill>
              </a:rPr>
              <a:t> の導入を目指す</a:t>
            </a:r>
            <a:endParaRPr kumimoji="1" lang="ja-JP" altLang="en-US"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en-US" altLang="ja-JP" dirty="0" smtClean="0"/>
              <a:t>To</a:t>
            </a:r>
            <a:r>
              <a:rPr lang="ja-JP" altLang="en-US" dirty="0" smtClean="0"/>
              <a:t> </a:t>
            </a:r>
            <a:r>
              <a:rPr lang="en-US" altLang="ja-JP" dirty="0" smtClean="0"/>
              <a:t>do</a:t>
            </a:r>
            <a:r>
              <a:rPr lang="ja-JP" altLang="en-US" dirty="0" smtClean="0"/>
              <a:t>リストにみる現行</a:t>
            </a:r>
            <a:r>
              <a:rPr lang="en-US" altLang="ja-JP" dirty="0" smtClean="0"/>
              <a:t>Mail</a:t>
            </a:r>
            <a:r>
              <a:rPr lang="ja-JP" altLang="en-US" dirty="0" smtClean="0"/>
              <a:t>サーバの課題</a:t>
            </a:r>
            <a:endParaRPr lang="ja-JP" altLang="ja-JP" sz="2800"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22</a:t>
            </a:fld>
            <a:r>
              <a:rPr lang="en-US" altLang="ja-JP" sz="1400" dirty="0" smtClean="0"/>
              <a:t>/43</a:t>
            </a:r>
            <a:endParaRPr lang="en-US" altLang="ja-JP" sz="1400" dirty="0"/>
          </a:p>
        </p:txBody>
      </p:sp>
    </p:spTree>
    <p:extLst>
      <p:ext uri="{BB962C8B-B14F-4D97-AF65-F5344CB8AC3E}">
        <p14:creationId xmlns:p14="http://schemas.microsoft.com/office/powerpoint/2010/main" val="1798085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375848" cy="914400"/>
          </a:xfrm>
        </p:spPr>
        <p:txBody>
          <a:bodyPr/>
          <a:lstStyle/>
          <a:p>
            <a:pPr algn="ctr"/>
            <a:r>
              <a:rPr lang="en-US" altLang="ja-JP" dirty="0"/>
              <a:t>To do </a:t>
            </a:r>
            <a:r>
              <a:rPr lang="ja-JP" altLang="en-US" dirty="0" smtClean="0"/>
              <a:t>リスト</a:t>
            </a:r>
            <a:r>
              <a:rPr lang="en-US" altLang="ja-JP" dirty="0" smtClean="0"/>
              <a:t>([</a:t>
            </a:r>
            <a:r>
              <a:rPr lang="en-US" altLang="ja-JP" dirty="0" err="1" smtClean="0"/>
              <a:t>epcore</a:t>
            </a:r>
            <a:r>
              <a:rPr lang="en-US" altLang="ja-JP" dirty="0" smtClean="0"/>
              <a:t>-ml: </a:t>
            </a:r>
            <a:r>
              <a:rPr lang="en-US" altLang="ja-JP" dirty="0"/>
              <a:t>10659] </a:t>
            </a:r>
            <a:r>
              <a:rPr lang="ja-JP" altLang="en-US" dirty="0" smtClean="0"/>
              <a:t>から引用</a:t>
            </a:r>
            <a:r>
              <a:rPr lang="en-US" altLang="ja-JP"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23</a:t>
            </a:fld>
            <a:endParaRPr lang="en-US" altLang="ja-JP"/>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058" y="1268760"/>
            <a:ext cx="832047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137208" y="5831577"/>
            <a:ext cx="8964488" cy="47774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37208" y="2705739"/>
            <a:ext cx="8964488" cy="151216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SSL</a:t>
            </a:r>
            <a:r>
              <a:rPr lang="ja-JP" altLang="en-US" dirty="0" smtClean="0"/>
              <a:t> 証明書</a:t>
            </a:r>
            <a:endParaRPr kumimoji="1" lang="ja-JP" altLang="en-US" dirty="0"/>
          </a:p>
        </p:txBody>
      </p:sp>
      <p:sp>
        <p:nvSpPr>
          <p:cNvPr id="3" name="コンテンツ プレースホルダ 2"/>
          <p:cNvSpPr>
            <a:spLocks noGrp="1"/>
          </p:cNvSpPr>
          <p:nvPr>
            <p:ph idx="1"/>
          </p:nvPr>
        </p:nvSpPr>
        <p:spPr>
          <a:xfrm>
            <a:off x="539552" y="980728"/>
            <a:ext cx="8352928" cy="5638800"/>
          </a:xfrm>
        </p:spPr>
        <p:txBody>
          <a:bodyPr/>
          <a:lstStyle/>
          <a:p>
            <a:r>
              <a:rPr kumimoji="1" lang="ja-JP" altLang="en-US" dirty="0" smtClean="0"/>
              <a:t>サーバの所有者・暗号鍵・証明書の発行元が署名されたデータを持つ証明書</a:t>
            </a:r>
            <a:endParaRPr kumimoji="1" lang="en-US" altLang="ja-JP" dirty="0" smtClean="0"/>
          </a:p>
          <a:p>
            <a:pPr lvl="1"/>
            <a:r>
              <a:rPr lang="ja-JP" altLang="en-US" dirty="0" smtClean="0"/>
              <a:t>本当に通信したいサーバかどうかの確認</a:t>
            </a:r>
            <a:endParaRPr lang="en-US" altLang="ja-JP" dirty="0" smtClean="0"/>
          </a:p>
          <a:p>
            <a:pPr lvl="1"/>
            <a:r>
              <a:rPr kumimoji="1" lang="ja-JP" altLang="en-US" dirty="0" smtClean="0"/>
              <a:t>暗号化通信</a:t>
            </a:r>
            <a:endParaRPr kumimoji="1" lang="en-US" altLang="ja-JP" dirty="0" smtClean="0"/>
          </a:p>
          <a:p>
            <a:pPr lvl="1"/>
            <a:r>
              <a:rPr lang="ja-JP" altLang="en-US" dirty="0" smtClean="0"/>
              <a:t>審査あり</a:t>
            </a:r>
            <a:endParaRPr lang="en-US" altLang="ja-JP" dirty="0"/>
          </a:p>
          <a:p>
            <a:r>
              <a:rPr kumimoji="1" lang="ja-JP" altLang="en-US" dirty="0" smtClean="0"/>
              <a:t>現行の</a:t>
            </a:r>
            <a:r>
              <a:rPr kumimoji="1" lang="en-US" altLang="ja-JP" dirty="0" err="1" smtClean="0"/>
              <a:t>EPMail</a:t>
            </a:r>
            <a:r>
              <a:rPr kumimoji="1" lang="ja-JP" altLang="en-US" dirty="0" smtClean="0"/>
              <a:t> サーバ</a:t>
            </a:r>
            <a:endParaRPr kumimoji="1" lang="en-US" altLang="ja-JP" dirty="0" smtClean="0"/>
          </a:p>
          <a:p>
            <a:pPr lvl="1"/>
            <a:r>
              <a:rPr lang="ja-JP" altLang="en-US" dirty="0" smtClean="0"/>
              <a:t>自己発行証明書の利用</a:t>
            </a:r>
            <a:r>
              <a:rPr lang="en-US" altLang="ja-JP" dirty="0" smtClean="0"/>
              <a:t>(</a:t>
            </a:r>
            <a:r>
              <a:rPr lang="ja-JP" altLang="en-US" dirty="0" smtClean="0"/>
              <a:t>オレオレ証明書</a:t>
            </a:r>
            <a:r>
              <a:rPr lang="en-US" altLang="ja-JP" dirty="0" smtClean="0"/>
              <a:t>)</a:t>
            </a:r>
          </a:p>
          <a:p>
            <a:pPr lvl="2"/>
            <a:r>
              <a:rPr lang="ja-JP" altLang="en-US" dirty="0"/>
              <a:t>自分</a:t>
            </a:r>
            <a:r>
              <a:rPr lang="ja-JP" altLang="en-US" dirty="0" smtClean="0"/>
              <a:t>が作った証明書で自分を証明</a:t>
            </a:r>
            <a:endParaRPr lang="en-US" altLang="ja-JP" dirty="0" smtClean="0"/>
          </a:p>
          <a:p>
            <a:pPr lvl="1"/>
            <a:r>
              <a:rPr kumimoji="1" lang="ja-JP" altLang="en-US" dirty="0" smtClean="0"/>
              <a:t>暗号化通信は可能</a:t>
            </a:r>
            <a:endParaRPr kumimoji="1"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24</a:t>
            </a:fld>
            <a:endParaRPr lang="en-US" altLang="ja-JP"/>
          </a:p>
        </p:txBody>
      </p:sp>
    </p:spTree>
    <p:extLst>
      <p:ext uri="{BB962C8B-B14F-4D97-AF65-F5344CB8AC3E}">
        <p14:creationId xmlns:p14="http://schemas.microsoft.com/office/powerpoint/2010/main" val="541379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735888" cy="914400"/>
          </a:xfrm>
        </p:spPr>
        <p:txBody>
          <a:bodyPr/>
          <a:lstStyle/>
          <a:p>
            <a:pPr algn="ctr"/>
            <a:r>
              <a:rPr lang="ja-JP" altLang="en-US" dirty="0" smtClean="0"/>
              <a:t>メーラの設定</a:t>
            </a:r>
            <a:r>
              <a:rPr lang="en-US" altLang="ja-JP" dirty="0" smtClean="0"/>
              <a:t>(</a:t>
            </a:r>
            <a:r>
              <a:rPr lang="en-US" altLang="ja-JP" dirty="0"/>
              <a:t>Mozilla </a:t>
            </a:r>
            <a:r>
              <a:rPr lang="en-US" altLang="ja-JP" dirty="0" smtClean="0"/>
              <a:t>Thunderbird</a:t>
            </a:r>
            <a:r>
              <a:rPr lang="ja-JP" altLang="en-US" dirty="0" smtClean="0"/>
              <a:t>の場合</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25</a:t>
            </a:fld>
            <a:endParaRPr lang="en-US" altLang="ja-JP"/>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340768"/>
            <a:ext cx="5809002" cy="33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楕円 5"/>
          <p:cNvSpPr/>
          <p:nvPr/>
        </p:nvSpPr>
        <p:spPr>
          <a:xfrm>
            <a:off x="3238394" y="3140968"/>
            <a:ext cx="1117582"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 name="円/楕円 6"/>
          <p:cNvSpPr/>
          <p:nvPr/>
        </p:nvSpPr>
        <p:spPr>
          <a:xfrm>
            <a:off x="4211960" y="4149080"/>
            <a:ext cx="936104"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0012" y="2204864"/>
            <a:ext cx="4505139" cy="461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曲折矢印 8"/>
          <p:cNvSpPr/>
          <p:nvPr/>
        </p:nvSpPr>
        <p:spPr>
          <a:xfrm rot="10800000">
            <a:off x="2627784" y="4869160"/>
            <a:ext cx="1800200" cy="1393081"/>
          </a:xfrm>
          <a:prstGeom prst="bentArrow">
            <a:avLst/>
          </a:prstGeom>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11507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051"/>
                                        </p:tgtEl>
                                        <p:attrNameLst>
                                          <p:attrName>style.visibility</p:attrName>
                                        </p:attrNameLst>
                                      </p:cBhvr>
                                      <p:to>
                                        <p:strVal val="visible"/>
                                      </p:to>
                                    </p:set>
                                    <p:animEffect transition="in" filter="fade">
                                      <p:cBhvr>
                                        <p:cTn id="18" dur="1000"/>
                                        <p:tgtEl>
                                          <p:spTgt spid="2051"/>
                                        </p:tgtEl>
                                      </p:cBhvr>
                                    </p:animEffect>
                                    <p:anim calcmode="lin" valueType="num">
                                      <p:cBhvr>
                                        <p:cTn id="19" dur="1000" fill="hold"/>
                                        <p:tgtEl>
                                          <p:spTgt spid="2051"/>
                                        </p:tgtEl>
                                        <p:attrNameLst>
                                          <p:attrName>ppt_x</p:attrName>
                                        </p:attrNameLst>
                                      </p:cBhvr>
                                      <p:tavLst>
                                        <p:tav tm="0">
                                          <p:val>
                                            <p:strVal val="#ppt_x"/>
                                          </p:val>
                                        </p:tav>
                                        <p:tav tm="100000">
                                          <p:val>
                                            <p:strVal val="#ppt_x"/>
                                          </p:val>
                                        </p:tav>
                                      </p:tavLst>
                                    </p:anim>
                                    <p:anim calcmode="lin" valueType="num">
                                      <p:cBhvr>
                                        <p:cTn id="20"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t>g</a:t>
            </a:r>
            <a:r>
              <a:rPr kumimoji="1" lang="en-US" altLang="ja-JP" dirty="0" smtClean="0"/>
              <a:t>ate</a:t>
            </a:r>
            <a:r>
              <a:rPr kumimoji="1" lang="ja-JP" altLang="en-US" dirty="0" smtClean="0"/>
              <a:t> </a:t>
            </a:r>
            <a:r>
              <a:rPr lang="ja-JP" altLang="en-US" dirty="0" smtClean="0"/>
              <a:t>登録システム</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26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462536"/>
            <a:ext cx="3971925"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曲折矢印 4"/>
          <p:cNvSpPr/>
          <p:nvPr/>
        </p:nvSpPr>
        <p:spPr>
          <a:xfrm>
            <a:off x="1691680" y="2060848"/>
            <a:ext cx="1800200" cy="139308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9975" y="825971"/>
            <a:ext cx="5534025"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楕円 5"/>
          <p:cNvSpPr/>
          <p:nvPr/>
        </p:nvSpPr>
        <p:spPr>
          <a:xfrm>
            <a:off x="755576" y="5661248"/>
            <a:ext cx="1368152"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51014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fade">
                                      <p:cBhvr>
                                        <p:cTn id="18" dur="1000"/>
                                        <p:tgtEl>
                                          <p:spTgt spid="1028"/>
                                        </p:tgtEl>
                                      </p:cBhvr>
                                    </p:animEffect>
                                    <p:anim calcmode="lin" valueType="num">
                                      <p:cBhvr>
                                        <p:cTn id="19" dur="1000" fill="hold"/>
                                        <p:tgtEl>
                                          <p:spTgt spid="1028"/>
                                        </p:tgtEl>
                                        <p:attrNameLst>
                                          <p:attrName>ppt_x</p:attrName>
                                        </p:attrNameLst>
                                      </p:cBhvr>
                                      <p:tavLst>
                                        <p:tav tm="0">
                                          <p:val>
                                            <p:strVal val="#ppt_x"/>
                                          </p:val>
                                        </p:tav>
                                        <p:tav tm="100000">
                                          <p:val>
                                            <p:strVal val="#ppt_x"/>
                                          </p:val>
                                        </p:tav>
                                      </p:tavLst>
                                    </p:anim>
                                    <p:anim calcmode="lin" valueType="num">
                                      <p:cBhvr>
                                        <p:cTn id="20"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447856" cy="914400"/>
          </a:xfrm>
        </p:spPr>
        <p:txBody>
          <a:bodyPr/>
          <a:lstStyle/>
          <a:p>
            <a:pPr algn="ctr"/>
            <a:r>
              <a:rPr lang="en-US" altLang="ja-JP" dirty="0" smtClean="0"/>
              <a:t>SSL</a:t>
            </a:r>
            <a:r>
              <a:rPr lang="ja-JP" altLang="en-US" dirty="0" smtClean="0"/>
              <a:t> 証明書発行元例：</a:t>
            </a:r>
            <a:r>
              <a:rPr lang="en-US" altLang="ja-JP" dirty="0"/>
              <a:t>UPKI</a:t>
            </a:r>
            <a:r>
              <a:rPr lang="ja-JP" altLang="en-US" dirty="0"/>
              <a:t>サーバ</a:t>
            </a:r>
            <a:r>
              <a:rPr lang="ja-JP" altLang="en-US" dirty="0" smtClean="0"/>
              <a:t>証明書</a:t>
            </a:r>
            <a:endParaRPr kumimoji="1" lang="ja-JP" altLang="en-US" dirty="0"/>
          </a:p>
        </p:txBody>
      </p:sp>
      <p:sp>
        <p:nvSpPr>
          <p:cNvPr id="3" name="コンテンツ プレースホルダ 2"/>
          <p:cNvSpPr>
            <a:spLocks noGrp="1"/>
          </p:cNvSpPr>
          <p:nvPr>
            <p:ph idx="1"/>
          </p:nvPr>
        </p:nvSpPr>
        <p:spPr>
          <a:xfrm>
            <a:off x="539552" y="980728"/>
            <a:ext cx="8352928" cy="5638800"/>
          </a:xfrm>
        </p:spPr>
        <p:txBody>
          <a:bodyPr/>
          <a:lstStyle/>
          <a:p>
            <a:r>
              <a:rPr kumimoji="1" lang="ja-JP" altLang="en-US" dirty="0" smtClean="0"/>
              <a:t>大学のサーバのための</a:t>
            </a:r>
            <a:r>
              <a:rPr kumimoji="1" lang="en-US" altLang="ja-JP" dirty="0" smtClean="0"/>
              <a:t>SSL</a:t>
            </a:r>
            <a:r>
              <a:rPr kumimoji="1" lang="ja-JP" altLang="en-US" dirty="0" smtClean="0"/>
              <a:t>証明書</a:t>
            </a:r>
            <a:endParaRPr kumimoji="1" lang="en-US" altLang="ja-JP" dirty="0" smtClean="0"/>
          </a:p>
          <a:p>
            <a:r>
              <a:rPr kumimoji="1" lang="en-US" altLang="ja-JP" dirty="0" smtClean="0"/>
              <a:t>UPKI</a:t>
            </a:r>
            <a:r>
              <a:rPr kumimoji="1" lang="ja-JP" altLang="en-US" dirty="0" smtClean="0"/>
              <a:t> </a:t>
            </a:r>
            <a:r>
              <a:rPr kumimoji="1" lang="en-US" altLang="ja-JP" dirty="0" smtClean="0"/>
              <a:t>=</a:t>
            </a:r>
            <a:r>
              <a:rPr kumimoji="1" lang="ja-JP" altLang="en-US" dirty="0" smtClean="0"/>
              <a:t> </a:t>
            </a:r>
            <a:r>
              <a:rPr lang="en-US" altLang="ja-JP" dirty="0"/>
              <a:t>University Public Key </a:t>
            </a:r>
            <a:r>
              <a:rPr lang="en-US" altLang="ja-JP" dirty="0" smtClean="0"/>
              <a:t>Infrastructure</a:t>
            </a:r>
          </a:p>
          <a:p>
            <a:r>
              <a:rPr lang="en-US" altLang="ja-JP" dirty="0" smtClean="0"/>
              <a:t>SECOM</a:t>
            </a:r>
            <a:r>
              <a:rPr lang="ja-JP" altLang="en-US" dirty="0" smtClean="0"/>
              <a:t> </a:t>
            </a:r>
            <a:r>
              <a:rPr lang="ja-JP" altLang="en-US" dirty="0"/>
              <a:t>が発行</a:t>
            </a:r>
            <a:endParaRPr lang="en-US" altLang="ja-JP" dirty="0"/>
          </a:p>
          <a:p>
            <a:r>
              <a:rPr lang="ja-JP" altLang="en-US" dirty="0" smtClean="0"/>
              <a:t>無料 ただし発行条件あり</a:t>
            </a:r>
            <a:endParaRPr lang="en-US" altLang="ja-JP" dirty="0" smtClean="0"/>
          </a:p>
          <a:p>
            <a:pPr lvl="1"/>
            <a:r>
              <a:rPr kumimoji="1" lang="en-US" altLang="ja-JP" dirty="0" smtClean="0"/>
              <a:t>hokudai.ac.jp </a:t>
            </a:r>
            <a:r>
              <a:rPr kumimoji="1" lang="ja-JP" altLang="en-US" dirty="0" smtClean="0"/>
              <a:t>ドメインを持つサーバ</a:t>
            </a:r>
            <a:endParaRPr kumimoji="1" lang="en-US" altLang="ja-JP" dirty="0" smtClean="0"/>
          </a:p>
          <a:p>
            <a:pPr lvl="1"/>
            <a:r>
              <a:rPr lang="ja-JP" altLang="en-US" dirty="0"/>
              <a:t>公的</a:t>
            </a:r>
            <a:r>
              <a:rPr lang="ja-JP" altLang="en-US" dirty="0" smtClean="0"/>
              <a:t>な情報を発信する</a:t>
            </a:r>
            <a:r>
              <a:rPr lang="en-US" altLang="ja-JP" dirty="0" smtClean="0">
                <a:solidFill>
                  <a:srgbClr val="FF0000"/>
                </a:solidFill>
              </a:rPr>
              <a:t>Web</a:t>
            </a:r>
            <a:r>
              <a:rPr lang="ja-JP" altLang="en-US" dirty="0" smtClean="0">
                <a:solidFill>
                  <a:srgbClr val="FF0000"/>
                </a:solidFill>
              </a:rPr>
              <a:t>サーバ</a:t>
            </a:r>
            <a:endParaRPr lang="en-US" altLang="ja-JP" dirty="0" smtClean="0">
              <a:solidFill>
                <a:srgbClr val="FF0000"/>
              </a:solidFill>
            </a:endParaRPr>
          </a:p>
          <a:p>
            <a:pPr lvl="1"/>
            <a:r>
              <a:rPr kumimoji="1" lang="ja-JP" altLang="en-US" dirty="0" smtClean="0"/>
              <a:t>不正アクセス対策・設置場所セキュリティ対策が施されている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27</a:t>
            </a:fld>
            <a:endParaRPr lang="en-US" altLang="ja-JP"/>
          </a:p>
        </p:txBody>
      </p:sp>
      <p:sp>
        <p:nvSpPr>
          <p:cNvPr id="5" name="テキスト ボックス 4"/>
          <p:cNvSpPr txBox="1"/>
          <p:nvPr/>
        </p:nvSpPr>
        <p:spPr>
          <a:xfrm>
            <a:off x="827584" y="5374340"/>
            <a:ext cx="7920880" cy="1077218"/>
          </a:xfrm>
          <a:prstGeom prst="rect">
            <a:avLst/>
          </a:prstGeom>
          <a:solidFill>
            <a:srgbClr val="FFFF00"/>
          </a:solidFill>
        </p:spPr>
        <p:txBody>
          <a:bodyPr wrap="square" rtlCol="0">
            <a:spAutoFit/>
          </a:bodyPr>
          <a:lstStyle/>
          <a:p>
            <a:r>
              <a:rPr lang="ja-JP" altLang="en-US" sz="3200" dirty="0" smtClean="0">
                <a:solidFill>
                  <a:srgbClr val="FF0000"/>
                </a:solidFill>
              </a:rPr>
              <a:t>メールサーバでは使えなさそう</a:t>
            </a:r>
            <a:r>
              <a:rPr lang="en-US" altLang="ja-JP" sz="3200" dirty="0" smtClean="0">
                <a:solidFill>
                  <a:srgbClr val="FF0000"/>
                </a:solidFill>
              </a:rPr>
              <a:t>…</a:t>
            </a:r>
            <a:r>
              <a:rPr lang="en-US" altLang="ja-JP" sz="2000" dirty="0" smtClean="0">
                <a:solidFill>
                  <a:srgbClr val="FF0000"/>
                </a:solidFill>
              </a:rPr>
              <a:t>(</a:t>
            </a:r>
            <a:r>
              <a:rPr lang="ja-JP" altLang="en-US" sz="2000" dirty="0" smtClean="0">
                <a:solidFill>
                  <a:srgbClr val="FF0000"/>
                </a:solidFill>
              </a:rPr>
              <a:t>他のものを検討</a:t>
            </a:r>
            <a:r>
              <a:rPr lang="en-US" altLang="ja-JP" sz="2000" dirty="0" smtClean="0">
                <a:solidFill>
                  <a:srgbClr val="FF0000"/>
                </a:solidFill>
              </a:rPr>
              <a:t>?)</a:t>
            </a:r>
          </a:p>
          <a:p>
            <a:r>
              <a:rPr kumimoji="1" lang="en-US" altLang="ja-JP" sz="3200" dirty="0" smtClean="0">
                <a:solidFill>
                  <a:srgbClr val="FF0000"/>
                </a:solidFill>
              </a:rPr>
              <a:t>WWW</a:t>
            </a:r>
            <a:r>
              <a:rPr kumimoji="1" lang="ja-JP" altLang="en-US" sz="3200" dirty="0" smtClean="0">
                <a:solidFill>
                  <a:srgbClr val="FF0000"/>
                </a:solidFill>
              </a:rPr>
              <a:t>サーバで導入してはいかがでしょう？</a:t>
            </a:r>
            <a:endParaRPr kumimoji="1" lang="ja-JP" altLang="en-US" sz="3200" dirty="0">
              <a:solidFill>
                <a:srgbClr val="FF0000"/>
              </a:solidFill>
            </a:endParaRPr>
          </a:p>
        </p:txBody>
      </p:sp>
    </p:spTree>
    <p:extLst>
      <p:ext uri="{BB962C8B-B14F-4D97-AF65-F5344CB8AC3E}">
        <p14:creationId xmlns:p14="http://schemas.microsoft.com/office/powerpoint/2010/main" val="69930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375848" cy="914400"/>
          </a:xfrm>
        </p:spPr>
        <p:txBody>
          <a:bodyPr/>
          <a:lstStyle/>
          <a:p>
            <a:pPr algn="ctr"/>
            <a:r>
              <a:rPr lang="en-US" altLang="ja-JP" dirty="0"/>
              <a:t>To do </a:t>
            </a:r>
            <a:r>
              <a:rPr lang="ja-JP" altLang="en-US" dirty="0" smtClean="0"/>
              <a:t>リスト</a:t>
            </a:r>
            <a:r>
              <a:rPr lang="en-US" altLang="ja-JP" dirty="0" smtClean="0"/>
              <a:t>([</a:t>
            </a:r>
            <a:r>
              <a:rPr lang="en-US" altLang="ja-JP" dirty="0" err="1" smtClean="0"/>
              <a:t>epcore</a:t>
            </a:r>
            <a:r>
              <a:rPr lang="en-US" altLang="ja-JP" dirty="0" smtClean="0"/>
              <a:t>-ml: </a:t>
            </a:r>
            <a:r>
              <a:rPr lang="en-US" altLang="ja-JP" dirty="0"/>
              <a:t>10659] </a:t>
            </a:r>
            <a:r>
              <a:rPr lang="ja-JP" altLang="en-US" dirty="0" smtClean="0"/>
              <a:t>から引用</a:t>
            </a:r>
            <a:r>
              <a:rPr lang="en-US" altLang="ja-JP"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28</a:t>
            </a:fld>
            <a:endParaRPr lang="en-US" altLang="ja-JP"/>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058" y="1268760"/>
            <a:ext cx="832047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137208" y="5831577"/>
            <a:ext cx="8964488" cy="47774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37208" y="2705739"/>
            <a:ext cx="8964488" cy="151216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1326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メール配送</a:t>
            </a:r>
            <a:r>
              <a:rPr lang="ja-JP" altLang="en-US" dirty="0"/>
              <a:t>システム</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2</a:t>
            </a:fld>
            <a:r>
              <a:rPr lang="en-US" altLang="ja-JP" sz="1400" dirty="0" smtClean="0"/>
              <a:t>/43</a:t>
            </a:r>
            <a:endParaRPr lang="en-US" altLang="ja-JP"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メール</a:t>
            </a:r>
            <a:r>
              <a:rPr lang="ja-JP" altLang="en-US" dirty="0" smtClean="0"/>
              <a:t>の保存形式</a:t>
            </a:r>
            <a:endParaRPr kumimoji="1" lang="ja-JP" altLang="en-US" dirty="0"/>
          </a:p>
        </p:txBody>
      </p:sp>
      <p:sp>
        <p:nvSpPr>
          <p:cNvPr id="3" name="コンテンツ プレースホルダ 2"/>
          <p:cNvSpPr>
            <a:spLocks noGrp="1"/>
          </p:cNvSpPr>
          <p:nvPr>
            <p:ph idx="1"/>
          </p:nvPr>
        </p:nvSpPr>
        <p:spPr>
          <a:xfrm>
            <a:off x="323528" y="980728"/>
            <a:ext cx="8712968" cy="5638800"/>
          </a:xfrm>
        </p:spPr>
        <p:txBody>
          <a:bodyPr/>
          <a:lstStyle/>
          <a:p>
            <a:r>
              <a:rPr lang="en-US" altLang="ja-JP" dirty="0" err="1" smtClean="0"/>
              <a:t>mbox</a:t>
            </a:r>
            <a:r>
              <a:rPr lang="en-US" altLang="ja-JP" dirty="0" smtClean="0"/>
              <a:t> </a:t>
            </a:r>
            <a:r>
              <a:rPr lang="ja-JP" altLang="en-US" dirty="0" smtClean="0"/>
              <a:t>形式</a:t>
            </a:r>
            <a:r>
              <a:rPr lang="en-US" altLang="ja-JP" dirty="0" smtClean="0"/>
              <a:t>(</a:t>
            </a:r>
            <a:r>
              <a:rPr lang="ja-JP" altLang="en-US" dirty="0" smtClean="0"/>
              <a:t>現在の</a:t>
            </a:r>
            <a:r>
              <a:rPr lang="en-US" altLang="ja-JP" dirty="0" smtClean="0"/>
              <a:t>IMAP</a:t>
            </a:r>
            <a:r>
              <a:rPr lang="ja-JP" altLang="en-US" dirty="0" smtClean="0"/>
              <a:t>の保存形式</a:t>
            </a:r>
            <a:r>
              <a:rPr lang="en-US" altLang="ja-JP" dirty="0" smtClean="0"/>
              <a:t>)</a:t>
            </a:r>
            <a:br>
              <a:rPr lang="en-US" altLang="ja-JP" dirty="0" smtClean="0"/>
            </a:br>
            <a:r>
              <a:rPr lang="en-US" altLang="ja-JP" dirty="0" smtClean="0"/>
              <a:t>- </a:t>
            </a:r>
            <a:r>
              <a:rPr lang="ja-JP" altLang="en-US" dirty="0" smtClean="0">
                <a:solidFill>
                  <a:srgbClr val="FF0000"/>
                </a:solidFill>
              </a:rPr>
              <a:t>すべてのメール</a:t>
            </a:r>
            <a:r>
              <a:rPr lang="ja-JP" altLang="en-US" dirty="0"/>
              <a:t>を</a:t>
            </a:r>
            <a:r>
              <a:rPr lang="ja-JP" altLang="en-US" dirty="0" smtClean="0">
                <a:solidFill>
                  <a:srgbClr val="FF0000"/>
                </a:solidFill>
              </a:rPr>
              <a:t>単一ファイル</a:t>
            </a:r>
            <a:r>
              <a:rPr lang="ja-JP" altLang="en-US" dirty="0"/>
              <a:t>と</a:t>
            </a:r>
            <a:r>
              <a:rPr lang="ja-JP" altLang="en-US" dirty="0" smtClean="0"/>
              <a:t>して管理</a:t>
            </a:r>
            <a:endParaRPr lang="en-US" altLang="ja-JP" dirty="0" smtClean="0"/>
          </a:p>
          <a:p>
            <a:pPr lvl="2"/>
            <a:r>
              <a:rPr lang="ja-JP" altLang="en-US" dirty="0" smtClean="0"/>
              <a:t>単一ファイルが非常に重くなる</a:t>
            </a:r>
            <a:endParaRPr lang="en-US" altLang="ja-JP" dirty="0" smtClean="0"/>
          </a:p>
          <a:p>
            <a:pPr lvl="2"/>
            <a:r>
              <a:rPr lang="ja-JP" altLang="en-US" dirty="0"/>
              <a:t>排他制御がうまくいかない</a:t>
            </a:r>
            <a:r>
              <a:rPr lang="ja-JP" altLang="en-US" dirty="0" smtClean="0"/>
              <a:t>とファイル破損の可能性</a:t>
            </a:r>
            <a:endParaRPr lang="en-US" altLang="ja-JP" dirty="0" smtClean="0"/>
          </a:p>
          <a:p>
            <a:r>
              <a:rPr lang="en-US" altLang="ja-JP" dirty="0" err="1"/>
              <a:t>M</a:t>
            </a:r>
            <a:r>
              <a:rPr lang="en-US" altLang="ja-JP" dirty="0" err="1" smtClean="0"/>
              <a:t>aildir</a:t>
            </a:r>
            <a:r>
              <a:rPr lang="en-US" altLang="ja-JP" dirty="0" smtClean="0"/>
              <a:t> </a:t>
            </a:r>
            <a:r>
              <a:rPr lang="ja-JP" altLang="en-US" dirty="0" smtClean="0"/>
              <a:t>形式</a:t>
            </a:r>
            <a:r>
              <a:rPr lang="en-US" altLang="ja-JP" dirty="0" smtClean="0"/>
              <a:t/>
            </a:r>
            <a:br>
              <a:rPr lang="en-US" altLang="ja-JP" dirty="0" smtClean="0"/>
            </a:br>
            <a:r>
              <a:rPr lang="en-US" altLang="ja-JP" dirty="0" smtClean="0"/>
              <a:t>- </a:t>
            </a:r>
            <a:r>
              <a:rPr lang="en-US" altLang="ja-JP" dirty="0">
                <a:solidFill>
                  <a:srgbClr val="FF0000"/>
                </a:solidFill>
              </a:rPr>
              <a:t>1</a:t>
            </a:r>
            <a:r>
              <a:rPr lang="ja-JP" altLang="en-US" dirty="0" err="1" smtClean="0">
                <a:solidFill>
                  <a:srgbClr val="FF0000"/>
                </a:solidFill>
              </a:rPr>
              <a:t>つの</a:t>
            </a:r>
            <a:r>
              <a:rPr lang="ja-JP" altLang="en-US" dirty="0" smtClean="0">
                <a:solidFill>
                  <a:srgbClr val="FF0000"/>
                </a:solidFill>
              </a:rPr>
              <a:t>メール</a:t>
            </a:r>
            <a:r>
              <a:rPr lang="ja-JP" altLang="en-US" dirty="0"/>
              <a:t>を</a:t>
            </a:r>
            <a:r>
              <a:rPr lang="ja-JP" altLang="en-US" dirty="0" smtClean="0">
                <a:solidFill>
                  <a:srgbClr val="FF0000"/>
                </a:solidFill>
              </a:rPr>
              <a:t>単一ファイル</a:t>
            </a:r>
            <a:r>
              <a:rPr lang="ja-JP" altLang="en-US" dirty="0" smtClean="0"/>
              <a:t>として管理</a:t>
            </a:r>
            <a:endParaRPr lang="en-US" altLang="ja-JP" dirty="0" smtClean="0"/>
          </a:p>
          <a:p>
            <a:pPr marL="1200150" lvl="2" indent="-342900"/>
            <a:r>
              <a:rPr lang="ja-JP" altLang="en-US" dirty="0" smtClean="0"/>
              <a:t>単一ファイルが軽い</a:t>
            </a:r>
            <a:r>
              <a:rPr lang="en-US" altLang="ja-JP" dirty="0" smtClean="0"/>
              <a:t>(</a:t>
            </a:r>
            <a:r>
              <a:rPr lang="ja-JP" altLang="en-US" dirty="0" smtClean="0"/>
              <a:t>もちろん不要なメールは消すべき</a:t>
            </a:r>
            <a:r>
              <a:rPr lang="en-US" altLang="ja-JP" dirty="0" smtClean="0"/>
              <a:t>)</a:t>
            </a:r>
          </a:p>
          <a:p>
            <a:pPr marL="1200150" lvl="2" indent="-342900"/>
            <a:r>
              <a:rPr lang="ja-JP" altLang="en-US" dirty="0" smtClean="0"/>
              <a:t>ファイルが分散されているので排他制御が必要ない</a:t>
            </a:r>
            <a:endParaRPr lang="en-US" altLang="ja-JP" dirty="0" smtClean="0"/>
          </a:p>
          <a:p>
            <a:pPr marL="857250" lvl="2" indent="0">
              <a:buNone/>
            </a:pPr>
            <a:endParaRPr lang="en-US" altLang="ja-JP" dirty="0" smtClean="0"/>
          </a:p>
          <a:p>
            <a:pPr marL="0" indent="0" algn="ctr">
              <a:buNone/>
            </a:pPr>
            <a:r>
              <a:rPr lang="en-US" altLang="ja-JP" dirty="0" err="1" smtClean="0"/>
              <a:t>qmail</a:t>
            </a:r>
            <a:r>
              <a:rPr lang="ja-JP" altLang="en-US" dirty="0" smtClean="0"/>
              <a:t>・</a:t>
            </a:r>
            <a:r>
              <a:rPr lang="en-US" altLang="ja-JP" dirty="0" smtClean="0"/>
              <a:t>Dovecot</a:t>
            </a:r>
            <a:r>
              <a:rPr lang="ja-JP" altLang="en-US" dirty="0" smtClean="0"/>
              <a:t> は どちらも対応</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29</a:t>
            </a:fld>
            <a:endParaRPr lang="en-US" altLang="ja-JP"/>
          </a:p>
        </p:txBody>
      </p:sp>
    </p:spTree>
    <p:extLst>
      <p:ext uri="{BB962C8B-B14F-4D97-AF65-F5344CB8AC3E}">
        <p14:creationId xmlns:p14="http://schemas.microsoft.com/office/powerpoint/2010/main" val="8605160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err="1" smtClean="0"/>
              <a:t>Maildir</a:t>
            </a:r>
            <a:r>
              <a:rPr lang="ja-JP" altLang="en-US" dirty="0" smtClean="0"/>
              <a:t> 方式への移行</a:t>
            </a:r>
            <a:endParaRPr kumimoji="1" lang="ja-JP" altLang="en-US" dirty="0"/>
          </a:p>
        </p:txBody>
      </p:sp>
      <p:sp>
        <p:nvSpPr>
          <p:cNvPr id="3" name="コンテンツ プレースホルダ 2"/>
          <p:cNvSpPr>
            <a:spLocks noGrp="1"/>
          </p:cNvSpPr>
          <p:nvPr>
            <p:ph idx="1"/>
          </p:nvPr>
        </p:nvSpPr>
        <p:spPr>
          <a:xfrm>
            <a:off x="683568" y="980728"/>
            <a:ext cx="7772400" cy="5638800"/>
          </a:xfrm>
        </p:spPr>
        <p:txBody>
          <a:bodyPr/>
          <a:lstStyle/>
          <a:p>
            <a:r>
              <a:rPr lang="ja-JP" altLang="en-US" dirty="0" smtClean="0"/>
              <a:t>現行の</a:t>
            </a:r>
            <a:r>
              <a:rPr lang="en-US" altLang="ja-JP" dirty="0" err="1" smtClean="0"/>
              <a:t>EPMail</a:t>
            </a:r>
            <a:r>
              <a:rPr lang="ja-JP" altLang="en-US" dirty="0" smtClean="0"/>
              <a:t> サーバ</a:t>
            </a:r>
            <a:endParaRPr lang="en-US" altLang="ja-JP" dirty="0" smtClean="0"/>
          </a:p>
          <a:p>
            <a:pPr lvl="1"/>
            <a:r>
              <a:rPr lang="en-US" altLang="ja-JP" dirty="0" smtClean="0"/>
              <a:t>POP(</a:t>
            </a:r>
            <a:r>
              <a:rPr lang="en-US" altLang="ja-JP" dirty="0" err="1" smtClean="0"/>
              <a:t>qmail</a:t>
            </a:r>
            <a:r>
              <a:rPr lang="en-US" altLang="ja-JP" dirty="0" smtClean="0"/>
              <a:t>) : </a:t>
            </a:r>
            <a:r>
              <a:rPr lang="en-US" altLang="ja-JP" dirty="0" err="1" smtClean="0"/>
              <a:t>Maildir</a:t>
            </a:r>
            <a:r>
              <a:rPr lang="ja-JP" altLang="en-US" dirty="0" smtClean="0"/>
              <a:t> 形式</a:t>
            </a:r>
            <a:endParaRPr lang="en-US" altLang="ja-JP" dirty="0" smtClean="0"/>
          </a:p>
          <a:p>
            <a:pPr lvl="1"/>
            <a:r>
              <a:rPr lang="en-US" altLang="ja-JP" dirty="0" smtClean="0"/>
              <a:t>IMAP(Dovecot) : </a:t>
            </a:r>
            <a:r>
              <a:rPr lang="en-US" altLang="ja-JP" dirty="0" err="1" smtClean="0"/>
              <a:t>mbox</a:t>
            </a:r>
            <a:r>
              <a:rPr lang="ja-JP" altLang="en-US" dirty="0" smtClean="0"/>
              <a:t> 形式</a:t>
            </a:r>
            <a:endParaRPr lang="en-US" altLang="ja-JP" dirty="0"/>
          </a:p>
          <a:p>
            <a:r>
              <a:rPr lang="en-US" altLang="ja-JP" dirty="0" err="1" smtClean="0"/>
              <a:t>mbox</a:t>
            </a:r>
            <a:r>
              <a:rPr lang="en-US" altLang="ja-JP" dirty="0" smtClean="0"/>
              <a:t> </a:t>
            </a:r>
            <a:r>
              <a:rPr lang="ja-JP" altLang="en-US" dirty="0" smtClean="0"/>
              <a:t>から</a:t>
            </a:r>
            <a:r>
              <a:rPr lang="en-US" altLang="ja-JP" dirty="0" err="1" smtClean="0"/>
              <a:t>Maildir</a:t>
            </a:r>
            <a:r>
              <a:rPr lang="ja-JP" altLang="en-US" dirty="0" smtClean="0"/>
              <a:t> に移行するには</a:t>
            </a:r>
            <a:endParaRPr lang="en-US" altLang="ja-JP" dirty="0" smtClean="0"/>
          </a:p>
          <a:p>
            <a:pPr lvl="1"/>
            <a:r>
              <a:rPr lang="ja-JP" altLang="en-US" dirty="0" smtClean="0"/>
              <a:t>設定ファイルの書き換え</a:t>
            </a:r>
            <a:endParaRPr lang="en-US" altLang="ja-JP" dirty="0" smtClean="0"/>
          </a:p>
          <a:p>
            <a:pPr lvl="1"/>
            <a:r>
              <a:rPr lang="ja-JP" altLang="en-US" dirty="0" smtClean="0"/>
              <a:t>単一のファイルを複数のファイルへ変換</a:t>
            </a:r>
            <a:endParaRPr lang="en-US" altLang="ja-JP" dirty="0" smtClean="0"/>
          </a:p>
          <a:p>
            <a:pPr marL="914400" lvl="2" indent="0">
              <a:buNone/>
            </a:pPr>
            <a:r>
              <a:rPr lang="en-US" altLang="ja-JP" dirty="0"/>
              <a:t>md2md </a:t>
            </a:r>
            <a:r>
              <a:rPr lang="ja-JP" altLang="en-US" dirty="0"/>
              <a:t>コマンド</a:t>
            </a:r>
            <a:r>
              <a:rPr lang="en-US" altLang="ja-JP" dirty="0"/>
              <a:t>?</a:t>
            </a:r>
          </a:p>
          <a:p>
            <a:pPr lvl="1"/>
            <a:r>
              <a:rPr lang="ja-JP" altLang="en-US" dirty="0" smtClean="0"/>
              <a:t>ユーザ個人の設定ファイル等の書き換え</a:t>
            </a:r>
            <a:endParaRPr lang="en-US" altLang="ja-JP" dirty="0" smtClean="0"/>
          </a:p>
          <a:p>
            <a:pPr marL="914400" lvl="2" indent="0">
              <a:buNone/>
            </a:pPr>
            <a:r>
              <a:rPr lang="ja-JP" altLang="en-US" dirty="0" smtClean="0"/>
              <a:t>個人で再設定する必要がある．</a:t>
            </a:r>
            <a:endParaRPr lang="en-US" altLang="ja-JP" dirty="0" smtClean="0"/>
          </a:p>
          <a:p>
            <a:pPr marL="0" indent="0">
              <a:buNone/>
            </a:pPr>
            <a:endParaRPr lang="en-US" altLang="ja-JP" dirty="0"/>
          </a:p>
          <a:p>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30</a:t>
            </a:fld>
            <a:endParaRPr lang="en-US" altLang="ja-JP"/>
          </a:p>
        </p:txBody>
      </p:sp>
      <p:sp>
        <p:nvSpPr>
          <p:cNvPr id="5" name="テキスト ボックス 4"/>
          <p:cNvSpPr txBox="1"/>
          <p:nvPr/>
        </p:nvSpPr>
        <p:spPr>
          <a:xfrm>
            <a:off x="179512" y="5580529"/>
            <a:ext cx="8820472" cy="1077218"/>
          </a:xfrm>
          <a:prstGeom prst="rect">
            <a:avLst/>
          </a:prstGeom>
          <a:solidFill>
            <a:srgbClr val="FFFF00"/>
          </a:solidFill>
        </p:spPr>
        <p:txBody>
          <a:bodyPr wrap="square" rtlCol="0">
            <a:spAutoFit/>
          </a:bodyPr>
          <a:lstStyle/>
          <a:p>
            <a:pPr algn="ctr"/>
            <a:r>
              <a:rPr lang="ja-JP" altLang="en-US" sz="3200" dirty="0" smtClean="0">
                <a:solidFill>
                  <a:srgbClr val="FF0000"/>
                </a:solidFill>
              </a:rPr>
              <a:t>とりあえずは，両方の形式で動くようにする？</a:t>
            </a:r>
            <a:endParaRPr lang="en-US" altLang="ja-JP" sz="3200" dirty="0" smtClean="0">
              <a:solidFill>
                <a:srgbClr val="FF0000"/>
              </a:solidFill>
            </a:endParaRPr>
          </a:p>
          <a:p>
            <a:pPr algn="ctr"/>
            <a:r>
              <a:rPr lang="ja-JP" altLang="en-US" sz="3200" dirty="0">
                <a:solidFill>
                  <a:srgbClr val="FF0000"/>
                </a:solidFill>
              </a:rPr>
              <a:t>！！！現在調査中！！</a:t>
            </a:r>
            <a:r>
              <a:rPr lang="ja-JP" altLang="en-US" sz="3200" dirty="0" smtClean="0">
                <a:solidFill>
                  <a:srgbClr val="FF0000"/>
                </a:solidFill>
              </a:rPr>
              <a:t>！</a:t>
            </a:r>
            <a:endParaRPr lang="en-US" altLang="ja-JP" sz="3200" dirty="0">
              <a:solidFill>
                <a:srgbClr val="FF0000"/>
              </a:solidFill>
            </a:endParaRPr>
          </a:p>
        </p:txBody>
      </p:sp>
    </p:spTree>
    <p:extLst>
      <p:ext uri="{BB962C8B-B14F-4D97-AF65-F5344CB8AC3E}">
        <p14:creationId xmlns:p14="http://schemas.microsoft.com/office/powerpoint/2010/main" val="103091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SMTP-</a:t>
            </a:r>
            <a:r>
              <a:rPr kumimoji="1" lang="en-US" altLang="ja-JP" dirty="0" err="1" smtClean="0"/>
              <a:t>auth</a:t>
            </a:r>
            <a:r>
              <a:rPr kumimoji="1" lang="ja-JP" altLang="en-US" dirty="0" smtClean="0"/>
              <a:t> の導入</a:t>
            </a:r>
            <a:endParaRPr kumimoji="1" lang="en-US" altLang="ja-JP" dirty="0" smtClean="0"/>
          </a:p>
          <a:p>
            <a:pPr lvl="1"/>
            <a:r>
              <a:rPr kumimoji="1" lang="en-US" altLang="ja-JP" dirty="0" smtClean="0"/>
              <a:t>SMTPs</a:t>
            </a:r>
            <a:r>
              <a:rPr kumimoji="1" lang="ja-JP" altLang="en-US" dirty="0" smtClean="0"/>
              <a:t> を利用するため</a:t>
            </a:r>
            <a:endParaRPr kumimoji="1" lang="en-US" altLang="ja-JP" dirty="0" smtClean="0"/>
          </a:p>
          <a:p>
            <a:pPr lvl="1"/>
            <a:r>
              <a:rPr lang="en-US" altLang="ja-JP" dirty="0" err="1" smtClean="0"/>
              <a:t>usuzumi</a:t>
            </a:r>
            <a:r>
              <a:rPr lang="en-US" altLang="ja-JP" dirty="0" smtClean="0"/>
              <a:t> </a:t>
            </a:r>
            <a:r>
              <a:rPr lang="ja-JP" altLang="en-US" dirty="0" err="1"/>
              <a:t>での</a:t>
            </a:r>
            <a:r>
              <a:rPr lang="ja-JP" altLang="en-US" dirty="0" smtClean="0"/>
              <a:t>導入は成功</a:t>
            </a:r>
            <a:endParaRPr kumimoji="1" lang="en-US" altLang="ja-JP" dirty="0" smtClean="0"/>
          </a:p>
          <a:p>
            <a:r>
              <a:rPr lang="en-US" altLang="ja-JP" dirty="0" smtClean="0"/>
              <a:t>SSL</a:t>
            </a:r>
            <a:r>
              <a:rPr lang="ja-JP" altLang="en-US" dirty="0" smtClean="0"/>
              <a:t> 証明書の購入</a:t>
            </a:r>
            <a:r>
              <a:rPr lang="en-US" altLang="ja-JP" dirty="0" smtClean="0"/>
              <a:t>?</a:t>
            </a:r>
            <a:r>
              <a:rPr lang="ja-JP" altLang="en-US" dirty="0" smtClean="0"/>
              <a:t>導入</a:t>
            </a:r>
            <a:r>
              <a:rPr lang="en-US" altLang="ja-JP" dirty="0" smtClean="0"/>
              <a:t>?</a:t>
            </a:r>
          </a:p>
          <a:p>
            <a:pPr lvl="1"/>
            <a:r>
              <a:rPr lang="en-US" altLang="ja-JP" dirty="0" smtClean="0"/>
              <a:t>UPKI</a:t>
            </a:r>
            <a:r>
              <a:rPr lang="ja-JP" altLang="en-US" dirty="0" smtClean="0"/>
              <a:t> 証明書以外のものを探す？</a:t>
            </a:r>
            <a:endParaRPr lang="en-US" altLang="ja-JP" dirty="0" smtClean="0"/>
          </a:p>
          <a:p>
            <a:r>
              <a:rPr kumimoji="1" lang="en-US" altLang="ja-JP" dirty="0" err="1" smtClean="0"/>
              <a:t>Maildir</a:t>
            </a:r>
            <a:r>
              <a:rPr kumimoji="1" lang="ja-JP" altLang="en-US" dirty="0" smtClean="0"/>
              <a:t> 形式への移行</a:t>
            </a:r>
            <a:endParaRPr kumimoji="1" lang="en-US" altLang="ja-JP" dirty="0" smtClean="0"/>
          </a:p>
          <a:p>
            <a:pPr lvl="1"/>
            <a:r>
              <a:rPr lang="ja-JP" altLang="en-US" dirty="0" smtClean="0"/>
              <a:t>現在調査中</a:t>
            </a:r>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31</a:t>
            </a:fld>
            <a:endParaRPr lang="en-US" altLang="ja-JP"/>
          </a:p>
        </p:txBody>
      </p:sp>
    </p:spTree>
    <p:extLst>
      <p:ext uri="{BB962C8B-B14F-4D97-AF65-F5344CB8AC3E}">
        <p14:creationId xmlns:p14="http://schemas.microsoft.com/office/powerpoint/2010/main" val="38846018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p:cNvGrpSpPr/>
          <p:nvPr/>
        </p:nvGrpSpPr>
        <p:grpSpPr>
          <a:xfrm>
            <a:off x="1653272" y="2281237"/>
            <a:ext cx="737904" cy="707886"/>
            <a:chOff x="4282430" y="2439220"/>
            <a:chExt cx="737904" cy="707886"/>
          </a:xfrm>
        </p:grpSpPr>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2430" y="2527708"/>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4297178" y="2439220"/>
              <a:ext cx="723156" cy="707886"/>
            </a:xfrm>
            <a:prstGeom prst="rect">
              <a:avLst/>
            </a:prstGeom>
            <a:noFill/>
          </p:spPr>
          <p:txBody>
            <a:bodyPr wrap="square" rtlCol="0">
              <a:spAutoFit/>
            </a:bodyPr>
            <a:lstStyle/>
            <a:p>
              <a:r>
                <a:rPr kumimoji="1" lang="en-US" altLang="ja-JP" sz="4000" dirty="0" smtClean="0">
                  <a:solidFill>
                    <a:srgbClr val="FF0000"/>
                  </a:solidFill>
                </a:rPr>
                <a:t>×</a:t>
              </a:r>
              <a:endParaRPr kumimoji="1" lang="ja-JP" altLang="en-US" sz="4000" dirty="0">
                <a:solidFill>
                  <a:srgbClr val="FF0000"/>
                </a:solidFill>
              </a:endParaRPr>
            </a:p>
          </p:txBody>
        </p:sp>
      </p:grpSp>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683568" y="1196752"/>
            <a:ext cx="7772400" cy="4876800"/>
          </a:xfrm>
        </p:spPr>
        <p:txBody>
          <a:bodyPr/>
          <a:lstStyle/>
          <a:p>
            <a:r>
              <a:rPr kumimoji="1" lang="ja-JP" altLang="en-US" dirty="0" smtClean="0"/>
              <a:t>メール配送の</a:t>
            </a:r>
            <a:r>
              <a:rPr lang="ja-JP" altLang="en-US" dirty="0"/>
              <a:t>システム</a:t>
            </a:r>
            <a:r>
              <a:rPr lang="en-US" altLang="ja-JP" dirty="0" smtClean="0"/>
              <a:t/>
            </a:r>
            <a:br>
              <a:rPr lang="en-US" altLang="ja-JP" dirty="0" smtClean="0"/>
            </a:br>
            <a:r>
              <a:rPr lang="en-US" altLang="ja-JP" dirty="0" smtClean="0"/>
              <a:t/>
            </a:r>
            <a:br>
              <a:rPr lang="en-US" altLang="ja-JP" dirty="0" smtClean="0"/>
            </a:br>
            <a:endParaRPr lang="en-US" altLang="ja-JP" dirty="0" smtClean="0"/>
          </a:p>
          <a:p>
            <a:r>
              <a:rPr lang="en-US" altLang="ja-JP" dirty="0" smtClean="0"/>
              <a:t>2012</a:t>
            </a:r>
            <a:r>
              <a:rPr lang="ja-JP" altLang="en-US" dirty="0" smtClean="0"/>
              <a:t>年度</a:t>
            </a:r>
            <a:r>
              <a:rPr lang="en-US" altLang="ja-JP" dirty="0" smtClean="0"/>
              <a:t>grey</a:t>
            </a:r>
            <a:r>
              <a:rPr lang="ja-JP" altLang="en-US" dirty="0" smtClean="0"/>
              <a:t>蘇生</a:t>
            </a:r>
            <a:r>
              <a:rPr lang="en-US" altLang="ja-JP" dirty="0" smtClean="0"/>
              <a:t/>
            </a:r>
            <a:br>
              <a:rPr lang="en-US" altLang="ja-JP" dirty="0" smtClean="0"/>
            </a:br>
            <a:r>
              <a:rPr lang="en-US" altLang="ja-JP" dirty="0" smtClean="0"/>
              <a:t>- Dovecot</a:t>
            </a:r>
            <a:r>
              <a:rPr lang="ja-JP" altLang="en-US" dirty="0" smtClean="0"/>
              <a:t> </a:t>
            </a:r>
            <a:r>
              <a:rPr lang="en-US" altLang="ja-JP" dirty="0" smtClean="0"/>
              <a:t/>
            </a:r>
            <a:br>
              <a:rPr lang="en-US" altLang="ja-JP" dirty="0" smtClean="0"/>
            </a:br>
            <a:r>
              <a:rPr lang="en-US" altLang="ja-JP" dirty="0" smtClean="0"/>
              <a:t>- SSL</a:t>
            </a:r>
            <a:r>
              <a:rPr lang="ja-JP" altLang="en-US" dirty="0" smtClean="0"/>
              <a:t> 導入</a:t>
            </a:r>
            <a:r>
              <a:rPr lang="en-US" altLang="ja-JP" dirty="0" smtClean="0"/>
              <a:t>(</a:t>
            </a:r>
            <a:r>
              <a:rPr lang="ja-JP" altLang="en-US" dirty="0" smtClean="0"/>
              <a:t>未完</a:t>
            </a:r>
            <a:r>
              <a:rPr lang="en-US" altLang="ja-JP" dirty="0" smtClean="0"/>
              <a:t>)</a:t>
            </a:r>
            <a:endParaRPr kumimoji="1" lang="en-US" altLang="ja-JP" dirty="0" smtClean="0"/>
          </a:p>
          <a:p>
            <a:r>
              <a:rPr kumimoji="1" lang="ja-JP" altLang="en-US" dirty="0" smtClean="0"/>
              <a:t>今後</a:t>
            </a:r>
            <a:r>
              <a:rPr kumimoji="1" lang="en-US" altLang="ja-JP" dirty="0" smtClean="0"/>
              <a:t/>
            </a:r>
            <a:br>
              <a:rPr kumimoji="1" lang="en-US" altLang="ja-JP" dirty="0" smtClean="0"/>
            </a:br>
            <a:r>
              <a:rPr kumimoji="1" lang="en-US" altLang="ja-JP" dirty="0" smtClean="0"/>
              <a:t>- SMTP-</a:t>
            </a:r>
            <a:r>
              <a:rPr kumimoji="1" lang="en-US" altLang="ja-JP" dirty="0" err="1" smtClean="0"/>
              <a:t>auth</a:t>
            </a:r>
            <a:r>
              <a:rPr kumimoji="1" lang="en-US" altLang="ja-JP" dirty="0" smtClean="0"/>
              <a:t> </a:t>
            </a:r>
            <a:r>
              <a:rPr kumimoji="1" lang="ja-JP" altLang="en-US" dirty="0" smtClean="0"/>
              <a:t>の導入</a:t>
            </a:r>
            <a:r>
              <a:rPr kumimoji="1" lang="en-US" altLang="ja-JP" dirty="0" smtClean="0"/>
              <a:t/>
            </a:r>
            <a:br>
              <a:rPr kumimoji="1" lang="en-US" altLang="ja-JP" dirty="0" smtClean="0"/>
            </a:br>
            <a:r>
              <a:rPr kumimoji="1" lang="en-US" altLang="ja-JP" dirty="0" smtClean="0"/>
              <a:t>- </a:t>
            </a:r>
            <a:r>
              <a:rPr lang="en-US" altLang="ja-JP" dirty="0" smtClean="0"/>
              <a:t>SSL</a:t>
            </a:r>
            <a:r>
              <a:rPr lang="ja-JP" altLang="en-US" dirty="0" smtClean="0"/>
              <a:t> 証明書の導入</a:t>
            </a:r>
            <a:r>
              <a:rPr lang="en-US" altLang="ja-JP" dirty="0" smtClean="0"/>
              <a:t>?</a:t>
            </a:r>
            <a:r>
              <a:rPr kumimoji="1" lang="en-US" altLang="ja-JP" dirty="0" smtClean="0"/>
              <a:t/>
            </a:r>
            <a:br>
              <a:rPr kumimoji="1" lang="en-US" altLang="ja-JP" dirty="0" smtClean="0"/>
            </a:br>
            <a:r>
              <a:rPr lang="en-US" altLang="ja-JP" dirty="0"/>
              <a:t>- </a:t>
            </a:r>
            <a:r>
              <a:rPr lang="en-US" altLang="ja-JP" dirty="0" err="1" smtClean="0"/>
              <a:t>Maildir</a:t>
            </a:r>
            <a:r>
              <a:rPr lang="ja-JP" altLang="en-US" dirty="0" smtClean="0"/>
              <a:t> 形式への移行</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32</a:t>
            </a:fld>
            <a:endParaRPr lang="en-US" altLang="ja-JP"/>
          </a:p>
        </p:txBody>
      </p:sp>
      <p:grpSp>
        <p:nvGrpSpPr>
          <p:cNvPr id="8" name="グループ化 7"/>
          <p:cNvGrpSpPr/>
          <p:nvPr/>
        </p:nvGrpSpPr>
        <p:grpSpPr>
          <a:xfrm>
            <a:off x="395536" y="1700808"/>
            <a:ext cx="8748464" cy="1008112"/>
            <a:chOff x="395536" y="1700808"/>
            <a:chExt cx="8748464" cy="1008112"/>
          </a:xfrm>
        </p:grpSpPr>
        <p:sp>
          <p:nvSpPr>
            <p:cNvPr id="5" name="正方形/長方形 4"/>
            <p:cNvSpPr/>
            <p:nvPr/>
          </p:nvSpPr>
          <p:spPr>
            <a:xfrm>
              <a:off x="395536" y="1988548"/>
              <a:ext cx="1008112"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MUA</a:t>
              </a:r>
              <a:endParaRPr kumimoji="1" lang="ja-JP" altLang="en-US" dirty="0"/>
            </a:p>
          </p:txBody>
        </p:sp>
        <p:sp>
          <p:nvSpPr>
            <p:cNvPr id="6" name="右矢印 5"/>
            <p:cNvSpPr/>
            <p:nvPr/>
          </p:nvSpPr>
          <p:spPr>
            <a:xfrm>
              <a:off x="1475656" y="1988840"/>
              <a:ext cx="1152128" cy="43204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SMTP</a:t>
              </a:r>
              <a:endParaRPr kumimoji="1" lang="ja-JP" altLang="en-US" dirty="0"/>
            </a:p>
          </p:txBody>
        </p:sp>
        <p:sp>
          <p:nvSpPr>
            <p:cNvPr id="7" name="正方形/長方形 6"/>
            <p:cNvSpPr/>
            <p:nvPr/>
          </p:nvSpPr>
          <p:spPr>
            <a:xfrm>
              <a:off x="2699792" y="1988840"/>
              <a:ext cx="1224136"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MTA</a:t>
              </a:r>
              <a:endParaRPr kumimoji="1" lang="ja-JP" altLang="en-US" dirty="0">
                <a:solidFill>
                  <a:schemeClr val="tx1"/>
                </a:solidFill>
              </a:endParaRPr>
            </a:p>
          </p:txBody>
        </p:sp>
        <p:sp>
          <p:nvSpPr>
            <p:cNvPr id="9" name="右矢印 8"/>
            <p:cNvSpPr/>
            <p:nvPr/>
          </p:nvSpPr>
          <p:spPr>
            <a:xfrm>
              <a:off x="4067944" y="1988840"/>
              <a:ext cx="1152128" cy="43204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SMTP</a:t>
              </a:r>
              <a:endParaRPr kumimoji="1" lang="ja-JP" altLang="en-US" dirty="0"/>
            </a:p>
          </p:txBody>
        </p:sp>
        <p:sp>
          <p:nvSpPr>
            <p:cNvPr id="10" name="正方形/長方形 9"/>
            <p:cNvSpPr/>
            <p:nvPr/>
          </p:nvSpPr>
          <p:spPr>
            <a:xfrm>
              <a:off x="5436096" y="1988840"/>
              <a:ext cx="1224136"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MTA</a:t>
              </a:r>
              <a:endParaRPr kumimoji="1" lang="ja-JP" altLang="en-US" dirty="0">
                <a:solidFill>
                  <a:schemeClr val="tx1"/>
                </a:solidFill>
              </a:endParaRPr>
            </a:p>
          </p:txBody>
        </p:sp>
        <p:sp>
          <p:nvSpPr>
            <p:cNvPr id="12" name="左矢印 11"/>
            <p:cNvSpPr/>
            <p:nvPr/>
          </p:nvSpPr>
          <p:spPr>
            <a:xfrm>
              <a:off x="6732240" y="2204864"/>
              <a:ext cx="1152128" cy="504056"/>
            </a:xfrm>
            <a:prstGeom prst="leftArrow">
              <a:avLst>
                <a:gd name="adj1" fmla="val 50000"/>
                <a:gd name="adj2" fmla="val 48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POP</a:t>
              </a:r>
              <a:r>
                <a:rPr kumimoji="1" lang="en-US" altLang="ja-JP" dirty="0" smtClean="0"/>
                <a:t> </a:t>
              </a:r>
              <a:endParaRPr kumimoji="1" lang="ja-JP" altLang="en-US" dirty="0"/>
            </a:p>
          </p:txBody>
        </p:sp>
        <p:sp>
          <p:nvSpPr>
            <p:cNvPr id="13" name="左矢印 12"/>
            <p:cNvSpPr/>
            <p:nvPr/>
          </p:nvSpPr>
          <p:spPr>
            <a:xfrm>
              <a:off x="6732240" y="1700808"/>
              <a:ext cx="1152128" cy="432048"/>
            </a:xfrm>
            <a:prstGeom prst="leftArrow">
              <a:avLst>
                <a:gd name="adj1" fmla="val 50000"/>
                <a:gd name="adj2" fmla="val 48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IMAP</a:t>
              </a:r>
              <a:r>
                <a:rPr kumimoji="1" lang="en-US" altLang="ja-JP" dirty="0" smtClean="0"/>
                <a:t> </a:t>
              </a:r>
              <a:endParaRPr kumimoji="1" lang="ja-JP" altLang="en-US" dirty="0"/>
            </a:p>
          </p:txBody>
        </p:sp>
        <p:sp>
          <p:nvSpPr>
            <p:cNvPr id="14" name="正方形/長方形 13"/>
            <p:cNvSpPr/>
            <p:nvPr/>
          </p:nvSpPr>
          <p:spPr>
            <a:xfrm>
              <a:off x="8028384" y="1988840"/>
              <a:ext cx="1115616"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MUA</a:t>
              </a:r>
              <a:endParaRPr kumimoji="1" lang="ja-JP" altLang="en-US" dirty="0"/>
            </a:p>
          </p:txBody>
        </p:sp>
      </p:gr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7196" y="1268760"/>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7196" y="2655133"/>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グループ化 17"/>
          <p:cNvGrpSpPr/>
          <p:nvPr/>
        </p:nvGrpSpPr>
        <p:grpSpPr>
          <a:xfrm>
            <a:off x="4238186" y="2276992"/>
            <a:ext cx="737904" cy="707886"/>
            <a:chOff x="4282430" y="2439220"/>
            <a:chExt cx="737904" cy="707886"/>
          </a:xfrm>
        </p:grpSpPr>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2430" y="2527708"/>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テキスト ボックス 16"/>
            <p:cNvSpPr txBox="1"/>
            <p:nvPr/>
          </p:nvSpPr>
          <p:spPr>
            <a:xfrm>
              <a:off x="4297178" y="2439220"/>
              <a:ext cx="723156" cy="707886"/>
            </a:xfrm>
            <a:prstGeom prst="rect">
              <a:avLst/>
            </a:prstGeom>
            <a:noFill/>
          </p:spPr>
          <p:txBody>
            <a:bodyPr wrap="square" rtlCol="0">
              <a:spAutoFit/>
            </a:bodyPr>
            <a:lstStyle/>
            <a:p>
              <a:r>
                <a:rPr kumimoji="1" lang="en-US" altLang="ja-JP" sz="4000" dirty="0" smtClean="0">
                  <a:solidFill>
                    <a:srgbClr val="FF0000"/>
                  </a:solidFill>
                </a:rPr>
                <a:t>×</a:t>
              </a:r>
              <a:endParaRPr kumimoji="1" lang="ja-JP" altLang="en-US" sz="4000" dirty="0">
                <a:solidFill>
                  <a:srgbClr val="FF0000"/>
                </a:solidFill>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a:xfrm>
            <a:off x="251520" y="1219200"/>
            <a:ext cx="8206680" cy="4876800"/>
          </a:xfrm>
        </p:spPr>
        <p:txBody>
          <a:bodyPr/>
          <a:lstStyle/>
          <a:p>
            <a:pPr>
              <a:buFont typeface="Arial" pitchFamily="34" charset="0"/>
              <a:buChar char="•"/>
            </a:pPr>
            <a:r>
              <a:rPr lang="ja-JP" altLang="en-US" sz="2400" dirty="0">
                <a:latin typeface="+mn-ea"/>
              </a:rPr>
              <a:t>河野寿 著</a:t>
            </a:r>
            <a:r>
              <a:rPr lang="en-US" altLang="ja-JP" sz="2400" dirty="0">
                <a:latin typeface="+mn-ea"/>
              </a:rPr>
              <a:t>, </a:t>
            </a:r>
            <a:r>
              <a:rPr lang="ja-JP" altLang="en-US" sz="2400" dirty="0">
                <a:latin typeface="+mn-ea"/>
              </a:rPr>
              <a:t>毎日コミュニケーションズ</a:t>
            </a:r>
            <a:r>
              <a:rPr lang="en-US" altLang="ja-JP" sz="2400" dirty="0">
                <a:latin typeface="+mn-ea"/>
              </a:rPr>
              <a:t>, </a:t>
            </a:r>
            <a:r>
              <a:rPr lang="ja-JP" altLang="en-US" sz="2400" dirty="0">
                <a:latin typeface="+mn-ea"/>
              </a:rPr>
              <a:t>図解で明解 メールの</a:t>
            </a:r>
            <a:r>
              <a:rPr lang="ja-JP" altLang="en-US" sz="2400" dirty="0" smtClean="0">
                <a:latin typeface="+mn-ea"/>
              </a:rPr>
              <a:t>しくみ</a:t>
            </a:r>
            <a:endParaRPr kumimoji="1" lang="en-US" altLang="ja-JP" sz="2400" dirty="0" smtClean="0"/>
          </a:p>
          <a:p>
            <a:r>
              <a:rPr kumimoji="1" lang="en-US" altLang="ja-JP" sz="2400" dirty="0" smtClean="0"/>
              <a:t>Dovecot</a:t>
            </a:r>
            <a:r>
              <a:rPr kumimoji="1" lang="ja-JP" altLang="en-US" sz="2400" dirty="0" smtClean="0"/>
              <a:t> への移行</a:t>
            </a:r>
            <a:endParaRPr kumimoji="1" lang="en-US" altLang="ja-JP" sz="2400" dirty="0" smtClean="0"/>
          </a:p>
          <a:p>
            <a:pPr marL="0" indent="0">
              <a:buNone/>
            </a:pPr>
            <a:r>
              <a:rPr lang="en-US" altLang="ja-JP" sz="2400" dirty="0">
                <a:hlinkClick r:id="rId2"/>
              </a:rPr>
              <a:t>http</a:t>
            </a:r>
            <a:r>
              <a:rPr lang="en-US" altLang="ja-JP" sz="2400" dirty="0" smtClean="0">
                <a:hlinkClick r:id="rId2"/>
              </a:rPr>
              <a:t>://www.tatsuyoshi.net/toyota/dovecot/Migration.html</a:t>
            </a:r>
            <a:endParaRPr lang="en-US" altLang="ja-JP" sz="2400" dirty="0" smtClean="0"/>
          </a:p>
          <a:p>
            <a:r>
              <a:rPr kumimoji="1" lang="en-US" altLang="ja-JP" sz="2400" dirty="0" smtClean="0"/>
              <a:t>e-Words SMTP-</a:t>
            </a:r>
            <a:r>
              <a:rPr lang="en-US" altLang="ja-JP" sz="2400" dirty="0" smtClean="0"/>
              <a:t>Authentication</a:t>
            </a:r>
            <a:r>
              <a:rPr lang="ja-JP" altLang="en-US" sz="2400" dirty="0" smtClean="0"/>
              <a:t> とは</a:t>
            </a:r>
            <a:endParaRPr kumimoji="1" lang="en-US" altLang="ja-JP" sz="2400" dirty="0"/>
          </a:p>
          <a:p>
            <a:pPr marL="0" indent="0">
              <a:buNone/>
            </a:pPr>
            <a:r>
              <a:rPr lang="en-US" altLang="ja-JP" sz="2400" dirty="0">
                <a:hlinkClick r:id="rId3"/>
              </a:rPr>
              <a:t>http://</a:t>
            </a:r>
            <a:r>
              <a:rPr lang="en-US" altLang="ja-JP" sz="2400" dirty="0" smtClean="0">
                <a:hlinkClick r:id="rId3"/>
              </a:rPr>
              <a:t>e-words.jp/w/SMTP20Authentication.html</a:t>
            </a:r>
            <a:endParaRPr lang="en-US" altLang="ja-JP" sz="2400" dirty="0" smtClean="0"/>
          </a:p>
          <a:p>
            <a:r>
              <a:rPr lang="en-US" altLang="ja-JP" sz="2400" dirty="0" err="1"/>
              <a:t>maildir</a:t>
            </a:r>
            <a:r>
              <a:rPr lang="en-US" altLang="ja-JP" sz="2400" dirty="0"/>
              <a:t> - </a:t>
            </a:r>
            <a:r>
              <a:rPr lang="ja-JP" altLang="en-US" sz="2400" dirty="0"/>
              <a:t>メイル受信用</a:t>
            </a:r>
            <a:r>
              <a:rPr lang="ja-JP" altLang="en-US" sz="2400" dirty="0" smtClean="0"/>
              <a:t>ディレクトリ</a:t>
            </a:r>
            <a:endParaRPr kumimoji="1" lang="en-US" altLang="ja-JP" sz="2400" dirty="0"/>
          </a:p>
          <a:p>
            <a:pPr marL="0" indent="0">
              <a:buNone/>
            </a:pPr>
            <a:r>
              <a:rPr lang="en-US" altLang="ja-JP" sz="2400" dirty="0"/>
              <a:t>http://man.qmail.jp/jman5/maildir.html</a:t>
            </a:r>
            <a:endParaRPr kumimoji="1" lang="en-US" altLang="ja-JP" sz="2400" dirty="0" smtClean="0"/>
          </a:p>
          <a:p>
            <a:r>
              <a:rPr lang="en-US" altLang="ja-JP" sz="2400" dirty="0" err="1"/>
              <a:t>q</a:t>
            </a:r>
            <a:r>
              <a:rPr kumimoji="1" lang="en-US" altLang="ja-JP" sz="2400" dirty="0" err="1" smtClean="0"/>
              <a:t>mail</a:t>
            </a:r>
            <a:r>
              <a:rPr kumimoji="1" lang="ja-JP" altLang="en-US" sz="2400" dirty="0" smtClean="0"/>
              <a:t> による</a:t>
            </a:r>
            <a:r>
              <a:rPr kumimoji="1" lang="en-US" altLang="ja-JP" sz="2400" dirty="0" smtClean="0"/>
              <a:t>SMTP</a:t>
            </a:r>
            <a:r>
              <a:rPr kumimoji="1" lang="ja-JP" altLang="en-US" sz="2400" dirty="0" smtClean="0"/>
              <a:t>サーバの構築</a:t>
            </a:r>
            <a:endParaRPr kumimoji="1" lang="en-US" altLang="ja-JP" sz="2400" dirty="0" smtClean="0"/>
          </a:p>
          <a:p>
            <a:pPr marL="0" indent="0">
              <a:buNone/>
            </a:pPr>
            <a:r>
              <a:rPr lang="en-US" altLang="ja-JP" sz="2400" dirty="0">
                <a:hlinkClick r:id="rId4"/>
              </a:rPr>
              <a:t>http://</a:t>
            </a:r>
            <a:r>
              <a:rPr lang="en-US" altLang="ja-JP" sz="2400" dirty="0" smtClean="0">
                <a:hlinkClick r:id="rId4"/>
              </a:rPr>
              <a:t>www.atmarkit.co.jp/flinux/rensai/qmail01/qmail01a.html</a:t>
            </a:r>
            <a:endParaRPr lang="en-US" altLang="ja-JP" sz="2400" dirty="0" smtClean="0"/>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33</a:t>
            </a:fld>
            <a:endParaRPr lang="en-US" altLang="ja-JP"/>
          </a:p>
        </p:txBody>
      </p:sp>
    </p:spTree>
    <p:extLst>
      <p:ext uri="{BB962C8B-B14F-4D97-AF65-F5344CB8AC3E}">
        <p14:creationId xmlns:p14="http://schemas.microsoft.com/office/powerpoint/2010/main" val="410744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1840" y="1988840"/>
            <a:ext cx="2736304" cy="2304256"/>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83000"/>
              </a:lnSpc>
              <a:spcBef>
                <a:spcPct val="0"/>
              </a:spcBef>
              <a:spcAft>
                <a:spcPct val="0"/>
              </a:spcAft>
              <a:buClr>
                <a:srgbClr val="000000"/>
              </a:buClr>
              <a:buSzPct val="100000"/>
              <a:buFont typeface="Arial"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pitchFamily="48" charset="-128"/>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メール配送の流れ</a:t>
            </a:r>
          </a:p>
        </p:txBody>
      </p:sp>
      <p:pic>
        <p:nvPicPr>
          <p:cNvPr id="1028" name="Picture 3"/>
          <p:cNvPicPr>
            <a:picLocks noChangeAspect="1" noChangeArrowheads="1"/>
          </p:cNvPicPr>
          <p:nvPr/>
        </p:nvPicPr>
        <p:blipFill>
          <a:blip r:embed="rId3" cstate="print"/>
          <a:srcRect/>
          <a:stretch>
            <a:fillRect/>
          </a:stretch>
        </p:blipFill>
        <p:spPr bwMode="auto">
          <a:xfrm>
            <a:off x="611188" y="4437063"/>
            <a:ext cx="1584325" cy="1189037"/>
          </a:xfrm>
          <a:prstGeom prst="rect">
            <a:avLst/>
          </a:prstGeom>
          <a:noFill/>
          <a:ln w="9525">
            <a:noFill/>
            <a:round/>
            <a:headEnd/>
            <a:tailEnd/>
          </a:ln>
        </p:spPr>
      </p:pic>
      <p:sp>
        <p:nvSpPr>
          <p:cNvPr id="1029"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0" name="Picture 5"/>
          <p:cNvPicPr>
            <a:picLocks noChangeAspect="1" noChangeArrowheads="1"/>
          </p:cNvPicPr>
          <p:nvPr/>
        </p:nvPicPr>
        <p:blipFill>
          <a:blip r:embed="rId4" cstate="print"/>
          <a:srcRect/>
          <a:stretch>
            <a:fillRect/>
          </a:stretch>
        </p:blipFill>
        <p:spPr bwMode="auto">
          <a:xfrm>
            <a:off x="1689100" y="1990725"/>
            <a:ext cx="993775" cy="1155700"/>
          </a:xfrm>
          <a:prstGeom prst="rect">
            <a:avLst/>
          </a:prstGeom>
          <a:noFill/>
          <a:ln w="9525">
            <a:noFill/>
            <a:round/>
            <a:headEnd/>
            <a:tailEnd/>
          </a:ln>
        </p:spPr>
      </p:pic>
      <p:sp>
        <p:nvSpPr>
          <p:cNvPr id="1031"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2" name="Picture 7"/>
          <p:cNvPicPr>
            <a:picLocks noChangeAspect="1" noChangeArrowheads="1"/>
          </p:cNvPicPr>
          <p:nvPr/>
        </p:nvPicPr>
        <p:blipFill>
          <a:blip r:embed="rId5" cstate="print"/>
          <a:srcRect/>
          <a:stretch>
            <a:fillRect/>
          </a:stretch>
        </p:blipFill>
        <p:spPr bwMode="auto">
          <a:xfrm>
            <a:off x="7236296" y="4437112"/>
            <a:ext cx="1150938" cy="831850"/>
          </a:xfrm>
          <a:prstGeom prst="rect">
            <a:avLst/>
          </a:prstGeom>
          <a:noFill/>
          <a:ln w="9525">
            <a:noFill/>
            <a:round/>
            <a:headEnd/>
            <a:tailEnd/>
          </a:ln>
        </p:spPr>
      </p:pic>
      <p:pic>
        <p:nvPicPr>
          <p:cNvPr id="1033" name="Picture 8"/>
          <p:cNvPicPr>
            <a:picLocks noChangeAspect="1" noChangeArrowheads="1"/>
          </p:cNvPicPr>
          <p:nvPr/>
        </p:nvPicPr>
        <p:blipFill>
          <a:blip r:embed="rId6" cstate="print"/>
          <a:srcRect/>
          <a:stretch>
            <a:fillRect/>
          </a:stretch>
        </p:blipFill>
        <p:spPr bwMode="auto">
          <a:xfrm>
            <a:off x="6157913" y="1916113"/>
            <a:ext cx="958850" cy="1223962"/>
          </a:xfrm>
          <a:prstGeom prst="rect">
            <a:avLst/>
          </a:prstGeom>
          <a:noFill/>
          <a:ln w="9525">
            <a:noFill/>
            <a:round/>
            <a:headEnd/>
            <a:tailEnd/>
          </a:ln>
        </p:spPr>
      </p:pic>
      <p:sp>
        <p:nvSpPr>
          <p:cNvPr id="1034" name="Text Box 9"/>
          <p:cNvSpPr txBox="1">
            <a:spLocks noChangeArrowheads="1"/>
          </p:cNvSpPr>
          <p:nvPr/>
        </p:nvSpPr>
        <p:spPr bwMode="auto">
          <a:xfrm>
            <a:off x="1258888" y="1268413"/>
            <a:ext cx="1223962" cy="427037"/>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送信側</a:t>
            </a:r>
          </a:p>
        </p:txBody>
      </p:sp>
      <p:sp>
        <p:nvSpPr>
          <p:cNvPr id="1035" name="Text Box 10"/>
          <p:cNvSpPr txBox="1">
            <a:spLocks noChangeArrowheads="1"/>
          </p:cNvSpPr>
          <p:nvPr/>
        </p:nvSpPr>
        <p:spPr bwMode="auto">
          <a:xfrm>
            <a:off x="6588125" y="1196975"/>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a:solidFill>
                  <a:srgbClr val="990099"/>
                </a:solidFill>
              </a:rPr>
              <a:t>受信側</a:t>
            </a:r>
          </a:p>
        </p:txBody>
      </p:sp>
      <p:sp>
        <p:nvSpPr>
          <p:cNvPr id="1036" name="Text Box 11"/>
          <p:cNvSpPr txBox="1">
            <a:spLocks noChangeArrowheads="1"/>
          </p:cNvSpPr>
          <p:nvPr/>
        </p:nvSpPr>
        <p:spPr bwMode="auto">
          <a:xfrm>
            <a:off x="1331640" y="3068960"/>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送信者側</a:t>
            </a:r>
            <a:r>
              <a:rPr lang="en-GB" altLang="ja-JP" sz="2000" b="1" dirty="0" smtClean="0">
                <a:solidFill>
                  <a:srgbClr val="000080"/>
                </a:solidFill>
              </a:rPr>
              <a:t>)</a:t>
            </a:r>
            <a:endParaRPr lang="en-GB" altLang="ja-JP" sz="2000" b="1" dirty="0">
              <a:solidFill>
                <a:srgbClr val="000080"/>
              </a:solidFill>
            </a:endParaRPr>
          </a:p>
        </p:txBody>
      </p:sp>
      <p:sp>
        <p:nvSpPr>
          <p:cNvPr id="1038" name="Text Box 13"/>
          <p:cNvSpPr txBox="1">
            <a:spLocks noChangeArrowheads="1"/>
          </p:cNvSpPr>
          <p:nvPr/>
        </p:nvSpPr>
        <p:spPr bwMode="auto">
          <a:xfrm>
            <a:off x="611560" y="5589240"/>
            <a:ext cx="2520206"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クライアント </a:t>
            </a:r>
            <a:r>
              <a:rPr lang="en-US" altLang="ja-JP" sz="2000" b="1" dirty="0" smtClean="0">
                <a:solidFill>
                  <a:srgbClr val="000080"/>
                </a:solidFill>
              </a:rPr>
              <a:t>(</a:t>
            </a:r>
            <a:r>
              <a:rPr lang="ja-JP" altLang="en-US" sz="2000" b="1" dirty="0" smtClean="0">
                <a:solidFill>
                  <a:srgbClr val="000080"/>
                </a:solidFill>
              </a:rPr>
              <a:t>送信者</a:t>
            </a:r>
            <a:r>
              <a:rPr lang="en-US" altLang="ja-JP" sz="2000" b="1" dirty="0" smtClean="0">
                <a:solidFill>
                  <a:srgbClr val="000080"/>
                </a:solidFill>
              </a:rPr>
              <a:t>)</a:t>
            </a:r>
            <a:endParaRPr lang="en-GB" altLang="ja-JP" sz="2000" b="1" dirty="0">
              <a:solidFill>
                <a:srgbClr val="000080"/>
              </a:solidFill>
            </a:endParaRPr>
          </a:p>
        </p:txBody>
      </p:sp>
      <p:sp>
        <p:nvSpPr>
          <p:cNvPr id="1039" name="Text Box 14"/>
          <p:cNvSpPr txBox="1">
            <a:spLocks noChangeArrowheads="1"/>
          </p:cNvSpPr>
          <p:nvPr/>
        </p:nvSpPr>
        <p:spPr bwMode="auto">
          <a:xfrm>
            <a:off x="5796136" y="5301208"/>
            <a:ext cx="2554982"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クライアント </a:t>
            </a:r>
            <a:r>
              <a:rPr lang="en-US" altLang="ja-JP" sz="2000" b="1" dirty="0" smtClean="0">
                <a:solidFill>
                  <a:srgbClr val="000080"/>
                </a:solidFill>
              </a:rPr>
              <a:t>(</a:t>
            </a:r>
            <a:r>
              <a:rPr lang="ja-JP" altLang="en-US" sz="2000" b="1" dirty="0" smtClean="0">
                <a:solidFill>
                  <a:srgbClr val="000080"/>
                </a:solidFill>
              </a:rPr>
              <a:t>受信者</a:t>
            </a:r>
            <a:r>
              <a:rPr lang="en-GB" altLang="ja-JP" sz="2000" b="1" dirty="0" smtClean="0">
                <a:solidFill>
                  <a:srgbClr val="000080"/>
                </a:solidFill>
              </a:rPr>
              <a:t>)</a:t>
            </a:r>
            <a:endParaRPr lang="en-GB" altLang="ja-JP" sz="2000" b="1" dirty="0">
              <a:solidFill>
                <a:srgbClr val="000080"/>
              </a:solidFill>
            </a:endParaRPr>
          </a:p>
        </p:txBody>
      </p:sp>
      <p:sp>
        <p:nvSpPr>
          <p:cNvPr id="10255" name="AutoShape 15"/>
          <p:cNvSpPr>
            <a:spLocks noChangeArrowheads="1"/>
          </p:cNvSpPr>
          <p:nvPr/>
        </p:nvSpPr>
        <p:spPr bwMode="auto">
          <a:xfrm>
            <a:off x="682625" y="2060575"/>
            <a:ext cx="792163"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8" name="AutoShape 18"/>
          <p:cNvSpPr>
            <a:spLocks noChangeArrowheads="1"/>
          </p:cNvSpPr>
          <p:nvPr/>
        </p:nvSpPr>
        <p:spPr bwMode="auto">
          <a:xfrm rot="5400000">
            <a:off x="6702426" y="2887662"/>
            <a:ext cx="2087562" cy="1008063"/>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9" name="Text Box 19"/>
          <p:cNvSpPr txBox="1">
            <a:spLocks noChangeArrowheads="1"/>
          </p:cNvSpPr>
          <p:nvPr/>
        </p:nvSpPr>
        <p:spPr bwMode="auto">
          <a:xfrm>
            <a:off x="3203849" y="2564904"/>
            <a:ext cx="2592288" cy="1008112"/>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smtClean="0">
                <a:solidFill>
                  <a:schemeClr val="tx1">
                    <a:lumMod val="95000"/>
                    <a:lumOff val="5000"/>
                  </a:schemeClr>
                </a:solidFill>
                <a:effectLst>
                  <a:outerShdw blurRad="38100" dist="38100" dir="2700000" algn="tl">
                    <a:srgbClr val="C0C0C0"/>
                  </a:outerShdw>
                </a:effectLst>
              </a:rPr>
              <a:t>ネットワーク</a:t>
            </a:r>
            <a:endParaRPr lang="en-US" altLang="ja-JP" sz="2500" b="1" dirty="0" smtClean="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smtClean="0">
                <a:solidFill>
                  <a:schemeClr val="tx1">
                    <a:lumMod val="95000"/>
                    <a:lumOff val="5000"/>
                  </a:schemeClr>
                </a:solidFill>
                <a:effectLst>
                  <a:outerShdw blurRad="38100" dist="38100" dir="2700000" algn="tl">
                    <a:srgbClr val="C0C0C0"/>
                  </a:outerShdw>
                </a:effectLst>
              </a:rPr>
              <a:t>を介してメールを</a:t>
            </a:r>
            <a:endParaRPr lang="en-GB" sz="2500" b="1" dirty="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rPr>
              <a:t>受信側のサーバへ</a:t>
            </a:r>
            <a:endParaRPr lang="en-GB" sz="2500" b="1" dirty="0">
              <a:solidFill>
                <a:schemeClr val="tx1">
                  <a:lumMod val="95000"/>
                  <a:lumOff val="5000"/>
                </a:schemeClr>
              </a:solidFill>
              <a:effectLst>
                <a:outerShdw blurRad="38100" dist="38100" dir="2700000" algn="tl">
                  <a:srgbClr val="C0C0C0"/>
                </a:outerShdw>
              </a:effectLst>
            </a:endParaRPr>
          </a:p>
        </p:txBody>
      </p:sp>
      <p:grpSp>
        <p:nvGrpSpPr>
          <p:cNvPr id="3" name="Group 24"/>
          <p:cNvGrpSpPr>
            <a:grpSpLocks/>
          </p:cNvGrpSpPr>
          <p:nvPr/>
        </p:nvGrpSpPr>
        <p:grpSpPr bwMode="auto">
          <a:xfrm>
            <a:off x="468313" y="4581525"/>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40" name="Text Box 11"/>
          <p:cNvSpPr txBox="1">
            <a:spLocks noChangeArrowheads="1"/>
          </p:cNvSpPr>
          <p:nvPr/>
        </p:nvSpPr>
        <p:spPr bwMode="auto">
          <a:xfrm>
            <a:off x="5868144" y="3068960"/>
            <a:ext cx="1728192"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24"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3</a:t>
            </a:fld>
            <a:r>
              <a:rPr lang="en-US" altLang="ja-JP" dirty="0" smtClean="0"/>
              <a:t>/443</a:t>
            </a:r>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55"/>
                                        </p:tgtEl>
                                        <p:attrNameLst>
                                          <p:attrName>style.visibility</p:attrName>
                                        </p:attrNameLst>
                                      </p:cBhvr>
                                      <p:to>
                                        <p:strVal val="visible"/>
                                      </p:to>
                                    </p:set>
                                    <p:animEffect transition="in" filter="wipe(down)">
                                      <p:cBhvr>
                                        <p:cTn id="12" dur="500"/>
                                        <p:tgtEl>
                                          <p:spTgt spid="10255"/>
                                        </p:tgtEl>
                                      </p:cBhvr>
                                    </p:animEffect>
                                  </p:childTnLst>
                                </p:cTn>
                              </p:par>
                            </p:childTnLst>
                          </p:cTn>
                        </p:par>
                        <p:par>
                          <p:cTn id="13" fill="hold">
                            <p:stCondLst>
                              <p:cond delay="500"/>
                            </p:stCondLst>
                            <p:childTnLst>
                              <p:par>
                                <p:cTn id="14"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15" dur="2000" fill="hold"/>
                                        <p:tgtEl>
                                          <p:spTgt spid="3"/>
                                        </p:tgtEl>
                                      </p:cBhvr>
                                      <p:rCtr x="8300" y="-16500"/>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256"/>
                                        </p:tgtEl>
                                        <p:attrNameLst>
                                          <p:attrName>style.visibility</p:attrName>
                                        </p:attrNameLst>
                                      </p:cBhvr>
                                      <p:to>
                                        <p:strVal val="visible"/>
                                      </p:to>
                                    </p:set>
                                    <p:animEffect transition="in" filter="wipe(left)">
                                      <p:cBhvr>
                                        <p:cTn id="20" dur="500"/>
                                        <p:tgtEl>
                                          <p:spTgt spid="10256"/>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strips(downLeft)">
                                      <p:cBhvr>
                                        <p:cTn id="23" dur="500"/>
                                        <p:tgtEl>
                                          <p:spTgt spid="4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259"/>
                                        </p:tgtEl>
                                        <p:attrNameLst>
                                          <p:attrName>style.visibility</p:attrName>
                                        </p:attrNameLst>
                                      </p:cBhvr>
                                      <p:to>
                                        <p:strVal val="visible"/>
                                      </p:to>
                                    </p:set>
                                    <p:animEffect transition="in" filter="wipe(down)">
                                      <p:cBhvr>
                                        <p:cTn id="26" dur="500"/>
                                        <p:tgtEl>
                                          <p:spTgt spid="1025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0257"/>
                                        </p:tgtEl>
                                        <p:attrNameLst>
                                          <p:attrName>style.visibility</p:attrName>
                                        </p:attrNameLst>
                                      </p:cBhvr>
                                      <p:to>
                                        <p:strVal val="visible"/>
                                      </p:to>
                                    </p:set>
                                    <p:animEffect transition="in" filter="wipe(left)">
                                      <p:cBhvr>
                                        <p:cTn id="29" dur="500"/>
                                        <p:tgtEl>
                                          <p:spTgt spid="10257"/>
                                        </p:tgtEl>
                                      </p:cBhvr>
                                    </p:animEffect>
                                  </p:childTnLst>
                                </p:cTn>
                              </p:par>
                            </p:childTnLst>
                          </p:cTn>
                        </p:par>
                        <p:par>
                          <p:cTn id="30" fill="hold">
                            <p:stCondLst>
                              <p:cond delay="500"/>
                            </p:stCondLst>
                            <p:childTnLst>
                              <p:par>
                                <p:cTn id="31" presetID="63" presetClass="path" accel="50000" decel="50000" fill="hold" nodeType="afterEffect">
                                  <p:stCondLst>
                                    <p:cond delay="0"/>
                                  </p:stCondLst>
                                  <p:childTnLst>
                                    <p:animMotion origin="layout" path="M 0.16632 -0.32994 L 0.63888 -0.34035 " rAng="0" ptsTypes="AA">
                                      <p:cBhvr>
                                        <p:cTn id="32" dur="2000" fill="hold"/>
                                        <p:tgtEl>
                                          <p:spTgt spid="3"/>
                                        </p:tgtEl>
                                      </p:cBhvr>
                                      <p:rCtr x="23600" y="-500"/>
                                    </p:animMotion>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0258"/>
                                        </p:tgtEl>
                                        <p:attrNameLst>
                                          <p:attrName>style.visibility</p:attrName>
                                        </p:attrNameLst>
                                      </p:cBhvr>
                                      <p:to>
                                        <p:strVal val="visible"/>
                                      </p:to>
                                    </p:set>
                                    <p:animEffect transition="in" filter="wipe(up)">
                                      <p:cBhvr>
                                        <p:cTn id="37" dur="500"/>
                                        <p:tgtEl>
                                          <p:spTgt spid="10258"/>
                                        </p:tgtEl>
                                      </p:cBhvr>
                                    </p:animEffect>
                                  </p:childTnLst>
                                </p:cTn>
                              </p:par>
                            </p:childTnLst>
                          </p:cTn>
                        </p:par>
                        <p:par>
                          <p:cTn id="38" fill="hold">
                            <p:stCondLst>
                              <p:cond delay="500"/>
                            </p:stCondLst>
                            <p:childTnLst>
                              <p:par>
                                <p:cTn id="39"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40" dur="2000" fill="hold"/>
                                        <p:tgtEl>
                                          <p:spTgt spid="3"/>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0255" grpId="0" animBg="1"/>
      <p:bldP spid="10256" grpId="0" animBg="1"/>
      <p:bldP spid="10257" grpId="0" animBg="1"/>
      <p:bldP spid="10258" grpId="0" animBg="1"/>
      <p:bldP spid="102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AutoShape 3"/>
          <p:cNvSpPr>
            <a:spLocks noChangeArrowheads="1"/>
          </p:cNvSpPr>
          <p:nvPr/>
        </p:nvSpPr>
        <p:spPr bwMode="auto">
          <a:xfrm>
            <a:off x="37392" y="1556792"/>
            <a:ext cx="2904505" cy="446449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sp>
        <p:nvSpPr>
          <p:cNvPr id="55" name="AutoShape 8"/>
          <p:cNvSpPr>
            <a:spLocks noChangeArrowheads="1"/>
          </p:cNvSpPr>
          <p:nvPr/>
        </p:nvSpPr>
        <p:spPr bwMode="auto">
          <a:xfrm>
            <a:off x="2452087" y="2060077"/>
            <a:ext cx="1508353" cy="719206"/>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6" name="Text Box 12"/>
          <p:cNvSpPr txBox="1">
            <a:spLocks noChangeArrowheads="1"/>
          </p:cNvSpPr>
          <p:nvPr/>
        </p:nvSpPr>
        <p:spPr bwMode="auto">
          <a:xfrm>
            <a:off x="2445435" y="2204553"/>
            <a:ext cx="1270542" cy="371510"/>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4730" y="1844429"/>
            <a:ext cx="1056065" cy="400110"/>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pic>
        <p:nvPicPr>
          <p:cNvPr id="49" name="Picture 4"/>
          <p:cNvPicPr>
            <a:picLocks noChangeAspect="1" noChangeArrowheads="1"/>
          </p:cNvPicPr>
          <p:nvPr/>
        </p:nvPicPr>
        <p:blipFill>
          <a:blip r:embed="rId3" cstate="print"/>
          <a:srcRect/>
          <a:stretch>
            <a:fillRect/>
          </a:stretch>
        </p:blipFill>
        <p:spPr bwMode="auto">
          <a:xfrm>
            <a:off x="1317912" y="1774300"/>
            <a:ext cx="1041046" cy="1155809"/>
          </a:xfrm>
          <a:prstGeom prst="rect">
            <a:avLst/>
          </a:prstGeom>
          <a:noFill/>
          <a:ln w="9525">
            <a:noFill/>
            <a:round/>
            <a:headEnd/>
            <a:tailEnd/>
          </a:ln>
        </p:spPr>
      </p:pic>
      <p:sp>
        <p:nvSpPr>
          <p:cNvPr id="48" name="AutoShape 7"/>
          <p:cNvSpPr>
            <a:spLocks noChangeArrowheads="1"/>
          </p:cNvSpPr>
          <p:nvPr/>
        </p:nvSpPr>
        <p:spPr bwMode="auto">
          <a:xfrm>
            <a:off x="263562" y="1844156"/>
            <a:ext cx="829843" cy="2521188"/>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3" name="テキスト ボックス 42"/>
          <p:cNvSpPr txBox="1"/>
          <p:nvPr/>
        </p:nvSpPr>
        <p:spPr>
          <a:xfrm>
            <a:off x="226300" y="3500770"/>
            <a:ext cx="980632" cy="400110"/>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5" name="Text Box 12"/>
          <p:cNvSpPr txBox="1">
            <a:spLocks noChangeArrowheads="1"/>
          </p:cNvSpPr>
          <p:nvPr/>
        </p:nvSpPr>
        <p:spPr bwMode="auto">
          <a:xfrm>
            <a:off x="2445434" y="2204553"/>
            <a:ext cx="1262469" cy="374591"/>
          </a:xfrm>
          <a:prstGeom prst="rect">
            <a:avLst/>
          </a:prstGeom>
          <a:noFill/>
          <a:ln w="9525">
            <a:noFill/>
            <a:round/>
            <a:headEnd/>
            <a:tailEnd/>
          </a:ln>
        </p:spPr>
        <p:txBody>
          <a:bodyPr wrap="squar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32" name="AutoShape 6"/>
          <p:cNvSpPr>
            <a:spLocks noChangeArrowheads="1"/>
          </p:cNvSpPr>
          <p:nvPr/>
        </p:nvSpPr>
        <p:spPr bwMode="auto">
          <a:xfrm>
            <a:off x="1357798" y="1700400"/>
            <a:ext cx="905174" cy="503384"/>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1" name="テキスト ボックス 30"/>
          <p:cNvSpPr txBox="1"/>
          <p:nvPr/>
        </p:nvSpPr>
        <p:spPr>
          <a:xfrm>
            <a:off x="1433233" y="1772414"/>
            <a:ext cx="829765"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29" name="AutoShape 6"/>
          <p:cNvSpPr>
            <a:spLocks noChangeArrowheads="1"/>
          </p:cNvSpPr>
          <p:nvPr/>
        </p:nvSpPr>
        <p:spPr bwMode="auto">
          <a:xfrm>
            <a:off x="0" y="4437113"/>
            <a:ext cx="899591" cy="576064"/>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25" name="テキスト ボックス 24"/>
          <p:cNvSpPr txBox="1"/>
          <p:nvPr/>
        </p:nvSpPr>
        <p:spPr>
          <a:xfrm>
            <a:off x="75433" y="4580992"/>
            <a:ext cx="829766" cy="37244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a:t>
            </a:r>
            <a:r>
              <a:rPr lang="ja-JP" altLang="en-US" dirty="0" smtClean="0"/>
              <a:t>送信</a:t>
            </a:r>
            <a:endParaRPr lang="ja-JP" altLang="en-GB" dirty="0" smtClean="0"/>
          </a:p>
        </p:txBody>
      </p:sp>
      <p:sp>
        <p:nvSpPr>
          <p:cNvPr id="1034" name="Text Box 9"/>
          <p:cNvSpPr txBox="1">
            <a:spLocks noChangeArrowheads="1"/>
          </p:cNvSpPr>
          <p:nvPr/>
        </p:nvSpPr>
        <p:spPr bwMode="auto">
          <a:xfrm>
            <a:off x="1259632" y="1052736"/>
            <a:ext cx="1223962" cy="427037"/>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送信側</a:t>
            </a:r>
          </a:p>
        </p:txBody>
      </p:sp>
      <p:grpSp>
        <p:nvGrpSpPr>
          <p:cNvPr id="2" name="Group 24"/>
          <p:cNvGrpSpPr>
            <a:grpSpLocks/>
          </p:cNvGrpSpPr>
          <p:nvPr/>
        </p:nvGrpSpPr>
        <p:grpSpPr bwMode="auto">
          <a:xfrm>
            <a:off x="0" y="4365104"/>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8" name="Rectangle 10"/>
          <p:cNvSpPr>
            <a:spLocks noChangeArrowheads="1"/>
          </p:cNvSpPr>
          <p:nvPr/>
        </p:nvSpPr>
        <p:spPr bwMode="auto">
          <a:xfrm>
            <a:off x="3906875" y="1340768"/>
            <a:ext cx="5004048" cy="4610547"/>
          </a:xfrm>
          <a:prstGeom prst="rect">
            <a:avLst/>
          </a:prstGeom>
          <a:noFill/>
          <a:ln w="9525">
            <a:noFill/>
            <a:round/>
            <a:headEnd/>
            <a:tailEnd/>
          </a:ln>
        </p:spPr>
        <p:txBody>
          <a:bodyPr lIns="90000" tIns="46800" rIns="90000" bIns="46800"/>
          <a:lstStyle/>
          <a:p>
            <a:pPr marL="339725" indent="-339725">
              <a:lnSpc>
                <a:spcPct val="91000"/>
              </a:lnSpc>
              <a:spcBef>
                <a:spcPts val="750"/>
              </a:spcBef>
              <a:buSzPct val="10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smtClean="0">
                <a:latin typeface="+mn-ea"/>
                <a:ea typeface="+mn-ea"/>
              </a:rPr>
              <a:t>ユーザ</a:t>
            </a:r>
            <a:r>
              <a:rPr lang="en-US" altLang="ja-JP" sz="3200" dirty="0" smtClean="0">
                <a:latin typeface="+mn-ea"/>
                <a:ea typeface="+mn-ea"/>
              </a:rPr>
              <a:t>(</a:t>
            </a:r>
            <a:r>
              <a:rPr lang="ja-JP" altLang="en-US" sz="3200" dirty="0" smtClean="0">
                <a:latin typeface="+mn-ea"/>
                <a:ea typeface="+mn-ea"/>
              </a:rPr>
              <a:t>送信者</a:t>
            </a:r>
            <a:r>
              <a:rPr lang="en-US" altLang="ja-JP" sz="3200" dirty="0" smtClean="0">
                <a:latin typeface="+mn-ea"/>
                <a:ea typeface="+mn-ea"/>
              </a:rPr>
              <a:t>)</a:t>
            </a:r>
            <a:r>
              <a:rPr lang="ja-JP" altLang="en-GB" sz="3200" dirty="0" smtClean="0">
                <a:latin typeface="+mn-ea"/>
                <a:ea typeface="+mn-ea"/>
              </a:rPr>
              <a:t>はメールサーバ </a:t>
            </a:r>
            <a:r>
              <a:rPr lang="en-GB" altLang="ja-JP" sz="3200" dirty="0" smtClean="0">
                <a:latin typeface="+mn-ea"/>
                <a:ea typeface="+mn-ea"/>
              </a:rPr>
              <a:t>(</a:t>
            </a:r>
            <a:r>
              <a:rPr lang="ja-JP" altLang="en-US" sz="3200" dirty="0" smtClean="0">
                <a:latin typeface="+mn-ea"/>
                <a:ea typeface="+mn-ea"/>
              </a:rPr>
              <a:t>送信者側</a:t>
            </a:r>
            <a:r>
              <a:rPr lang="en-GB" altLang="ja-JP" sz="3200" dirty="0" smtClean="0">
                <a:latin typeface="+mn-ea"/>
                <a:ea typeface="+mn-ea"/>
              </a:rPr>
              <a:t>)</a:t>
            </a:r>
            <a:r>
              <a:rPr lang="ja-JP" altLang="en-GB" sz="3200" dirty="0" smtClean="0">
                <a:latin typeface="+mn-ea"/>
                <a:ea typeface="+mn-ea"/>
              </a:rPr>
              <a:t>宛にメール</a:t>
            </a:r>
            <a:r>
              <a:rPr lang="ja-JP" altLang="en-GB" sz="3200" dirty="0">
                <a:latin typeface="+mn-ea"/>
                <a:ea typeface="+mn-ea"/>
              </a:rPr>
              <a:t>を送信</a:t>
            </a:r>
          </a:p>
          <a:p>
            <a:pPr marL="739775" lvl="1" indent="-282575">
              <a:lnSpc>
                <a:spcPct val="91000"/>
              </a:lnSpc>
              <a:spcBef>
                <a:spcPts val="60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2800" dirty="0" smtClean="0">
                <a:solidFill>
                  <a:schemeClr val="tx1">
                    <a:lumMod val="95000"/>
                    <a:lumOff val="5000"/>
                  </a:schemeClr>
                </a:solidFill>
                <a:latin typeface="+mj-ea"/>
                <a:ea typeface="+mj-ea"/>
              </a:rPr>
              <a:t>MUA </a:t>
            </a:r>
            <a:r>
              <a:rPr lang="ja-JP" altLang="en-GB" sz="2800" dirty="0">
                <a:solidFill>
                  <a:schemeClr val="tx1">
                    <a:lumMod val="95000"/>
                    <a:lumOff val="5000"/>
                  </a:schemeClr>
                </a:solidFill>
                <a:latin typeface="+mj-ea"/>
                <a:ea typeface="+mj-ea"/>
              </a:rPr>
              <a:t>を</a:t>
            </a:r>
            <a:r>
              <a:rPr lang="ja-JP" altLang="en-GB" sz="2800" dirty="0" smtClean="0">
                <a:solidFill>
                  <a:schemeClr val="tx1">
                    <a:lumMod val="95000"/>
                    <a:lumOff val="5000"/>
                  </a:schemeClr>
                </a:solidFill>
                <a:latin typeface="+mj-ea"/>
                <a:ea typeface="+mj-ea"/>
              </a:rPr>
              <a:t>利用</a:t>
            </a:r>
            <a:endParaRPr lang="en-GB" altLang="ja-JP" sz="3000" dirty="0">
              <a:solidFill>
                <a:schemeClr val="tx1">
                  <a:lumMod val="95000"/>
                  <a:lumOff val="5000"/>
                </a:schemeClr>
              </a:solidFill>
              <a:latin typeface="+mj-ea"/>
              <a:ea typeface="+mj-ea"/>
            </a:endParaRPr>
          </a:p>
          <a:p>
            <a:pPr marL="339725" indent="-339725">
              <a:lnSpc>
                <a:spcPct val="91000"/>
              </a:lnSpc>
              <a:spcBef>
                <a:spcPts val="1200"/>
              </a:spcBef>
              <a:buSzPct val="10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dirty="0" smtClean="0">
                <a:latin typeface="+mn-ea"/>
                <a:ea typeface="+mn-ea"/>
              </a:rPr>
              <a:t>メールサーバ</a:t>
            </a:r>
            <a:r>
              <a:rPr lang="en-GB" altLang="ja-JP" sz="3200" dirty="0" smtClean="0">
                <a:latin typeface="+mn-ea"/>
                <a:ea typeface="+mn-ea"/>
              </a:rPr>
              <a:t>(</a:t>
            </a:r>
            <a:r>
              <a:rPr lang="ja-JP" altLang="en-US" sz="3200" dirty="0" smtClean="0">
                <a:latin typeface="+mn-ea"/>
                <a:ea typeface="+mn-ea"/>
              </a:rPr>
              <a:t>送信者側</a:t>
            </a:r>
            <a:r>
              <a:rPr lang="en-GB" altLang="ja-JP" sz="3200" dirty="0" smtClean="0">
                <a:latin typeface="+mn-ea"/>
                <a:ea typeface="+mn-ea"/>
              </a:rPr>
              <a:t>)</a:t>
            </a:r>
            <a:r>
              <a:rPr lang="ja-JP" altLang="en-GB" sz="3200" dirty="0" smtClean="0">
                <a:latin typeface="+mn-ea"/>
                <a:ea typeface="+mn-ea"/>
              </a:rPr>
              <a:t>はメールサーバ</a:t>
            </a:r>
            <a:r>
              <a:rPr lang="en-US" altLang="ja-JP" sz="3200" dirty="0" smtClean="0">
                <a:latin typeface="+mn-ea"/>
                <a:ea typeface="+mn-ea"/>
              </a:rPr>
              <a:t>(</a:t>
            </a:r>
            <a:r>
              <a:rPr lang="ja-JP" altLang="en-GB" sz="3200" dirty="0" smtClean="0">
                <a:latin typeface="+mn-ea"/>
                <a:ea typeface="+mn-ea"/>
              </a:rPr>
              <a:t>受信</a:t>
            </a:r>
            <a:r>
              <a:rPr lang="ja-JP" altLang="en-US" sz="3200" dirty="0" smtClean="0">
                <a:latin typeface="+mn-ea"/>
                <a:ea typeface="+mn-ea"/>
              </a:rPr>
              <a:t>者</a:t>
            </a:r>
            <a:r>
              <a:rPr lang="ja-JP" altLang="en-GB" sz="3200" dirty="0" smtClean="0">
                <a:latin typeface="+mn-ea"/>
                <a:ea typeface="+mn-ea"/>
              </a:rPr>
              <a:t>側</a:t>
            </a:r>
            <a:r>
              <a:rPr lang="en-US" altLang="ja-JP" sz="3200" dirty="0" smtClean="0">
                <a:latin typeface="+mn-ea"/>
                <a:ea typeface="+mn-ea"/>
              </a:rPr>
              <a:t>)</a:t>
            </a:r>
            <a:r>
              <a:rPr lang="ja-JP" altLang="en-GB" sz="3200" dirty="0" smtClean="0">
                <a:latin typeface="+mn-ea"/>
                <a:ea typeface="+mn-ea"/>
              </a:rPr>
              <a:t>に送信</a:t>
            </a: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2800" dirty="0" smtClean="0">
                <a:latin typeface="+mj-ea"/>
                <a:ea typeface="+mj-ea"/>
              </a:rPr>
              <a:t>MTA </a:t>
            </a:r>
            <a:r>
              <a:rPr lang="ja-JP" altLang="en-GB" sz="2800" dirty="0" smtClean="0">
                <a:latin typeface="+mj-ea"/>
                <a:ea typeface="+mj-ea"/>
              </a:rPr>
              <a:t>を利用</a:t>
            </a: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2800" dirty="0" smtClean="0">
                <a:latin typeface="+mj-ea"/>
                <a:ea typeface="+mj-ea"/>
              </a:rPr>
              <a:t>通信プロトコルは </a:t>
            </a:r>
            <a:r>
              <a:rPr lang="en-GB" altLang="ja-JP" sz="2800" dirty="0" smtClean="0">
                <a:latin typeface="+mj-ea"/>
                <a:ea typeface="+mj-ea"/>
              </a:rPr>
              <a:t>SMTP</a:t>
            </a:r>
            <a:endParaRPr lang="en-GB" altLang="ja-JP" sz="2800" dirty="0">
              <a:latin typeface="+mj-ea"/>
              <a:ea typeface="+mj-ea"/>
            </a:endParaRPr>
          </a:p>
        </p:txBody>
      </p:sp>
      <p:sp>
        <p:nvSpPr>
          <p:cNvPr id="51" name="Text Box 11"/>
          <p:cNvSpPr txBox="1">
            <a:spLocks noChangeArrowheads="1"/>
          </p:cNvSpPr>
          <p:nvPr/>
        </p:nvSpPr>
        <p:spPr bwMode="auto">
          <a:xfrm>
            <a:off x="926912" y="2852936"/>
            <a:ext cx="2007289" cy="766749"/>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pic>
        <p:nvPicPr>
          <p:cNvPr id="52" name="Picture 2"/>
          <p:cNvPicPr>
            <a:picLocks noChangeAspect="1" noChangeArrowheads="1"/>
          </p:cNvPicPr>
          <p:nvPr/>
        </p:nvPicPr>
        <p:blipFill>
          <a:blip r:embed="rId4" cstate="print"/>
          <a:srcRect/>
          <a:stretch>
            <a:fillRect/>
          </a:stretch>
        </p:blipFill>
        <p:spPr bwMode="auto">
          <a:xfrm>
            <a:off x="1056065" y="4220918"/>
            <a:ext cx="1659687" cy="1189149"/>
          </a:xfrm>
          <a:prstGeom prst="rect">
            <a:avLst/>
          </a:prstGeom>
          <a:noFill/>
          <a:ln w="9525">
            <a:noFill/>
            <a:round/>
            <a:headEnd/>
            <a:tailEnd/>
          </a:ln>
        </p:spPr>
      </p:pic>
      <p:sp>
        <p:nvSpPr>
          <p:cNvPr id="53" name="Text Box 6"/>
          <p:cNvSpPr txBox="1">
            <a:spLocks noChangeArrowheads="1"/>
          </p:cNvSpPr>
          <p:nvPr/>
        </p:nvSpPr>
        <p:spPr bwMode="auto">
          <a:xfrm>
            <a:off x="827584" y="5445224"/>
            <a:ext cx="2106617"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5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4</a:t>
            </a:fld>
            <a:r>
              <a:rPr lang="en-US" altLang="ja-JP" dirty="0" smtClean="0"/>
              <a:t>/43</a:t>
            </a:r>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down)">
                                      <p:cBhvr>
                                        <p:cTn id="10" dur="500"/>
                                        <p:tgtEl>
                                          <p:spTgt spid="48"/>
                                        </p:tgtEl>
                                      </p:cBhvr>
                                    </p:animEffect>
                                  </p:childTnLst>
                                </p:cTn>
                              </p:par>
                              <p:par>
                                <p:cTn id="11" presetID="9" presetClass="entr" presetSubtype="0" fill="hold" grpId="1"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dissolve">
                                      <p:cBhvr>
                                        <p:cTn id="13" dur="500"/>
                                        <p:tgtEl>
                                          <p:spTgt spid="43"/>
                                        </p:tgtEl>
                                      </p:cBhvr>
                                    </p:animEffect>
                                  </p:childTnLst>
                                </p:cTn>
                              </p:par>
                            </p:childTnLst>
                          </p:cTn>
                        </p:par>
                        <p:par>
                          <p:cTn id="14" fill="hold">
                            <p:stCondLst>
                              <p:cond delay="500"/>
                            </p:stCondLst>
                            <p:childTnLst>
                              <p:par>
                                <p:cTn id="15" presetID="0" presetClass="path" presetSubtype="0" accel="50000" decel="50000" fill="hold" nodeType="afterEffect">
                                  <p:stCondLst>
                                    <p:cond delay="0"/>
                                  </p:stCondLst>
                                  <p:childTnLst>
                                    <p:animMotion origin="layout" path="M 5.55556E-7 3.33333E-6 C -0.00052 -0.04282 -0.0099 -0.17894 0.00313 -0.23125 C 0.00486 -0.27315 0.00174 -0.25694 0.00781 -0.28125 C 0.00885 -0.28542 0.00816 -0.2912 0.01094 -0.29375 C 0.02361 -0.30509 0.03715 -0.31852 0.05156 -0.325 C 0.05382 -0.32593 0.05556 -0.32894 0.05781 -0.32917 C 0.0724 -0.33102 0.08698 -0.33056 0.10156 -0.33125 C 0.11024 -0.33426 0.11753 -0.33958 0.12656 -0.34167 C 0.12969 -0.34236 0.13281 -0.34282 0.13594 -0.34375 C 0.13906 -0.34491 0.14531 -0.34792 0.14531 -0.34792 C 0.14844 -0.35417 0.15 -0.36042 0.15313 -0.36667 C 0.15486 -0.3787 0.15781 -0.38981 0.15781 -0.40208 " pathEditMode="relative" ptsTypes="fffffffffffA">
                                      <p:cBhvr>
                                        <p:cTn id="16" dur="2000" fill="hold"/>
                                        <p:tgtEl>
                                          <p:spTgt spid="2"/>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left)">
                                      <p:cBhvr>
                                        <p:cTn id="21" dur="500"/>
                                        <p:tgtEl>
                                          <p:spTgt spid="5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dissolve">
                                      <p:cBhvr>
                                        <p:cTn id="24" dur="500"/>
                                        <p:tgtEl>
                                          <p:spTgt spid="54"/>
                                        </p:tgtEl>
                                      </p:cBhvr>
                                    </p:animEffect>
                                  </p:childTnLst>
                                </p:cTn>
                              </p:par>
                            </p:childTnLst>
                          </p:cTn>
                        </p:par>
                        <p:par>
                          <p:cTn id="25" fill="hold">
                            <p:stCondLst>
                              <p:cond delay="500"/>
                            </p:stCondLst>
                            <p:childTnLst>
                              <p:par>
                                <p:cTn id="26" presetID="0" presetClass="path" presetSubtype="0" accel="50000" decel="50000" fill="hold" nodeType="afterEffect">
                                  <p:stCondLst>
                                    <p:cond delay="0"/>
                                  </p:stCondLst>
                                  <p:childTnLst>
                                    <p:animMotion origin="layout" path="M 0.15781 -0.40208 C 0.15833 -0.39028 0.15555 -0.36065 0.16875 -0.35417 C 0.17552 -0.35069 0.18351 -0.35046 0.19062 -0.34792 C 0.19479 -0.34629 0.20312 -0.34375 0.20312 -0.34352 C 0.26128 -0.34491 0.31736 -0.34375 0.375 -0.34375 " pathEditMode="relative" rAng="0" ptsTypes="ffffA">
                                      <p:cBhvr>
                                        <p:cTn id="27" dur="2000" fill="hold"/>
                                        <p:tgtEl>
                                          <p:spTgt spid="2"/>
                                        </p:tgtEl>
                                        <p:attrNameLst>
                                          <p:attrName>ppt_x</p:attrName>
                                          <p:attrName>ppt_y</p:attrName>
                                        </p:attrNameLst>
                                      </p:cBhvr>
                                      <p:rCtr x="10700" y="2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idx="4294967295"/>
          </p:nvPr>
        </p:nvSpPr>
        <p:spPr>
          <a:xfrm>
            <a:off x="323528" y="188640"/>
            <a:ext cx="7969497" cy="857250"/>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t>MUA </a:t>
            </a:r>
          </a:p>
        </p:txBody>
      </p:sp>
      <p:sp>
        <p:nvSpPr>
          <p:cNvPr id="11267" name="Rectangle 2"/>
          <p:cNvSpPr>
            <a:spLocks noGrp="1" noChangeArrowheads="1"/>
          </p:cNvSpPr>
          <p:nvPr>
            <p:ph type="body" idx="4294967295"/>
          </p:nvPr>
        </p:nvSpPr>
        <p:spPr>
          <a:xfrm>
            <a:off x="3995936" y="1196752"/>
            <a:ext cx="5148064" cy="4895999"/>
          </a:xfrm>
        </p:spPr>
        <p:txBody>
          <a:bodyPr lIns="90000" tIns="46800" rIns="90000" bIns="46800"/>
          <a:lstStyle/>
          <a:p>
            <a:pPr eaLnBrk="1">
              <a:lnSpc>
                <a:spcPct val="67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latin typeface="+mn-ea"/>
              </a:rPr>
              <a:t>Mail User Agent</a:t>
            </a:r>
            <a:r>
              <a:rPr lang="ja-JP" altLang="en-US" dirty="0" smtClean="0">
                <a:latin typeface="+mn-ea"/>
              </a:rPr>
              <a:t> </a:t>
            </a:r>
            <a:endParaRPr lang="en-US" altLang="ja-JP" dirty="0" smtClean="0"/>
          </a:p>
          <a:p>
            <a:pPr eaLnBrk="1">
              <a:lnSpc>
                <a:spcPct val="100000"/>
              </a:lnSpc>
              <a:spcBef>
                <a:spcPts val="12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ユーザ</a:t>
            </a:r>
            <a:r>
              <a:rPr lang="ja-JP" altLang="en-GB" dirty="0" smtClean="0"/>
              <a:t>がメールを扱うためのソフトウェア</a:t>
            </a:r>
            <a:endParaRPr lang="en-US" altLang="ja-JP" dirty="0" smtClean="0"/>
          </a:p>
          <a:p>
            <a:pPr lvl="1" indent="-360000"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電子メールの読み書き</a:t>
            </a:r>
            <a:endParaRPr lang="en-US" altLang="ja-JP" dirty="0" smtClean="0"/>
          </a:p>
          <a:p>
            <a:pPr lvl="1" indent="-360000"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メールサーバとメールの送受信</a:t>
            </a:r>
            <a:endParaRPr lang="en-US" altLang="ja-JP" dirty="0" smtClean="0"/>
          </a:p>
          <a:p>
            <a:pPr lvl="1" indent="-360000" eaLnBrk="1">
              <a:lnSpc>
                <a:spcPct val="67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メールソフト</a:t>
            </a:r>
            <a:r>
              <a:rPr lang="en-US" altLang="ja-JP" dirty="0" smtClean="0"/>
              <a:t>, </a:t>
            </a:r>
            <a:r>
              <a:rPr lang="ja-JP" altLang="en-US" dirty="0" smtClean="0"/>
              <a:t>メーラとも</a:t>
            </a:r>
            <a:r>
              <a:rPr lang="en-US" altLang="ja-JP" dirty="0" smtClean="0"/>
              <a:t/>
            </a:r>
            <a:br>
              <a:rPr lang="en-US" altLang="ja-JP" dirty="0" smtClean="0"/>
            </a:br>
            <a:r>
              <a:rPr lang="ja-JP" altLang="en-US" dirty="0" smtClean="0"/>
              <a:t>呼ばれる</a:t>
            </a:r>
            <a:endParaRPr lang="ja-JP" altLang="en-GB" dirty="0" smtClean="0"/>
          </a:p>
          <a:p>
            <a:pPr>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Windows Live</a:t>
            </a:r>
            <a:r>
              <a:rPr lang="ja-JP" altLang="en-US" dirty="0" smtClean="0">
                <a:latin typeface="+mn-ea"/>
              </a:rPr>
              <a:t> </a:t>
            </a:r>
            <a:r>
              <a:rPr lang="en-US" altLang="ja-JP" dirty="0" smtClean="0">
                <a:latin typeface="+mn-ea"/>
              </a:rPr>
              <a:t>Mail</a:t>
            </a:r>
            <a:r>
              <a:rPr lang="en-GB" altLang="ja-JP" dirty="0" smtClean="0">
                <a:latin typeface="Century Schoolbook L" pitchFamily="16" charset="0"/>
              </a:rPr>
              <a:t>,</a:t>
            </a:r>
            <a:r>
              <a:rPr lang="en-GB" altLang="ja-JP" dirty="0" smtClean="0">
                <a:latin typeface="+mn-ea"/>
              </a:rPr>
              <a:t> Thunderbird , Mew</a:t>
            </a:r>
            <a:r>
              <a:rPr lang="en-GB" altLang="ja-JP" dirty="0" smtClean="0">
                <a:latin typeface="Century Schoolbook L" pitchFamily="16" charset="0"/>
              </a:rPr>
              <a:t> </a:t>
            </a:r>
            <a:r>
              <a:rPr lang="ja-JP" altLang="en-GB" dirty="0" smtClean="0"/>
              <a:t>など</a:t>
            </a:r>
          </a:p>
          <a:p>
            <a:pPr eaLnBrk="1">
              <a:lnSpc>
                <a:spcPct val="67000"/>
              </a:lnSpc>
              <a:spcBef>
                <a:spcPts val="650"/>
              </a:spcBef>
              <a:spcAft>
                <a:spcPct val="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ja-JP" sz="2600" b="1" dirty="0" smtClean="0"/>
          </a:p>
        </p:txBody>
      </p:sp>
      <p:grpSp>
        <p:nvGrpSpPr>
          <p:cNvPr id="2" name="グループ化 39"/>
          <p:cNvGrpSpPr/>
          <p:nvPr/>
        </p:nvGrpSpPr>
        <p:grpSpPr>
          <a:xfrm>
            <a:off x="0" y="1556792"/>
            <a:ext cx="3960440" cy="4464496"/>
            <a:chOff x="467544" y="1773238"/>
            <a:chExt cx="3780606" cy="4464074"/>
          </a:xfrm>
        </p:grpSpPr>
        <p:pic>
          <p:nvPicPr>
            <p:cNvPr id="41" name="Picture 2"/>
            <p:cNvPicPr>
              <a:picLocks noChangeAspect="1" noChangeArrowheads="1"/>
            </p:cNvPicPr>
            <p:nvPr/>
          </p:nvPicPr>
          <p:blipFill>
            <a:blip r:embed="rId3" cstate="print"/>
            <a:srcRect/>
            <a:stretch>
              <a:fillRect/>
            </a:stretch>
          </p:blipFill>
          <p:spPr bwMode="auto">
            <a:xfrm>
              <a:off x="1475656" y="4437112"/>
              <a:ext cx="1584325" cy="1189037"/>
            </a:xfrm>
            <a:prstGeom prst="rect">
              <a:avLst/>
            </a:prstGeom>
            <a:noFill/>
            <a:ln w="9525">
              <a:noFill/>
              <a:round/>
              <a:headEnd/>
              <a:tailEnd/>
            </a:ln>
          </p:spPr>
        </p:pic>
        <p:sp>
          <p:nvSpPr>
            <p:cNvPr id="42"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43"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44"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45"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6"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7"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5816" y="2060848"/>
              <a:ext cx="1008112"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9" name="テキスト ボックス 48"/>
            <p:cNvSpPr txBox="1"/>
            <p:nvPr/>
          </p:nvSpPr>
          <p:spPr>
            <a:xfrm>
              <a:off x="683568" y="3717032"/>
              <a:ext cx="936104"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50" name="AutoShape 6"/>
            <p:cNvSpPr>
              <a:spLocks noChangeArrowheads="1"/>
            </p:cNvSpPr>
            <p:nvPr/>
          </p:nvSpPr>
          <p:spPr bwMode="auto">
            <a:xfrm>
              <a:off x="467544" y="4653286"/>
              <a:ext cx="858743" cy="576009"/>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1" name="テキスト ボックス 50"/>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52" name="AutoShape 6"/>
            <p:cNvSpPr>
              <a:spLocks noChangeArrowheads="1"/>
            </p:cNvSpPr>
            <p:nvPr/>
          </p:nvSpPr>
          <p:spPr bwMode="auto">
            <a:xfrm>
              <a:off x="1763688" y="1916832"/>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3" name="テキスト ボックス 52"/>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55" name="Text Box 11"/>
            <p:cNvSpPr txBox="1">
              <a:spLocks noChangeArrowheads="1"/>
            </p:cNvSpPr>
            <p:nvPr/>
          </p:nvSpPr>
          <p:spPr bwMode="auto">
            <a:xfrm>
              <a:off x="1352367" y="3069259"/>
              <a:ext cx="1923489"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5</a:t>
            </a:fld>
            <a:r>
              <a:rPr lang="en-US" altLang="ja-JP" dirty="0" smtClean="0"/>
              <a:t>/43</a:t>
            </a:r>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MTA </a:t>
            </a:r>
            <a:endParaRPr kumimoji="1" lang="ja-JP" altLang="en-US" dirty="0"/>
          </a:p>
        </p:txBody>
      </p:sp>
      <p:sp>
        <p:nvSpPr>
          <p:cNvPr id="3" name="コンテンツ プレースホルダ 2"/>
          <p:cNvSpPr>
            <a:spLocks noGrp="1"/>
          </p:cNvSpPr>
          <p:nvPr>
            <p:ph idx="1"/>
          </p:nvPr>
        </p:nvSpPr>
        <p:spPr>
          <a:xfrm>
            <a:off x="3779912" y="1196752"/>
            <a:ext cx="5364088" cy="4390008"/>
          </a:xfrm>
        </p:spPr>
        <p:txBody>
          <a:bodyPr/>
          <a:lstStyle/>
          <a:p>
            <a:pPr>
              <a:lnSpc>
                <a:spcPct val="150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latin typeface="+mn-ea"/>
              </a:rPr>
              <a:t>Mail Transfer Agent</a:t>
            </a:r>
            <a:r>
              <a:rPr lang="ja-JP" altLang="en-US" dirty="0" smtClean="0">
                <a:latin typeface="+mn-ea"/>
              </a:rPr>
              <a:t> </a:t>
            </a:r>
            <a:endParaRPr lang="en-US" altLang="ja-JP" dirty="0" smtClean="0"/>
          </a:p>
          <a:p>
            <a:pPr>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電子メールを配送する</a:t>
            </a:r>
            <a:r>
              <a:rPr lang="en-US" altLang="ja-JP" dirty="0" smtClean="0"/>
              <a:t/>
            </a:r>
            <a:br>
              <a:rPr lang="en-US" altLang="ja-JP" dirty="0" smtClean="0"/>
            </a:br>
            <a:r>
              <a:rPr lang="ja-JP" altLang="en-GB" dirty="0" smtClean="0"/>
              <a:t>ソフトウェア</a:t>
            </a:r>
          </a:p>
          <a:p>
            <a:pPr lvl="1"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t>MUA </a:t>
            </a:r>
            <a:r>
              <a:rPr lang="ja-JP" altLang="en-GB" dirty="0" smtClean="0"/>
              <a:t>から</a:t>
            </a:r>
            <a:r>
              <a:rPr lang="ja-JP" altLang="en-US" dirty="0" smtClean="0"/>
              <a:t>受信したメールを</a:t>
            </a:r>
            <a:r>
              <a:rPr lang="en-US" altLang="ja-JP" dirty="0" smtClean="0"/>
              <a:t>, </a:t>
            </a:r>
            <a:r>
              <a:rPr lang="ja-JP" altLang="en-US" dirty="0" smtClean="0"/>
              <a:t>ネットワークを介して</a:t>
            </a:r>
            <a:r>
              <a:rPr lang="en-US" altLang="ja-JP" dirty="0" smtClean="0"/>
              <a:t/>
            </a:r>
            <a:br>
              <a:rPr lang="en-US" altLang="ja-JP" dirty="0" smtClean="0"/>
            </a:br>
            <a:r>
              <a:rPr lang="ja-JP" altLang="en-US" dirty="0" smtClean="0"/>
              <a:t>宛先のサーバまで</a:t>
            </a:r>
            <a:r>
              <a:rPr lang="ja-JP" altLang="en-GB" dirty="0" smtClean="0"/>
              <a:t>配送 </a:t>
            </a:r>
          </a:p>
          <a:p>
            <a:pPr lvl="1" eaLnBrk="1">
              <a:lnSpc>
                <a:spcPct val="9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届いたメールをユーザが</a:t>
            </a:r>
            <a:r>
              <a:rPr lang="en-US" altLang="ja-JP" dirty="0" smtClean="0"/>
              <a:t/>
            </a:r>
            <a:br>
              <a:rPr lang="en-US" altLang="ja-JP" dirty="0" smtClean="0"/>
            </a:br>
            <a:r>
              <a:rPr lang="ja-JP" altLang="en-GB" dirty="0" smtClean="0"/>
              <a:t>受け取るまで保管</a:t>
            </a:r>
            <a:r>
              <a:rPr lang="en-US" altLang="ja-JP" dirty="0" smtClean="0"/>
              <a:t>(</a:t>
            </a:r>
            <a:r>
              <a:rPr lang="ja-JP" altLang="en-US" dirty="0" smtClean="0"/>
              <a:t>受信者側</a:t>
            </a:r>
            <a:r>
              <a:rPr lang="en-US" altLang="ja-JP" dirty="0" smtClean="0"/>
              <a:t>)</a:t>
            </a:r>
            <a:endParaRPr lang="ja-JP" altLang="en-GB" dirty="0" smtClean="0"/>
          </a:p>
          <a:p>
            <a:pPr eaLnBrk="1">
              <a:lnSpc>
                <a:spcPct val="107000"/>
              </a:lnSpc>
              <a:spcBef>
                <a:spcPts val="12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sz="3200" dirty="0" err="1" smtClean="0">
                <a:latin typeface="Century Schoolbook L" pitchFamily="16" charset="0"/>
              </a:rPr>
              <a:t>sendmail</a:t>
            </a:r>
            <a:r>
              <a:rPr lang="en-GB" altLang="ja-JP" sz="3200" dirty="0" smtClean="0">
                <a:latin typeface="Century Schoolbook L" pitchFamily="16" charset="0"/>
              </a:rPr>
              <a:t>, </a:t>
            </a:r>
            <a:r>
              <a:rPr lang="en-GB" altLang="ja-JP" sz="3200" dirty="0" err="1" smtClean="0">
                <a:latin typeface="Century Schoolbook L" pitchFamily="16" charset="0"/>
              </a:rPr>
              <a:t>qmail</a:t>
            </a:r>
            <a:r>
              <a:rPr lang="en-GB" altLang="ja-JP" sz="3200" dirty="0" smtClean="0">
                <a:latin typeface="Century Schoolbook L" pitchFamily="16" charset="0"/>
              </a:rPr>
              <a:t>,</a:t>
            </a:r>
            <a:r>
              <a:rPr lang="ja-JP" altLang="en-US" sz="3200" dirty="0" smtClean="0">
                <a:latin typeface="Century Schoolbook L" pitchFamily="16" charset="0"/>
              </a:rPr>
              <a:t> </a:t>
            </a:r>
            <a:endParaRPr lang="en-US" altLang="ja-JP" sz="3200" dirty="0" smtClean="0">
              <a:latin typeface="Century Schoolbook L" pitchFamily="16" charset="0"/>
            </a:endParaRPr>
          </a:p>
          <a:p>
            <a:pPr marL="0" indent="0" eaLnBrk="1">
              <a:lnSpc>
                <a:spcPct val="107000"/>
              </a:lnSpc>
              <a:spcBef>
                <a:spcPts val="1200"/>
              </a:spcBef>
              <a:spcAft>
                <a:spcPct val="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a:latin typeface="Century Schoolbook L" pitchFamily="16" charset="0"/>
              </a:rPr>
              <a:t> </a:t>
            </a:r>
            <a:r>
              <a:rPr lang="ja-JP" altLang="en-US" dirty="0" smtClean="0">
                <a:latin typeface="Century Schoolbook L" pitchFamily="16" charset="0"/>
              </a:rPr>
              <a:t>  </a:t>
            </a:r>
            <a:r>
              <a:rPr lang="en-GB" altLang="ja-JP" dirty="0" smtClean="0">
                <a:latin typeface="Century Schoolbook L" pitchFamily="16" charset="0"/>
              </a:rPr>
              <a:t>Postfix</a:t>
            </a:r>
            <a:r>
              <a:rPr lang="ja-JP" altLang="en-US" dirty="0" smtClean="0">
                <a:latin typeface="Century Schoolbook L" pitchFamily="16" charset="0"/>
              </a:rPr>
              <a:t>  </a:t>
            </a:r>
            <a:r>
              <a:rPr lang="en-US" altLang="ja-JP" dirty="0" err="1" smtClean="0">
                <a:latin typeface="Century Schoolbook L" pitchFamily="16" charset="0"/>
              </a:rPr>
              <a:t>exim</a:t>
            </a:r>
            <a:endParaRPr kumimoji="1" lang="ja-JP" altLang="en-US" sz="3200" dirty="0"/>
          </a:p>
        </p:txBody>
      </p:sp>
      <p:grpSp>
        <p:nvGrpSpPr>
          <p:cNvPr id="23" name="グループ化 39"/>
          <p:cNvGrpSpPr/>
          <p:nvPr/>
        </p:nvGrpSpPr>
        <p:grpSpPr>
          <a:xfrm>
            <a:off x="0" y="1556792"/>
            <a:ext cx="3960440" cy="4464496"/>
            <a:chOff x="467544" y="1773238"/>
            <a:chExt cx="3780606" cy="4464074"/>
          </a:xfrm>
        </p:grpSpPr>
        <p:pic>
          <p:nvPicPr>
            <p:cNvPr id="24" name="Picture 2"/>
            <p:cNvPicPr>
              <a:picLocks noChangeAspect="1" noChangeArrowheads="1"/>
            </p:cNvPicPr>
            <p:nvPr/>
          </p:nvPicPr>
          <p:blipFill>
            <a:blip r:embed="rId3" cstate="print"/>
            <a:srcRect/>
            <a:stretch>
              <a:fillRect/>
            </a:stretch>
          </p:blipFill>
          <p:spPr bwMode="auto">
            <a:xfrm>
              <a:off x="1475656" y="4437112"/>
              <a:ext cx="1584325" cy="1189037"/>
            </a:xfrm>
            <a:prstGeom prst="rect">
              <a:avLst/>
            </a:prstGeom>
            <a:noFill/>
            <a:ln w="9525">
              <a:noFill/>
              <a:round/>
              <a:headEnd/>
              <a:tailEnd/>
            </a:ln>
          </p:spPr>
        </p:pic>
        <p:sp>
          <p:nvSpPr>
            <p:cNvPr id="2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26"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27"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28"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29"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5816" y="2060848"/>
              <a:ext cx="1008112"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2" name="テキスト ボックス 31"/>
            <p:cNvSpPr txBox="1"/>
            <p:nvPr/>
          </p:nvSpPr>
          <p:spPr>
            <a:xfrm>
              <a:off x="683568" y="3717032"/>
              <a:ext cx="936104"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3" name="AutoShape 6"/>
            <p:cNvSpPr>
              <a:spLocks noChangeArrowheads="1"/>
            </p:cNvSpPr>
            <p:nvPr/>
          </p:nvSpPr>
          <p:spPr bwMode="auto">
            <a:xfrm>
              <a:off x="467544" y="4653286"/>
              <a:ext cx="858743" cy="576009"/>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4" name="テキスト ボックス 33"/>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35" name="AutoShape 6"/>
            <p:cNvSpPr>
              <a:spLocks noChangeArrowheads="1"/>
            </p:cNvSpPr>
            <p:nvPr/>
          </p:nvSpPr>
          <p:spPr bwMode="auto">
            <a:xfrm>
              <a:off x="1763688" y="1916832"/>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6" name="テキスト ボックス 35"/>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37" name="Text Box 11"/>
            <p:cNvSpPr txBox="1">
              <a:spLocks noChangeArrowheads="1"/>
            </p:cNvSpPr>
            <p:nvPr/>
          </p:nvSpPr>
          <p:spPr bwMode="auto">
            <a:xfrm>
              <a:off x="1352367" y="3069259"/>
              <a:ext cx="1923489"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6</a:t>
            </a:fld>
            <a:r>
              <a:rPr lang="en-US" altLang="ja-JP" dirty="0" smtClean="0"/>
              <a:t>/43</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a:xfrm>
            <a:off x="179512" y="188640"/>
            <a:ext cx="8352928" cy="857250"/>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t>SMTP</a:t>
            </a:r>
          </a:p>
        </p:txBody>
      </p:sp>
      <p:sp>
        <p:nvSpPr>
          <p:cNvPr id="13315" name="Rectangle 2"/>
          <p:cNvSpPr>
            <a:spLocks noGrp="1" noChangeArrowheads="1"/>
          </p:cNvSpPr>
          <p:nvPr>
            <p:ph type="body" idx="4294967295"/>
          </p:nvPr>
        </p:nvSpPr>
        <p:spPr>
          <a:xfrm>
            <a:off x="3995936" y="1340768"/>
            <a:ext cx="5400601" cy="4248472"/>
          </a:xfrm>
        </p:spPr>
        <p:txBody>
          <a:bodyPr lIns="90000" tIns="46800" rIns="90000" bIns="46800"/>
          <a:lstStyle/>
          <a:p>
            <a:pPr>
              <a:lnSpc>
                <a:spcPct val="83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Simple </a:t>
            </a:r>
            <a:r>
              <a:rPr lang="en-GB" altLang="ja-JP" dirty="0">
                <a:latin typeface="+mn-ea"/>
              </a:rPr>
              <a:t>Mail Transfer </a:t>
            </a:r>
            <a:r>
              <a:rPr lang="en-GB" altLang="ja-JP" dirty="0" smtClean="0">
                <a:latin typeface="+mn-ea"/>
              </a:rPr>
              <a:t>Protocol</a:t>
            </a:r>
          </a:p>
          <a:p>
            <a:pPr>
              <a:lnSpc>
                <a:spcPct val="83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latin typeface="+mn-ea"/>
              </a:rPr>
              <a:t>標準で</a:t>
            </a:r>
            <a:r>
              <a:rPr lang="en-GB" altLang="ja-JP" dirty="0" smtClean="0">
                <a:latin typeface="+mn-ea"/>
              </a:rPr>
              <a:t>25 </a:t>
            </a:r>
            <a:r>
              <a:rPr lang="ja-JP" altLang="en-GB" dirty="0">
                <a:latin typeface="+mn-ea"/>
              </a:rPr>
              <a:t>番</a:t>
            </a:r>
            <a:r>
              <a:rPr lang="ja-JP" altLang="en-GB" dirty="0" smtClean="0">
                <a:latin typeface="+mn-ea"/>
              </a:rPr>
              <a:t>ポート</a:t>
            </a:r>
            <a:endParaRPr lang="en-GB" altLang="ja-JP" dirty="0" smtClean="0">
              <a:latin typeface="+mn-ea"/>
            </a:endParaRPr>
          </a:p>
          <a:p>
            <a:pPr eaLnBrk="1">
              <a:lnSpc>
                <a:spcPct val="83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MUA </a:t>
            </a:r>
            <a:r>
              <a:rPr lang="ja-JP" altLang="en-US" dirty="0" smtClean="0">
                <a:latin typeface="+mn-ea"/>
              </a:rPr>
              <a:t>からサーバへの送信</a:t>
            </a:r>
            <a:endParaRPr lang="en-US" altLang="ja-JP" dirty="0" smtClean="0">
              <a:latin typeface="+mn-ea"/>
            </a:endParaRPr>
          </a:p>
          <a:p>
            <a:pPr eaLnBrk="1">
              <a:lnSpc>
                <a:spcPct val="83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latin typeface="+mn-ea"/>
              </a:rPr>
              <a:t>サーバ間での送受信</a:t>
            </a:r>
            <a:endParaRPr lang="en-GB" altLang="ja-JP" dirty="0" smtClean="0">
              <a:latin typeface="+mn-ea"/>
            </a:endParaRPr>
          </a:p>
        </p:txBody>
      </p:sp>
      <p:grpSp>
        <p:nvGrpSpPr>
          <p:cNvPr id="22" name="グループ化 39"/>
          <p:cNvGrpSpPr/>
          <p:nvPr/>
        </p:nvGrpSpPr>
        <p:grpSpPr>
          <a:xfrm>
            <a:off x="0" y="1556792"/>
            <a:ext cx="3960440" cy="4464496"/>
            <a:chOff x="467544" y="1773238"/>
            <a:chExt cx="3780606" cy="4464074"/>
          </a:xfrm>
        </p:grpSpPr>
        <p:pic>
          <p:nvPicPr>
            <p:cNvPr id="36" name="Picture 2"/>
            <p:cNvPicPr>
              <a:picLocks noChangeAspect="1" noChangeArrowheads="1"/>
            </p:cNvPicPr>
            <p:nvPr/>
          </p:nvPicPr>
          <p:blipFill>
            <a:blip r:embed="rId3" cstate="print"/>
            <a:srcRect/>
            <a:stretch>
              <a:fillRect/>
            </a:stretch>
          </p:blipFill>
          <p:spPr bwMode="auto">
            <a:xfrm>
              <a:off x="1475656" y="4437112"/>
              <a:ext cx="1584325" cy="1189038"/>
            </a:xfrm>
            <a:prstGeom prst="rect">
              <a:avLst/>
            </a:prstGeom>
            <a:noFill/>
            <a:ln w="9525">
              <a:noFill/>
              <a:round/>
              <a:headEnd/>
              <a:tailEnd/>
            </a:ln>
          </p:spPr>
        </p:pic>
        <p:sp>
          <p:nvSpPr>
            <p:cNvPr id="40"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41"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42"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43"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4"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5816" y="2060848"/>
              <a:ext cx="1008112"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7" name="テキスト ボックス 46"/>
            <p:cNvSpPr txBox="1"/>
            <p:nvPr/>
          </p:nvSpPr>
          <p:spPr>
            <a:xfrm>
              <a:off x="683568" y="3717032"/>
              <a:ext cx="936104"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8" name="AutoShape 6"/>
            <p:cNvSpPr>
              <a:spLocks noChangeArrowheads="1"/>
            </p:cNvSpPr>
            <p:nvPr/>
          </p:nvSpPr>
          <p:spPr bwMode="auto">
            <a:xfrm>
              <a:off x="467544" y="4653286"/>
              <a:ext cx="858743" cy="576009"/>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9" name="テキスト ボックス 48"/>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50" name="AutoShape 6"/>
            <p:cNvSpPr>
              <a:spLocks noChangeArrowheads="1"/>
            </p:cNvSpPr>
            <p:nvPr/>
          </p:nvSpPr>
          <p:spPr bwMode="auto">
            <a:xfrm>
              <a:off x="1763688" y="1916832"/>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1" name="テキスト ボックス 50"/>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52" name="Text Box 11"/>
            <p:cNvSpPr txBox="1">
              <a:spLocks noChangeArrowheads="1"/>
            </p:cNvSpPr>
            <p:nvPr/>
          </p:nvSpPr>
          <p:spPr bwMode="auto">
            <a:xfrm>
              <a:off x="1352367" y="3069259"/>
              <a:ext cx="1916143"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7</a:t>
            </a:fld>
            <a:r>
              <a:rPr lang="en-US" altLang="ja-JP" dirty="0" smtClean="0"/>
              <a:t>/43</a:t>
            </a:r>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3" cstate="print"/>
          <a:srcRect/>
          <a:stretch>
            <a:fillRect/>
          </a:stretch>
        </p:blipFill>
        <p:spPr bwMode="auto">
          <a:xfrm>
            <a:off x="5940152" y="1844824"/>
            <a:ext cx="958850" cy="1223962"/>
          </a:xfrm>
          <a:prstGeom prst="rect">
            <a:avLst/>
          </a:prstGeom>
          <a:noFill/>
          <a:ln w="9525">
            <a:noFill/>
            <a:round/>
            <a:headEnd/>
            <a:tailEnd/>
          </a:ln>
        </p:spPr>
      </p:pic>
      <p:sp>
        <p:nvSpPr>
          <p:cNvPr id="44" name="AutoShape 7"/>
          <p:cNvSpPr>
            <a:spLocks noChangeArrowheads="1"/>
          </p:cNvSpPr>
          <p:nvPr/>
        </p:nvSpPr>
        <p:spPr bwMode="auto">
          <a:xfrm>
            <a:off x="4716016" y="2204864"/>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1"/>
          <p:cNvSpPr txBox="1">
            <a:spLocks noChangeArrowheads="1"/>
          </p:cNvSpPr>
          <p:nvPr/>
        </p:nvSpPr>
        <p:spPr bwMode="auto">
          <a:xfrm>
            <a:off x="4644008" y="2348880"/>
            <a:ext cx="1466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送信側から</a:t>
            </a:r>
          </a:p>
        </p:txBody>
      </p:sp>
      <p:pic>
        <p:nvPicPr>
          <p:cNvPr id="38" name="Picture 3"/>
          <p:cNvPicPr>
            <a:picLocks noChangeAspect="1" noChangeArrowheads="1"/>
          </p:cNvPicPr>
          <p:nvPr/>
        </p:nvPicPr>
        <p:blipFill>
          <a:blip r:embed="rId4" cstate="print"/>
          <a:srcRect/>
          <a:stretch>
            <a:fillRect/>
          </a:stretch>
        </p:blipFill>
        <p:spPr bwMode="auto">
          <a:xfrm>
            <a:off x="7308304" y="4293096"/>
            <a:ext cx="1150937" cy="831850"/>
          </a:xfrm>
          <a:prstGeom prst="rect">
            <a:avLst/>
          </a:prstGeom>
          <a:noFill/>
          <a:ln w="9525">
            <a:noFill/>
            <a:round/>
            <a:headEnd/>
            <a:tailEnd/>
          </a:ln>
        </p:spPr>
      </p:pic>
      <p:sp>
        <p:nvSpPr>
          <p:cNvPr id="39" name="AutoShape 6"/>
          <p:cNvSpPr>
            <a:spLocks noChangeArrowheads="1"/>
          </p:cNvSpPr>
          <p:nvPr/>
        </p:nvSpPr>
        <p:spPr bwMode="auto">
          <a:xfrm>
            <a:off x="6732240" y="4509120"/>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2" name="テキスト ボックス 41"/>
          <p:cNvSpPr txBox="1"/>
          <p:nvPr/>
        </p:nvSpPr>
        <p:spPr>
          <a:xfrm>
            <a:off x="6732240" y="4581128"/>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U</a:t>
            </a:r>
            <a:r>
              <a:rPr lang="en-GB" altLang="ja-JP" sz="2000" b="1" dirty="0" smtClean="0">
                <a:solidFill>
                  <a:srgbClr val="E9C68F"/>
                </a:solidFill>
              </a:rPr>
              <a:t>A</a:t>
            </a:r>
            <a:endParaRPr lang="en-GB" altLang="ja-JP" sz="2000" b="1" dirty="0">
              <a:solidFill>
                <a:srgbClr val="E9C68F"/>
              </a:solidFill>
            </a:endParaRPr>
          </a:p>
        </p:txBody>
      </p:sp>
      <p:sp>
        <p:nvSpPr>
          <p:cNvPr id="35" name="下矢印 34"/>
          <p:cNvSpPr/>
          <p:nvPr/>
        </p:nvSpPr>
        <p:spPr>
          <a:xfrm>
            <a:off x="7740352" y="2276872"/>
            <a:ext cx="648072" cy="2016224"/>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7884368" y="2924944"/>
            <a:ext cx="1008112" cy="1015663"/>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POP</a:t>
            </a:r>
          </a:p>
          <a:p>
            <a:pPr algn="ctr"/>
            <a:r>
              <a:rPr kumimoji="1" lang="en-US" altLang="ja-JP" sz="2000" dirty="0" smtClean="0">
                <a:solidFill>
                  <a:schemeClr val="bg1"/>
                </a:solidFill>
              </a:rPr>
              <a:t>or</a:t>
            </a:r>
          </a:p>
          <a:p>
            <a:pPr algn="ctr"/>
            <a:r>
              <a:rPr kumimoji="1" lang="en-US" altLang="ja-JP" sz="2000" dirty="0" smtClean="0">
                <a:solidFill>
                  <a:schemeClr val="bg1"/>
                </a:solidFill>
              </a:rPr>
              <a:t>IMAP</a:t>
            </a:r>
            <a:endParaRPr kumimoji="1" lang="ja-JP" altLang="en-US" sz="2000" dirty="0">
              <a:solidFill>
                <a:schemeClr val="bg1"/>
              </a:solidFill>
            </a:endParaRPr>
          </a:p>
        </p:txBody>
      </p:sp>
      <p:sp>
        <p:nvSpPr>
          <p:cNvPr id="34" name="角丸四角形 33"/>
          <p:cNvSpPr/>
          <p:nvPr/>
        </p:nvSpPr>
        <p:spPr>
          <a:xfrm>
            <a:off x="7092280" y="1628800"/>
            <a:ext cx="1835696" cy="648072"/>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GB" b="1" dirty="0" smtClean="0">
                <a:solidFill>
                  <a:srgbClr val="E9C68F"/>
                </a:solidFill>
              </a:rPr>
              <a:t>メール</a:t>
            </a:r>
            <a:r>
              <a:rPr lang="en-GB" altLang="ja-JP" b="1" dirty="0" smtClean="0">
                <a:solidFill>
                  <a:srgbClr val="E9C68F"/>
                </a:solidFill>
              </a:rPr>
              <a:t>BOX</a:t>
            </a:r>
            <a:endParaRPr kumimoji="1" lang="en-US" altLang="ja-JP" dirty="0" smtClean="0"/>
          </a:p>
        </p:txBody>
      </p:sp>
      <p:sp>
        <p:nvSpPr>
          <p:cNvPr id="33" name="右矢印 32"/>
          <p:cNvSpPr/>
          <p:nvPr/>
        </p:nvSpPr>
        <p:spPr>
          <a:xfrm>
            <a:off x="6732240" y="1844824"/>
            <a:ext cx="648072" cy="432048"/>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6"/>
          <p:cNvSpPr>
            <a:spLocks noChangeArrowheads="1"/>
          </p:cNvSpPr>
          <p:nvPr/>
        </p:nvSpPr>
        <p:spPr bwMode="auto">
          <a:xfrm>
            <a:off x="5868144" y="1772816"/>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テキスト ボックス 29"/>
          <p:cNvSpPr txBox="1"/>
          <p:nvPr/>
        </p:nvSpPr>
        <p:spPr>
          <a:xfrm>
            <a:off x="5868144" y="1844824"/>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MTA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メール受信</a:t>
            </a:r>
            <a:r>
              <a:rPr lang="ja-JP" altLang="en-US" dirty="0" smtClean="0"/>
              <a:t>と取り出し</a:t>
            </a:r>
            <a:endParaRPr lang="ja-JP" altLang="en-GB" dirty="0" smtClean="0"/>
          </a:p>
        </p:txBody>
      </p:sp>
      <p:sp>
        <p:nvSpPr>
          <p:cNvPr id="1035" name="Text Box 10"/>
          <p:cNvSpPr txBox="1">
            <a:spLocks noChangeArrowheads="1"/>
          </p:cNvSpPr>
          <p:nvPr/>
        </p:nvSpPr>
        <p:spPr bwMode="auto">
          <a:xfrm>
            <a:off x="6588224" y="1052736"/>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受信側</a:t>
            </a:r>
          </a:p>
        </p:txBody>
      </p:sp>
      <p:sp>
        <p:nvSpPr>
          <p:cNvPr id="24" name="AutoShape 2"/>
          <p:cNvSpPr>
            <a:spLocks noChangeArrowheads="1"/>
          </p:cNvSpPr>
          <p:nvPr/>
        </p:nvSpPr>
        <p:spPr bwMode="auto">
          <a:xfrm>
            <a:off x="5652120" y="1484784"/>
            <a:ext cx="3491880" cy="431911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grpSp>
        <p:nvGrpSpPr>
          <p:cNvPr id="25" name="Group 21"/>
          <p:cNvGrpSpPr>
            <a:grpSpLocks/>
          </p:cNvGrpSpPr>
          <p:nvPr/>
        </p:nvGrpSpPr>
        <p:grpSpPr bwMode="auto">
          <a:xfrm>
            <a:off x="4716016" y="2204864"/>
            <a:ext cx="844550" cy="638175"/>
            <a:chOff x="295" y="204"/>
            <a:chExt cx="532" cy="402"/>
          </a:xfrm>
        </p:grpSpPr>
        <p:sp>
          <p:nvSpPr>
            <p:cNvPr id="26"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7"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2" name="Text Box 11"/>
          <p:cNvSpPr txBox="1">
            <a:spLocks noChangeArrowheads="1"/>
          </p:cNvSpPr>
          <p:nvPr/>
        </p:nvSpPr>
        <p:spPr bwMode="auto">
          <a:xfrm>
            <a:off x="5652120" y="2996952"/>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43" name="Text Box 6"/>
          <p:cNvSpPr txBox="1">
            <a:spLocks noChangeArrowheads="1"/>
          </p:cNvSpPr>
          <p:nvPr/>
        </p:nvSpPr>
        <p:spPr bwMode="auto">
          <a:xfrm>
            <a:off x="6876256" y="5157192"/>
            <a:ext cx="1943100"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受信者</a:t>
            </a:r>
            <a:endParaRPr lang="en-GB" altLang="ja-JP" sz="2000" b="1" dirty="0">
              <a:solidFill>
                <a:srgbClr val="000080"/>
              </a:solidFill>
            </a:endParaRPr>
          </a:p>
        </p:txBody>
      </p:sp>
      <p:sp>
        <p:nvSpPr>
          <p:cNvPr id="46" name="Rectangle 9"/>
          <p:cNvSpPr>
            <a:spLocks noChangeArrowheads="1"/>
          </p:cNvSpPr>
          <p:nvPr/>
        </p:nvSpPr>
        <p:spPr bwMode="auto">
          <a:xfrm>
            <a:off x="395536" y="1196752"/>
            <a:ext cx="4608513"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dirty="0">
                <a:latin typeface="Eras Medium ITC" pitchFamily="32" charset="0"/>
              </a:rPr>
              <a:t>メールサーバ </a:t>
            </a:r>
            <a:r>
              <a:rPr lang="en-US" altLang="ja-JP" sz="3200" dirty="0" smtClean="0">
                <a:latin typeface="Eras Medium ITC" pitchFamily="32" charset="0"/>
              </a:rPr>
              <a:t>(</a:t>
            </a:r>
            <a:r>
              <a:rPr lang="ja-JP" altLang="en-US" sz="3200" dirty="0" smtClean="0">
                <a:latin typeface="Eras Medium ITC" pitchFamily="32" charset="0"/>
              </a:rPr>
              <a:t>受信者側</a:t>
            </a:r>
            <a:r>
              <a:rPr lang="en-US" altLang="ja-JP" sz="3200" dirty="0" smtClean="0">
                <a:latin typeface="Eras Medium ITC" pitchFamily="32" charset="0"/>
              </a:rPr>
              <a:t>)</a:t>
            </a:r>
            <a:r>
              <a:rPr lang="en-GB" altLang="ja-JP" sz="3200" dirty="0" smtClean="0">
                <a:latin typeface="Eras Medium ITC" pitchFamily="32" charset="0"/>
              </a:rPr>
              <a:t> </a:t>
            </a:r>
            <a:r>
              <a:rPr lang="ja-JP" altLang="en-GB" sz="3200" dirty="0">
                <a:latin typeface="Eras Medium ITC" pitchFamily="32" charset="0"/>
              </a:rPr>
              <a:t>は受信したメールをユーザ毎に仕分け</a:t>
            </a:r>
            <a:r>
              <a:rPr lang="ja-JP" altLang="en-GB" sz="3200" dirty="0" smtClean="0">
                <a:latin typeface="Eras Medium ITC" pitchFamily="32" charset="0"/>
              </a:rPr>
              <a:t>して</a:t>
            </a:r>
            <a:r>
              <a:rPr lang="ja-JP" altLang="en-US" sz="3200" dirty="0" smtClean="0">
                <a:latin typeface="Eras Medium ITC" pitchFamily="32" charset="0"/>
              </a:rPr>
              <a:t>保管</a:t>
            </a:r>
            <a:endParaRPr lang="en-GB"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smtClean="0">
                <a:latin typeface="Eras Medium ITC" pitchFamily="32" charset="0"/>
              </a:rPr>
              <a:t>ユーザ</a:t>
            </a:r>
            <a:r>
              <a:rPr lang="en-US" altLang="ja-JP" sz="3200" dirty="0" smtClean="0">
                <a:latin typeface="Eras Medium ITC" pitchFamily="32" charset="0"/>
              </a:rPr>
              <a:t>(</a:t>
            </a:r>
            <a:r>
              <a:rPr lang="ja-JP" altLang="en-US" sz="3200" dirty="0" smtClean="0">
                <a:latin typeface="Eras Medium ITC" pitchFamily="32" charset="0"/>
              </a:rPr>
              <a:t>受信者</a:t>
            </a:r>
            <a:r>
              <a:rPr lang="en-US" altLang="ja-JP" sz="3200" dirty="0" smtClean="0">
                <a:latin typeface="Eras Medium ITC" pitchFamily="32" charset="0"/>
              </a:rPr>
              <a:t>)</a:t>
            </a:r>
            <a:r>
              <a:rPr lang="ja-JP" altLang="en-GB" sz="3200" dirty="0" smtClean="0">
                <a:latin typeface="Eras Medium ITC" pitchFamily="32" charset="0"/>
              </a:rPr>
              <a:t>は</a:t>
            </a:r>
            <a:r>
              <a:rPr lang="en-US" altLang="ja-JP" sz="3200" dirty="0" smtClean="0">
                <a:latin typeface="Eras Medium ITC" pitchFamily="32" charset="0"/>
              </a:rPr>
              <a:t/>
            </a:r>
            <a:br>
              <a:rPr lang="en-US" altLang="ja-JP" sz="3200" dirty="0" smtClean="0">
                <a:latin typeface="Eras Medium ITC" pitchFamily="32" charset="0"/>
              </a:rPr>
            </a:br>
            <a:r>
              <a:rPr lang="ja-JP" altLang="en-GB" sz="3200" dirty="0" smtClean="0">
                <a:latin typeface="Eras Medium ITC" pitchFamily="32" charset="0"/>
              </a:rPr>
              <a:t>メールサーバ </a:t>
            </a:r>
            <a:r>
              <a:rPr lang="en-GB" altLang="ja-JP" sz="3200" dirty="0" smtClean="0">
                <a:latin typeface="Eras Medium ITC" pitchFamily="32" charset="0"/>
              </a:rPr>
              <a:t>(</a:t>
            </a:r>
            <a:r>
              <a:rPr lang="ja-JP" altLang="en-US" sz="3200" dirty="0" smtClean="0">
                <a:latin typeface="Eras Medium ITC" pitchFamily="32" charset="0"/>
              </a:rPr>
              <a:t>受信者側</a:t>
            </a:r>
            <a:r>
              <a:rPr lang="en-GB" altLang="ja-JP" sz="3200" dirty="0" smtClean="0">
                <a:latin typeface="Eras Medium ITC" pitchFamily="32" charset="0"/>
              </a:rPr>
              <a:t>)</a:t>
            </a:r>
            <a:r>
              <a:rPr lang="ja-JP" altLang="en-GB" sz="3200" dirty="0" smtClean="0">
                <a:latin typeface="Eras Medium ITC" pitchFamily="32" charset="0"/>
              </a:rPr>
              <a:t>が</a:t>
            </a:r>
            <a:r>
              <a:rPr lang="ja-JP" altLang="en-US" sz="3200" dirty="0" smtClean="0">
                <a:latin typeface="Eras Medium ITC" pitchFamily="32" charset="0"/>
              </a:rPr>
              <a:t>保管した</a:t>
            </a:r>
            <a:r>
              <a:rPr lang="ja-JP" altLang="en-GB" sz="3200" dirty="0" smtClean="0">
                <a:latin typeface="Eras Medium ITC" pitchFamily="32" charset="0"/>
              </a:rPr>
              <a:t>メールを</a:t>
            </a:r>
            <a:r>
              <a:rPr lang="en-US" altLang="ja-JP" sz="3200" dirty="0" smtClean="0">
                <a:latin typeface="Eras Medium ITC" pitchFamily="32" charset="0"/>
              </a:rPr>
              <a:t/>
            </a:r>
            <a:br>
              <a:rPr lang="en-US" altLang="ja-JP" sz="3200" dirty="0" smtClean="0">
                <a:latin typeface="Eras Medium ITC" pitchFamily="32" charset="0"/>
              </a:rPr>
            </a:br>
            <a:r>
              <a:rPr lang="ja-JP" altLang="en-US" sz="3200" dirty="0" smtClean="0">
                <a:latin typeface="Eras Medium ITC" pitchFamily="32" charset="0"/>
              </a:rPr>
              <a:t>取り出す</a:t>
            </a:r>
            <a:endParaRPr lang="ja-JP" altLang="en-GB" sz="3200" dirty="0">
              <a:latin typeface="Eras Medium ITC" pitchFamily="32" charset="0"/>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2800" dirty="0" smtClean="0">
                <a:latin typeface="Eras Medium ITC" pitchFamily="32" charset="0"/>
              </a:rPr>
              <a:t>通信</a:t>
            </a:r>
            <a:r>
              <a:rPr lang="ja-JP" altLang="en-GB" sz="2800" dirty="0" smtClean="0">
                <a:latin typeface="Eras Medium ITC" pitchFamily="32" charset="0"/>
              </a:rPr>
              <a:t>プロトコル</a:t>
            </a:r>
            <a:endParaRPr lang="en-US" altLang="ja-JP" sz="2800" dirty="0">
              <a:latin typeface="+mn-ea"/>
              <a:ea typeface="+mn-ea"/>
            </a:endParaRPr>
          </a:p>
          <a:p>
            <a:pPr lvl="1">
              <a:lnSpc>
                <a:spcPct val="91000"/>
              </a:lnSpc>
              <a:spcBef>
                <a:spcPts val="750"/>
              </a:spcBef>
              <a:buSzPct val="7500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ltLang="ja-JP" sz="2800" dirty="0" smtClean="0">
                <a:latin typeface="+mn-ea"/>
                <a:ea typeface="+mn-ea"/>
              </a:rPr>
              <a:t>	</a:t>
            </a:r>
            <a:r>
              <a:rPr lang="ja-JP" altLang="en-US" sz="2800" dirty="0" smtClean="0">
                <a:latin typeface="+mn-ea"/>
                <a:ea typeface="+mn-ea"/>
              </a:rPr>
              <a:t> </a:t>
            </a:r>
            <a:r>
              <a:rPr lang="en-GB" altLang="ja-JP" sz="2800" dirty="0" smtClean="0">
                <a:latin typeface="+mn-ea"/>
                <a:ea typeface="+mn-ea"/>
              </a:rPr>
              <a:t>POP</a:t>
            </a:r>
            <a:r>
              <a:rPr lang="ja-JP" altLang="en-US" sz="2800" dirty="0">
                <a:latin typeface="+mn-ea"/>
                <a:ea typeface="+mn-ea"/>
              </a:rPr>
              <a:t> </a:t>
            </a:r>
            <a:r>
              <a:rPr lang="en-US" altLang="ja-JP" sz="2800" dirty="0" smtClean="0">
                <a:latin typeface="+mn-ea"/>
                <a:ea typeface="+mn-ea"/>
              </a:rPr>
              <a:t>or I</a:t>
            </a:r>
            <a:r>
              <a:rPr lang="en-GB" altLang="ja-JP" sz="2800" dirty="0" smtClean="0">
                <a:latin typeface="+mn-ea"/>
                <a:ea typeface="+mn-ea"/>
              </a:rPr>
              <a:t>MAP</a:t>
            </a:r>
            <a:endParaRPr lang="en-GB" altLang="ja-JP" sz="2800" dirty="0">
              <a:latin typeface="+mn-ea"/>
              <a:ea typeface="+mn-ea"/>
            </a:endParaRPr>
          </a:p>
        </p:txBody>
      </p:sp>
      <p:sp>
        <p:nvSpPr>
          <p:cNvPr id="4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8</a:t>
            </a:fld>
            <a:r>
              <a:rPr lang="en-US" altLang="ja-JP" dirty="0" smtClean="0"/>
              <a:t>/43</a:t>
            </a:r>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ppt_x</p:attrName>
                                        </p:attrNameLst>
                                      </p:cBhvr>
                                      <p:tavLst>
                                        <p:tav tm="0">
                                          <p:val>
                                            <p:strVal val="#ppt_x-.2"/>
                                          </p:val>
                                        </p:tav>
                                        <p:tav tm="100000">
                                          <p:val>
                                            <p:strVal val="#ppt_x"/>
                                          </p:val>
                                        </p:tav>
                                      </p:tavLst>
                                    </p:anim>
                                    <p:anim calcmode="lin" valueType="num">
                                      <p:cBhvr>
                                        <p:cTn id="8"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25"/>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p:stCondLst>
                              <p:cond delay="1000"/>
                            </p:stCondLst>
                            <p:childTnLst>
                              <p:par>
                                <p:cTn id="14" presetID="0" presetClass="path" presetSubtype="0" accel="50000" decel="50000" fill="hold" nodeType="afterEffect">
                                  <p:stCondLst>
                                    <p:cond delay="0"/>
                                  </p:stCondLst>
                                  <p:childTnLst>
                                    <p:animMotion origin="layout" path="M -4.16667E-6 -1.85185E-6 C 0.01459 0.0037 0.02848 0.00787 0.04341 0.01065 C 0.06719 0.00879 0.08872 0.00764 0.11129 -0.00209 C 0.11684 -0.00718 0.12084 -0.00857 0.1257 -0.01505 C 0.12622 -0.02662 0.12622 -0.0382 0.12743 -0.04954 C 0.12778 -0.05278 0.12969 -0.0551 0.13056 -0.0581 C 0.13282 -0.06667 0.13212 -0.06991 0.13212 -0.07963 " pathEditMode="relative" ptsTypes="ffffffA">
                                      <p:cBhvr>
                                        <p:cTn id="15" dur="2000" fill="hold"/>
                                        <p:tgtEl>
                                          <p:spTgt spid="25"/>
                                        </p:tgtEl>
                                        <p:attrNameLst>
                                          <p:attrName>ppt_x</p:attrName>
                                          <p:attrName>ppt_y</p:attrName>
                                        </p:attrNameLst>
                                      </p:cBhvr>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p:stCondLst>
                              <p:cond delay="500"/>
                            </p:stCondLst>
                            <p:childTnLst>
                              <p:par>
                                <p:cTn id="22" presetID="0" presetClass="path" presetSubtype="0" accel="50000" decel="50000" fill="hold" nodeType="afterEffect">
                                  <p:stCondLst>
                                    <p:cond delay="0"/>
                                  </p:stCondLst>
                                  <p:childTnLst>
                                    <p:animMotion origin="layout" path="M 0.15625 -0.06876 C 0.2342 -0.08172 0.13125 -0.07501 0.33594 -0.07501 " pathEditMode="relative" ptsTypes="fA">
                                      <p:cBhvr>
                                        <p:cTn id="23" dur="2000" fill="hold"/>
                                        <p:tgtEl>
                                          <p:spTgt spid="25"/>
                                        </p:tgtEl>
                                        <p:attrNameLst>
                                          <p:attrName>ppt_x</p:attrName>
                                          <p:attrName>ppt_y</p:attrName>
                                        </p:attrNameLst>
                                      </p:cBhvr>
                                    </p:animMotion>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up)">
                                      <p:cBhvr>
                                        <p:cTn id="28" dur="500"/>
                                        <p:tgtEl>
                                          <p:spTgt spid="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p:stCondLst>
                              <p:cond delay="500"/>
                            </p:stCondLst>
                            <p:childTnLst>
                              <p:par>
                                <p:cTn id="33" presetID="0" presetClass="path" presetSubtype="0" accel="50000" decel="50000" fill="hold" nodeType="afterEffect">
                                  <p:stCondLst>
                                    <p:cond delay="0"/>
                                  </p:stCondLst>
                                  <p:childTnLst>
                                    <p:animMotion origin="layout" path="M 0.33594 -0.075 C 0.33542 -0.06805 0.33438 -0.06111 0.33438 -0.05416 C 0.33334 0.06042 0.33386 0.175 0.33282 0.28959 C 0.33264 0.3169 0.2908 0.3213 0.27657 0.325 C 0.27292 0.32593 0.26945 0.32871 0.26563 0.32917 C 0.23351 0.33334 0.24618 0.32547 0.23438 0.33334 " pathEditMode="relative" rAng="0" ptsTypes="fffffA">
                                      <p:cBhvr>
                                        <p:cTn id="34" dur="2000" fill="hold"/>
                                        <p:tgtEl>
                                          <p:spTgt spid="25"/>
                                        </p:tgtEl>
                                        <p:attrNameLst>
                                          <p:attrName>ppt_x</p:attrName>
                                          <p:attrName>ppt_y</p:attrName>
                                        </p:attrNameLst>
                                      </p:cBhvr>
                                      <p:rCtr x="-5100" y="20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5" grpId="0" animBg="1"/>
      <p:bldP spid="37" grpId="0" animBg="1"/>
      <p:bldP spid="33" grpId="0" animBg="1"/>
    </p:bldLst>
  </p:timing>
</p:sld>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11729</TotalTime>
  <Words>1313</Words>
  <Application>Microsoft Office PowerPoint</Application>
  <PresentationFormat>画面に合わせる (4:3)</PresentationFormat>
  <Paragraphs>367</Paragraphs>
  <Slides>34</Slides>
  <Notes>17</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pop2-s-3</vt:lpstr>
      <vt:lpstr>メール配送システムと 2012年度EPMailサーバの現状</vt:lpstr>
      <vt:lpstr>目次</vt:lpstr>
      <vt:lpstr>メール配送システム</vt:lpstr>
      <vt:lpstr>メール配送の流れ</vt:lpstr>
      <vt:lpstr>メール送信</vt:lpstr>
      <vt:lpstr>MUA </vt:lpstr>
      <vt:lpstr>MTA </vt:lpstr>
      <vt:lpstr>SMTP</vt:lpstr>
      <vt:lpstr>メール受信と取り出し</vt:lpstr>
      <vt:lpstr>POP</vt:lpstr>
      <vt:lpstr>IMAP</vt:lpstr>
      <vt:lpstr>メール配送の流れまとめ</vt:lpstr>
      <vt:lpstr>ここ最近のEPMailサーバ</vt:lpstr>
      <vt:lpstr>grey の灰色の2011年度(by 荻原さん)</vt:lpstr>
      <vt:lpstr>2011年度grey 復活プロジェクト(by荻原さん)</vt:lpstr>
      <vt:lpstr>灰色時代から脱却した2012年度</vt:lpstr>
      <vt:lpstr>SSL</vt:lpstr>
      <vt:lpstr>SMTPs 移行への経緯</vt:lpstr>
      <vt:lpstr>SMTPs 移行への経緯</vt:lpstr>
      <vt:lpstr>なぜSMTPs 導入は失敗したのか？</vt:lpstr>
      <vt:lpstr>SMTPs 利用のために</vt:lpstr>
      <vt:lpstr>2013/02/08 現在のEPMailサーバ</vt:lpstr>
      <vt:lpstr>To doリストにみる現行Mailサーバの課題</vt:lpstr>
      <vt:lpstr>To do リスト([epcore-ml: 10659] から引用)</vt:lpstr>
      <vt:lpstr>SSL 証明書</vt:lpstr>
      <vt:lpstr>メーラの設定(Mozilla Thunderbirdの場合)</vt:lpstr>
      <vt:lpstr>gate 登録システム</vt:lpstr>
      <vt:lpstr>SSL 証明書発行元例：UPKIサーバ証明書</vt:lpstr>
      <vt:lpstr>To do リスト([epcore-ml: 10659] から引用)</vt:lpstr>
      <vt:lpstr>メールの保存形式</vt:lpstr>
      <vt:lpstr>Maildir 方式への移行</vt:lpstr>
      <vt:lpstr>課題</vt:lpstr>
      <vt:lpstr>まとめ</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mikataka</cp:lastModifiedBy>
  <cp:revision>191</cp:revision>
  <dcterms:created xsi:type="dcterms:W3CDTF">2011-07-21T19:15:27Z</dcterms:created>
  <dcterms:modified xsi:type="dcterms:W3CDTF">2013-06-06T06:15:59Z</dcterms:modified>
</cp:coreProperties>
</file>