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0" r:id="rId3"/>
    <p:sldId id="279" r:id="rId4"/>
    <p:sldId id="257" r:id="rId5"/>
    <p:sldId id="259" r:id="rId6"/>
    <p:sldId id="271" r:id="rId7"/>
    <p:sldId id="281" r:id="rId8"/>
    <p:sldId id="258" r:id="rId9"/>
    <p:sldId id="260" r:id="rId10"/>
    <p:sldId id="283" r:id="rId11"/>
    <p:sldId id="280" r:id="rId12"/>
    <p:sldId id="261" r:id="rId13"/>
    <p:sldId id="268" r:id="rId14"/>
    <p:sldId id="262" r:id="rId15"/>
    <p:sldId id="284" r:id="rId16"/>
    <p:sldId id="278" r:id="rId17"/>
    <p:sldId id="287" r:id="rId18"/>
    <p:sldId id="273" r:id="rId19"/>
    <p:sldId id="274" r:id="rId20"/>
    <p:sldId id="276" r:id="rId21"/>
    <p:sldId id="275" r:id="rId22"/>
    <p:sldId id="263" r:id="rId23"/>
    <p:sldId id="282" r:id="rId24"/>
    <p:sldId id="286" r:id="rId25"/>
    <p:sldId id="277" r:id="rId26"/>
    <p:sldId id="264" r:id="rId2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46" autoAdjust="0"/>
  </p:normalViewPr>
  <p:slideViewPr>
    <p:cSldViewPr>
      <p:cViewPr varScale="1">
        <p:scale>
          <a:sx n="61" d="100"/>
          <a:sy n="61" d="100"/>
        </p:scale>
        <p:origin x="-132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57B186-8080-488C-A018-B6548E22CCB3}" type="datetimeFigureOut">
              <a:rPr kumimoji="1" lang="ja-JP" altLang="en-US" smtClean="0"/>
              <a:pPr/>
              <a:t>2011/9/28</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27AC19-3038-4622-9984-66216369FF2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p.sci.hokudai.ac.jp/~mosir/work/2004/ohgaki/system/network.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ここらの詳細は杉山さんに聞く</a:t>
            </a:r>
            <a:r>
              <a:rPr kumimoji="1" lang="en-US" altLang="ja-JP" dirty="0" smtClean="0"/>
              <a:t>?</a:t>
            </a:r>
          </a:p>
          <a:p>
            <a:r>
              <a:rPr kumimoji="1" lang="ja-JP" altLang="en-US" dirty="0" smtClean="0"/>
              <a:t>もうちょっと経緯をしっかり書く</a:t>
            </a:r>
            <a:endParaRPr kumimoji="1" lang="en-US" altLang="ja-JP" dirty="0" smtClean="0"/>
          </a:p>
          <a:p>
            <a:r>
              <a:rPr kumimoji="1" lang="ja-JP" altLang="en-US" dirty="0" smtClean="0"/>
              <a:t>惑星科学会のアブストとか読む</a:t>
            </a:r>
            <a:endParaRPr kumimoji="1" lang="ja-JP" altLang="en-US" dirty="0"/>
          </a:p>
        </p:txBody>
      </p:sp>
      <p:sp>
        <p:nvSpPr>
          <p:cNvPr id="4" name="スライド番号プレースホルダ 3"/>
          <p:cNvSpPr>
            <a:spLocks noGrp="1"/>
          </p:cNvSpPr>
          <p:nvPr>
            <p:ph type="sldNum" sz="quarter" idx="10"/>
          </p:nvPr>
        </p:nvSpPr>
        <p:spPr/>
        <p:txBody>
          <a:bodyPr/>
          <a:lstStyle/>
          <a:p>
            <a:fld id="{2027AC19-3038-4622-9984-66216369FF21}" type="slidenum">
              <a:rPr kumimoji="1" lang="ja-JP" altLang="en-US" smtClean="0"/>
              <a:pPr/>
              <a:t>5</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遊星人探す</a:t>
            </a:r>
            <a:endParaRPr kumimoji="1" lang="ja-JP" altLang="en-US" dirty="0"/>
          </a:p>
        </p:txBody>
      </p:sp>
      <p:sp>
        <p:nvSpPr>
          <p:cNvPr id="4" name="スライド番号プレースホルダ 3"/>
          <p:cNvSpPr>
            <a:spLocks noGrp="1"/>
          </p:cNvSpPr>
          <p:nvPr>
            <p:ph type="sldNum" sz="quarter" idx="10"/>
          </p:nvPr>
        </p:nvSpPr>
        <p:spPr/>
        <p:txBody>
          <a:bodyPr/>
          <a:lstStyle/>
          <a:p>
            <a:fld id="{2027AC19-3038-4622-9984-66216369FF21}" type="slidenum">
              <a:rPr kumimoji="1" lang="ja-JP" altLang="en-US" smtClean="0"/>
              <a:pPr/>
              <a:t>6</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遊星人探す</a:t>
            </a:r>
            <a:endParaRPr kumimoji="1" lang="ja-JP" altLang="en-US" dirty="0"/>
          </a:p>
        </p:txBody>
      </p:sp>
      <p:sp>
        <p:nvSpPr>
          <p:cNvPr id="4" name="スライド番号プレースホルダ 3"/>
          <p:cNvSpPr>
            <a:spLocks noGrp="1"/>
          </p:cNvSpPr>
          <p:nvPr>
            <p:ph type="sldNum" sz="quarter" idx="10"/>
          </p:nvPr>
        </p:nvSpPr>
        <p:spPr/>
        <p:txBody>
          <a:bodyPr/>
          <a:lstStyle/>
          <a:p>
            <a:fld id="{2027AC19-3038-4622-9984-66216369FF21}" type="slidenum">
              <a:rPr kumimoji="1" lang="ja-JP" altLang="en-US" smtClean="0"/>
              <a:pPr/>
              <a:t>7</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SINET </a:t>
            </a:r>
            <a:r>
              <a:rPr lang="ja-JP" altLang="en-US" dirty="0" smtClean="0"/>
              <a:t>とは</a:t>
            </a:r>
            <a:endParaRPr lang="ja-JP" altLang="en-US" dirty="0"/>
          </a:p>
        </p:txBody>
      </p:sp>
      <p:sp>
        <p:nvSpPr>
          <p:cNvPr id="4" name="スライド番号プレースホルダ 3"/>
          <p:cNvSpPr>
            <a:spLocks noGrp="1"/>
          </p:cNvSpPr>
          <p:nvPr>
            <p:ph type="sldNum" sz="quarter" idx="10"/>
          </p:nvPr>
        </p:nvSpPr>
        <p:spPr/>
        <p:txBody>
          <a:bodyPr/>
          <a:lstStyle/>
          <a:p>
            <a:fld id="{2027AC19-3038-4622-9984-66216369FF21}" type="slidenum">
              <a:rPr kumimoji="1" lang="ja-JP" altLang="en-US" smtClean="0"/>
              <a:pPr/>
              <a:t>8</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DVTS: </a:t>
            </a:r>
            <a:r>
              <a:rPr kumimoji="1" lang="ja-JP" altLang="en-US" dirty="0" smtClean="0"/>
              <a:t>デジタルビデオ転送</a:t>
            </a:r>
            <a:r>
              <a:rPr kumimoji="1" lang="ja-JP" altLang="en-US" dirty="0" smtClean="0"/>
              <a:t>システム</a:t>
            </a:r>
            <a:endParaRPr kumimoji="1" lang="en-US" altLang="ja-JP" dirty="0" smtClean="0"/>
          </a:p>
          <a:p>
            <a:r>
              <a:rPr kumimoji="1" lang="en-US" altLang="ja-JP" dirty="0" smtClean="0"/>
              <a:t>JGN</a:t>
            </a:r>
            <a:r>
              <a:rPr kumimoji="1" lang="ja-JP" altLang="en-US" dirty="0" smtClean="0"/>
              <a:t>：</a:t>
            </a:r>
            <a:r>
              <a:rPr kumimoji="1" lang="en-US" altLang="ja-JP" dirty="0" smtClean="0"/>
              <a:t>1999</a:t>
            </a:r>
            <a:r>
              <a:rPr kumimoji="1" lang="ja-JP" altLang="en-US" dirty="0" smtClean="0"/>
              <a:t>年から</a:t>
            </a:r>
            <a:r>
              <a:rPr kumimoji="1" lang="en-US" altLang="ja-JP" dirty="0" smtClean="0"/>
              <a:t>2003</a:t>
            </a:r>
            <a:r>
              <a:rPr kumimoji="1" lang="ja-JP" altLang="en-US" dirty="0" smtClean="0"/>
              <a:t>年まで日本で運用されていた、研究開発を主な目的とする光ファイバーネットワーク</a:t>
            </a:r>
            <a:endParaRPr kumimoji="1" lang="ja-JP" altLang="en-US" dirty="0"/>
          </a:p>
        </p:txBody>
      </p:sp>
      <p:sp>
        <p:nvSpPr>
          <p:cNvPr id="4" name="スライド番号プレースホルダ 3"/>
          <p:cNvSpPr>
            <a:spLocks noGrp="1"/>
          </p:cNvSpPr>
          <p:nvPr>
            <p:ph type="sldNum" sz="quarter" idx="10"/>
          </p:nvPr>
        </p:nvSpPr>
        <p:spPr/>
        <p:txBody>
          <a:bodyPr/>
          <a:lstStyle/>
          <a:p>
            <a:fld id="{2027AC19-3038-4622-9984-66216369FF21}" type="slidenum">
              <a:rPr kumimoji="1" lang="ja-JP" altLang="en-US" smtClean="0"/>
              <a:pPr/>
              <a:t>12</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これは実際に写真をとって貼ったほうがよい</a:t>
            </a:r>
            <a:r>
              <a:rPr kumimoji="1" lang="en-US" altLang="ja-JP" dirty="0" smtClean="0"/>
              <a:t>?</a:t>
            </a:r>
          </a:p>
          <a:p>
            <a:r>
              <a:rPr kumimoji="1" lang="ja-JP" altLang="en-US" dirty="0" smtClean="0"/>
              <a:t>エディロールとか</a:t>
            </a:r>
            <a:endParaRPr kumimoji="1" lang="ja-JP" altLang="en-US" dirty="0"/>
          </a:p>
        </p:txBody>
      </p:sp>
      <p:sp>
        <p:nvSpPr>
          <p:cNvPr id="4" name="スライド番号プレースホルダ 3"/>
          <p:cNvSpPr>
            <a:spLocks noGrp="1"/>
          </p:cNvSpPr>
          <p:nvPr>
            <p:ph type="sldNum" sz="quarter" idx="10"/>
          </p:nvPr>
        </p:nvSpPr>
        <p:spPr/>
        <p:txBody>
          <a:bodyPr/>
          <a:lstStyle/>
          <a:p>
            <a:fld id="{2027AC19-3038-4622-9984-66216369FF21}" type="slidenum">
              <a:rPr kumimoji="1" lang="ja-JP" altLang="en-US" smtClean="0"/>
              <a:pPr/>
              <a:t>13</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hlinkClick r:id="rId3"/>
              </a:rPr>
              <a:t>http://www.ep.sci.hokudai.ac.jp/~mosir/work/2004/ohgaki/system/network.html</a:t>
            </a:r>
            <a:r>
              <a:rPr lang="ja-JP" altLang="en-US" dirty="0" smtClean="0"/>
              <a:t>より</a:t>
            </a:r>
            <a:endParaRPr kumimoji="1" lang="ja-JP" altLang="en-US" dirty="0"/>
          </a:p>
        </p:txBody>
      </p:sp>
      <p:sp>
        <p:nvSpPr>
          <p:cNvPr id="4" name="スライド番号プレースホルダ 3"/>
          <p:cNvSpPr>
            <a:spLocks noGrp="1"/>
          </p:cNvSpPr>
          <p:nvPr>
            <p:ph type="sldNum" sz="quarter" idx="10"/>
          </p:nvPr>
        </p:nvSpPr>
        <p:spPr/>
        <p:txBody>
          <a:bodyPr/>
          <a:lstStyle/>
          <a:p>
            <a:fld id="{2027AC19-3038-4622-9984-66216369FF21}" type="slidenum">
              <a:rPr kumimoji="1" lang="ja-JP" altLang="en-US" smtClean="0"/>
              <a:pPr/>
              <a:t>14</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2295" name="Rectangle 7"/>
          <p:cNvSpPr>
            <a:spLocks noChangeArrowheads="1"/>
          </p:cNvSpPr>
          <p:nvPr/>
        </p:nvSpPr>
        <p:spPr bwMode="auto">
          <a:xfrm>
            <a:off x="0" y="1917700"/>
            <a:ext cx="1763713" cy="2735263"/>
          </a:xfrm>
          <a:prstGeom prst="rect">
            <a:avLst/>
          </a:prstGeom>
          <a:solidFill>
            <a:srgbClr val="9CB66D"/>
          </a:solidFill>
          <a:ln w="9525">
            <a:noFill/>
            <a:miter lim="800000"/>
            <a:headEnd/>
            <a:tailEnd/>
          </a:ln>
          <a:effectLst/>
        </p:spPr>
        <p:txBody>
          <a:bodyPr wrap="none" anchor="ctr">
            <a:prstTxWarp prst="textNoShape">
              <a:avLst/>
            </a:prstTxWarp>
          </a:bodyPr>
          <a:lstStyle/>
          <a:p>
            <a:pPr algn="ctr"/>
            <a:endParaRPr lang="ja-JP" altLang="en-US"/>
          </a:p>
        </p:txBody>
      </p:sp>
      <p:sp>
        <p:nvSpPr>
          <p:cNvPr id="12296" name="Rectangle 8"/>
          <p:cNvSpPr>
            <a:spLocks noChangeArrowheads="1"/>
          </p:cNvSpPr>
          <p:nvPr/>
        </p:nvSpPr>
        <p:spPr bwMode="auto">
          <a:xfrm>
            <a:off x="1749425" y="1917700"/>
            <a:ext cx="7394575" cy="2735263"/>
          </a:xfrm>
          <a:prstGeom prst="rect">
            <a:avLst/>
          </a:prstGeom>
          <a:solidFill>
            <a:srgbClr val="23651C"/>
          </a:solidFill>
          <a:ln w="9525">
            <a:noFill/>
            <a:miter lim="800000"/>
            <a:headEnd/>
            <a:tailEnd/>
          </a:ln>
          <a:effectLst/>
        </p:spPr>
        <p:txBody>
          <a:bodyPr wrap="none" anchor="ctr">
            <a:prstTxWarp prst="textNoShape">
              <a:avLst/>
            </a:prstTxWarp>
          </a:bodyPr>
          <a:lstStyle/>
          <a:p>
            <a:pPr algn="ctr"/>
            <a:endParaRPr lang="ja-JP" altLang="en-US"/>
          </a:p>
        </p:txBody>
      </p:sp>
      <p:sp>
        <p:nvSpPr>
          <p:cNvPr id="12290" name="Rectangle 2"/>
          <p:cNvSpPr>
            <a:spLocks noGrp="1" noChangeArrowheads="1"/>
          </p:cNvSpPr>
          <p:nvPr>
            <p:ph type="ctrTitle"/>
          </p:nvPr>
        </p:nvSpPr>
        <p:spPr>
          <a:xfrm>
            <a:off x="1871663" y="2014538"/>
            <a:ext cx="6948487" cy="1152525"/>
          </a:xfrm>
        </p:spPr>
        <p:txBody>
          <a:bodyPr anchor="t"/>
          <a:lstStyle>
            <a:lvl1pPr>
              <a:defRPr sz="3200"/>
            </a:lvl1pPr>
          </a:lstStyle>
          <a:p>
            <a:r>
              <a:rPr lang="ja-JP" altLang="en-US" smtClean="0"/>
              <a:t>マスタ タイトルの書式設定</a:t>
            </a:r>
            <a:endParaRPr lang="ja-JP" altLang="en-US"/>
          </a:p>
        </p:txBody>
      </p:sp>
      <p:sp>
        <p:nvSpPr>
          <p:cNvPr id="12291" name="Rectangle 3"/>
          <p:cNvSpPr>
            <a:spLocks noGrp="1" noChangeArrowheads="1"/>
          </p:cNvSpPr>
          <p:nvPr>
            <p:ph type="subTitle" idx="1"/>
          </p:nvPr>
        </p:nvSpPr>
        <p:spPr>
          <a:xfrm>
            <a:off x="1873250" y="3238500"/>
            <a:ext cx="6946900" cy="576263"/>
          </a:xfrm>
        </p:spPr>
        <p:txBody>
          <a:bodyPr/>
          <a:lstStyle>
            <a:lvl1pPr marL="0" indent="0">
              <a:defRPr sz="2400">
                <a:solidFill>
                  <a:schemeClr val="bg1"/>
                </a:solidFill>
              </a:defRPr>
            </a:lvl1pPr>
          </a:lstStyle>
          <a:p>
            <a:r>
              <a:rPr lang="ja-JP" altLang="en-US" smtClean="0"/>
              <a:t>マスタ サブタイトルの書式設定</a:t>
            </a:r>
            <a:endParaRPr lang="ja-JP" altLang="en-US"/>
          </a:p>
        </p:txBody>
      </p:sp>
      <p:pic>
        <p:nvPicPr>
          <p:cNvPr id="7" name="図 6"/>
          <p:cNvPicPr>
            <a:picLocks noChangeAspect="1"/>
          </p:cNvPicPr>
          <p:nvPr/>
        </p:nvPicPr>
        <p:blipFill>
          <a:blip r:embed="rId2" cstate="print"/>
          <a:stretch>
            <a:fillRect/>
          </a:stretch>
        </p:blipFill>
        <p:spPr>
          <a:xfrm>
            <a:off x="228600" y="228600"/>
            <a:ext cx="1295400" cy="12954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a:xfrm>
            <a:off x="8234363" y="44450"/>
            <a:ext cx="801687" cy="484188"/>
          </a:xfrm>
          <a:prstGeom prst="rect">
            <a:avLst/>
          </a:prstGeom>
        </p:spPr>
        <p:txBody>
          <a:bodyPr/>
          <a:lstStyle>
            <a:lvl1pPr>
              <a:defRPr smtClean="0"/>
            </a:lvl1pPr>
          </a:lstStyle>
          <a:p>
            <a:fld id="{04A72B78-F6A8-40D3-A5F5-C5E442E35EF0}"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69100" y="404813"/>
            <a:ext cx="2195513" cy="5688012"/>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79388" y="404813"/>
            <a:ext cx="6437312" cy="5688012"/>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a:xfrm>
            <a:off x="8234363" y="44450"/>
            <a:ext cx="801687" cy="484188"/>
          </a:xfrm>
          <a:prstGeom prst="rect">
            <a:avLst/>
          </a:prstGeom>
        </p:spPr>
        <p:txBody>
          <a:bodyPr/>
          <a:lstStyle>
            <a:lvl1pPr>
              <a:defRPr smtClean="0"/>
            </a:lvl1pPr>
          </a:lstStyle>
          <a:p>
            <a:fld id="{04A72B78-F6A8-40D3-A5F5-C5E442E35EF0}"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 タイトルの書式設定</a:t>
            </a:r>
            <a:endParaRPr lang="ja-JP" altLang="en-US" dirty="0"/>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 3"/>
          <p:cNvSpPr>
            <a:spLocks noGrp="1"/>
          </p:cNvSpPr>
          <p:nvPr>
            <p:ph type="sldNum" sz="quarter" idx="10"/>
          </p:nvPr>
        </p:nvSpPr>
        <p:spPr>
          <a:xfrm>
            <a:off x="8234363" y="44450"/>
            <a:ext cx="801687" cy="484188"/>
          </a:xfrm>
          <a:prstGeom prst="rect">
            <a:avLst/>
          </a:prstGeom>
        </p:spPr>
        <p:txBody>
          <a:bodyPr/>
          <a:lstStyle>
            <a:lvl1pPr>
              <a:defRPr smtClean="0"/>
            </a:lvl1pPr>
          </a:lstStyle>
          <a:p>
            <a:fld id="{04A72B78-F6A8-40D3-A5F5-C5E442E35EF0}"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スライド番号プレースホルダ 3"/>
          <p:cNvSpPr>
            <a:spLocks noGrp="1"/>
          </p:cNvSpPr>
          <p:nvPr>
            <p:ph type="sldNum" sz="quarter" idx="10"/>
          </p:nvPr>
        </p:nvSpPr>
        <p:spPr>
          <a:xfrm>
            <a:off x="8234363" y="44450"/>
            <a:ext cx="801687" cy="484188"/>
          </a:xfrm>
          <a:prstGeom prst="rect">
            <a:avLst/>
          </a:prstGeom>
        </p:spPr>
        <p:txBody>
          <a:bodyPr/>
          <a:lstStyle>
            <a:lvl1pPr>
              <a:defRPr smtClean="0"/>
            </a:lvl1pPr>
          </a:lstStyle>
          <a:p>
            <a:fld id="{04A72B78-F6A8-40D3-A5F5-C5E442E35EF0}"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79388" y="1125538"/>
            <a:ext cx="4316412"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125538"/>
            <a:ext cx="4316413" cy="4967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 4"/>
          <p:cNvSpPr>
            <a:spLocks noGrp="1"/>
          </p:cNvSpPr>
          <p:nvPr>
            <p:ph type="sldNum" sz="quarter" idx="10"/>
          </p:nvPr>
        </p:nvSpPr>
        <p:spPr>
          <a:xfrm>
            <a:off x="8234363" y="44450"/>
            <a:ext cx="801687" cy="484188"/>
          </a:xfrm>
          <a:prstGeom prst="rect">
            <a:avLst/>
          </a:prstGeom>
        </p:spPr>
        <p:txBody>
          <a:bodyPr/>
          <a:lstStyle>
            <a:lvl1pPr>
              <a:defRPr smtClean="0"/>
            </a:lvl1pPr>
          </a:lstStyle>
          <a:p>
            <a:fld id="{04A72B78-F6A8-40D3-A5F5-C5E442E35EF0}"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 6"/>
          <p:cNvSpPr>
            <a:spLocks noGrp="1"/>
          </p:cNvSpPr>
          <p:nvPr>
            <p:ph type="sldNum" sz="quarter" idx="10"/>
          </p:nvPr>
        </p:nvSpPr>
        <p:spPr>
          <a:xfrm>
            <a:off x="8234363" y="44450"/>
            <a:ext cx="801687" cy="484188"/>
          </a:xfrm>
          <a:prstGeom prst="rect">
            <a:avLst/>
          </a:prstGeom>
        </p:spPr>
        <p:txBody>
          <a:bodyPr/>
          <a:lstStyle>
            <a:lvl1pPr>
              <a:defRPr smtClean="0"/>
            </a:lvl1pPr>
          </a:lstStyle>
          <a:p>
            <a:fld id="{04A72B78-F6A8-40D3-A5F5-C5E442E35EF0}"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スライド番号プレースホルダ 2"/>
          <p:cNvSpPr>
            <a:spLocks noGrp="1"/>
          </p:cNvSpPr>
          <p:nvPr>
            <p:ph type="sldNum" sz="quarter" idx="10"/>
          </p:nvPr>
        </p:nvSpPr>
        <p:spPr>
          <a:xfrm>
            <a:off x="8234363" y="44450"/>
            <a:ext cx="801687" cy="484188"/>
          </a:xfrm>
          <a:prstGeom prst="rect">
            <a:avLst/>
          </a:prstGeom>
        </p:spPr>
        <p:txBody>
          <a:bodyPr/>
          <a:lstStyle>
            <a:lvl1pPr>
              <a:defRPr smtClean="0"/>
            </a:lvl1pPr>
          </a:lstStyle>
          <a:p>
            <a:fld id="{04A72B78-F6A8-40D3-A5F5-C5E442E35EF0}"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0"/>
          </p:nvPr>
        </p:nvSpPr>
        <p:spPr>
          <a:xfrm>
            <a:off x="8234363" y="44450"/>
            <a:ext cx="801687" cy="484188"/>
          </a:xfrm>
          <a:prstGeom prst="rect">
            <a:avLst/>
          </a:prstGeom>
        </p:spPr>
        <p:txBody>
          <a:bodyPr/>
          <a:lstStyle>
            <a:lvl1pPr>
              <a:defRPr smtClean="0"/>
            </a:lvl1pPr>
          </a:lstStyle>
          <a:p>
            <a:fld id="{04A72B78-F6A8-40D3-A5F5-C5E442E35EF0}"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a:xfrm>
            <a:off x="8234363" y="44450"/>
            <a:ext cx="801687" cy="484188"/>
          </a:xfrm>
          <a:prstGeom prst="rect">
            <a:avLst/>
          </a:prstGeom>
        </p:spPr>
        <p:txBody>
          <a:bodyPr/>
          <a:lstStyle>
            <a:lvl1pPr>
              <a:defRPr smtClean="0"/>
            </a:lvl1pPr>
          </a:lstStyle>
          <a:p>
            <a:fld id="{04A72B78-F6A8-40D3-A5F5-C5E442E35EF0}"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スライド番号プレースホルダ 4"/>
          <p:cNvSpPr>
            <a:spLocks noGrp="1"/>
          </p:cNvSpPr>
          <p:nvPr>
            <p:ph type="sldNum" sz="quarter" idx="10"/>
          </p:nvPr>
        </p:nvSpPr>
        <p:spPr>
          <a:xfrm>
            <a:off x="8234363" y="44450"/>
            <a:ext cx="801687" cy="484188"/>
          </a:xfrm>
          <a:prstGeom prst="rect">
            <a:avLst/>
          </a:prstGeom>
        </p:spPr>
        <p:txBody>
          <a:bodyPr/>
          <a:lstStyle>
            <a:lvl1pPr>
              <a:defRPr smtClean="0"/>
            </a:lvl1pPr>
          </a:lstStyle>
          <a:p>
            <a:fld id="{04A72B78-F6A8-40D3-A5F5-C5E442E35EF0}"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74" name="Rectangle 10"/>
          <p:cNvSpPr>
            <a:spLocks noChangeArrowheads="1"/>
          </p:cNvSpPr>
          <p:nvPr/>
        </p:nvSpPr>
        <p:spPr bwMode="auto">
          <a:xfrm>
            <a:off x="0" y="612775"/>
            <a:ext cx="9144000" cy="73025"/>
          </a:xfrm>
          <a:prstGeom prst="rect">
            <a:avLst/>
          </a:prstGeom>
          <a:solidFill>
            <a:srgbClr val="9CB66D"/>
          </a:solidFill>
          <a:ln w="9525">
            <a:noFill/>
            <a:miter lim="800000"/>
            <a:headEnd/>
            <a:tailEnd/>
          </a:ln>
          <a:effectLst/>
        </p:spPr>
        <p:txBody>
          <a:bodyPr wrap="none" anchor="ctr">
            <a:prstTxWarp prst="textNoShape">
              <a:avLst/>
            </a:prstTxWarp>
          </a:bodyPr>
          <a:lstStyle/>
          <a:p>
            <a:pPr algn="ctr"/>
            <a:endParaRPr lang="ja-JP" altLang="en-US"/>
          </a:p>
        </p:txBody>
      </p:sp>
      <p:sp>
        <p:nvSpPr>
          <p:cNvPr id="11271" name="Rectangle 7"/>
          <p:cNvSpPr>
            <a:spLocks noChangeArrowheads="1"/>
          </p:cNvSpPr>
          <p:nvPr/>
        </p:nvSpPr>
        <p:spPr bwMode="auto">
          <a:xfrm>
            <a:off x="0" y="0"/>
            <a:ext cx="9144000" cy="609600"/>
          </a:xfrm>
          <a:prstGeom prst="rect">
            <a:avLst/>
          </a:prstGeom>
          <a:solidFill>
            <a:srgbClr val="23651C"/>
          </a:solidFill>
          <a:ln w="9525">
            <a:noFill/>
            <a:miter lim="800000"/>
            <a:headEnd/>
            <a:tailEnd/>
          </a:ln>
          <a:effectLst/>
        </p:spPr>
        <p:txBody>
          <a:bodyPr wrap="none" anchor="ctr">
            <a:prstTxWarp prst="textNoShape">
              <a:avLst/>
            </a:prstTxWarp>
          </a:bodyPr>
          <a:lstStyle/>
          <a:p>
            <a:pPr algn="ctr"/>
            <a:endParaRPr lang="ja-JP" altLang="en-US"/>
          </a:p>
        </p:txBody>
      </p:sp>
      <p:sp>
        <p:nvSpPr>
          <p:cNvPr id="11266" name="Rectangle 2"/>
          <p:cNvSpPr>
            <a:spLocks noGrp="1" noChangeArrowheads="1"/>
          </p:cNvSpPr>
          <p:nvPr>
            <p:ph type="title"/>
          </p:nvPr>
        </p:nvSpPr>
        <p:spPr bwMode="auto">
          <a:xfrm>
            <a:off x="0" y="111101"/>
            <a:ext cx="7561262" cy="509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dirty="0"/>
              <a:t>マスタ</a:t>
            </a:r>
            <a:r>
              <a:rPr lang="en-US" altLang="ja-JP" dirty="0"/>
              <a:t> </a:t>
            </a:r>
            <a:r>
              <a:rPr lang="ja-JP" altLang="en-US" dirty="0"/>
              <a:t>タイトルの書式設定</a:t>
            </a:r>
          </a:p>
        </p:txBody>
      </p:sp>
      <p:sp>
        <p:nvSpPr>
          <p:cNvPr id="11267" name="Rectangle 3"/>
          <p:cNvSpPr>
            <a:spLocks noGrp="1" noChangeArrowheads="1"/>
          </p:cNvSpPr>
          <p:nvPr>
            <p:ph type="body" idx="1"/>
          </p:nvPr>
        </p:nvSpPr>
        <p:spPr bwMode="auto">
          <a:xfrm>
            <a:off x="179388" y="1125538"/>
            <a:ext cx="8785225" cy="4967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dirty="0"/>
              <a:t>マスタ</a:t>
            </a:r>
            <a:r>
              <a:rPr lang="en-US" altLang="ja-JP" dirty="0"/>
              <a:t> </a:t>
            </a:r>
            <a:r>
              <a:rPr lang="ja-JP" altLang="en-US" dirty="0"/>
              <a:t>テキストの書式設定</a:t>
            </a:r>
            <a:endParaRPr lang="en-US" altLang="ja-JP" dirty="0"/>
          </a:p>
          <a:p>
            <a:pPr lvl="1"/>
            <a:r>
              <a:rPr lang="ja-JP" altLang="en-US" dirty="0"/>
              <a:t>第</a:t>
            </a:r>
            <a:r>
              <a:rPr lang="en-US" altLang="ja-JP" dirty="0"/>
              <a:t> 2 </a:t>
            </a:r>
            <a:r>
              <a:rPr lang="ja-JP" altLang="en-US" dirty="0"/>
              <a:t>レベル</a:t>
            </a:r>
            <a:endParaRPr lang="en-US" altLang="ja-JP" dirty="0"/>
          </a:p>
          <a:p>
            <a:pPr lvl="2"/>
            <a:r>
              <a:rPr lang="ja-JP" altLang="en-US" dirty="0"/>
              <a:t>第</a:t>
            </a:r>
            <a:r>
              <a:rPr lang="en-US" altLang="ja-JP" dirty="0"/>
              <a:t> 3 </a:t>
            </a:r>
            <a:r>
              <a:rPr lang="ja-JP" altLang="en-US" dirty="0"/>
              <a:t>レベル</a:t>
            </a:r>
            <a:endParaRPr lang="en-US" altLang="ja-JP" dirty="0"/>
          </a:p>
          <a:p>
            <a:pPr lvl="3"/>
            <a:r>
              <a:rPr lang="ja-JP" altLang="en-US" dirty="0"/>
              <a:t>第</a:t>
            </a:r>
            <a:r>
              <a:rPr lang="en-US" altLang="ja-JP" dirty="0"/>
              <a:t> 4 </a:t>
            </a:r>
            <a:r>
              <a:rPr lang="ja-JP" altLang="en-US" dirty="0"/>
              <a:t>レベル</a:t>
            </a:r>
            <a:endParaRPr lang="en-US" altLang="ja-JP" dirty="0"/>
          </a:p>
          <a:p>
            <a:pPr lvl="4"/>
            <a:r>
              <a:rPr lang="ja-JP" altLang="en-US" dirty="0"/>
              <a:t>第</a:t>
            </a:r>
            <a:r>
              <a:rPr lang="en-US" altLang="ja-JP" dirty="0"/>
              <a:t> 5 </a:t>
            </a:r>
            <a:r>
              <a:rPr lang="ja-JP" altLang="en-US" dirty="0"/>
              <a:t>レベル</a:t>
            </a:r>
          </a:p>
        </p:txBody>
      </p:sp>
      <p:sp>
        <p:nvSpPr>
          <p:cNvPr id="11275" name="Rectangle 11"/>
          <p:cNvSpPr>
            <a:spLocks noChangeArrowheads="1"/>
          </p:cNvSpPr>
          <p:nvPr/>
        </p:nvSpPr>
        <p:spPr bwMode="auto">
          <a:xfrm>
            <a:off x="0" y="6477000"/>
            <a:ext cx="9144000" cy="384175"/>
          </a:xfrm>
          <a:prstGeom prst="rect">
            <a:avLst/>
          </a:prstGeom>
          <a:solidFill>
            <a:srgbClr val="DDDDDD"/>
          </a:solidFill>
          <a:ln w="9525">
            <a:noFill/>
            <a:miter lim="800000"/>
            <a:headEnd/>
            <a:tailEnd/>
          </a:ln>
          <a:effectLst/>
        </p:spPr>
        <p:txBody>
          <a:bodyPr wrap="none" anchor="ctr">
            <a:prstTxWarp prst="textNoShape">
              <a:avLst/>
            </a:prstTxWarp>
          </a:bodyPr>
          <a:lstStyle/>
          <a:p>
            <a:pPr algn="ctr"/>
            <a:endParaRPr lang="ja-JP" altLang="en-US"/>
          </a:p>
        </p:txBody>
      </p:sp>
      <p:sp>
        <p:nvSpPr>
          <p:cNvPr id="11278" name="Text Box 14"/>
          <p:cNvSpPr txBox="1">
            <a:spLocks noChangeArrowheads="1"/>
          </p:cNvSpPr>
          <p:nvPr/>
        </p:nvSpPr>
        <p:spPr bwMode="auto">
          <a:xfrm>
            <a:off x="4264025" y="-282575"/>
            <a:ext cx="3116263" cy="366713"/>
          </a:xfrm>
          <a:prstGeom prst="rect">
            <a:avLst/>
          </a:prstGeom>
          <a:noFill/>
          <a:ln w="9525">
            <a:noFill/>
            <a:miter lim="800000"/>
            <a:headEnd/>
            <a:tailEnd/>
          </a:ln>
          <a:effectLst/>
        </p:spPr>
        <p:txBody>
          <a:bodyPr>
            <a:prstTxWarp prst="textNoShape">
              <a:avLst/>
            </a:prstTxWarp>
            <a:spAutoFit/>
          </a:bodyPr>
          <a:lstStyle/>
          <a:p>
            <a:pPr algn="l"/>
            <a:endParaRPr lang="ja-JP" altLang="en-US"/>
          </a:p>
        </p:txBody>
      </p:sp>
      <p:pic>
        <p:nvPicPr>
          <p:cNvPr id="11281" name="Picture 17" descr="logomark8"/>
          <p:cNvPicPr>
            <a:picLocks noChangeAspect="1" noChangeArrowheads="1"/>
          </p:cNvPicPr>
          <p:nvPr/>
        </p:nvPicPr>
        <p:blipFill>
          <a:blip r:embed="rId13" cstate="print"/>
          <a:srcRect/>
          <a:stretch>
            <a:fillRect/>
          </a:stretch>
        </p:blipFill>
        <p:spPr bwMode="auto">
          <a:xfrm>
            <a:off x="6858000" y="6489357"/>
            <a:ext cx="2209800" cy="36864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kumimoji="1" sz="3600" b="0" i="0">
          <a:solidFill>
            <a:schemeClr val="bg1"/>
          </a:solidFill>
          <a:latin typeface="+mn-lt"/>
          <a:ea typeface="ヒラギノ角ゴ Pro W3"/>
          <a:cs typeface="ヒラギノ角ゴ Pro W3"/>
        </a:defRPr>
      </a:lvl1pPr>
      <a:lvl2pPr algn="l" rtl="0" eaLnBrk="1" fontAlgn="base" hangingPunct="1">
        <a:spcBef>
          <a:spcPct val="0"/>
        </a:spcBef>
        <a:spcAft>
          <a:spcPct val="0"/>
        </a:spcAft>
        <a:defRPr kumimoji="1" sz="2400">
          <a:solidFill>
            <a:schemeClr val="bg1"/>
          </a:solidFill>
          <a:latin typeface="Franklin Gothic Demi" pitchFamily="34" charset="0"/>
          <a:ea typeface="ＭＳ Ｐゴシック" charset="-128"/>
          <a:cs typeface="ＭＳ Ｐゴシック" charset="-128"/>
        </a:defRPr>
      </a:lvl2pPr>
      <a:lvl3pPr algn="l" rtl="0" eaLnBrk="1" fontAlgn="base" hangingPunct="1">
        <a:spcBef>
          <a:spcPct val="0"/>
        </a:spcBef>
        <a:spcAft>
          <a:spcPct val="0"/>
        </a:spcAft>
        <a:defRPr kumimoji="1" sz="2400">
          <a:solidFill>
            <a:schemeClr val="bg1"/>
          </a:solidFill>
          <a:latin typeface="Franklin Gothic Demi" pitchFamily="34" charset="0"/>
          <a:ea typeface="ＭＳ Ｐゴシック" charset="-128"/>
          <a:cs typeface="ＭＳ Ｐゴシック" charset="-128"/>
        </a:defRPr>
      </a:lvl3pPr>
      <a:lvl4pPr algn="l" rtl="0" eaLnBrk="1" fontAlgn="base" hangingPunct="1">
        <a:spcBef>
          <a:spcPct val="0"/>
        </a:spcBef>
        <a:spcAft>
          <a:spcPct val="0"/>
        </a:spcAft>
        <a:defRPr kumimoji="1" sz="2400">
          <a:solidFill>
            <a:schemeClr val="bg1"/>
          </a:solidFill>
          <a:latin typeface="Franklin Gothic Demi" pitchFamily="34" charset="0"/>
          <a:ea typeface="ＭＳ Ｐゴシック" charset="-128"/>
          <a:cs typeface="ＭＳ Ｐゴシック" charset="-128"/>
        </a:defRPr>
      </a:lvl4pPr>
      <a:lvl5pPr algn="l" rtl="0" eaLnBrk="1" fontAlgn="base" hangingPunct="1">
        <a:spcBef>
          <a:spcPct val="0"/>
        </a:spcBef>
        <a:spcAft>
          <a:spcPct val="0"/>
        </a:spcAft>
        <a:defRPr kumimoji="1" sz="2400">
          <a:solidFill>
            <a:schemeClr val="bg1"/>
          </a:solidFill>
          <a:latin typeface="Franklin Gothic Demi" pitchFamily="34" charset="0"/>
          <a:ea typeface="ＭＳ Ｐゴシック" charset="-128"/>
          <a:cs typeface="ＭＳ Ｐゴシック" charset="-128"/>
        </a:defRPr>
      </a:lvl5pPr>
      <a:lvl6pPr marL="457200" algn="l" rtl="0" eaLnBrk="1" fontAlgn="base" hangingPunct="1">
        <a:spcBef>
          <a:spcPct val="0"/>
        </a:spcBef>
        <a:spcAft>
          <a:spcPct val="0"/>
        </a:spcAft>
        <a:defRPr kumimoji="1" sz="2400">
          <a:solidFill>
            <a:schemeClr val="bg1"/>
          </a:solidFill>
          <a:latin typeface="Franklin Gothic Demi" pitchFamily="34" charset="0"/>
          <a:ea typeface="ＭＳ Ｐゴシック" charset="-128"/>
          <a:cs typeface="ＭＳ Ｐゴシック" charset="-128"/>
        </a:defRPr>
      </a:lvl6pPr>
      <a:lvl7pPr marL="914400" algn="l" rtl="0" eaLnBrk="1" fontAlgn="base" hangingPunct="1">
        <a:spcBef>
          <a:spcPct val="0"/>
        </a:spcBef>
        <a:spcAft>
          <a:spcPct val="0"/>
        </a:spcAft>
        <a:defRPr kumimoji="1" sz="2400">
          <a:solidFill>
            <a:schemeClr val="bg1"/>
          </a:solidFill>
          <a:latin typeface="Franklin Gothic Demi" pitchFamily="34" charset="0"/>
          <a:ea typeface="ＭＳ Ｐゴシック" charset="-128"/>
          <a:cs typeface="ＭＳ Ｐゴシック" charset="-128"/>
        </a:defRPr>
      </a:lvl7pPr>
      <a:lvl8pPr marL="1371600" algn="l" rtl="0" eaLnBrk="1" fontAlgn="base" hangingPunct="1">
        <a:spcBef>
          <a:spcPct val="0"/>
        </a:spcBef>
        <a:spcAft>
          <a:spcPct val="0"/>
        </a:spcAft>
        <a:defRPr kumimoji="1" sz="2400">
          <a:solidFill>
            <a:schemeClr val="bg1"/>
          </a:solidFill>
          <a:latin typeface="Franklin Gothic Demi" pitchFamily="34" charset="0"/>
          <a:ea typeface="ＭＳ Ｐゴシック" charset="-128"/>
          <a:cs typeface="ＭＳ Ｐゴシック" charset="-128"/>
        </a:defRPr>
      </a:lvl8pPr>
      <a:lvl9pPr marL="1828800" algn="l" rtl="0" eaLnBrk="1" fontAlgn="base" hangingPunct="1">
        <a:spcBef>
          <a:spcPct val="0"/>
        </a:spcBef>
        <a:spcAft>
          <a:spcPct val="0"/>
        </a:spcAft>
        <a:defRPr kumimoji="1" sz="2400">
          <a:solidFill>
            <a:schemeClr val="bg1"/>
          </a:solidFill>
          <a:latin typeface="Franklin Gothic Demi" pitchFamily="34"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defRPr kumimoji="1" sz="2800" b="0" i="0">
          <a:solidFill>
            <a:schemeClr val="tx1"/>
          </a:solidFill>
          <a:latin typeface="+mn-lt"/>
          <a:ea typeface="ヒラギノ角ゴ Pro W3"/>
          <a:cs typeface="ヒラギノ角ゴ Pro W3"/>
        </a:defRPr>
      </a:lvl1pPr>
      <a:lvl2pPr marL="742950" indent="-285750" algn="l" rtl="0" eaLnBrk="1" fontAlgn="base" hangingPunct="1">
        <a:spcBef>
          <a:spcPct val="20000"/>
        </a:spcBef>
        <a:spcAft>
          <a:spcPct val="0"/>
        </a:spcAft>
        <a:buChar char="–"/>
        <a:defRPr kumimoji="1" sz="2400" b="0" i="0">
          <a:solidFill>
            <a:schemeClr val="tx1"/>
          </a:solidFill>
          <a:latin typeface="+mn-lt"/>
          <a:ea typeface="ヒラギノ角ゴ Pro W3"/>
          <a:cs typeface="ヒラギノ角ゴ Pro W3"/>
        </a:defRPr>
      </a:lvl2pPr>
      <a:lvl3pPr marL="1143000" indent="-228600" algn="l" rtl="0" eaLnBrk="1" fontAlgn="base" hangingPunct="1">
        <a:spcBef>
          <a:spcPct val="20000"/>
        </a:spcBef>
        <a:spcAft>
          <a:spcPct val="0"/>
        </a:spcAft>
        <a:buChar char="•"/>
        <a:defRPr kumimoji="1" sz="2200" b="0" i="0">
          <a:solidFill>
            <a:schemeClr val="tx1"/>
          </a:solidFill>
          <a:latin typeface="+mn-lt"/>
          <a:ea typeface="ヒラギノ角ゴ Pro W3"/>
          <a:cs typeface="ヒラギノ角ゴ Pro W3"/>
        </a:defRPr>
      </a:lvl3pPr>
      <a:lvl4pPr marL="1600200" indent="-228600" algn="l" rtl="0" eaLnBrk="1" fontAlgn="base" hangingPunct="1">
        <a:spcBef>
          <a:spcPct val="20000"/>
        </a:spcBef>
        <a:spcAft>
          <a:spcPct val="0"/>
        </a:spcAft>
        <a:buChar char="–"/>
        <a:defRPr kumimoji="1" sz="2000" b="0" i="0">
          <a:solidFill>
            <a:schemeClr val="tx1"/>
          </a:solidFill>
          <a:latin typeface="+mn-lt"/>
          <a:ea typeface="ヒラギノ角ゴ Pro W3"/>
          <a:cs typeface="ヒラギノ角ゴ Pro W3"/>
        </a:defRPr>
      </a:lvl4pPr>
      <a:lvl5pPr marL="2057400" indent="-228600" algn="l" rtl="0" eaLnBrk="1" fontAlgn="base" hangingPunct="1">
        <a:spcBef>
          <a:spcPct val="20000"/>
        </a:spcBef>
        <a:spcAft>
          <a:spcPct val="0"/>
        </a:spcAft>
        <a:buChar char="»"/>
        <a:defRPr kumimoji="1" sz="2000" b="0" i="0">
          <a:solidFill>
            <a:schemeClr val="tx1"/>
          </a:solidFill>
          <a:latin typeface="+mn-lt"/>
          <a:ea typeface="ヒラギノ角ゴ Pro W3"/>
          <a:cs typeface="ヒラギノ角ゴ Pro W3"/>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ep.sci.hokudai.ac.jp/~mosir/work/2010/ohgaki/questi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ep.sci.hokudai.ac.jp/~epnetfan/zagaku/2010/1105/pub/" TargetMode="External"/><Relationship Id="rId2" Type="http://schemas.openxmlformats.org/officeDocument/2006/relationships/hyperlink" Target="http://www.ep.sci.hokudai.ac.jp/~mosir/work/2010/ohgaki/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871663" y="1933914"/>
            <a:ext cx="6948487" cy="1152525"/>
          </a:xfrm>
        </p:spPr>
        <p:txBody>
          <a:bodyPr/>
          <a:lstStyle/>
          <a:p>
            <a:r>
              <a:rPr lang="ja-JP" altLang="en-US" dirty="0" smtClean="0"/>
              <a:t>大学</a:t>
            </a:r>
            <a:r>
              <a:rPr lang="en-US" altLang="ja-JP" dirty="0" smtClean="0"/>
              <a:t>-</a:t>
            </a:r>
            <a:r>
              <a:rPr lang="ja-JP" altLang="en-US" dirty="0" smtClean="0"/>
              <a:t>高校間双方向</a:t>
            </a:r>
            <a:r>
              <a:rPr kumimoji="1" lang="ja-JP" altLang="en-US" dirty="0" smtClean="0"/>
              <a:t>遠隔</a:t>
            </a:r>
            <a:r>
              <a:rPr kumimoji="1" lang="ja-JP" altLang="en-US" dirty="0" smtClean="0"/>
              <a:t>授業について</a:t>
            </a:r>
            <a:endParaRPr kumimoji="1" lang="ja-JP" altLang="en-US" dirty="0"/>
          </a:p>
        </p:txBody>
      </p:sp>
      <p:sp>
        <p:nvSpPr>
          <p:cNvPr id="3" name="サブタイトル 2"/>
          <p:cNvSpPr>
            <a:spLocks noGrp="1"/>
          </p:cNvSpPr>
          <p:nvPr>
            <p:ph type="subTitle" idx="1"/>
          </p:nvPr>
        </p:nvSpPr>
        <p:spPr>
          <a:xfrm>
            <a:off x="1864684" y="2715684"/>
            <a:ext cx="7315200" cy="1981200"/>
          </a:xfrm>
        </p:spPr>
        <p:txBody>
          <a:bodyPr anchor="t"/>
          <a:lstStyle/>
          <a:p>
            <a:r>
              <a:rPr kumimoji="1" lang="ja-JP" altLang="en-US" dirty="0" smtClean="0"/>
              <a:t>梅本</a:t>
            </a:r>
            <a:r>
              <a:rPr kumimoji="1" lang="en-US" altLang="ja-JP" dirty="0" smtClean="0"/>
              <a:t> </a:t>
            </a:r>
            <a:r>
              <a:rPr kumimoji="1" lang="ja-JP" altLang="en-US" dirty="0" smtClean="0"/>
              <a:t>隆史</a:t>
            </a:r>
            <a:endParaRPr lang="en-US" altLang="ja-JP" baseline="30000" dirty="0" smtClean="0"/>
          </a:p>
          <a:p>
            <a:endParaRPr lang="ja-JP" altLang="en-US" dirty="0" smtClean="0"/>
          </a:p>
          <a:p>
            <a:r>
              <a:rPr lang="ja-JP" altLang="en-US" sz="1800" dirty="0" smtClean="0"/>
              <a:t>北海道大学大学院</a:t>
            </a:r>
            <a:r>
              <a:rPr lang="en-US" altLang="ja-JP" sz="1800" dirty="0" smtClean="0"/>
              <a:t> </a:t>
            </a:r>
            <a:r>
              <a:rPr lang="ja-JP" altLang="en-US" sz="1800" dirty="0" smtClean="0"/>
              <a:t>理学院</a:t>
            </a:r>
            <a:r>
              <a:rPr lang="en-US" altLang="ja-JP" sz="1800" dirty="0" smtClean="0"/>
              <a:t> </a:t>
            </a:r>
            <a:r>
              <a:rPr lang="ja-JP" altLang="en-US" sz="1800" dirty="0" smtClean="0"/>
              <a:t>宇宙理学専攻</a:t>
            </a:r>
            <a:endParaRPr lang="en-US" altLang="ja-JP"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メディアの反応</a:t>
            </a:r>
            <a:endParaRPr kumimoji="1" lang="ja-JP" altLang="en-US" dirty="0"/>
          </a:p>
        </p:txBody>
      </p:sp>
      <p:sp>
        <p:nvSpPr>
          <p:cNvPr id="6" name="テキスト ボックス 5"/>
          <p:cNvSpPr txBox="1"/>
          <p:nvPr/>
        </p:nvSpPr>
        <p:spPr>
          <a:xfrm>
            <a:off x="3505200" y="5833646"/>
            <a:ext cx="2864082" cy="338554"/>
          </a:xfrm>
          <a:prstGeom prst="rect">
            <a:avLst/>
          </a:prstGeom>
          <a:noFill/>
        </p:spPr>
        <p:txBody>
          <a:bodyPr wrap="none" rtlCol="0">
            <a:spAutoFit/>
          </a:bodyPr>
          <a:lstStyle/>
          <a:p>
            <a:r>
              <a:rPr lang="ja-JP" altLang="en-US" sz="1600" dirty="0" smtClean="0">
                <a:ea typeface="ヒラギノ角ゴ Pro W3"/>
                <a:cs typeface="ヒラギノ角ゴ Pro W3"/>
              </a:rPr>
              <a:t>中日新聞 </a:t>
            </a:r>
            <a:r>
              <a:rPr lang="en-US" altLang="ja-JP" sz="1600" dirty="0" smtClean="0">
                <a:ea typeface="ヒラギノ角ゴ Pro W3"/>
                <a:cs typeface="ヒラギノ角ゴ Pro W3"/>
              </a:rPr>
              <a:t>2007/12/8 (</a:t>
            </a:r>
            <a:r>
              <a:rPr lang="ja-JP" altLang="en-US" sz="1600" dirty="0" smtClean="0">
                <a:ea typeface="ヒラギノ角ゴ Pro W3"/>
                <a:cs typeface="ヒラギノ角ゴ Pro W3"/>
              </a:rPr>
              <a:t>西濃版</a:t>
            </a:r>
            <a:r>
              <a:rPr lang="en-US" altLang="ja-JP" sz="1600" dirty="0">
                <a:ea typeface="ヒラギノ角ゴ Pro W3"/>
                <a:cs typeface="ヒラギノ角ゴ Pro W3"/>
              </a:rPr>
              <a:t>)</a:t>
            </a:r>
            <a:r>
              <a:rPr lang="ja-JP" altLang="en-US" sz="1600" dirty="0">
                <a:ea typeface="ヒラギノ角ゴ Pro W3"/>
                <a:cs typeface="ヒラギノ角ゴ Pro W3"/>
              </a:rPr>
              <a:t> </a:t>
            </a:r>
            <a:endParaRPr kumimoji="1" lang="ja-JP" altLang="en-US" sz="1600" dirty="0">
              <a:ea typeface="ヒラギノ角ゴ Pro W3"/>
              <a:cs typeface="ヒラギノ角ゴ Pro W3"/>
            </a:endParaRPr>
          </a:p>
        </p:txBody>
      </p:sp>
      <p:pic>
        <p:nvPicPr>
          <p:cNvPr id="8" name="図 7" descr="スクリーンショット（2010-11-05 15.15.36）.png"/>
          <p:cNvPicPr>
            <a:picLocks noChangeAspect="1"/>
          </p:cNvPicPr>
          <p:nvPr/>
        </p:nvPicPr>
        <p:blipFill>
          <a:blip r:embed="rId2" cstate="print"/>
          <a:srcRect l="23333" t="10000" r="23333" b="8667"/>
          <a:stretch>
            <a:fillRect/>
          </a:stretch>
        </p:blipFill>
        <p:spPr>
          <a:xfrm>
            <a:off x="2438400" y="1078414"/>
            <a:ext cx="4876800" cy="4648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lang="ja-JP" altLang="en-US" dirty="0"/>
          </a:p>
        </p:txBody>
      </p:sp>
      <p:sp>
        <p:nvSpPr>
          <p:cNvPr id="6" name="コンテンツ プレースホルダ 5"/>
          <p:cNvSpPr>
            <a:spLocks noGrp="1"/>
          </p:cNvSpPr>
          <p:nvPr>
            <p:ph idx="1"/>
          </p:nvPr>
        </p:nvSpPr>
        <p:spPr>
          <a:xfrm>
            <a:off x="914400" y="2954338"/>
            <a:ext cx="7239000" cy="931862"/>
          </a:xfrm>
        </p:spPr>
        <p:txBody>
          <a:bodyPr/>
          <a:lstStyle/>
          <a:p>
            <a:pPr algn="ctr"/>
            <a:r>
              <a:rPr lang="ja-JP" altLang="en-US" sz="3600" dirty="0" smtClean="0"/>
              <a:t>配線図・ネットワーク環境</a:t>
            </a:r>
            <a:endParaRPr lang="ja-JP" alt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配線図</a:t>
            </a:r>
            <a:r>
              <a:rPr kumimoji="1" lang="en-US" altLang="ja-JP" dirty="0" smtClean="0"/>
              <a:t> (2002 </a:t>
            </a:r>
            <a:r>
              <a:rPr kumimoji="1" lang="ja-JP" altLang="en-US" dirty="0" smtClean="0"/>
              <a:t>年度</a:t>
            </a:r>
            <a:r>
              <a:rPr kumimoji="1" lang="en-US" altLang="ja-JP" dirty="0" smtClean="0"/>
              <a:t>)</a:t>
            </a:r>
            <a:endParaRPr kumimoji="1" lang="ja-JP" altLang="en-US" dirty="0"/>
          </a:p>
        </p:txBody>
      </p:sp>
      <p:sp>
        <p:nvSpPr>
          <p:cNvPr id="3" name="コンテンツ プレースホルダ 2"/>
          <p:cNvSpPr>
            <a:spLocks noGrp="1"/>
          </p:cNvSpPr>
          <p:nvPr>
            <p:ph idx="1"/>
          </p:nvPr>
        </p:nvSpPr>
        <p:spPr>
          <a:xfrm>
            <a:off x="152400" y="685800"/>
            <a:ext cx="5867399" cy="1723381"/>
          </a:xfrm>
        </p:spPr>
        <p:txBody>
          <a:bodyPr/>
          <a:lstStyle/>
          <a:p>
            <a:pPr>
              <a:buFont typeface="Arial"/>
              <a:buChar char="•"/>
            </a:pPr>
            <a:r>
              <a:rPr kumimoji="1" lang="en-US" altLang="ja-JP" dirty="0" smtClean="0"/>
              <a:t>DVTS </a:t>
            </a:r>
            <a:r>
              <a:rPr kumimoji="1" lang="ja-JP" altLang="en-US" dirty="0" smtClean="0"/>
              <a:t>を利用</a:t>
            </a:r>
            <a:endParaRPr kumimoji="1" lang="en-US" altLang="ja-JP" dirty="0" smtClean="0"/>
          </a:p>
          <a:p>
            <a:pPr lvl="1">
              <a:buFont typeface="Arial"/>
              <a:buChar char="•"/>
            </a:pPr>
            <a:r>
              <a:rPr lang="ja-JP" altLang="en-US" dirty="0" smtClean="0"/>
              <a:t>テレビ会議システムは利用せず</a:t>
            </a:r>
            <a:endParaRPr lang="en-US" altLang="ja-JP" dirty="0" smtClean="0"/>
          </a:p>
          <a:p>
            <a:pPr>
              <a:buFont typeface="Arial"/>
              <a:buChar char="•"/>
            </a:pPr>
            <a:r>
              <a:rPr lang="ja-JP" altLang="en-US" dirty="0" smtClean="0"/>
              <a:t>ネットワークとして</a:t>
            </a:r>
            <a:r>
              <a:rPr lang="en-US" altLang="ja-JP" dirty="0" smtClean="0"/>
              <a:t> JGN </a:t>
            </a:r>
            <a:r>
              <a:rPr lang="ja-JP" altLang="en-US" dirty="0" smtClean="0"/>
              <a:t>を利用</a:t>
            </a:r>
            <a:endParaRPr lang="en-US" altLang="ja-JP" dirty="0" smtClean="0"/>
          </a:p>
          <a:p>
            <a:pPr>
              <a:buFont typeface="Arial"/>
              <a:buChar char="•"/>
            </a:pPr>
            <a:endParaRPr kumimoji="1" lang="en-US" altLang="ja-JP" dirty="0" smtClean="0"/>
          </a:p>
        </p:txBody>
      </p:sp>
      <p:grpSp>
        <p:nvGrpSpPr>
          <p:cNvPr id="6" name="図形グループ 5"/>
          <p:cNvGrpSpPr/>
          <p:nvPr/>
        </p:nvGrpSpPr>
        <p:grpSpPr>
          <a:xfrm>
            <a:off x="-228600" y="2530280"/>
            <a:ext cx="9347200" cy="3962400"/>
            <a:chOff x="0" y="685800"/>
            <a:chExt cx="9347200" cy="3962400"/>
          </a:xfrm>
        </p:grpSpPr>
        <p:pic>
          <p:nvPicPr>
            <p:cNvPr id="4" name="図 3"/>
            <p:cNvPicPr>
              <a:picLocks noChangeAspect="1"/>
            </p:cNvPicPr>
            <p:nvPr/>
          </p:nvPicPr>
          <p:blipFill>
            <a:blip r:embed="rId3" cstate="print"/>
            <a:stretch>
              <a:fillRect/>
            </a:stretch>
          </p:blipFill>
          <p:spPr>
            <a:xfrm>
              <a:off x="0" y="685800"/>
              <a:ext cx="4978400" cy="3733800"/>
            </a:xfrm>
            <a:prstGeom prst="rect">
              <a:avLst/>
            </a:prstGeom>
          </p:spPr>
        </p:pic>
        <p:pic>
          <p:nvPicPr>
            <p:cNvPr id="5" name="図 4"/>
            <p:cNvPicPr>
              <a:picLocks noChangeAspect="1"/>
            </p:cNvPicPr>
            <p:nvPr/>
          </p:nvPicPr>
          <p:blipFill>
            <a:blip r:embed="rId4" cstate="print"/>
            <a:stretch>
              <a:fillRect/>
            </a:stretch>
          </p:blipFill>
          <p:spPr>
            <a:xfrm>
              <a:off x="4267200" y="838200"/>
              <a:ext cx="5080000" cy="3810000"/>
            </a:xfrm>
            <a:prstGeom prst="rect">
              <a:avLst/>
            </a:prstGeom>
          </p:spPr>
        </p:pic>
      </p:grpSp>
      <p:pic>
        <p:nvPicPr>
          <p:cNvPr id="7" name="図 6"/>
          <p:cNvPicPr>
            <a:picLocks noChangeAspect="1"/>
          </p:cNvPicPr>
          <p:nvPr/>
        </p:nvPicPr>
        <p:blipFill>
          <a:blip r:embed="rId5" cstate="print"/>
          <a:stretch>
            <a:fillRect/>
          </a:stretch>
        </p:blipFill>
        <p:spPr>
          <a:xfrm>
            <a:off x="6096000" y="685800"/>
            <a:ext cx="2971800" cy="22288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配線図</a:t>
            </a:r>
            <a:r>
              <a:rPr lang="en-US" altLang="ja-JP" dirty="0" smtClean="0"/>
              <a:t> </a:t>
            </a:r>
            <a:r>
              <a:rPr lang="en-US" altLang="ja-JP" dirty="0" smtClean="0"/>
              <a:t>(2004-2009)</a:t>
            </a:r>
            <a:endParaRPr kumimoji="1" lang="ja-JP" altLang="en-US" dirty="0"/>
          </a:p>
        </p:txBody>
      </p:sp>
      <p:sp>
        <p:nvSpPr>
          <p:cNvPr id="3" name="コンテンツ プレースホルダ 2"/>
          <p:cNvSpPr>
            <a:spLocks noGrp="1"/>
          </p:cNvSpPr>
          <p:nvPr>
            <p:ph idx="1"/>
          </p:nvPr>
        </p:nvSpPr>
        <p:spPr>
          <a:xfrm>
            <a:off x="0" y="1125538"/>
            <a:ext cx="4800599" cy="4967287"/>
          </a:xfrm>
        </p:spPr>
        <p:txBody>
          <a:bodyPr/>
          <a:lstStyle/>
          <a:p>
            <a:pPr>
              <a:buFont typeface="Arial"/>
              <a:buChar char="•"/>
            </a:pPr>
            <a:r>
              <a:rPr kumimoji="1" lang="ja-JP" altLang="en-US" dirty="0" smtClean="0"/>
              <a:t>テレビ会議システムを利用</a:t>
            </a:r>
            <a:endParaRPr kumimoji="1" lang="en-US" altLang="ja-JP" dirty="0" smtClean="0"/>
          </a:p>
          <a:p>
            <a:pPr lvl="1">
              <a:buFont typeface="Arial"/>
              <a:buChar char="•"/>
            </a:pPr>
            <a:r>
              <a:rPr kumimoji="1" lang="en-US" altLang="ja-JP" dirty="0" smtClean="0"/>
              <a:t>SINET </a:t>
            </a:r>
            <a:r>
              <a:rPr kumimoji="1" lang="ja-JP" altLang="en-US" dirty="0" smtClean="0"/>
              <a:t>を利用するため</a:t>
            </a:r>
            <a:endParaRPr kumimoji="1" lang="en-US" altLang="ja-JP" dirty="0" smtClean="0"/>
          </a:p>
          <a:p>
            <a:pPr lvl="2">
              <a:buFont typeface="Arial"/>
              <a:buChar char="•"/>
            </a:pPr>
            <a:r>
              <a:rPr lang="ja-JP" altLang="en-US" dirty="0" smtClean="0"/>
              <a:t>コストを最小限に押さえる</a:t>
            </a:r>
            <a:endParaRPr kumimoji="1" lang="ja-JP" altLang="en-US" dirty="0"/>
          </a:p>
        </p:txBody>
      </p:sp>
      <p:pic>
        <p:nvPicPr>
          <p:cNvPr id="4" name="図 3"/>
          <p:cNvPicPr>
            <a:picLocks noChangeAspect="1"/>
          </p:cNvPicPr>
          <p:nvPr/>
        </p:nvPicPr>
        <p:blipFill>
          <a:blip r:embed="rId3" cstate="print"/>
          <a:stretch>
            <a:fillRect/>
          </a:stretch>
        </p:blipFill>
        <p:spPr>
          <a:xfrm>
            <a:off x="4838700" y="838200"/>
            <a:ext cx="4229100" cy="5638800"/>
          </a:xfrm>
          <a:prstGeom prst="rect">
            <a:avLst/>
          </a:prstGeom>
        </p:spPr>
      </p:pic>
      <p:pic>
        <p:nvPicPr>
          <p:cNvPr id="3074" name="Picture 2"/>
          <p:cNvPicPr>
            <a:picLocks noChangeAspect="1" noChangeArrowheads="1"/>
          </p:cNvPicPr>
          <p:nvPr/>
        </p:nvPicPr>
        <p:blipFill>
          <a:blip r:embed="rId4" cstate="print"/>
          <a:srcRect/>
          <a:stretch>
            <a:fillRect/>
          </a:stretch>
        </p:blipFill>
        <p:spPr bwMode="auto">
          <a:xfrm>
            <a:off x="360040" y="3140968"/>
            <a:ext cx="4427984" cy="3320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ネットワーク</a:t>
            </a:r>
            <a:r>
              <a:rPr kumimoji="1" lang="en-US" altLang="ja-JP" dirty="0" smtClean="0"/>
              <a:t> (2004-2010)</a:t>
            </a:r>
            <a:endParaRPr kumimoji="1" lang="ja-JP" altLang="en-US" dirty="0"/>
          </a:p>
        </p:txBody>
      </p:sp>
      <p:sp>
        <p:nvSpPr>
          <p:cNvPr id="6" name="コンテンツ プレースホルダ 5"/>
          <p:cNvSpPr>
            <a:spLocks noGrp="1"/>
          </p:cNvSpPr>
          <p:nvPr>
            <p:ph idx="1"/>
          </p:nvPr>
        </p:nvSpPr>
        <p:spPr>
          <a:xfrm>
            <a:off x="1592560" y="2817912"/>
            <a:ext cx="1296144" cy="648072"/>
          </a:xfrm>
        </p:spPr>
        <p:txBody>
          <a:bodyPr/>
          <a:lstStyle/>
          <a:p>
            <a:pPr>
              <a:buNone/>
            </a:pPr>
            <a:r>
              <a:rPr kumimoji="1" lang="en-US" altLang="ja-JP" dirty="0" smtClean="0"/>
              <a:t>SINET</a:t>
            </a:r>
            <a:endParaRPr kumimoji="1" lang="ja-JP" altLang="en-US" dirty="0"/>
          </a:p>
        </p:txBody>
      </p:sp>
      <p:sp>
        <p:nvSpPr>
          <p:cNvPr id="5" name="角丸四角形 4"/>
          <p:cNvSpPr/>
          <p:nvPr/>
        </p:nvSpPr>
        <p:spPr>
          <a:xfrm>
            <a:off x="512440" y="1305744"/>
            <a:ext cx="3456384" cy="864096"/>
          </a:xfrm>
          <a:prstGeom prst="round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ea typeface="ヒラギノ角ゴ Pro W3"/>
                <a:cs typeface="ヒラギノ角ゴ Pro W3"/>
              </a:rPr>
              <a:t>北海道大学理学院</a:t>
            </a:r>
            <a:endParaRPr kumimoji="1" lang="ja-JP" altLang="en-US" sz="2800" dirty="0">
              <a:solidFill>
                <a:schemeClr val="tx1"/>
              </a:solidFill>
              <a:ea typeface="ヒラギノ角ゴ Pro W3"/>
              <a:cs typeface="ヒラギノ角ゴ Pro W3"/>
            </a:endParaRPr>
          </a:p>
        </p:txBody>
      </p:sp>
      <p:sp>
        <p:nvSpPr>
          <p:cNvPr id="7" name="角丸四角形 6"/>
          <p:cNvSpPr/>
          <p:nvPr/>
        </p:nvSpPr>
        <p:spPr>
          <a:xfrm>
            <a:off x="152400" y="4258072"/>
            <a:ext cx="4572000" cy="1152128"/>
          </a:xfrm>
          <a:prstGeom prst="round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latin typeface="ヒラギノ角ゴ Pro W3"/>
                <a:ea typeface="ヒラギノ角ゴ Pro W3"/>
                <a:cs typeface="ヒラギノ角ゴ Pro W3"/>
              </a:rPr>
              <a:t>岐阜大学</a:t>
            </a:r>
            <a:endParaRPr lang="en-US" altLang="ja-JP" sz="2800" dirty="0" smtClean="0">
              <a:solidFill>
                <a:schemeClr val="tx1"/>
              </a:solidFill>
              <a:latin typeface="ヒラギノ角ゴ Pro W3"/>
              <a:ea typeface="ヒラギノ角ゴ Pro W3"/>
              <a:cs typeface="ヒラギノ角ゴ Pro W3"/>
            </a:endParaRPr>
          </a:p>
          <a:p>
            <a:pPr algn="ctr"/>
            <a:r>
              <a:rPr lang="ja-JP" altLang="en-US" sz="2800" dirty="0" smtClean="0">
                <a:solidFill>
                  <a:schemeClr val="tx1"/>
                </a:solidFill>
                <a:latin typeface="ヒラギノ角ゴ Pro W3"/>
                <a:ea typeface="ヒラギノ角ゴ Pro W3"/>
                <a:cs typeface="ヒラギノ角ゴ Pro W3"/>
              </a:rPr>
              <a:t>総合情報メディアセンター</a:t>
            </a:r>
            <a:endParaRPr kumimoji="1" lang="ja-JP" altLang="en-US" sz="2800" dirty="0">
              <a:solidFill>
                <a:schemeClr val="tx1"/>
              </a:solidFill>
              <a:latin typeface="ヒラギノ角ゴ Pro W3"/>
              <a:ea typeface="ヒラギノ角ゴ Pro W3"/>
              <a:cs typeface="ヒラギノ角ゴ Pro W3"/>
            </a:endParaRPr>
          </a:p>
        </p:txBody>
      </p:sp>
      <p:sp>
        <p:nvSpPr>
          <p:cNvPr id="8" name="角丸四角形 7"/>
          <p:cNvSpPr/>
          <p:nvPr/>
        </p:nvSpPr>
        <p:spPr>
          <a:xfrm>
            <a:off x="5120952" y="1233736"/>
            <a:ext cx="3672408" cy="1080120"/>
          </a:xfrm>
          <a:prstGeom prst="round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ea typeface="ヒラギノ角ゴ Pro W3"/>
                <a:cs typeface="ヒラギノ角ゴ Pro W3"/>
              </a:rPr>
              <a:t>岐阜県教育委員会</a:t>
            </a:r>
            <a:endParaRPr lang="en-US" altLang="ja-JP" sz="2800" dirty="0" smtClean="0">
              <a:solidFill>
                <a:schemeClr val="tx1"/>
              </a:solidFill>
              <a:ea typeface="ヒラギノ角ゴ Pro W3"/>
              <a:cs typeface="ヒラギノ角ゴ Pro W3"/>
            </a:endParaRPr>
          </a:p>
          <a:p>
            <a:pPr algn="ctr"/>
            <a:r>
              <a:rPr kumimoji="1" lang="ja-JP" altLang="en-US" sz="2800" dirty="0" smtClean="0">
                <a:solidFill>
                  <a:schemeClr val="tx1"/>
                </a:solidFill>
                <a:ea typeface="ヒラギノ角ゴ Pro W3"/>
                <a:cs typeface="ヒラギノ角ゴ Pro W3"/>
              </a:rPr>
              <a:t>総合教育センター</a:t>
            </a:r>
            <a:endParaRPr kumimoji="1" lang="ja-JP" altLang="en-US" sz="2800" dirty="0">
              <a:solidFill>
                <a:schemeClr val="tx1"/>
              </a:solidFill>
              <a:ea typeface="ヒラギノ角ゴ Pro W3"/>
              <a:cs typeface="ヒラギノ角ゴ Pro W3"/>
            </a:endParaRPr>
          </a:p>
        </p:txBody>
      </p:sp>
      <p:sp>
        <p:nvSpPr>
          <p:cNvPr id="9" name="角丸四角形 8"/>
          <p:cNvSpPr/>
          <p:nvPr/>
        </p:nvSpPr>
        <p:spPr>
          <a:xfrm>
            <a:off x="5480992" y="4186064"/>
            <a:ext cx="3024336" cy="1215752"/>
          </a:xfrm>
          <a:prstGeom prst="roundRect">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ea typeface="ヒラギノ角ゴ Pro W3"/>
                <a:cs typeface="ヒラギノ角ゴ Pro W3"/>
              </a:rPr>
              <a:t>岐阜県立</a:t>
            </a:r>
            <a:endParaRPr lang="en-US" altLang="ja-JP" sz="2800" dirty="0" smtClean="0">
              <a:solidFill>
                <a:schemeClr val="tx1"/>
              </a:solidFill>
              <a:ea typeface="ヒラギノ角ゴ Pro W3"/>
              <a:cs typeface="ヒラギノ角ゴ Pro W3"/>
            </a:endParaRPr>
          </a:p>
          <a:p>
            <a:pPr algn="ctr"/>
            <a:r>
              <a:rPr lang="ja-JP" altLang="en-US" sz="2800" dirty="0" smtClean="0">
                <a:solidFill>
                  <a:schemeClr val="tx1"/>
                </a:solidFill>
                <a:ea typeface="ヒラギノ角ゴ Pro W3"/>
                <a:cs typeface="ヒラギノ角ゴ Pro W3"/>
              </a:rPr>
              <a:t>大垣東高校</a:t>
            </a:r>
            <a:endParaRPr kumimoji="1" lang="ja-JP" altLang="en-US" sz="2800" dirty="0">
              <a:solidFill>
                <a:schemeClr val="tx1"/>
              </a:solidFill>
              <a:ea typeface="ヒラギノ角ゴ Pro W3"/>
              <a:cs typeface="ヒラギノ角ゴ Pro W3"/>
            </a:endParaRPr>
          </a:p>
        </p:txBody>
      </p:sp>
      <p:cxnSp>
        <p:nvCxnSpPr>
          <p:cNvPr id="11" name="直線コネクタ 10"/>
          <p:cNvCxnSpPr>
            <a:stCxn id="5" idx="2"/>
            <a:endCxn id="7" idx="0"/>
          </p:cNvCxnSpPr>
          <p:nvPr/>
        </p:nvCxnSpPr>
        <p:spPr>
          <a:xfrm rot="16200000" flipH="1">
            <a:off x="1295400" y="3115072"/>
            <a:ext cx="2088232" cy="1977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線コネクタ 13"/>
          <p:cNvCxnSpPr>
            <a:stCxn id="7" idx="3"/>
            <a:endCxn id="8" idx="1"/>
          </p:cNvCxnSpPr>
          <p:nvPr/>
        </p:nvCxnSpPr>
        <p:spPr>
          <a:xfrm flipV="1">
            <a:off x="4724400" y="1773796"/>
            <a:ext cx="396552" cy="3060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8" idx="2"/>
            <a:endCxn id="9" idx="0"/>
          </p:cNvCxnSpPr>
          <p:nvPr/>
        </p:nvCxnSpPr>
        <p:spPr>
          <a:xfrm rot="16200000" flipH="1">
            <a:off x="6039054" y="3231958"/>
            <a:ext cx="1872208" cy="36004"/>
          </a:xfrm>
          <a:prstGeom prst="line">
            <a:avLst/>
          </a:prstGeom>
        </p:spPr>
        <p:style>
          <a:lnRef idx="1">
            <a:schemeClr val="accent1"/>
          </a:lnRef>
          <a:fillRef idx="0">
            <a:schemeClr val="accent1"/>
          </a:fillRef>
          <a:effectRef idx="0">
            <a:schemeClr val="accent1"/>
          </a:effectRef>
          <a:fontRef idx="minor">
            <a:schemeClr val="tx1"/>
          </a:fontRef>
        </p:style>
      </p:cxnSp>
      <p:sp>
        <p:nvSpPr>
          <p:cNvPr id="33" name="コンテンツ プレースホルダ 5"/>
          <p:cNvSpPr txBox="1">
            <a:spLocks/>
          </p:cNvSpPr>
          <p:nvPr/>
        </p:nvSpPr>
        <p:spPr>
          <a:xfrm>
            <a:off x="5625008" y="2601888"/>
            <a:ext cx="2699792" cy="1152128"/>
          </a:xfrm>
          <a:prstGeom prst="rect">
            <a:avLst/>
          </a:prstGeom>
        </p:spPr>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3200" dirty="0" smtClean="0">
                <a:ea typeface="ヒラギノ角ゴ Pro W3"/>
                <a:cs typeface="ヒラギノ角ゴ Pro W3"/>
              </a:rPr>
              <a:t>学校間</a:t>
            </a:r>
            <a:endParaRPr lang="en-US" altLang="ja-JP" sz="3200" dirty="0" smtClean="0">
              <a:ea typeface="ヒラギノ角ゴ Pro W3"/>
              <a:cs typeface="ヒラギノ角ゴ Pro W3"/>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3200" u="none" strike="noStrike" kern="1200" cap="none" spc="0" normalizeH="0" baseline="0" noProof="0" dirty="0" smtClean="0">
                <a:ln>
                  <a:noFill/>
                </a:ln>
                <a:solidFill>
                  <a:schemeClr val="tx1"/>
                </a:solidFill>
                <a:effectLst/>
                <a:uLnTx/>
                <a:uFillTx/>
                <a:ea typeface="ヒラギノ角ゴ Pro W3"/>
                <a:cs typeface="ヒラギノ角ゴ Pro W3"/>
              </a:rPr>
              <a:t>ネットワーク</a:t>
            </a:r>
            <a:endParaRPr kumimoji="1" lang="ja-JP" altLang="en-US" sz="3200" u="none" strike="noStrike" kern="1200" cap="none" spc="0" normalizeH="0" baseline="0" noProof="0" dirty="0">
              <a:ln>
                <a:noFill/>
              </a:ln>
              <a:solidFill>
                <a:schemeClr val="tx1"/>
              </a:solidFill>
              <a:effectLst/>
              <a:uLnTx/>
              <a:uFillTx/>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今年度は</a:t>
            </a:r>
            <a:r>
              <a:rPr kumimoji="1" lang="en-US" altLang="ja-JP" dirty="0" smtClean="0"/>
              <a:t>?</a:t>
            </a:r>
            <a:endParaRPr kumimoji="1" lang="ja-JP" altLang="en-US" dirty="0"/>
          </a:p>
        </p:txBody>
      </p:sp>
      <p:sp>
        <p:nvSpPr>
          <p:cNvPr id="4" name="コンテンツ プレースホルダ 2"/>
          <p:cNvSpPr>
            <a:spLocks noGrp="1"/>
          </p:cNvSpPr>
          <p:nvPr>
            <p:ph idx="1"/>
          </p:nvPr>
        </p:nvSpPr>
        <p:spPr>
          <a:xfrm>
            <a:off x="179388" y="1052736"/>
            <a:ext cx="8785225" cy="4967287"/>
          </a:xfrm>
        </p:spPr>
        <p:txBody>
          <a:bodyPr/>
          <a:lstStyle/>
          <a:p>
            <a:pPr>
              <a:buFont typeface="Arial"/>
              <a:buChar char="•"/>
            </a:pPr>
            <a:r>
              <a:rPr kumimoji="1" lang="ja-JP" altLang="en-US" dirty="0" smtClean="0"/>
              <a:t>テレビ会議システムを利用</a:t>
            </a:r>
            <a:endParaRPr kumimoji="1" lang="en-US" altLang="ja-JP" dirty="0" smtClean="0"/>
          </a:p>
          <a:p>
            <a:pPr>
              <a:buFont typeface="Arial"/>
              <a:buChar char="•"/>
            </a:pPr>
            <a:r>
              <a:rPr lang="ja-JP" altLang="en-US" dirty="0" smtClean="0"/>
              <a:t>セミナー撮影機材を使う</a:t>
            </a:r>
            <a:endParaRPr kumimoji="1" lang="en-US" altLang="ja-JP"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lang="ja-JP" altLang="en-US" dirty="0"/>
          </a:p>
        </p:txBody>
      </p:sp>
      <p:sp>
        <p:nvSpPr>
          <p:cNvPr id="6" name="コンテンツ プレースホルダ 5"/>
          <p:cNvSpPr>
            <a:spLocks noGrp="1"/>
          </p:cNvSpPr>
          <p:nvPr>
            <p:ph idx="1"/>
          </p:nvPr>
        </p:nvSpPr>
        <p:spPr>
          <a:xfrm>
            <a:off x="2667000" y="2954338"/>
            <a:ext cx="3810000" cy="931862"/>
          </a:xfrm>
        </p:spPr>
        <p:txBody>
          <a:bodyPr/>
          <a:lstStyle/>
          <a:p>
            <a:r>
              <a:rPr lang="ja-JP" altLang="en-US" sz="3600" dirty="0" smtClean="0"/>
              <a:t>遠隔授業の流れ</a:t>
            </a:r>
            <a:endParaRPr lang="ja-JP" alt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授業が行われるまで</a:t>
            </a:r>
            <a:r>
              <a:rPr lang="en-US" altLang="ja-JP" dirty="0" smtClean="0"/>
              <a:t>(2010</a:t>
            </a:r>
            <a:r>
              <a:rPr lang="ja-JP" altLang="en-US" dirty="0" smtClean="0"/>
              <a:t>年度</a:t>
            </a:r>
            <a:r>
              <a:rPr lang="en-US" altLang="ja-JP" dirty="0" smtClean="0"/>
              <a:t>)</a:t>
            </a:r>
            <a:endParaRPr lang="ja-JP" altLang="en-US" dirty="0"/>
          </a:p>
        </p:txBody>
      </p:sp>
      <p:sp>
        <p:nvSpPr>
          <p:cNvPr id="3" name="コンテンツ プレースホルダ 2"/>
          <p:cNvSpPr>
            <a:spLocks noGrp="1"/>
          </p:cNvSpPr>
          <p:nvPr>
            <p:ph idx="1"/>
          </p:nvPr>
        </p:nvSpPr>
        <p:spPr>
          <a:xfrm>
            <a:off x="179389" y="811826"/>
            <a:ext cx="4392612" cy="5957887"/>
          </a:xfrm>
        </p:spPr>
        <p:txBody>
          <a:bodyPr/>
          <a:lstStyle/>
          <a:p>
            <a:pPr>
              <a:buFont typeface="Arial"/>
              <a:buChar char="•"/>
            </a:pPr>
            <a:r>
              <a:rPr lang="en-US" altLang="ja-JP" dirty="0" smtClean="0"/>
              <a:t>9 </a:t>
            </a:r>
            <a:r>
              <a:rPr lang="ja-JP" altLang="en-US" dirty="0" smtClean="0"/>
              <a:t>月</a:t>
            </a:r>
            <a:r>
              <a:rPr lang="en-US" altLang="ja-JP" dirty="0" smtClean="0"/>
              <a:t> </a:t>
            </a:r>
            <a:r>
              <a:rPr lang="en-US" altLang="ja-JP" dirty="0" smtClean="0"/>
              <a:t>24 </a:t>
            </a:r>
            <a:r>
              <a:rPr lang="ja-JP" altLang="en-US" dirty="0" smtClean="0"/>
              <a:t>日</a:t>
            </a:r>
            <a:endParaRPr lang="en-US" altLang="ja-JP" dirty="0" smtClean="0"/>
          </a:p>
          <a:p>
            <a:pPr lvl="1">
              <a:buFont typeface="Arial"/>
              <a:buChar char="•"/>
            </a:pPr>
            <a:r>
              <a:rPr lang="ja-JP" altLang="en-US" dirty="0" smtClean="0"/>
              <a:t>第</a:t>
            </a:r>
            <a:r>
              <a:rPr lang="en-US" altLang="ja-JP" dirty="0" smtClean="0"/>
              <a:t> 1 </a:t>
            </a:r>
            <a:r>
              <a:rPr lang="ja-JP" altLang="en-US" dirty="0" smtClean="0"/>
              <a:t>回ミーティング</a:t>
            </a:r>
            <a:endParaRPr lang="en-US" altLang="ja-JP" dirty="0" smtClean="0"/>
          </a:p>
          <a:p>
            <a:pPr lvl="2">
              <a:buFont typeface="Arial"/>
              <a:buChar char="•"/>
            </a:pPr>
            <a:r>
              <a:rPr lang="ja-JP" altLang="en-US" dirty="0" smtClean="0"/>
              <a:t>各係決め</a:t>
            </a:r>
            <a:endParaRPr lang="en-US" altLang="ja-JP" dirty="0" smtClean="0"/>
          </a:p>
          <a:p>
            <a:pPr>
              <a:buFont typeface="Arial"/>
              <a:buChar char="•"/>
            </a:pPr>
            <a:r>
              <a:rPr lang="en-US" altLang="ja-JP" dirty="0" smtClean="0"/>
              <a:t>10 </a:t>
            </a:r>
            <a:r>
              <a:rPr lang="ja-JP" altLang="en-US" dirty="0" smtClean="0"/>
              <a:t>月</a:t>
            </a:r>
            <a:r>
              <a:rPr lang="en-US" altLang="ja-JP" dirty="0" smtClean="0"/>
              <a:t> 15 </a:t>
            </a:r>
            <a:r>
              <a:rPr lang="ja-JP" altLang="en-US" dirty="0" smtClean="0"/>
              <a:t>日</a:t>
            </a:r>
            <a:endParaRPr lang="en-US" altLang="ja-JP" dirty="0" smtClean="0"/>
          </a:p>
          <a:p>
            <a:pPr lvl="1">
              <a:buFont typeface="Arial"/>
              <a:buChar char="•"/>
            </a:pPr>
            <a:r>
              <a:rPr lang="ja-JP" altLang="en-US" dirty="0" smtClean="0"/>
              <a:t>第</a:t>
            </a:r>
            <a:r>
              <a:rPr lang="en-US" altLang="ja-JP" dirty="0" smtClean="0"/>
              <a:t> 2 </a:t>
            </a:r>
            <a:r>
              <a:rPr lang="ja-JP" altLang="en-US" dirty="0" smtClean="0"/>
              <a:t>回ミーティング</a:t>
            </a:r>
            <a:endParaRPr lang="en-US" altLang="ja-JP" dirty="0" smtClean="0"/>
          </a:p>
          <a:p>
            <a:pPr lvl="2">
              <a:buFont typeface="Arial"/>
              <a:buChar char="•"/>
            </a:pPr>
            <a:r>
              <a:rPr lang="ja-JP" altLang="en-US" dirty="0" smtClean="0"/>
              <a:t>予定の確認</a:t>
            </a:r>
            <a:endParaRPr lang="en-US" altLang="ja-JP" dirty="0" smtClean="0"/>
          </a:p>
          <a:p>
            <a:pPr>
              <a:buFont typeface="Arial"/>
              <a:buChar char="•"/>
            </a:pPr>
            <a:r>
              <a:rPr lang="en-US" altLang="ja-JP" dirty="0" smtClean="0"/>
              <a:t>11 </a:t>
            </a:r>
            <a:r>
              <a:rPr lang="ja-JP" altLang="en-US" dirty="0" smtClean="0"/>
              <a:t>月</a:t>
            </a:r>
            <a:r>
              <a:rPr lang="en-US" altLang="ja-JP" dirty="0" smtClean="0"/>
              <a:t> 12 </a:t>
            </a:r>
            <a:r>
              <a:rPr lang="ja-JP" altLang="en-US" dirty="0" smtClean="0"/>
              <a:t>日</a:t>
            </a:r>
            <a:endParaRPr lang="en-US" altLang="ja-JP" dirty="0" smtClean="0"/>
          </a:p>
          <a:p>
            <a:pPr lvl="1">
              <a:buFont typeface="Arial"/>
              <a:buChar char="•"/>
            </a:pPr>
            <a:r>
              <a:rPr lang="ja-JP" altLang="en-US" dirty="0" smtClean="0"/>
              <a:t>第</a:t>
            </a:r>
            <a:r>
              <a:rPr lang="en-US" altLang="ja-JP" dirty="0" smtClean="0"/>
              <a:t> 3 </a:t>
            </a:r>
            <a:r>
              <a:rPr lang="ja-JP" altLang="en-US" dirty="0" smtClean="0"/>
              <a:t>回ミーティング</a:t>
            </a:r>
            <a:endParaRPr lang="en-US" altLang="ja-JP" dirty="0" smtClean="0"/>
          </a:p>
          <a:p>
            <a:pPr lvl="2">
              <a:buFont typeface="Arial"/>
              <a:buChar char="•"/>
            </a:pPr>
            <a:r>
              <a:rPr lang="ja-JP" altLang="en-US" dirty="0" smtClean="0"/>
              <a:t>進捗確認</a:t>
            </a:r>
            <a:endParaRPr lang="en-US" altLang="ja-JP" dirty="0" smtClean="0"/>
          </a:p>
          <a:p>
            <a:pPr>
              <a:buFont typeface="Arial"/>
              <a:buChar char="•"/>
            </a:pPr>
            <a:r>
              <a:rPr lang="en-US" altLang="ja-JP" dirty="0" smtClean="0"/>
              <a:t>11 </a:t>
            </a:r>
            <a:r>
              <a:rPr lang="ja-JP" altLang="en-US" dirty="0" smtClean="0"/>
              <a:t>月</a:t>
            </a:r>
            <a:r>
              <a:rPr lang="en-US" altLang="ja-JP" dirty="0" smtClean="0"/>
              <a:t> 19 </a:t>
            </a:r>
            <a:r>
              <a:rPr lang="ja-JP" altLang="en-US" dirty="0" smtClean="0"/>
              <a:t>日</a:t>
            </a:r>
            <a:endParaRPr lang="en-US" altLang="ja-JP" dirty="0" smtClean="0"/>
          </a:p>
          <a:p>
            <a:pPr lvl="1">
              <a:buFont typeface="Arial"/>
              <a:buChar char="•"/>
            </a:pPr>
            <a:r>
              <a:rPr lang="ja-JP" altLang="en-US" dirty="0" smtClean="0"/>
              <a:t>接続試験</a:t>
            </a:r>
            <a:endParaRPr lang="en-US" altLang="ja-JP" dirty="0" smtClean="0"/>
          </a:p>
          <a:p>
            <a:pPr lvl="2">
              <a:buFont typeface="Arial"/>
              <a:buChar char="•"/>
            </a:pPr>
            <a:r>
              <a:rPr lang="ja-JP" altLang="en-US" dirty="0" smtClean="0"/>
              <a:t>新システムの動作確認</a:t>
            </a:r>
            <a:endParaRPr lang="en-US" altLang="ja-JP" dirty="0" smtClean="0"/>
          </a:p>
        </p:txBody>
      </p:sp>
      <p:sp>
        <p:nvSpPr>
          <p:cNvPr id="4" name="コンテンツ プレースホルダ 2"/>
          <p:cNvSpPr txBox="1">
            <a:spLocks/>
          </p:cNvSpPr>
          <p:nvPr/>
        </p:nvSpPr>
        <p:spPr bwMode="auto">
          <a:xfrm>
            <a:off x="4675188" y="826113"/>
            <a:ext cx="4392612" cy="5957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a:buChar char="•"/>
              <a:tabLst/>
              <a:defRPr/>
            </a:pPr>
            <a:r>
              <a:rPr kumimoji="1" lang="en-US" altLang="ja-JP" sz="2800" b="0" i="0" u="none" strike="noStrike" kern="0" cap="none" spc="0" normalizeH="0" baseline="0" noProof="0" dirty="0" smtClean="0">
                <a:ln>
                  <a:noFill/>
                </a:ln>
                <a:solidFill>
                  <a:schemeClr val="tx1"/>
                </a:solidFill>
                <a:effectLst/>
                <a:uLnTx/>
                <a:uFillTx/>
                <a:latin typeface="+mn-lt"/>
                <a:ea typeface="ヒラギノ角ゴ Pro W3"/>
                <a:cs typeface="ヒラギノ角ゴ Pro W3"/>
              </a:rPr>
              <a:t>11 </a:t>
            </a:r>
            <a:r>
              <a:rPr kumimoji="1" lang="ja-JP" altLang="en-US" sz="2800" b="0" i="0" u="none" strike="noStrike" kern="0" cap="none" spc="0" normalizeH="0" baseline="0" noProof="0" dirty="0" smtClean="0">
                <a:ln>
                  <a:noFill/>
                </a:ln>
                <a:solidFill>
                  <a:schemeClr val="tx1"/>
                </a:solidFill>
                <a:effectLst/>
                <a:uLnTx/>
                <a:uFillTx/>
                <a:latin typeface="+mn-lt"/>
                <a:ea typeface="ヒラギノ角ゴ Pro W3"/>
                <a:cs typeface="ヒラギノ角ゴ Pro W3"/>
              </a:rPr>
              <a:t>月</a:t>
            </a:r>
            <a:r>
              <a:rPr kumimoji="1" lang="en-US" altLang="ja-JP" sz="2800" b="0" i="0" u="none" strike="noStrike" kern="0" cap="none" spc="0" normalizeH="0" baseline="0" noProof="0" dirty="0" smtClean="0">
                <a:ln>
                  <a:noFill/>
                </a:ln>
                <a:solidFill>
                  <a:schemeClr val="tx1"/>
                </a:solidFill>
                <a:effectLst/>
                <a:uLnTx/>
                <a:uFillTx/>
                <a:latin typeface="+mn-lt"/>
                <a:ea typeface="ヒラギノ角ゴ Pro W3"/>
                <a:cs typeface="ヒラギノ角ゴ Pro W3"/>
              </a:rPr>
              <a:t> 25 </a:t>
            </a:r>
            <a:r>
              <a:rPr kumimoji="1" lang="ja-JP" altLang="en-US" sz="2800" b="0" i="0" u="none" strike="noStrike" kern="0" cap="none" spc="0" normalizeH="0" baseline="0" noProof="0" dirty="0" smtClean="0">
                <a:ln>
                  <a:noFill/>
                </a:ln>
                <a:solidFill>
                  <a:schemeClr val="tx1"/>
                </a:solidFill>
                <a:effectLst/>
                <a:uLnTx/>
                <a:uFillTx/>
                <a:latin typeface="+mn-lt"/>
                <a:ea typeface="ヒラギノ角ゴ Pro W3"/>
                <a:cs typeface="ヒラギノ角ゴ Pro W3"/>
              </a:rPr>
              <a:t>日</a:t>
            </a:r>
            <a:endParaRPr kumimoji="1" lang="en-US" altLang="ja-JP" sz="2800" b="0" i="0" u="none" strike="noStrike" kern="0" cap="none" spc="0" normalizeH="0" baseline="0" noProof="0" dirty="0" smtClean="0">
              <a:ln>
                <a:noFill/>
              </a:ln>
              <a:solidFill>
                <a:schemeClr val="tx1"/>
              </a:solidFill>
              <a:effectLst/>
              <a:uLnTx/>
              <a:uFillTx/>
              <a:latin typeface="+mn-lt"/>
              <a:ea typeface="ヒラギノ角ゴ Pro W3"/>
              <a:cs typeface="ヒラギノ角ゴ Pro W3"/>
            </a:endParaRPr>
          </a:p>
          <a:p>
            <a:pPr marL="742950" marR="0" lvl="1" indent="-285750" algn="l" defTabSz="914400" rtl="0" eaLnBrk="1" fontAlgn="base" latinLnBrk="0" hangingPunct="1">
              <a:lnSpc>
                <a:spcPct val="100000"/>
              </a:lnSpc>
              <a:spcBef>
                <a:spcPct val="20000"/>
              </a:spcBef>
              <a:spcAft>
                <a:spcPct val="0"/>
              </a:spcAft>
              <a:buClrTx/>
              <a:buSzTx/>
              <a:buFont typeface="Arial"/>
              <a:buChar char="•"/>
              <a:tabLst/>
              <a:defRPr/>
            </a:pPr>
            <a:r>
              <a:rPr kumimoji="1" lang="ja-JP" altLang="en-US" sz="2400" b="0" i="0" u="none" strike="noStrike" kern="0" cap="none" spc="0" normalizeH="0" baseline="0" noProof="0" dirty="0" smtClean="0">
                <a:ln>
                  <a:noFill/>
                </a:ln>
                <a:solidFill>
                  <a:schemeClr val="tx1"/>
                </a:solidFill>
                <a:effectLst/>
                <a:uLnTx/>
                <a:uFillTx/>
                <a:latin typeface="+mn-lt"/>
                <a:ea typeface="ヒラギノ角ゴ Pro W3"/>
                <a:cs typeface="ヒラギノ角ゴ Pro W3"/>
              </a:rPr>
              <a:t>前日準備</a:t>
            </a:r>
            <a:endParaRPr kumimoji="1" lang="en-US" altLang="ja-JP" sz="2400" b="0" i="0" u="none" strike="noStrike" kern="0" cap="none" spc="0" normalizeH="0" baseline="0" noProof="0" dirty="0" smtClean="0">
              <a:ln>
                <a:noFill/>
              </a:ln>
              <a:solidFill>
                <a:schemeClr val="tx1"/>
              </a:solidFill>
              <a:effectLst/>
              <a:uLnTx/>
              <a:uFillTx/>
              <a:latin typeface="+mn-lt"/>
              <a:ea typeface="ヒラギノ角ゴ Pro W3"/>
              <a:cs typeface="ヒラギノ角ゴ Pro W3"/>
            </a:endParaRPr>
          </a:p>
          <a:p>
            <a:pPr marL="742950" marR="0" lvl="1" indent="-285750" algn="l" defTabSz="914400" rtl="0" eaLnBrk="1" fontAlgn="base" latinLnBrk="0" hangingPunct="1">
              <a:lnSpc>
                <a:spcPct val="100000"/>
              </a:lnSpc>
              <a:spcBef>
                <a:spcPct val="20000"/>
              </a:spcBef>
              <a:spcAft>
                <a:spcPct val="0"/>
              </a:spcAft>
              <a:buClrTx/>
              <a:buSzTx/>
              <a:buFont typeface="Arial"/>
              <a:buChar char="•"/>
              <a:tabLst/>
              <a:defRPr/>
            </a:pPr>
            <a:r>
              <a:rPr kumimoji="1" lang="ja-JP" altLang="en-US" sz="2400" b="0" i="0" u="none" strike="noStrike" kern="0" cap="none" spc="0" normalizeH="0" baseline="0" noProof="0" dirty="0" smtClean="0">
                <a:ln>
                  <a:noFill/>
                </a:ln>
                <a:solidFill>
                  <a:schemeClr val="tx1"/>
                </a:solidFill>
                <a:effectLst/>
                <a:uLnTx/>
                <a:uFillTx/>
                <a:latin typeface="+mn-lt"/>
                <a:ea typeface="ヒラギノ角ゴ Pro W3"/>
                <a:cs typeface="ヒラギノ角ゴ Pro W3"/>
              </a:rPr>
              <a:t>リハーサル</a:t>
            </a:r>
            <a:endParaRPr kumimoji="1" lang="en-US" altLang="ja-JP" sz="2400" b="0" i="0" u="none" strike="noStrike" kern="0" cap="none" spc="0" normalizeH="0" baseline="0" noProof="0" dirty="0" smtClean="0">
              <a:ln>
                <a:noFill/>
              </a:ln>
              <a:solidFill>
                <a:schemeClr val="tx1"/>
              </a:solidFill>
              <a:effectLst/>
              <a:uLnTx/>
              <a:uFillTx/>
              <a:latin typeface="+mn-lt"/>
              <a:ea typeface="ヒラギノ角ゴ Pro W3"/>
              <a:cs typeface="ヒラギノ角ゴ Pro W3"/>
            </a:endParaRPr>
          </a:p>
          <a:p>
            <a:pPr marL="1143000" marR="0" lvl="2" indent="-228600" algn="l" defTabSz="914400" rtl="0" eaLnBrk="1" fontAlgn="base" latinLnBrk="0" hangingPunct="1">
              <a:lnSpc>
                <a:spcPct val="100000"/>
              </a:lnSpc>
              <a:spcBef>
                <a:spcPct val="20000"/>
              </a:spcBef>
              <a:spcAft>
                <a:spcPct val="0"/>
              </a:spcAft>
              <a:buClrTx/>
              <a:buSzTx/>
              <a:buFont typeface="Arial"/>
              <a:buChar char="•"/>
              <a:tabLst/>
              <a:defRPr/>
            </a:pPr>
            <a:r>
              <a:rPr kumimoji="1" lang="ja-JP" altLang="en-US" sz="2200" b="0" i="0" u="none" strike="noStrike" kern="0" cap="none" spc="0" normalizeH="0" baseline="0" noProof="0" dirty="0" smtClean="0">
                <a:ln>
                  <a:noFill/>
                </a:ln>
                <a:solidFill>
                  <a:schemeClr val="tx1"/>
                </a:solidFill>
                <a:effectLst/>
                <a:uLnTx/>
                <a:uFillTx/>
                <a:latin typeface="+mn-lt"/>
                <a:ea typeface="ヒラギノ角ゴ Pro W3"/>
                <a:cs typeface="ヒラギノ角ゴ Pro W3"/>
              </a:rPr>
              <a:t>動作チェック</a:t>
            </a:r>
            <a:endParaRPr kumimoji="1" lang="en-US" altLang="ja-JP" sz="2200" b="0" i="0" u="none" strike="noStrike" kern="0" cap="none" spc="0" normalizeH="0" baseline="0" noProof="0" dirty="0" smtClean="0">
              <a:ln>
                <a:noFill/>
              </a:ln>
              <a:solidFill>
                <a:schemeClr val="tx1"/>
              </a:solidFill>
              <a:effectLst/>
              <a:uLnTx/>
              <a:uFillTx/>
              <a:latin typeface="+mn-lt"/>
              <a:ea typeface="ヒラギノ角ゴ Pro W3"/>
              <a:cs typeface="ヒラギノ角ゴ Pro W3"/>
            </a:endParaRPr>
          </a:p>
          <a:p>
            <a:pPr marL="1143000" marR="0" lvl="2" indent="-228600" algn="l" defTabSz="914400" rtl="0" eaLnBrk="1" fontAlgn="base" latinLnBrk="0" hangingPunct="1">
              <a:lnSpc>
                <a:spcPct val="100000"/>
              </a:lnSpc>
              <a:spcBef>
                <a:spcPct val="20000"/>
              </a:spcBef>
              <a:spcAft>
                <a:spcPct val="0"/>
              </a:spcAft>
              <a:buClrTx/>
              <a:buSzTx/>
              <a:buFont typeface="Arial"/>
              <a:buChar char="•"/>
              <a:tabLst/>
              <a:defRPr/>
            </a:pPr>
            <a:r>
              <a:rPr kumimoji="1" lang="ja-JP" altLang="en-US" sz="2200" b="0" i="0" u="none" strike="noStrike" kern="0" cap="none" spc="0" normalizeH="0" baseline="0" noProof="0" dirty="0" smtClean="0">
                <a:ln>
                  <a:noFill/>
                </a:ln>
                <a:solidFill>
                  <a:schemeClr val="tx1"/>
                </a:solidFill>
                <a:effectLst/>
                <a:uLnTx/>
                <a:uFillTx/>
                <a:latin typeface="+mn-lt"/>
                <a:ea typeface="ヒラギノ角ゴ Pro W3"/>
                <a:cs typeface="ヒラギノ角ゴ Pro W3"/>
              </a:rPr>
              <a:t>スライドチェック</a:t>
            </a:r>
            <a:endParaRPr lang="en-US" altLang="ja-JP" sz="2200" kern="0" dirty="0" smtClean="0">
              <a:ea typeface="ヒラギノ角ゴ Pro W3"/>
              <a:cs typeface="ヒラギノ角ゴ Pro W3"/>
            </a:endParaRPr>
          </a:p>
          <a:p>
            <a:pPr marL="360363" indent="-360363" fontAlgn="base">
              <a:spcBef>
                <a:spcPct val="20000"/>
              </a:spcBef>
              <a:spcAft>
                <a:spcPct val="0"/>
              </a:spcAft>
              <a:buFont typeface="Arial"/>
              <a:buChar char="•"/>
            </a:pPr>
            <a:r>
              <a:rPr kumimoji="1" lang="en-US" altLang="ja-JP" sz="2800" b="0" i="0" u="none" strike="noStrike" kern="0" cap="none" spc="0" normalizeH="0" baseline="0" noProof="0" dirty="0" smtClean="0">
                <a:ln>
                  <a:noFill/>
                </a:ln>
                <a:solidFill>
                  <a:schemeClr val="tx1"/>
                </a:solidFill>
                <a:effectLst/>
                <a:uLnTx/>
                <a:uFillTx/>
                <a:latin typeface="+mn-lt"/>
                <a:ea typeface="ヒラギノ角ゴ Pro W3"/>
                <a:cs typeface="ヒラギノ角ゴ Pro W3"/>
              </a:rPr>
              <a:t>11 </a:t>
            </a:r>
            <a:r>
              <a:rPr kumimoji="1" lang="ja-JP" altLang="en-US" sz="2800" b="0" i="0" u="none" strike="noStrike" kern="0" cap="none" spc="0" normalizeH="0" baseline="0" noProof="0" dirty="0" smtClean="0">
                <a:ln>
                  <a:noFill/>
                </a:ln>
                <a:solidFill>
                  <a:schemeClr val="tx1"/>
                </a:solidFill>
                <a:effectLst/>
                <a:uLnTx/>
                <a:uFillTx/>
                <a:latin typeface="+mn-lt"/>
                <a:ea typeface="ヒラギノ角ゴ Pro W3"/>
                <a:cs typeface="ヒラギノ角ゴ Pro W3"/>
              </a:rPr>
              <a:t>月</a:t>
            </a:r>
            <a:r>
              <a:rPr kumimoji="1" lang="en-US" altLang="ja-JP" sz="2800" b="0" i="0" u="none" strike="noStrike" kern="0" cap="none" spc="0" normalizeH="0" baseline="0" noProof="0" dirty="0" smtClean="0">
                <a:ln>
                  <a:noFill/>
                </a:ln>
                <a:solidFill>
                  <a:schemeClr val="tx1"/>
                </a:solidFill>
                <a:effectLst/>
                <a:uLnTx/>
                <a:uFillTx/>
                <a:latin typeface="+mn-lt"/>
                <a:ea typeface="ヒラギノ角ゴ Pro W3"/>
                <a:cs typeface="ヒラギノ角ゴ Pro W3"/>
              </a:rPr>
              <a:t> 26 </a:t>
            </a:r>
            <a:r>
              <a:rPr kumimoji="1" lang="ja-JP" altLang="en-US" sz="2800" b="0" i="0" u="none" strike="noStrike" kern="0" cap="none" spc="0" normalizeH="0" baseline="0" noProof="0" dirty="0" smtClean="0">
                <a:ln>
                  <a:noFill/>
                </a:ln>
                <a:solidFill>
                  <a:schemeClr val="tx1"/>
                </a:solidFill>
                <a:effectLst/>
                <a:uLnTx/>
                <a:uFillTx/>
                <a:latin typeface="+mn-lt"/>
                <a:ea typeface="ヒラギノ角ゴ Pro W3"/>
                <a:cs typeface="ヒラギノ角ゴ Pro W3"/>
              </a:rPr>
              <a:t>日</a:t>
            </a:r>
            <a:endParaRPr kumimoji="1" lang="en-US" altLang="ja-JP" sz="2800" b="0" i="0" u="none" strike="noStrike" kern="0" cap="none" spc="0" normalizeH="0" baseline="0" noProof="0" dirty="0" smtClean="0">
              <a:ln>
                <a:noFill/>
              </a:ln>
              <a:solidFill>
                <a:schemeClr val="tx1"/>
              </a:solidFill>
              <a:effectLst/>
              <a:uLnTx/>
              <a:uFillTx/>
              <a:latin typeface="+mn-lt"/>
              <a:ea typeface="ヒラギノ角ゴ Pro W3"/>
              <a:cs typeface="ヒラギノ角ゴ Pro W3"/>
            </a:endParaRPr>
          </a:p>
          <a:p>
            <a:pPr marL="817563" lvl="1" indent="-360363" fontAlgn="base">
              <a:spcBef>
                <a:spcPct val="20000"/>
              </a:spcBef>
              <a:spcAft>
                <a:spcPct val="0"/>
              </a:spcAft>
              <a:buFont typeface="Arial"/>
              <a:buChar char="•"/>
            </a:pPr>
            <a:r>
              <a:rPr lang="ja-JP" altLang="en-US" sz="2400" kern="0" dirty="0" smtClean="0">
                <a:ea typeface="ヒラギノ角ゴ Pro W3"/>
                <a:cs typeface="ヒラギノ角ゴ Pro W3"/>
              </a:rPr>
              <a:t>直前準備</a:t>
            </a:r>
            <a:endParaRPr lang="en-US" altLang="ja-JP" sz="2400" kern="0" dirty="0" smtClean="0">
              <a:ea typeface="ヒラギノ角ゴ Pro W3"/>
              <a:cs typeface="ヒラギノ角ゴ Pro W3"/>
            </a:endParaRPr>
          </a:p>
          <a:p>
            <a:pPr marL="817563" lvl="1" indent="-360363" fontAlgn="base">
              <a:spcBef>
                <a:spcPct val="20000"/>
              </a:spcBef>
              <a:spcAft>
                <a:spcPct val="0"/>
              </a:spcAft>
              <a:buFont typeface="Arial"/>
              <a:buChar char="•"/>
            </a:pPr>
            <a:r>
              <a:rPr kumimoji="1" lang="ja-JP" altLang="en-US" sz="2400" b="0" i="0" u="none" strike="noStrike" kern="0" cap="none" spc="0" normalizeH="0" baseline="0" noProof="0" dirty="0" smtClean="0">
                <a:ln>
                  <a:noFill/>
                </a:ln>
                <a:solidFill>
                  <a:schemeClr val="tx1"/>
                </a:solidFill>
                <a:effectLst/>
                <a:uLnTx/>
                <a:uFillTx/>
                <a:latin typeface="+mn-lt"/>
                <a:ea typeface="ヒラギノ角ゴ Pro W3"/>
                <a:cs typeface="ヒラギノ角ゴ Pro W3"/>
              </a:rPr>
              <a:t>本番</a:t>
            </a:r>
            <a:endParaRPr kumimoji="1" lang="en-US" altLang="ja-JP" sz="2400" b="0" i="0" u="none" strike="noStrike" kern="0" cap="none" spc="0" normalizeH="0" baseline="0" noProof="0" dirty="0" smtClean="0">
              <a:ln>
                <a:noFill/>
              </a:ln>
              <a:solidFill>
                <a:schemeClr val="tx1"/>
              </a:solidFill>
              <a:effectLst/>
              <a:uLnTx/>
              <a:uFillTx/>
              <a:latin typeface="+mn-lt"/>
              <a:ea typeface="ヒラギノ角ゴ Pro W3"/>
              <a:cs typeface="ヒラギノ角ゴ Pro W3"/>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smtClean="0"/>
              <a:t>各係のお仕事</a:t>
            </a:r>
            <a:endParaRPr lang="ja-JP" altLang="en-US" dirty="0"/>
          </a:p>
        </p:txBody>
      </p:sp>
      <p:sp>
        <p:nvSpPr>
          <p:cNvPr id="6" name="コンテンツ プレースホルダ 5"/>
          <p:cNvSpPr>
            <a:spLocks noGrp="1"/>
          </p:cNvSpPr>
          <p:nvPr>
            <p:ph idx="1"/>
          </p:nvPr>
        </p:nvSpPr>
        <p:spPr>
          <a:xfrm>
            <a:off x="4038600" y="896938"/>
            <a:ext cx="5078412" cy="5427662"/>
          </a:xfrm>
        </p:spPr>
        <p:txBody>
          <a:bodyPr/>
          <a:lstStyle/>
          <a:p>
            <a:pPr>
              <a:buFont typeface="Arial"/>
              <a:buChar char="•"/>
            </a:pPr>
            <a:r>
              <a:rPr lang="en-US" altLang="ja-JP" dirty="0" smtClean="0"/>
              <a:t>Web </a:t>
            </a:r>
            <a:r>
              <a:rPr lang="ja-JP" altLang="en-US" dirty="0" smtClean="0"/>
              <a:t>班</a:t>
            </a:r>
            <a:endParaRPr lang="en-US" altLang="ja-JP" dirty="0" smtClean="0"/>
          </a:p>
          <a:p>
            <a:pPr lvl="1">
              <a:buFont typeface="Arial"/>
              <a:buChar char="•"/>
            </a:pPr>
            <a:r>
              <a:rPr lang="ja-JP" altLang="en-US" dirty="0" smtClean="0"/>
              <a:t>遠隔授業ホームページの作成</a:t>
            </a:r>
            <a:endParaRPr lang="en-US" altLang="ja-JP" dirty="0" smtClean="0"/>
          </a:p>
          <a:p>
            <a:pPr lvl="1">
              <a:buFont typeface="Arial"/>
              <a:buChar char="•"/>
            </a:pPr>
            <a:r>
              <a:rPr lang="ja-JP" altLang="en-US" dirty="0" smtClean="0"/>
              <a:t>当日の写真撮影</a:t>
            </a:r>
            <a:endParaRPr lang="en-US" altLang="ja-JP" dirty="0" smtClean="0"/>
          </a:p>
          <a:p>
            <a:pPr lvl="1">
              <a:buFont typeface="Arial"/>
              <a:buChar char="•"/>
            </a:pPr>
            <a:r>
              <a:rPr lang="ja-JP" altLang="en-US" dirty="0" smtClean="0"/>
              <a:t>スライド</a:t>
            </a:r>
            <a:r>
              <a:rPr lang="en-US" altLang="ja-JP" dirty="0" smtClean="0"/>
              <a:t>, </a:t>
            </a:r>
            <a:r>
              <a:rPr lang="ja-JP" altLang="en-US" dirty="0" smtClean="0"/>
              <a:t>講演ビデオのアップ</a:t>
            </a:r>
            <a:endParaRPr lang="en-US" altLang="ja-JP" dirty="0" smtClean="0"/>
          </a:p>
          <a:p>
            <a:pPr lvl="1">
              <a:buFont typeface="Arial"/>
              <a:buChar char="•"/>
            </a:pPr>
            <a:r>
              <a:rPr lang="ja-JP" altLang="en-US" dirty="0" smtClean="0"/>
              <a:t>アンケート作成・集計</a:t>
            </a:r>
            <a:endParaRPr lang="en-US" altLang="ja-JP" dirty="0" smtClean="0"/>
          </a:p>
          <a:p>
            <a:pPr>
              <a:buFont typeface="Arial"/>
              <a:buChar char="•"/>
            </a:pPr>
            <a:r>
              <a:rPr lang="ja-JP" altLang="en-US" dirty="0" smtClean="0"/>
              <a:t>レクチャ班</a:t>
            </a:r>
            <a:endParaRPr lang="en-US" altLang="ja-JP" dirty="0" smtClean="0"/>
          </a:p>
          <a:p>
            <a:pPr lvl="1">
              <a:buFont typeface="Arial"/>
              <a:buChar char="•"/>
            </a:pPr>
            <a:r>
              <a:rPr lang="ja-JP" altLang="en-US" dirty="0" smtClean="0"/>
              <a:t>講義資料の作成</a:t>
            </a:r>
            <a:endParaRPr lang="en-US" altLang="ja-JP" dirty="0" smtClean="0"/>
          </a:p>
          <a:p>
            <a:pPr lvl="1">
              <a:buFont typeface="Arial"/>
              <a:buChar char="•"/>
            </a:pPr>
            <a:r>
              <a:rPr lang="ja-JP" altLang="en-US" dirty="0" smtClean="0"/>
              <a:t>当日の講義担当</a:t>
            </a:r>
            <a:endParaRPr lang="en-US" altLang="ja-JP" dirty="0" smtClean="0"/>
          </a:p>
        </p:txBody>
      </p:sp>
      <p:sp>
        <p:nvSpPr>
          <p:cNvPr id="7" name="コンテンツ プレースホルダ 5"/>
          <p:cNvSpPr txBox="1">
            <a:spLocks/>
          </p:cNvSpPr>
          <p:nvPr/>
        </p:nvSpPr>
        <p:spPr bwMode="auto">
          <a:xfrm>
            <a:off x="152400" y="914400"/>
            <a:ext cx="4038600" cy="5427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a:buChar char="•"/>
              <a:tabLst/>
              <a:defRPr/>
            </a:pPr>
            <a:r>
              <a:rPr lang="ja-JP" altLang="en-US" sz="2800" kern="0" dirty="0" smtClean="0">
                <a:ea typeface="ヒラギノ角ゴ Pro W3"/>
                <a:cs typeface="ヒラギノ角ゴ Pro W3"/>
              </a:rPr>
              <a:t>総括</a:t>
            </a:r>
            <a:endParaRPr lang="en-US" altLang="ja-JP" sz="2800" kern="0" dirty="0" smtClean="0">
              <a:ea typeface="ヒラギノ角ゴ Pro W3"/>
              <a:cs typeface="ヒラギノ角ゴ Pro W3"/>
            </a:endParaRPr>
          </a:p>
          <a:p>
            <a:pPr marL="800100" lvl="1" indent="-342900" fontAlgn="base">
              <a:spcBef>
                <a:spcPct val="20000"/>
              </a:spcBef>
              <a:spcAft>
                <a:spcPct val="0"/>
              </a:spcAft>
              <a:buFont typeface="Arial"/>
              <a:buChar char="•"/>
            </a:pPr>
            <a:r>
              <a:rPr lang="ja-JP" altLang="en-US" sz="2400" kern="0" dirty="0" smtClean="0">
                <a:ea typeface="ヒラギノ角ゴ Pro W3"/>
                <a:cs typeface="ヒラギノ角ゴ Pro W3"/>
              </a:rPr>
              <a:t>全体の指揮</a:t>
            </a:r>
            <a:endParaRPr lang="en-US" altLang="ja-JP" sz="2400" kern="0" dirty="0" smtClean="0">
              <a:ea typeface="ヒラギノ角ゴ Pro W3"/>
              <a:cs typeface="ヒラギノ角ゴ Pro W3"/>
            </a:endParaRPr>
          </a:p>
          <a:p>
            <a:pPr marL="342900" indent="-342900" fontAlgn="base">
              <a:spcBef>
                <a:spcPct val="20000"/>
              </a:spcBef>
              <a:spcAft>
                <a:spcPct val="0"/>
              </a:spcAft>
              <a:buFont typeface="Arial"/>
              <a:buChar char="•"/>
            </a:pPr>
            <a:r>
              <a:rPr lang="ja-JP" altLang="en-US" sz="2800" kern="0" dirty="0" smtClean="0">
                <a:ea typeface="ヒラギノ角ゴ Pro W3"/>
                <a:cs typeface="ヒラギノ角ゴ Pro W3"/>
              </a:rPr>
              <a:t>総括補佐</a:t>
            </a:r>
            <a:endParaRPr lang="en-US" altLang="ja-JP" sz="2800" kern="0" dirty="0" smtClean="0">
              <a:ea typeface="ヒラギノ角ゴ Pro W3"/>
              <a:cs typeface="ヒラギノ角ゴ Pro W3"/>
            </a:endParaRPr>
          </a:p>
          <a:p>
            <a:pPr marL="800100" lvl="1" indent="-342900" fontAlgn="base">
              <a:spcBef>
                <a:spcPct val="20000"/>
              </a:spcBef>
              <a:spcAft>
                <a:spcPct val="0"/>
              </a:spcAft>
              <a:buFont typeface="Arial"/>
              <a:buChar char="•"/>
            </a:pPr>
            <a:r>
              <a:rPr lang="ja-JP" altLang="en-US" sz="2400" kern="0" dirty="0" smtClean="0">
                <a:ea typeface="ヒラギノ角ゴ Pro W3"/>
                <a:cs typeface="ヒラギノ角ゴ Pro W3"/>
              </a:rPr>
              <a:t>総括を補佐する</a:t>
            </a:r>
            <a:endParaRPr lang="en-US" altLang="ja-JP" sz="2400" kern="0" dirty="0" smtClean="0">
              <a:ea typeface="ヒラギノ角ゴ Pro W3"/>
              <a:cs typeface="ヒラギノ角ゴ Pro W3"/>
            </a:endParaRPr>
          </a:p>
          <a:p>
            <a:pPr marL="800100" lvl="1" indent="-342900" fontAlgn="base">
              <a:spcBef>
                <a:spcPct val="20000"/>
              </a:spcBef>
              <a:spcAft>
                <a:spcPct val="0"/>
              </a:spcAft>
              <a:buFont typeface="Arial"/>
              <a:buChar char="•"/>
            </a:pPr>
            <a:r>
              <a:rPr lang="ja-JP" altLang="en-US" sz="2400" kern="0" dirty="0" smtClean="0">
                <a:ea typeface="ヒラギノ角ゴ Pro W3"/>
                <a:cs typeface="ヒラギノ角ゴ Pro W3"/>
              </a:rPr>
              <a:t>総括の代理をする場合あり</a:t>
            </a:r>
            <a:endParaRPr lang="en-US" altLang="ja-JP" sz="2400" kern="0" dirty="0" smtClean="0">
              <a:ea typeface="ヒラギノ角ゴ Pro W3"/>
              <a:cs typeface="ヒラギノ角ゴ Pro W3"/>
            </a:endParaRPr>
          </a:p>
          <a:p>
            <a:pPr marL="360363" indent="-360363">
              <a:buFont typeface="Arial"/>
              <a:buChar char="•"/>
            </a:pPr>
            <a:r>
              <a:rPr lang="ja-JP" altLang="en-US" sz="2800" dirty="0" smtClean="0">
                <a:ea typeface="ヒラギノ角ゴ Pro W3"/>
                <a:cs typeface="ヒラギノ角ゴ Pro W3"/>
              </a:rPr>
              <a:t>機材班</a:t>
            </a:r>
            <a:endParaRPr lang="en-US" altLang="ja-JP" sz="2800" dirty="0" smtClean="0">
              <a:ea typeface="ヒラギノ角ゴ Pro W3"/>
              <a:cs typeface="ヒラギノ角ゴ Pro W3"/>
            </a:endParaRPr>
          </a:p>
          <a:p>
            <a:pPr marL="817563" lvl="1" indent="-360363">
              <a:buFont typeface="Arial"/>
              <a:buChar char="•"/>
            </a:pPr>
            <a:r>
              <a:rPr lang="ja-JP" altLang="en-US" sz="2400" dirty="0" smtClean="0">
                <a:ea typeface="ヒラギノ角ゴ Pro W3"/>
                <a:cs typeface="ヒラギノ角ゴ Pro W3"/>
              </a:rPr>
              <a:t>使用する機材の選定</a:t>
            </a:r>
            <a:endParaRPr lang="en-US" altLang="ja-JP" sz="2400" dirty="0" smtClean="0">
              <a:ea typeface="ヒラギノ角ゴ Pro W3"/>
              <a:cs typeface="ヒラギノ角ゴ Pro W3"/>
            </a:endParaRPr>
          </a:p>
          <a:p>
            <a:pPr marL="817563" lvl="1" indent="-360363">
              <a:buFont typeface="Arial"/>
              <a:buChar char="•"/>
            </a:pPr>
            <a:r>
              <a:rPr lang="ja-JP" altLang="en-US" sz="2400" dirty="0" smtClean="0">
                <a:ea typeface="ヒラギノ角ゴ Pro W3"/>
                <a:cs typeface="ヒラギノ角ゴ Pro W3"/>
              </a:rPr>
              <a:t>機材の動作チェック</a:t>
            </a:r>
            <a:endParaRPr lang="en-US" altLang="ja-JP" sz="2400" dirty="0" smtClean="0">
              <a:ea typeface="ヒラギノ角ゴ Pro W3"/>
              <a:cs typeface="ヒラギノ角ゴ Pro W3"/>
            </a:endParaRPr>
          </a:p>
          <a:p>
            <a:pPr marL="817563" lvl="1" indent="-360363">
              <a:buFont typeface="Arial"/>
              <a:buChar char="•"/>
            </a:pPr>
            <a:r>
              <a:rPr lang="ja-JP" altLang="en-US" sz="2400" dirty="0" smtClean="0">
                <a:ea typeface="ヒラギノ角ゴ Pro W3"/>
                <a:cs typeface="ヒラギノ角ゴ Pro W3"/>
              </a:rPr>
              <a:t>配線の確認</a:t>
            </a:r>
            <a:endParaRPr lang="en-US" altLang="ja-JP" sz="2400" dirty="0" smtClean="0">
              <a:ea typeface="ヒラギノ角ゴ Pro W3"/>
              <a:cs typeface="ヒラギノ角ゴ Pro W3"/>
            </a:endParaRPr>
          </a:p>
          <a:p>
            <a:pPr marL="817563" lvl="1" indent="-360363">
              <a:buFont typeface="Arial"/>
              <a:buChar char="•"/>
            </a:pPr>
            <a:r>
              <a:rPr lang="ja-JP" altLang="en-US" sz="2400" dirty="0" smtClean="0">
                <a:ea typeface="ヒラギノ角ゴ Pro W3"/>
                <a:cs typeface="ヒラギノ角ゴ Pro W3"/>
              </a:rPr>
              <a:t>当日の撮影・収録</a:t>
            </a:r>
            <a:endParaRPr lang="en-US" altLang="ja-JP" sz="2400" dirty="0" smtClean="0">
              <a:ea typeface="ヒラギノ角ゴ Pro W3"/>
              <a:cs typeface="ヒラギノ角ゴ Pro W3"/>
            </a:endParaRPr>
          </a:p>
          <a:p>
            <a:pPr marL="342900" indent="-342900" fontAlgn="base">
              <a:spcBef>
                <a:spcPct val="20000"/>
              </a:spcBef>
              <a:spcAft>
                <a:spcPct val="0"/>
              </a:spcAft>
            </a:pPr>
            <a:endParaRPr lang="ja-JP" altLang="en-US" sz="2400" kern="0" dirty="0" smtClean="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各係</a:t>
            </a:r>
            <a:endParaRPr lang="ja-JP" altLang="en-US" dirty="0"/>
          </a:p>
        </p:txBody>
      </p:sp>
      <p:sp>
        <p:nvSpPr>
          <p:cNvPr id="3" name="コンテンツ プレースホルダ 2"/>
          <p:cNvSpPr>
            <a:spLocks noGrp="1"/>
          </p:cNvSpPr>
          <p:nvPr>
            <p:ph sz="half" idx="1"/>
          </p:nvPr>
        </p:nvSpPr>
        <p:spPr>
          <a:xfrm>
            <a:off x="381000" y="1128713"/>
            <a:ext cx="4335016" cy="4967287"/>
          </a:xfrm>
        </p:spPr>
        <p:txBody>
          <a:bodyPr/>
          <a:lstStyle/>
          <a:p>
            <a:pPr>
              <a:buFont typeface="Arial"/>
              <a:buChar char="•"/>
            </a:pPr>
            <a:r>
              <a:rPr lang="ja-JP" altLang="en-US" dirty="0" smtClean="0"/>
              <a:t>学生担当</a:t>
            </a:r>
            <a:endParaRPr lang="en-US" altLang="ja-JP" dirty="0" smtClean="0"/>
          </a:p>
          <a:p>
            <a:pPr lvl="1">
              <a:buFont typeface="Arial"/>
              <a:buChar char="•"/>
            </a:pPr>
            <a:r>
              <a:rPr lang="ja-JP" altLang="en-US" dirty="0" smtClean="0"/>
              <a:t>統括</a:t>
            </a:r>
            <a:endParaRPr lang="en-US" altLang="ja-JP" dirty="0" smtClean="0"/>
          </a:p>
          <a:p>
            <a:pPr lvl="2">
              <a:buFont typeface="Arial"/>
              <a:buChar char="•"/>
            </a:pPr>
            <a:r>
              <a:rPr lang="ja-JP" altLang="en-US" sz="2200" dirty="0" smtClean="0"/>
              <a:t>梅本</a:t>
            </a:r>
            <a:endParaRPr lang="en-US" altLang="ja-JP" sz="2200" dirty="0" smtClean="0"/>
          </a:p>
          <a:p>
            <a:pPr lvl="1">
              <a:buFont typeface="Arial"/>
              <a:buChar char="•"/>
            </a:pPr>
            <a:r>
              <a:rPr lang="ja-JP" altLang="en-US" dirty="0" smtClean="0"/>
              <a:t>統括補佐</a:t>
            </a:r>
            <a:endParaRPr lang="en-US" altLang="ja-JP" dirty="0" smtClean="0"/>
          </a:p>
          <a:p>
            <a:pPr lvl="2">
              <a:buFont typeface="Arial"/>
              <a:buChar char="•"/>
            </a:pPr>
            <a:r>
              <a:rPr lang="ja-JP" altLang="en-US" sz="2200" dirty="0" smtClean="0"/>
              <a:t>押川</a:t>
            </a:r>
            <a:endParaRPr lang="en-US" altLang="ja-JP" sz="2200" dirty="0" smtClean="0"/>
          </a:p>
          <a:p>
            <a:pPr lvl="1">
              <a:buFont typeface="Arial"/>
              <a:buChar char="•"/>
            </a:pPr>
            <a:r>
              <a:rPr lang="ja-JP" altLang="en-US" dirty="0" smtClean="0"/>
              <a:t>機材班</a:t>
            </a:r>
            <a:endParaRPr lang="en-US" altLang="ja-JP" dirty="0" smtClean="0"/>
          </a:p>
          <a:p>
            <a:pPr lvl="2">
              <a:buFont typeface="Arial"/>
              <a:buChar char="•"/>
            </a:pPr>
            <a:r>
              <a:rPr lang="ja-JP" altLang="en-US" sz="2200" dirty="0" smtClean="0"/>
              <a:t>中岡，林，笹森，三上</a:t>
            </a:r>
            <a:endParaRPr lang="en-US" altLang="ja-JP" sz="2200" dirty="0" smtClean="0"/>
          </a:p>
          <a:p>
            <a:pPr lvl="1">
              <a:buFont typeface="Arial"/>
              <a:buChar char="•"/>
            </a:pPr>
            <a:r>
              <a:rPr lang="en-US" altLang="ja-JP" dirty="0" smtClean="0"/>
              <a:t>Web </a:t>
            </a:r>
            <a:r>
              <a:rPr lang="ja-JP" altLang="en-US" dirty="0" smtClean="0"/>
              <a:t>班</a:t>
            </a:r>
            <a:endParaRPr lang="en-US" altLang="ja-JP" dirty="0" smtClean="0"/>
          </a:p>
          <a:p>
            <a:pPr lvl="2">
              <a:buFont typeface="Arial"/>
              <a:buChar char="•"/>
            </a:pPr>
            <a:r>
              <a:rPr lang="ja-JP" altLang="en-US" sz="2200" dirty="0" smtClean="0"/>
              <a:t>荻原，福士</a:t>
            </a:r>
            <a:endParaRPr lang="en-US" altLang="ja-JP" sz="2200" dirty="0" smtClean="0"/>
          </a:p>
          <a:p>
            <a:pPr lvl="1">
              <a:buFont typeface="Arial"/>
              <a:buChar char="•"/>
            </a:pPr>
            <a:r>
              <a:rPr lang="ja-JP" altLang="en-US" dirty="0" smtClean="0"/>
              <a:t>レクチャ班</a:t>
            </a:r>
            <a:endParaRPr lang="en-US" altLang="ja-JP" dirty="0" smtClean="0"/>
          </a:p>
          <a:p>
            <a:pPr lvl="2">
              <a:buFont typeface="Arial"/>
              <a:buChar char="•"/>
            </a:pPr>
            <a:r>
              <a:rPr lang="ja-JP" altLang="en-US" sz="2200" dirty="0" smtClean="0"/>
              <a:t>藤井，古田</a:t>
            </a:r>
            <a:endParaRPr lang="en-US" altLang="ja-JP" sz="2200" dirty="0" smtClean="0"/>
          </a:p>
          <a:p>
            <a:endParaRPr lang="en-US" altLang="ja-JP" dirty="0" smtClean="0"/>
          </a:p>
        </p:txBody>
      </p:sp>
      <p:sp>
        <p:nvSpPr>
          <p:cNvPr id="5" name="コンテンツ プレースホルダ 4"/>
          <p:cNvSpPr>
            <a:spLocks noGrp="1"/>
          </p:cNvSpPr>
          <p:nvPr>
            <p:ph sz="half" idx="2"/>
          </p:nvPr>
        </p:nvSpPr>
        <p:spPr/>
        <p:txBody>
          <a:bodyPr/>
          <a:lstStyle/>
          <a:p>
            <a:pPr>
              <a:buFont typeface="Arial"/>
              <a:buChar char="•"/>
            </a:pPr>
            <a:r>
              <a:rPr lang="ja-JP" altLang="en-US" dirty="0" smtClean="0"/>
              <a:t>当日の役割</a:t>
            </a:r>
            <a:endParaRPr lang="en-US" altLang="ja-JP" dirty="0" smtClean="0"/>
          </a:p>
          <a:p>
            <a:pPr lvl="1">
              <a:buFont typeface="Arial"/>
              <a:buChar char="•"/>
            </a:pPr>
            <a:r>
              <a:rPr lang="ja-JP" altLang="en-US" dirty="0" smtClean="0"/>
              <a:t>司会</a:t>
            </a:r>
            <a:endParaRPr lang="en-US" altLang="ja-JP" dirty="0" smtClean="0"/>
          </a:p>
          <a:p>
            <a:pPr lvl="2">
              <a:buFont typeface="Arial"/>
              <a:buChar char="•"/>
            </a:pPr>
            <a:r>
              <a:rPr lang="ja-JP" altLang="en-US" sz="2200" dirty="0" smtClean="0"/>
              <a:t>梅本</a:t>
            </a:r>
            <a:r>
              <a:rPr lang="en-US" altLang="ja-JP" sz="2200" dirty="0" smtClean="0"/>
              <a:t>, </a:t>
            </a:r>
            <a:r>
              <a:rPr lang="ja-JP" altLang="en-US" sz="2200" dirty="0" smtClean="0"/>
              <a:t>倉本</a:t>
            </a:r>
            <a:endParaRPr lang="en-US" altLang="ja-JP" sz="2200" dirty="0" smtClean="0"/>
          </a:p>
          <a:p>
            <a:pPr lvl="1">
              <a:buFont typeface="Arial"/>
              <a:buChar char="•"/>
            </a:pPr>
            <a:r>
              <a:rPr lang="ja-JP" altLang="en-US" dirty="0" smtClean="0"/>
              <a:t>講義</a:t>
            </a:r>
            <a:endParaRPr lang="en-US" altLang="ja-JP" dirty="0" smtClean="0"/>
          </a:p>
          <a:p>
            <a:pPr lvl="2">
              <a:buFont typeface="Arial"/>
              <a:buChar char="•"/>
            </a:pPr>
            <a:r>
              <a:rPr lang="en-US" altLang="ja-JP" sz="2200" dirty="0" smtClean="0"/>
              <a:t>???</a:t>
            </a:r>
            <a:r>
              <a:rPr lang="ja-JP" altLang="en-US" sz="2200" dirty="0" err="1" smtClean="0"/>
              <a:t>，</a:t>
            </a:r>
            <a:r>
              <a:rPr lang="ja-JP" altLang="en-US" sz="2200" dirty="0" smtClean="0"/>
              <a:t>レクチャ班</a:t>
            </a:r>
            <a:endParaRPr lang="en-US" altLang="ja-JP" sz="2200" dirty="0" smtClean="0"/>
          </a:p>
          <a:p>
            <a:pPr lvl="1">
              <a:buFont typeface="Arial"/>
              <a:buChar char="•"/>
            </a:pPr>
            <a:r>
              <a:rPr lang="ja-JP" altLang="en-US" dirty="0" smtClean="0"/>
              <a:t>撮影・収録</a:t>
            </a:r>
            <a:endParaRPr lang="en-US" altLang="ja-JP" dirty="0" smtClean="0"/>
          </a:p>
          <a:p>
            <a:pPr lvl="2">
              <a:buFont typeface="Arial"/>
              <a:buChar char="•"/>
            </a:pPr>
            <a:r>
              <a:rPr lang="ja-JP" altLang="en-US" sz="2200" dirty="0" smtClean="0"/>
              <a:t>機材班</a:t>
            </a:r>
            <a:endParaRPr lang="en-US" altLang="ja-JP" sz="2200" dirty="0" smtClean="0"/>
          </a:p>
          <a:p>
            <a:pPr lvl="1">
              <a:buFont typeface="Arial"/>
              <a:buChar char="•"/>
            </a:pPr>
            <a:r>
              <a:rPr lang="ja-JP" altLang="en-US" dirty="0" smtClean="0"/>
              <a:t>写真撮影</a:t>
            </a:r>
            <a:endParaRPr lang="en-US" altLang="ja-JP" dirty="0" smtClean="0"/>
          </a:p>
          <a:p>
            <a:pPr lvl="2">
              <a:buFont typeface="Arial"/>
              <a:buChar char="•"/>
            </a:pPr>
            <a:r>
              <a:rPr lang="en-US" altLang="ja-JP" sz="2200" dirty="0" smtClean="0"/>
              <a:t>Web </a:t>
            </a:r>
            <a:r>
              <a:rPr lang="ja-JP" altLang="en-US" sz="2200" dirty="0" smtClean="0"/>
              <a:t>班</a:t>
            </a:r>
            <a:endParaRPr lang="ja-JP" altLang="en-US" sz="2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Outline</a:t>
            </a:r>
            <a:endParaRPr lang="ja-JP" altLang="en-US" dirty="0"/>
          </a:p>
        </p:txBody>
      </p:sp>
      <p:sp>
        <p:nvSpPr>
          <p:cNvPr id="3" name="コンテンツ プレースホルダ 2"/>
          <p:cNvSpPr>
            <a:spLocks noGrp="1"/>
          </p:cNvSpPr>
          <p:nvPr>
            <p:ph idx="1"/>
          </p:nvPr>
        </p:nvSpPr>
        <p:spPr>
          <a:xfrm>
            <a:off x="407988" y="1049338"/>
            <a:ext cx="6221412" cy="2379662"/>
          </a:xfrm>
        </p:spPr>
        <p:txBody>
          <a:bodyPr/>
          <a:lstStyle/>
          <a:p>
            <a:pPr marL="514350" indent="-514350">
              <a:buFont typeface="+mj-lt"/>
              <a:buAutoNum type="arabicPeriod"/>
            </a:pPr>
            <a:r>
              <a:rPr lang="ja-JP" altLang="en-US" dirty="0" smtClean="0"/>
              <a:t>遠隔授業について</a:t>
            </a:r>
            <a:endParaRPr lang="en-US" altLang="ja-JP" dirty="0" smtClean="0"/>
          </a:p>
          <a:p>
            <a:pPr marL="514350" indent="-514350">
              <a:buFont typeface="+mj-lt"/>
              <a:buAutoNum type="arabicPeriod"/>
            </a:pPr>
            <a:r>
              <a:rPr lang="ja-JP" altLang="en-US" dirty="0" smtClean="0"/>
              <a:t>配線図</a:t>
            </a:r>
            <a:r>
              <a:rPr lang="en-US" altLang="ja-JP" dirty="0" smtClean="0"/>
              <a:t>, </a:t>
            </a:r>
            <a:r>
              <a:rPr lang="ja-JP" altLang="en-US" dirty="0" smtClean="0"/>
              <a:t>ネットワーク環境</a:t>
            </a:r>
            <a:endParaRPr lang="en-US" altLang="ja-JP" dirty="0" smtClean="0"/>
          </a:p>
          <a:p>
            <a:pPr marL="514350" indent="-514350">
              <a:buFont typeface="+mj-lt"/>
              <a:buAutoNum type="arabicPeriod"/>
            </a:pPr>
            <a:r>
              <a:rPr lang="ja-JP" altLang="en-US" dirty="0" smtClean="0"/>
              <a:t>遠隔授業の流れ</a:t>
            </a:r>
            <a:endParaRPr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smtClean="0"/>
              <a:t>接続試験・リハーサル</a:t>
            </a:r>
            <a:endParaRPr lang="ja-JP" altLang="en-US" dirty="0"/>
          </a:p>
        </p:txBody>
      </p:sp>
      <p:sp>
        <p:nvSpPr>
          <p:cNvPr id="6" name="コンテンツ プレースホルダ 5"/>
          <p:cNvSpPr>
            <a:spLocks noGrp="1"/>
          </p:cNvSpPr>
          <p:nvPr>
            <p:ph idx="1"/>
          </p:nvPr>
        </p:nvSpPr>
        <p:spPr>
          <a:xfrm>
            <a:off x="47034" y="1125538"/>
            <a:ext cx="5029200" cy="4967287"/>
          </a:xfrm>
        </p:spPr>
        <p:txBody>
          <a:bodyPr/>
          <a:lstStyle/>
          <a:p>
            <a:pPr>
              <a:buFont typeface="Arial"/>
              <a:buChar char="•"/>
            </a:pPr>
            <a:r>
              <a:rPr lang="ja-JP" altLang="en-US" dirty="0" smtClean="0"/>
              <a:t>接続試験</a:t>
            </a:r>
            <a:endParaRPr lang="en-US" altLang="ja-JP" dirty="0" smtClean="0"/>
          </a:p>
          <a:p>
            <a:pPr lvl="1">
              <a:buFont typeface="Arial"/>
              <a:buChar char="•"/>
            </a:pPr>
            <a:r>
              <a:rPr lang="ja-JP" altLang="en-US" dirty="0" smtClean="0"/>
              <a:t>実際に高校とテレビ会議を接続</a:t>
            </a:r>
            <a:endParaRPr lang="en-US" altLang="ja-JP" dirty="0" smtClean="0"/>
          </a:p>
          <a:p>
            <a:pPr lvl="2">
              <a:buFont typeface="Arial"/>
              <a:buChar char="•"/>
            </a:pPr>
            <a:r>
              <a:rPr lang="ja-JP" altLang="en-US" dirty="0" smtClean="0"/>
              <a:t>顔合わせ</a:t>
            </a:r>
            <a:endParaRPr lang="en-US" altLang="ja-JP" dirty="0" smtClean="0"/>
          </a:p>
          <a:p>
            <a:pPr lvl="1">
              <a:buFont typeface="Arial"/>
              <a:buChar char="•"/>
            </a:pPr>
            <a:r>
              <a:rPr lang="ja-JP" altLang="en-US" dirty="0" smtClean="0"/>
              <a:t>スライドの動作チェック</a:t>
            </a:r>
            <a:endParaRPr lang="en-US" altLang="ja-JP" dirty="0" smtClean="0"/>
          </a:p>
          <a:p>
            <a:pPr lvl="2">
              <a:buFont typeface="Arial"/>
              <a:buChar char="•"/>
            </a:pPr>
            <a:r>
              <a:rPr lang="ja-JP" altLang="en-US" dirty="0" smtClean="0"/>
              <a:t>特にアニメーションの動作</a:t>
            </a:r>
            <a:endParaRPr lang="en-US" altLang="ja-JP" dirty="0" smtClean="0"/>
          </a:p>
          <a:p>
            <a:pPr>
              <a:buFont typeface="Arial"/>
              <a:buChar char="•"/>
            </a:pPr>
            <a:r>
              <a:rPr lang="ja-JP" altLang="en-US" dirty="0" smtClean="0"/>
              <a:t>リハーサル</a:t>
            </a:r>
            <a:endParaRPr lang="en-US" altLang="ja-JP" dirty="0" smtClean="0"/>
          </a:p>
          <a:p>
            <a:pPr lvl="1">
              <a:buFont typeface="Arial"/>
              <a:buChar char="•"/>
            </a:pPr>
            <a:r>
              <a:rPr lang="ja-JP" altLang="en-US" dirty="0" smtClean="0"/>
              <a:t>学生講師のスライドチェック</a:t>
            </a:r>
            <a:endParaRPr lang="ja-JP" altLang="en-US" dirty="0"/>
          </a:p>
        </p:txBody>
      </p:sp>
      <p:pic>
        <p:nvPicPr>
          <p:cNvPr id="4" name="図 3"/>
          <p:cNvPicPr>
            <a:picLocks noChangeAspect="1"/>
          </p:cNvPicPr>
          <p:nvPr/>
        </p:nvPicPr>
        <p:blipFill>
          <a:blip r:embed="rId2" cstate="print"/>
          <a:stretch>
            <a:fillRect/>
          </a:stretch>
        </p:blipFill>
        <p:spPr>
          <a:xfrm>
            <a:off x="5060556" y="732840"/>
            <a:ext cx="3727196" cy="2794000"/>
          </a:xfrm>
          <a:prstGeom prst="rect">
            <a:avLst/>
          </a:prstGeom>
        </p:spPr>
      </p:pic>
      <p:pic>
        <p:nvPicPr>
          <p:cNvPr id="7" name="図 6"/>
          <p:cNvPicPr>
            <a:picLocks noChangeAspect="1"/>
          </p:cNvPicPr>
          <p:nvPr/>
        </p:nvPicPr>
        <p:blipFill>
          <a:blip r:embed="rId3" cstate="print"/>
          <a:stretch>
            <a:fillRect/>
          </a:stretch>
        </p:blipFill>
        <p:spPr>
          <a:xfrm>
            <a:off x="5029200" y="3583568"/>
            <a:ext cx="3778250" cy="283227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smtClean="0"/>
              <a:t>前日準備</a:t>
            </a:r>
            <a:endParaRPr lang="ja-JP" altLang="en-US" dirty="0"/>
          </a:p>
        </p:txBody>
      </p:sp>
      <p:sp>
        <p:nvSpPr>
          <p:cNvPr id="6" name="コンテンツ プレースホルダ 5"/>
          <p:cNvSpPr>
            <a:spLocks noGrp="1"/>
          </p:cNvSpPr>
          <p:nvPr>
            <p:ph idx="1"/>
          </p:nvPr>
        </p:nvSpPr>
        <p:spPr>
          <a:xfrm>
            <a:off x="179388" y="1125538"/>
            <a:ext cx="4849811" cy="4967287"/>
          </a:xfrm>
        </p:spPr>
        <p:txBody>
          <a:bodyPr/>
          <a:lstStyle/>
          <a:p>
            <a:pPr>
              <a:buFont typeface="Arial"/>
              <a:buChar char="•"/>
            </a:pPr>
            <a:r>
              <a:rPr lang="ja-JP" altLang="en-US" dirty="0" smtClean="0"/>
              <a:t>前日準備</a:t>
            </a:r>
            <a:endParaRPr lang="en-US" altLang="ja-JP" dirty="0" smtClean="0"/>
          </a:p>
          <a:p>
            <a:pPr lvl="1">
              <a:buFont typeface="Arial"/>
              <a:buChar char="•"/>
            </a:pPr>
            <a:r>
              <a:rPr lang="ja-JP" altLang="en-US" dirty="0" smtClean="0"/>
              <a:t>全てのセッティングを前日に行う</a:t>
            </a:r>
            <a:endParaRPr lang="en-US" altLang="ja-JP" dirty="0" smtClean="0"/>
          </a:p>
          <a:p>
            <a:pPr>
              <a:buFont typeface="Arial"/>
              <a:buChar char="•"/>
            </a:pPr>
            <a:r>
              <a:rPr lang="ja-JP" altLang="en-US" dirty="0" smtClean="0"/>
              <a:t>アイスブレーキング</a:t>
            </a:r>
            <a:r>
              <a:rPr lang="en-US" altLang="ja-JP" dirty="0" smtClean="0"/>
              <a:t>(2009</a:t>
            </a:r>
            <a:r>
              <a:rPr lang="ja-JP" altLang="en-US" dirty="0" smtClean="0"/>
              <a:t>年度</a:t>
            </a:r>
            <a:r>
              <a:rPr lang="en-US" altLang="ja-JP" dirty="0" smtClean="0"/>
              <a:t>)</a:t>
            </a:r>
            <a:endParaRPr lang="en-US" altLang="ja-JP" dirty="0" smtClean="0"/>
          </a:p>
          <a:p>
            <a:pPr lvl="1">
              <a:buFont typeface="Arial"/>
              <a:buChar char="•"/>
            </a:pPr>
            <a:r>
              <a:rPr lang="ja-JP" altLang="en-US" dirty="0" smtClean="0"/>
              <a:t>高校生にスムーズに授業に入ってもらえるように</a:t>
            </a:r>
            <a:endParaRPr lang="en-US" altLang="ja-JP" dirty="0" smtClean="0"/>
          </a:p>
          <a:p>
            <a:pPr lvl="1">
              <a:buFont typeface="Arial"/>
              <a:buChar char="•"/>
            </a:pPr>
            <a:r>
              <a:rPr lang="ja-JP" altLang="en-US" dirty="0" smtClean="0"/>
              <a:t>アルゴリズム</a:t>
            </a:r>
            <a:r>
              <a:rPr lang="ja-JP" altLang="en-US" dirty="0" smtClean="0"/>
              <a:t>体操</a:t>
            </a:r>
            <a:endParaRPr lang="en-US" altLang="ja-JP" dirty="0" smtClean="0"/>
          </a:p>
        </p:txBody>
      </p:sp>
      <p:pic>
        <p:nvPicPr>
          <p:cNvPr id="9" name="図 8"/>
          <p:cNvPicPr>
            <a:picLocks noChangeAspect="1"/>
          </p:cNvPicPr>
          <p:nvPr/>
        </p:nvPicPr>
        <p:blipFill>
          <a:blip r:embed="rId2" cstate="print"/>
          <a:stretch>
            <a:fillRect/>
          </a:stretch>
        </p:blipFill>
        <p:spPr>
          <a:xfrm>
            <a:off x="5181600" y="3628440"/>
            <a:ext cx="3625850" cy="2718029"/>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5148064" y="836712"/>
            <a:ext cx="3672408" cy="27543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本番</a:t>
            </a:r>
            <a:r>
              <a:rPr lang="ja-JP" altLang="en-US" dirty="0" smtClean="0"/>
              <a:t>当日</a:t>
            </a:r>
            <a:r>
              <a:rPr lang="en-US" altLang="ja-JP" dirty="0" smtClean="0"/>
              <a:t>(2010</a:t>
            </a:r>
            <a:r>
              <a:rPr lang="ja-JP" altLang="en-US" dirty="0" smtClean="0"/>
              <a:t>年度</a:t>
            </a:r>
            <a:r>
              <a:rPr lang="en-US" altLang="ja-JP" dirty="0" smtClean="0"/>
              <a:t>)</a:t>
            </a:r>
            <a:endParaRPr kumimoji="1" lang="ja-JP" altLang="en-US" dirty="0"/>
          </a:p>
        </p:txBody>
      </p:sp>
      <p:sp>
        <p:nvSpPr>
          <p:cNvPr id="3" name="コンテンツ プレースホルダ 2"/>
          <p:cNvSpPr>
            <a:spLocks noGrp="1"/>
          </p:cNvSpPr>
          <p:nvPr>
            <p:ph idx="1"/>
          </p:nvPr>
        </p:nvSpPr>
        <p:spPr>
          <a:xfrm>
            <a:off x="179388" y="836712"/>
            <a:ext cx="5256708" cy="5503862"/>
          </a:xfrm>
        </p:spPr>
        <p:txBody>
          <a:bodyPr/>
          <a:lstStyle/>
          <a:p>
            <a:pPr>
              <a:buFont typeface="Arial"/>
              <a:buChar char="•"/>
            </a:pPr>
            <a:r>
              <a:rPr kumimoji="1" lang="ja-JP" altLang="en-US" dirty="0" smtClean="0"/>
              <a:t>直前準備</a:t>
            </a:r>
            <a:endParaRPr kumimoji="1" lang="en-US" altLang="ja-JP" dirty="0" smtClean="0"/>
          </a:p>
          <a:p>
            <a:pPr lvl="1">
              <a:buFont typeface="Arial"/>
              <a:buChar char="•"/>
            </a:pPr>
            <a:r>
              <a:rPr lang="ja-JP" altLang="en-US" dirty="0" smtClean="0"/>
              <a:t>最終確認</a:t>
            </a:r>
            <a:endParaRPr lang="en-US" altLang="ja-JP" dirty="0" smtClean="0"/>
          </a:p>
          <a:p>
            <a:pPr lvl="2">
              <a:buFont typeface="Arial"/>
              <a:buChar char="•"/>
            </a:pPr>
            <a:r>
              <a:rPr kumimoji="1" lang="ja-JP" altLang="en-US" dirty="0" smtClean="0"/>
              <a:t>各係の役割分担等</a:t>
            </a:r>
            <a:endParaRPr lang="en-US" altLang="ja-JP" dirty="0" smtClean="0"/>
          </a:p>
          <a:p>
            <a:pPr>
              <a:buFont typeface="Arial"/>
              <a:buChar char="•"/>
            </a:pPr>
            <a:r>
              <a:rPr lang="ja-JP" altLang="en-US" dirty="0" smtClean="0"/>
              <a:t>当日スケジュール</a:t>
            </a:r>
            <a:endParaRPr lang="en-US" altLang="ja-JP" dirty="0" smtClean="0"/>
          </a:p>
          <a:p>
            <a:pPr lvl="1">
              <a:buNone/>
            </a:pPr>
            <a:r>
              <a:rPr lang="en-US" altLang="ja-JP" dirty="0" smtClean="0"/>
              <a:t>13:30           </a:t>
            </a:r>
            <a:r>
              <a:rPr lang="ja-JP" altLang="en-US" dirty="0" smtClean="0"/>
              <a:t>北大スタッフ集合</a:t>
            </a:r>
            <a:endParaRPr lang="en-US" altLang="ja-JP" dirty="0" smtClean="0"/>
          </a:p>
          <a:p>
            <a:pPr lvl="1">
              <a:buNone/>
            </a:pPr>
            <a:r>
              <a:rPr lang="en-US" altLang="ja-JP" dirty="0" smtClean="0"/>
              <a:t>14:00           </a:t>
            </a:r>
            <a:r>
              <a:rPr lang="ja-JP" altLang="en-US" dirty="0" smtClean="0"/>
              <a:t>接続開始</a:t>
            </a:r>
            <a:endParaRPr lang="en-US" altLang="ja-JP" dirty="0" smtClean="0"/>
          </a:p>
          <a:p>
            <a:pPr lvl="1">
              <a:buNone/>
            </a:pPr>
            <a:r>
              <a:rPr lang="en-US" altLang="ja-JP" dirty="0" smtClean="0"/>
              <a:t>15:10-15:20 </a:t>
            </a:r>
            <a:r>
              <a:rPr lang="ja-JP" altLang="en-US" dirty="0" smtClean="0"/>
              <a:t>挨拶・</a:t>
            </a:r>
            <a:r>
              <a:rPr lang="en-US" altLang="ja-JP" dirty="0" smtClean="0"/>
              <a:t>Introduction</a:t>
            </a:r>
          </a:p>
          <a:p>
            <a:pPr lvl="1">
              <a:buNone/>
            </a:pPr>
            <a:r>
              <a:rPr lang="en-US" altLang="ja-JP" dirty="0" smtClean="0"/>
              <a:t>15:20-16:00 </a:t>
            </a:r>
            <a:r>
              <a:rPr lang="ja-JP" altLang="en-US" dirty="0" smtClean="0"/>
              <a:t>講義</a:t>
            </a:r>
            <a:r>
              <a:rPr lang="en-US" altLang="ja-JP" dirty="0" smtClean="0"/>
              <a:t> 1 (</a:t>
            </a:r>
            <a:r>
              <a:rPr lang="ja-JP" altLang="en-US" dirty="0" smtClean="0"/>
              <a:t>学生</a:t>
            </a:r>
            <a:r>
              <a:rPr lang="en-US" altLang="ja-JP" dirty="0" smtClean="0"/>
              <a:t> 2 </a:t>
            </a:r>
            <a:r>
              <a:rPr lang="ja-JP" altLang="en-US" dirty="0" smtClean="0"/>
              <a:t>名</a:t>
            </a:r>
            <a:r>
              <a:rPr lang="en-US" altLang="ja-JP" dirty="0" smtClean="0"/>
              <a:t>)</a:t>
            </a:r>
          </a:p>
          <a:p>
            <a:pPr lvl="1">
              <a:buNone/>
            </a:pPr>
            <a:r>
              <a:rPr lang="en-US" altLang="ja-JP" dirty="0" smtClean="0"/>
              <a:t>16:00-16:10 </a:t>
            </a:r>
            <a:r>
              <a:rPr lang="ja-JP" altLang="en-US" dirty="0" smtClean="0"/>
              <a:t>休憩</a:t>
            </a:r>
            <a:endParaRPr lang="en-US" altLang="ja-JP" dirty="0" smtClean="0"/>
          </a:p>
          <a:p>
            <a:pPr lvl="1">
              <a:buNone/>
            </a:pPr>
            <a:r>
              <a:rPr lang="en-US" altLang="ja-JP" dirty="0" smtClean="0"/>
              <a:t>16:10-16:50 </a:t>
            </a:r>
            <a:r>
              <a:rPr lang="ja-JP" altLang="en-US" dirty="0" smtClean="0"/>
              <a:t>講義</a:t>
            </a:r>
            <a:r>
              <a:rPr lang="en-US" altLang="ja-JP" dirty="0" smtClean="0"/>
              <a:t> 2 (</a:t>
            </a:r>
            <a:r>
              <a:rPr lang="ja-JP" altLang="en-US" dirty="0" smtClean="0"/>
              <a:t>講師</a:t>
            </a:r>
            <a:r>
              <a:rPr lang="en-US" altLang="ja-JP" dirty="0" smtClean="0"/>
              <a:t>)</a:t>
            </a:r>
          </a:p>
          <a:p>
            <a:pPr lvl="1">
              <a:buNone/>
            </a:pPr>
            <a:r>
              <a:rPr lang="en-US" altLang="ja-JP" dirty="0" smtClean="0"/>
              <a:t>16:50-17:00 </a:t>
            </a:r>
            <a:r>
              <a:rPr lang="ja-JP" altLang="en-US" dirty="0" smtClean="0"/>
              <a:t>アンケート記入</a:t>
            </a:r>
            <a:endParaRPr lang="en-US" altLang="ja-JP" dirty="0" smtClean="0"/>
          </a:p>
          <a:p>
            <a:pPr lvl="1">
              <a:buNone/>
            </a:pPr>
            <a:r>
              <a:rPr lang="en-US" altLang="ja-JP" dirty="0" smtClean="0"/>
              <a:t>17:00           </a:t>
            </a:r>
            <a:r>
              <a:rPr lang="ja-JP" altLang="en-US" dirty="0" smtClean="0"/>
              <a:t>終了</a:t>
            </a:r>
            <a:endParaRPr lang="en-US" altLang="ja-JP" dirty="0" smtClean="0"/>
          </a:p>
        </p:txBody>
      </p:sp>
      <p:pic>
        <p:nvPicPr>
          <p:cNvPr id="4" name="Picture 2"/>
          <p:cNvPicPr>
            <a:picLocks noChangeAspect="1" noChangeArrowheads="1"/>
          </p:cNvPicPr>
          <p:nvPr/>
        </p:nvPicPr>
        <p:blipFill>
          <a:blip r:embed="rId2" cstate="print"/>
          <a:srcRect/>
          <a:stretch>
            <a:fillRect/>
          </a:stretch>
        </p:blipFill>
        <p:spPr bwMode="auto">
          <a:xfrm>
            <a:off x="5400601" y="846095"/>
            <a:ext cx="3635895" cy="272692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364088" y="3717032"/>
            <a:ext cx="3648405"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今年度の経過と予定</a:t>
            </a:r>
            <a:endParaRPr lang="ja-JP" altLang="en-US" dirty="0"/>
          </a:p>
        </p:txBody>
      </p:sp>
      <p:sp>
        <p:nvSpPr>
          <p:cNvPr id="3" name="コンテンツ プレースホルダ 2"/>
          <p:cNvSpPr>
            <a:spLocks noGrp="1"/>
          </p:cNvSpPr>
          <p:nvPr>
            <p:ph idx="1"/>
          </p:nvPr>
        </p:nvSpPr>
        <p:spPr>
          <a:xfrm>
            <a:off x="179389" y="811826"/>
            <a:ext cx="4392612" cy="5957887"/>
          </a:xfrm>
        </p:spPr>
        <p:txBody>
          <a:bodyPr/>
          <a:lstStyle/>
          <a:p>
            <a:pPr>
              <a:buFont typeface="Arial"/>
              <a:buChar char="•"/>
            </a:pPr>
            <a:r>
              <a:rPr lang="en-US" altLang="ja-JP" dirty="0" smtClean="0"/>
              <a:t>9 </a:t>
            </a:r>
            <a:r>
              <a:rPr lang="ja-JP" altLang="en-US" dirty="0" smtClean="0"/>
              <a:t>月</a:t>
            </a:r>
            <a:r>
              <a:rPr lang="en-US" altLang="ja-JP" dirty="0" smtClean="0"/>
              <a:t> </a:t>
            </a:r>
            <a:r>
              <a:rPr lang="en-US" altLang="ja-JP" dirty="0" smtClean="0"/>
              <a:t>11</a:t>
            </a:r>
            <a:r>
              <a:rPr lang="en-US" altLang="ja-JP" dirty="0" smtClean="0"/>
              <a:t> </a:t>
            </a:r>
            <a:r>
              <a:rPr lang="ja-JP" altLang="en-US" dirty="0" smtClean="0"/>
              <a:t>日</a:t>
            </a:r>
            <a:endParaRPr lang="en-US" altLang="ja-JP" dirty="0" smtClean="0"/>
          </a:p>
          <a:p>
            <a:pPr lvl="1">
              <a:buFont typeface="Arial"/>
              <a:buChar char="•"/>
            </a:pPr>
            <a:r>
              <a:rPr lang="ja-JP" altLang="en-US" dirty="0" smtClean="0"/>
              <a:t>第</a:t>
            </a:r>
            <a:r>
              <a:rPr lang="en-US" altLang="ja-JP" dirty="0" smtClean="0"/>
              <a:t> 1 </a:t>
            </a:r>
            <a:r>
              <a:rPr lang="ja-JP" altLang="en-US" dirty="0" smtClean="0"/>
              <a:t>回ミーティング</a:t>
            </a:r>
            <a:endParaRPr lang="en-US" altLang="ja-JP" dirty="0" smtClean="0"/>
          </a:p>
          <a:p>
            <a:pPr lvl="2">
              <a:buFont typeface="Arial"/>
              <a:buChar char="•"/>
            </a:pPr>
            <a:r>
              <a:rPr lang="ja-JP" altLang="en-US" dirty="0" smtClean="0"/>
              <a:t>各係決め</a:t>
            </a:r>
            <a:endParaRPr lang="en-US" altLang="ja-JP" dirty="0" smtClean="0"/>
          </a:p>
          <a:p>
            <a:pPr>
              <a:buFont typeface="Arial"/>
              <a:buChar char="•"/>
            </a:pPr>
            <a:r>
              <a:rPr lang="en-US" altLang="ja-JP" dirty="0" smtClean="0"/>
              <a:t>11 </a:t>
            </a:r>
            <a:r>
              <a:rPr lang="ja-JP" altLang="en-US" dirty="0" smtClean="0"/>
              <a:t>月</a:t>
            </a:r>
            <a:r>
              <a:rPr lang="en-US" altLang="ja-JP" dirty="0" smtClean="0"/>
              <a:t> </a:t>
            </a:r>
            <a:r>
              <a:rPr lang="en-US" altLang="ja-JP" dirty="0" smtClean="0"/>
              <a:t>11 </a:t>
            </a:r>
            <a:r>
              <a:rPr lang="ja-JP" altLang="en-US" dirty="0" smtClean="0"/>
              <a:t>日</a:t>
            </a:r>
            <a:endParaRPr lang="en-US" altLang="ja-JP" dirty="0" smtClean="0"/>
          </a:p>
          <a:p>
            <a:pPr marL="817563" lvl="1" indent="-360363">
              <a:buFont typeface="Arial"/>
              <a:buChar char="•"/>
            </a:pPr>
            <a:r>
              <a:rPr lang="ja-JP" altLang="en-US" dirty="0" smtClean="0"/>
              <a:t>直前準備</a:t>
            </a:r>
            <a:endParaRPr lang="en-US" altLang="ja-JP" dirty="0" smtClean="0"/>
          </a:p>
          <a:p>
            <a:pPr marL="817563" lvl="1" indent="-360363">
              <a:buFont typeface="Arial"/>
              <a:buChar char="•"/>
            </a:pPr>
            <a:r>
              <a:rPr lang="ja-JP" altLang="en-US" dirty="0" smtClean="0"/>
              <a:t>本番</a:t>
            </a:r>
            <a:endParaRPr lang="en-US" altLang="ja-JP" dirty="0" smtClean="0"/>
          </a:p>
          <a:p>
            <a:pPr marL="360363" indent="-360363">
              <a:buFont typeface="Arial"/>
              <a:buChar char="•"/>
            </a:pPr>
            <a:r>
              <a:rPr lang="en-US" altLang="ja-JP" dirty="0" smtClean="0"/>
              <a:t>11 </a:t>
            </a:r>
            <a:r>
              <a:rPr lang="ja-JP" altLang="en-US" dirty="0" smtClean="0"/>
              <a:t>月中</a:t>
            </a:r>
            <a:endParaRPr lang="en-US" altLang="ja-JP" dirty="0" smtClean="0"/>
          </a:p>
          <a:p>
            <a:pPr marL="817563" lvl="1" indent="-360363">
              <a:buFont typeface="Arial"/>
              <a:buChar char="•"/>
            </a:pPr>
            <a:r>
              <a:rPr lang="ja-JP" altLang="en-US" dirty="0" smtClean="0"/>
              <a:t>授業ビデオ</a:t>
            </a:r>
            <a:r>
              <a:rPr lang="en-US" altLang="ja-JP" dirty="0" smtClean="0"/>
              <a:t>, </a:t>
            </a:r>
            <a:r>
              <a:rPr lang="ja-JP" altLang="en-US" dirty="0" smtClean="0"/>
              <a:t>スライドのアップロード</a:t>
            </a:r>
            <a:endParaRPr lang="en-US" altLang="ja-JP" dirty="0" smtClean="0"/>
          </a:p>
          <a:p>
            <a:pPr marL="817563" lvl="1" indent="-360363">
              <a:buFont typeface="Arial"/>
              <a:buChar char="•"/>
            </a:pPr>
            <a:r>
              <a:rPr lang="ja-JP" altLang="en-US" dirty="0" smtClean="0"/>
              <a:t>アンケート集計</a:t>
            </a:r>
            <a:endParaRPr lang="en-US" altLang="ja-JP" dirty="0" smtClean="0"/>
          </a:p>
          <a:p>
            <a:pPr marL="817563" lvl="1" indent="-360363">
              <a:buFont typeface="Arial"/>
              <a:buChar char="•"/>
            </a:pPr>
            <a:endParaRPr lang="en-US" altLang="ja-JP"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アンケート</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hlinkClick r:id="rId2"/>
              </a:rPr>
              <a:t>http://www.ep.sci.hokudai.ac.jp/~mosir/work/2010/ohgaki/question/</a:t>
            </a:r>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a:t>
            </a:r>
            <a:endParaRPr lang="ja-JP" altLang="en-US" dirty="0"/>
          </a:p>
        </p:txBody>
      </p:sp>
      <p:sp>
        <p:nvSpPr>
          <p:cNvPr id="3" name="コンテンツ プレースホルダ 2"/>
          <p:cNvSpPr>
            <a:spLocks noGrp="1"/>
          </p:cNvSpPr>
          <p:nvPr>
            <p:ph idx="1"/>
          </p:nvPr>
        </p:nvSpPr>
        <p:spPr>
          <a:xfrm>
            <a:off x="179388" y="625280"/>
            <a:ext cx="8785225" cy="5562600"/>
          </a:xfrm>
        </p:spPr>
        <p:txBody>
          <a:bodyPr/>
          <a:lstStyle/>
          <a:p>
            <a:pPr>
              <a:buFont typeface="Arial"/>
              <a:buChar char="•"/>
            </a:pPr>
            <a:r>
              <a:rPr lang="ja-JP" altLang="en-US" dirty="0" smtClean="0"/>
              <a:t>遠隔授業</a:t>
            </a:r>
            <a:endParaRPr lang="en-US" altLang="ja-JP" dirty="0" smtClean="0"/>
          </a:p>
          <a:p>
            <a:pPr lvl="1">
              <a:buFont typeface="Arial"/>
              <a:buChar char="•"/>
            </a:pPr>
            <a:r>
              <a:rPr lang="ja-JP" altLang="en-US" dirty="0" smtClean="0"/>
              <a:t>高校生</a:t>
            </a:r>
            <a:r>
              <a:rPr lang="en-US" altLang="ja-JP" dirty="0" smtClean="0"/>
              <a:t>: </a:t>
            </a:r>
            <a:r>
              <a:rPr lang="ja-JP" altLang="en-US" dirty="0" smtClean="0"/>
              <a:t>最先端の研究を身近に感じてもらう</a:t>
            </a:r>
            <a:endParaRPr lang="en-US" altLang="ja-JP" dirty="0" smtClean="0"/>
          </a:p>
          <a:p>
            <a:pPr lvl="1">
              <a:buFont typeface="Arial"/>
              <a:buChar char="•"/>
            </a:pPr>
            <a:r>
              <a:rPr lang="ja-JP" altLang="en-US" dirty="0" smtClean="0"/>
              <a:t>大学生</a:t>
            </a:r>
            <a:r>
              <a:rPr lang="en-US" altLang="ja-JP" dirty="0" smtClean="0"/>
              <a:t>: </a:t>
            </a:r>
            <a:r>
              <a:rPr lang="ja-JP" altLang="en-US" dirty="0" smtClean="0"/>
              <a:t>配信方法や授業の作り方を学ぶ</a:t>
            </a:r>
            <a:endParaRPr lang="en-US" altLang="ja-JP" dirty="0" smtClean="0"/>
          </a:p>
          <a:p>
            <a:pPr>
              <a:buFont typeface="Arial"/>
              <a:buChar char="•"/>
            </a:pPr>
            <a:r>
              <a:rPr lang="ja-JP" altLang="en-US" dirty="0" smtClean="0"/>
              <a:t>システム</a:t>
            </a:r>
            <a:endParaRPr lang="en-US" altLang="ja-JP" dirty="0" smtClean="0"/>
          </a:p>
          <a:p>
            <a:pPr lvl="1">
              <a:buFont typeface="Arial"/>
              <a:buChar char="•"/>
            </a:pPr>
            <a:r>
              <a:rPr lang="en-US" altLang="ja-JP" dirty="0" smtClean="0"/>
              <a:t>1 </a:t>
            </a:r>
            <a:r>
              <a:rPr lang="ja-JP" altLang="en-US" dirty="0" smtClean="0"/>
              <a:t>回目は</a:t>
            </a:r>
            <a:r>
              <a:rPr lang="en-US" altLang="ja-JP" dirty="0" smtClean="0"/>
              <a:t> DVTS, JGN </a:t>
            </a:r>
            <a:r>
              <a:rPr lang="ja-JP" altLang="en-US" dirty="0" smtClean="0"/>
              <a:t>を利用</a:t>
            </a:r>
            <a:endParaRPr lang="en-US" altLang="ja-JP" dirty="0" smtClean="0"/>
          </a:p>
          <a:p>
            <a:pPr lvl="1">
              <a:buFont typeface="Arial"/>
              <a:buChar char="•"/>
            </a:pPr>
            <a:r>
              <a:rPr lang="en-US" altLang="ja-JP" dirty="0" smtClean="0"/>
              <a:t>2 </a:t>
            </a:r>
            <a:r>
              <a:rPr lang="ja-JP" altLang="en-US" dirty="0" smtClean="0"/>
              <a:t>回目以降はテレビ会議システム</a:t>
            </a:r>
            <a:r>
              <a:rPr lang="en-US" altLang="ja-JP" dirty="0" smtClean="0"/>
              <a:t>, SINET </a:t>
            </a:r>
            <a:r>
              <a:rPr lang="ja-JP" altLang="en-US" dirty="0" smtClean="0"/>
              <a:t>を利用</a:t>
            </a:r>
            <a:endParaRPr lang="en-US" altLang="ja-JP" dirty="0" smtClean="0"/>
          </a:p>
          <a:p>
            <a:pPr>
              <a:buFont typeface="Arial"/>
              <a:buChar char="•"/>
            </a:pPr>
            <a:r>
              <a:rPr lang="ja-JP" altLang="en-US" dirty="0" smtClean="0"/>
              <a:t>遠隔授業の流れ</a:t>
            </a:r>
            <a:endParaRPr lang="en-US" altLang="ja-JP" dirty="0" smtClean="0"/>
          </a:p>
          <a:p>
            <a:pPr lvl="1">
              <a:buFont typeface="Arial"/>
              <a:buChar char="•"/>
            </a:pPr>
            <a:r>
              <a:rPr lang="ja-JP" altLang="en-US" dirty="0" smtClean="0"/>
              <a:t>始動は約</a:t>
            </a:r>
            <a:r>
              <a:rPr lang="en-US" altLang="ja-JP" dirty="0" smtClean="0"/>
              <a:t> 2 </a:t>
            </a:r>
            <a:r>
              <a:rPr lang="ja-JP" altLang="en-US" dirty="0" smtClean="0"/>
              <a:t>ヶ月前</a:t>
            </a:r>
            <a:endParaRPr lang="en-US" altLang="ja-JP" dirty="0" smtClean="0"/>
          </a:p>
          <a:p>
            <a:pPr lvl="2">
              <a:buFont typeface="Arial"/>
              <a:buChar char="•"/>
            </a:pPr>
            <a:r>
              <a:rPr lang="ja-JP" altLang="en-US" dirty="0" smtClean="0"/>
              <a:t>開始当初は</a:t>
            </a:r>
            <a:r>
              <a:rPr lang="en-US" altLang="ja-JP" dirty="0" smtClean="0"/>
              <a:t> 5 </a:t>
            </a:r>
            <a:r>
              <a:rPr lang="ja-JP" altLang="en-US" dirty="0" smtClean="0"/>
              <a:t>ヶ月前</a:t>
            </a:r>
            <a:endParaRPr lang="en-US" altLang="ja-JP" dirty="0" smtClean="0"/>
          </a:p>
          <a:p>
            <a:pPr lvl="2">
              <a:buFont typeface="Arial"/>
              <a:buChar char="•"/>
            </a:pPr>
            <a:r>
              <a:rPr lang="ja-JP" altLang="en-US" dirty="0" smtClean="0"/>
              <a:t>ノウハウが蓄積されてきている</a:t>
            </a:r>
            <a:r>
              <a:rPr lang="ja-JP" altLang="en-US" dirty="0" smtClean="0"/>
              <a:t>証拠</a:t>
            </a:r>
            <a:endParaRPr lang="en-US" altLang="ja-JP" dirty="0" smtClean="0"/>
          </a:p>
          <a:p>
            <a:pPr>
              <a:buFont typeface="Arial"/>
              <a:buChar char="•"/>
            </a:pPr>
            <a:r>
              <a:rPr lang="ja-JP" altLang="en-US" dirty="0" smtClean="0"/>
              <a:t>これまで</a:t>
            </a:r>
            <a:r>
              <a:rPr lang="ja-JP" altLang="en-US" dirty="0" smtClean="0"/>
              <a:t>満足度の高い授業を提供してきた</a:t>
            </a:r>
            <a:endParaRPr lang="en-US" altLang="ja-JP" dirty="0" smtClean="0"/>
          </a:p>
          <a:p>
            <a:pPr lvl="2">
              <a:buNone/>
            </a:pPr>
            <a:endParaRPr lang="en-US" altLang="ja-JP"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参考文献</a:t>
            </a:r>
            <a:endParaRPr kumimoji="1" lang="ja-JP" altLang="en-US" dirty="0"/>
          </a:p>
        </p:txBody>
      </p:sp>
      <p:sp>
        <p:nvSpPr>
          <p:cNvPr id="3" name="コンテンツ プレースホルダ 2"/>
          <p:cNvSpPr>
            <a:spLocks noGrp="1"/>
          </p:cNvSpPr>
          <p:nvPr>
            <p:ph idx="1"/>
          </p:nvPr>
        </p:nvSpPr>
        <p:spPr/>
        <p:txBody>
          <a:bodyPr/>
          <a:lstStyle/>
          <a:p>
            <a:pPr>
              <a:buFont typeface="Arial"/>
              <a:buChar char="•"/>
            </a:pPr>
            <a:r>
              <a:rPr kumimoji="1" lang="ja-JP" altLang="en-US" sz="2200" dirty="0" smtClean="0"/>
              <a:t>中神雄一</a:t>
            </a:r>
            <a:r>
              <a:rPr kumimoji="1" lang="en-US" altLang="ja-JP" sz="2200" dirty="0" smtClean="0"/>
              <a:t>, </a:t>
            </a:r>
            <a:r>
              <a:rPr kumimoji="1" lang="ja-JP" altLang="en-US" sz="2200" dirty="0" smtClean="0"/>
              <a:t>大島修</a:t>
            </a:r>
            <a:r>
              <a:rPr kumimoji="1" lang="en-US" altLang="ja-JP" sz="2200" dirty="0" smtClean="0"/>
              <a:t>, </a:t>
            </a:r>
            <a:r>
              <a:rPr kumimoji="1" lang="ja-JP" altLang="en-US" sz="2200" dirty="0" smtClean="0"/>
              <a:t>杉山耕一朗</a:t>
            </a:r>
            <a:r>
              <a:rPr kumimoji="1" lang="en-US" altLang="ja-JP" sz="2200" dirty="0" smtClean="0"/>
              <a:t>, </a:t>
            </a:r>
            <a:r>
              <a:rPr kumimoji="1" lang="ja-JP" altLang="en-US" sz="2200" dirty="0" smtClean="0"/>
              <a:t>川端善仁</a:t>
            </a:r>
            <a:r>
              <a:rPr kumimoji="1" lang="en-US" altLang="ja-JP" sz="2200" dirty="0" smtClean="0"/>
              <a:t>, </a:t>
            </a:r>
            <a:r>
              <a:rPr kumimoji="1" lang="ja-JP" altLang="en-US" sz="2200" dirty="0" smtClean="0"/>
              <a:t>佐藤光一郎</a:t>
            </a:r>
            <a:r>
              <a:rPr kumimoji="1" lang="en-US" altLang="ja-JP" sz="2200" dirty="0" smtClean="0"/>
              <a:t>, </a:t>
            </a:r>
            <a:r>
              <a:rPr kumimoji="1" lang="ja-JP" altLang="en-US" sz="2200" dirty="0" smtClean="0"/>
              <a:t>小林和真</a:t>
            </a:r>
            <a:r>
              <a:rPr kumimoji="1" lang="en-US" altLang="ja-JP" sz="2200" dirty="0" smtClean="0"/>
              <a:t>, </a:t>
            </a:r>
            <a:r>
              <a:rPr kumimoji="1" lang="ja-JP" altLang="en-US" sz="2200" dirty="0" smtClean="0"/>
              <a:t>笹川浩達</a:t>
            </a:r>
            <a:r>
              <a:rPr kumimoji="1" lang="en-US" altLang="ja-JP" sz="2200" dirty="0" smtClean="0"/>
              <a:t>, </a:t>
            </a:r>
            <a:r>
              <a:rPr kumimoji="1" lang="ja-JP" altLang="en-US" sz="2200" dirty="0" smtClean="0"/>
              <a:t>小高正嗣</a:t>
            </a:r>
            <a:r>
              <a:rPr kumimoji="1" lang="en-US" altLang="ja-JP" sz="2200" dirty="0" smtClean="0"/>
              <a:t>, </a:t>
            </a:r>
            <a:r>
              <a:rPr kumimoji="1" lang="ja-JP" altLang="en-US" sz="2200" dirty="0" smtClean="0"/>
              <a:t>倉本圭</a:t>
            </a:r>
            <a:r>
              <a:rPr kumimoji="1" lang="en-US" altLang="ja-JP" sz="2200" dirty="0" smtClean="0"/>
              <a:t>, </a:t>
            </a:r>
            <a:r>
              <a:rPr kumimoji="1" lang="en-US" altLang="ja-JP" sz="2200" dirty="0" err="1" smtClean="0"/>
              <a:t>Mosir</a:t>
            </a:r>
            <a:r>
              <a:rPr kumimoji="1" lang="en-US" altLang="ja-JP" sz="2200" dirty="0" smtClean="0"/>
              <a:t> </a:t>
            </a:r>
            <a:r>
              <a:rPr kumimoji="1" lang="ja-JP" altLang="en-US" sz="2200" dirty="0" smtClean="0"/>
              <a:t>プロジェクト</a:t>
            </a:r>
            <a:r>
              <a:rPr kumimoji="1" lang="en-US" altLang="ja-JP" sz="2200" dirty="0" smtClean="0"/>
              <a:t>, 2003,</a:t>
            </a:r>
            <a:r>
              <a:rPr kumimoji="1" lang="ja-JP" altLang="en-US" sz="2200" dirty="0" smtClean="0"/>
              <a:t>「惑星科学を題材した高大連携双方向遠隔授業の実践」</a:t>
            </a:r>
            <a:r>
              <a:rPr kumimoji="1" lang="en-US" altLang="ja-JP" sz="2200" dirty="0" smtClean="0"/>
              <a:t>, </a:t>
            </a:r>
            <a:r>
              <a:rPr kumimoji="1" lang="ja-JP" altLang="en-US" sz="2200" dirty="0" smtClean="0"/>
              <a:t>遊星人</a:t>
            </a:r>
            <a:r>
              <a:rPr kumimoji="1" lang="en-US" altLang="ja-JP" sz="2200" dirty="0" smtClean="0"/>
              <a:t>(</a:t>
            </a:r>
            <a:r>
              <a:rPr kumimoji="1" lang="ja-JP" altLang="en-US" sz="2200" dirty="0" smtClean="0"/>
              <a:t>日本惑星科学会誌</a:t>
            </a:r>
            <a:r>
              <a:rPr kumimoji="1" lang="en-US" altLang="ja-JP" sz="2200" dirty="0" smtClean="0"/>
              <a:t>), Vol. 12, </a:t>
            </a:r>
            <a:r>
              <a:rPr lang="en-US" altLang="ja-JP" sz="2200" dirty="0" smtClean="0"/>
              <a:t>80--88.</a:t>
            </a:r>
            <a:endParaRPr kumimoji="1" lang="en-US" altLang="ja-JP" sz="2200" dirty="0" smtClean="0"/>
          </a:p>
          <a:p>
            <a:pPr>
              <a:buFont typeface="Arial"/>
              <a:buChar char="•"/>
            </a:pPr>
            <a:r>
              <a:rPr lang="ja-JP" altLang="en-US" sz="2200" dirty="0" smtClean="0"/>
              <a:t>北大 </a:t>
            </a:r>
            <a:r>
              <a:rPr lang="en-US" altLang="ja-JP" sz="2200" dirty="0" smtClean="0"/>
              <a:t>- </a:t>
            </a:r>
            <a:r>
              <a:rPr lang="ja-JP" altLang="en-US" sz="2200" dirty="0" smtClean="0"/>
              <a:t>大垣東高校間 双方向遠隔授業プロジェクト </a:t>
            </a:r>
            <a:r>
              <a:rPr lang="en-US" altLang="ja-JP" sz="2200" dirty="0" smtClean="0"/>
              <a:t>2010 </a:t>
            </a:r>
            <a:r>
              <a:rPr lang="en-US" altLang="ja-JP" sz="2200" dirty="0" smtClean="0">
                <a:hlinkClick r:id="rId2"/>
              </a:rPr>
              <a:t>http</a:t>
            </a:r>
            <a:r>
              <a:rPr lang="en-US" altLang="ja-JP" sz="2200" dirty="0" smtClean="0">
                <a:hlinkClick r:id="rId2"/>
              </a:rPr>
              <a:t>://www.ep.sci.hokudai.ac.jp/~</a:t>
            </a:r>
            <a:r>
              <a:rPr lang="en-US" altLang="ja-JP" sz="2200" dirty="0" smtClean="0">
                <a:hlinkClick r:id="rId2"/>
              </a:rPr>
              <a:t>mosir/work/2010/ohgaki/index.html</a:t>
            </a:r>
            <a:endParaRPr lang="en-US" altLang="ja-JP" sz="2200" dirty="0" smtClean="0"/>
          </a:p>
          <a:p>
            <a:pPr>
              <a:buFont typeface="Arial"/>
              <a:buChar char="•"/>
            </a:pPr>
            <a:r>
              <a:rPr lang="ja-JP" altLang="en-US" sz="2200" dirty="0" smtClean="0"/>
              <a:t>堺正太朗</a:t>
            </a:r>
            <a:r>
              <a:rPr lang="en-US" altLang="ja-JP" sz="2200" dirty="0" smtClean="0"/>
              <a:t>, 2010,</a:t>
            </a:r>
            <a:r>
              <a:rPr lang="ja-JP" altLang="en-US" sz="2200" dirty="0" smtClean="0"/>
              <a:t> </a:t>
            </a:r>
            <a:r>
              <a:rPr lang="ja-JP" altLang="en-US" sz="2200" dirty="0" smtClean="0"/>
              <a:t>北大 </a:t>
            </a:r>
            <a:r>
              <a:rPr lang="en-US" altLang="ja-JP" sz="2200" dirty="0" smtClean="0"/>
              <a:t>- </a:t>
            </a:r>
            <a:r>
              <a:rPr lang="ja-JP" altLang="en-US" sz="2200" dirty="0" smtClean="0"/>
              <a:t>大垣東</a:t>
            </a:r>
            <a:r>
              <a:rPr lang="ja-JP" altLang="en-US" sz="2200" dirty="0" smtClean="0"/>
              <a:t>高校間双方向</a:t>
            </a:r>
            <a:r>
              <a:rPr lang="ja-JP" altLang="en-US" sz="2200" dirty="0" smtClean="0"/>
              <a:t>遠隔授業</a:t>
            </a:r>
            <a:r>
              <a:rPr lang="ja-JP" altLang="en-US" sz="2200" dirty="0" smtClean="0"/>
              <a:t>プロジェクトについて</a:t>
            </a:r>
            <a:r>
              <a:rPr lang="en-US" altLang="ja-JP" sz="2200" dirty="0" smtClean="0">
                <a:hlinkClick r:id="rId3"/>
              </a:rPr>
              <a:t>http</a:t>
            </a:r>
            <a:r>
              <a:rPr lang="en-US" altLang="ja-JP" sz="2200" dirty="0" smtClean="0">
                <a:hlinkClick r:id="rId3"/>
              </a:rPr>
              <a:t>://</a:t>
            </a:r>
            <a:r>
              <a:rPr lang="en-US" altLang="ja-JP" sz="2200" dirty="0" smtClean="0">
                <a:hlinkClick r:id="rId3"/>
              </a:rPr>
              <a:t>www.ep.sci.hokudai.ac.jp</a:t>
            </a:r>
            <a:r>
              <a:rPr lang="en-US" altLang="ja-JP" sz="2200" dirty="0" smtClean="0">
                <a:hlinkClick r:id="rId3"/>
              </a:rPr>
              <a:t>/~epnetfan/zagaku/2010/1105/pub/</a:t>
            </a:r>
            <a:endParaRPr lang="en-US" altLang="ja-JP" sz="2200" dirty="0" smtClean="0"/>
          </a:p>
          <a:p>
            <a:pPr>
              <a:buFont typeface="Arial"/>
              <a:buChar char="•"/>
            </a:pPr>
            <a:endParaRPr lang="en-US" altLang="ja-JP" sz="2200" dirty="0" smtClean="0"/>
          </a:p>
          <a:p>
            <a:endParaRPr kumimoji="1" lang="en-US" altLang="ja-JP" sz="2200" dirty="0" smtClean="0"/>
          </a:p>
          <a:p>
            <a:endParaRPr kumimoji="1" lang="ja-JP" altLang="en-US" sz="2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endParaRPr lang="ja-JP" altLang="en-US" dirty="0"/>
          </a:p>
        </p:txBody>
      </p:sp>
      <p:sp>
        <p:nvSpPr>
          <p:cNvPr id="6" name="コンテンツ プレースホルダ 5"/>
          <p:cNvSpPr>
            <a:spLocks noGrp="1"/>
          </p:cNvSpPr>
          <p:nvPr>
            <p:ph idx="1"/>
          </p:nvPr>
        </p:nvSpPr>
        <p:spPr>
          <a:xfrm>
            <a:off x="2590800" y="2954338"/>
            <a:ext cx="4191000" cy="931862"/>
          </a:xfrm>
        </p:spPr>
        <p:txBody>
          <a:bodyPr/>
          <a:lstStyle/>
          <a:p>
            <a:r>
              <a:rPr lang="ja-JP" altLang="en-US" sz="3600" dirty="0" smtClean="0"/>
              <a:t>遠隔授業について</a:t>
            </a:r>
            <a:endParaRPr lang="ja-JP" alt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遠隔授業プロジェクトとは</a:t>
            </a:r>
            <a:endParaRPr kumimoji="1" lang="ja-JP" altLang="en-US" dirty="0"/>
          </a:p>
        </p:txBody>
      </p:sp>
      <p:sp>
        <p:nvSpPr>
          <p:cNvPr id="3" name="コンテンツ プレースホルダ 2"/>
          <p:cNvSpPr>
            <a:spLocks noGrp="1"/>
          </p:cNvSpPr>
          <p:nvPr>
            <p:ph idx="1"/>
          </p:nvPr>
        </p:nvSpPr>
        <p:spPr>
          <a:xfrm>
            <a:off x="179388" y="1143000"/>
            <a:ext cx="8785225" cy="4967287"/>
          </a:xfrm>
        </p:spPr>
        <p:txBody>
          <a:bodyPr/>
          <a:lstStyle/>
          <a:p>
            <a:pPr>
              <a:buFont typeface="Arial"/>
              <a:buChar char="•"/>
            </a:pPr>
            <a:r>
              <a:rPr lang="ja-JP" altLang="en-US" dirty="0" smtClean="0"/>
              <a:t>高品位な映像</a:t>
            </a:r>
            <a:r>
              <a:rPr lang="en-US" altLang="ja-JP" dirty="0" smtClean="0"/>
              <a:t>/</a:t>
            </a:r>
            <a:r>
              <a:rPr lang="ja-JP" altLang="en-US" dirty="0" smtClean="0"/>
              <a:t>音声を双方向にやり取りしながら</a:t>
            </a:r>
            <a:r>
              <a:rPr lang="en-US" altLang="ja-JP" dirty="0" smtClean="0"/>
              <a:t>, </a:t>
            </a:r>
            <a:r>
              <a:rPr lang="ja-JP" altLang="en-US" dirty="0" smtClean="0"/>
              <a:t>研究の最先端から高校へ授業を直接届けることを目的として発足</a:t>
            </a:r>
            <a:endParaRPr lang="en-US" altLang="ja-JP" dirty="0" smtClean="0"/>
          </a:p>
          <a:p>
            <a:pPr>
              <a:buFont typeface="Arial"/>
              <a:buChar char="•"/>
            </a:pPr>
            <a:r>
              <a:rPr lang="ja-JP" altLang="en-US" dirty="0" smtClean="0"/>
              <a:t>日本では初の試み</a:t>
            </a:r>
            <a:endParaRPr kumimoji="1" lang="en-US" altLang="ja-JP" dirty="0" smtClean="0"/>
          </a:p>
          <a:p>
            <a:pPr>
              <a:buFont typeface="Arial"/>
              <a:buChar char="•"/>
            </a:pPr>
            <a:r>
              <a:rPr lang="en-US" altLang="ja-JP" dirty="0" smtClean="0"/>
              <a:t>MOSIR</a:t>
            </a:r>
            <a:r>
              <a:rPr kumimoji="1" lang="en-US" altLang="ja-JP" dirty="0" smtClean="0"/>
              <a:t> </a:t>
            </a:r>
            <a:r>
              <a:rPr kumimoji="1" lang="ja-JP" altLang="en-US" dirty="0" smtClean="0"/>
              <a:t>の活動の</a:t>
            </a:r>
            <a:r>
              <a:rPr lang="en-US" altLang="ja-JP" dirty="0" smtClean="0"/>
              <a:t> 1 </a:t>
            </a:r>
            <a:r>
              <a:rPr kumimoji="1" lang="ja-JP" altLang="en-US" dirty="0" smtClean="0"/>
              <a:t>つとしてスタート</a:t>
            </a:r>
            <a:endParaRPr kumimoji="1" lang="en-US" altLang="ja-JP" dirty="0" smtClean="0"/>
          </a:p>
          <a:p>
            <a:pPr>
              <a:buFont typeface="Arial"/>
              <a:buChar char="•"/>
            </a:pPr>
            <a:endParaRPr kumimoji="1" lang="ja-JP"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遠隔授業の経緯と歴史</a:t>
            </a:r>
            <a:r>
              <a:rPr kumimoji="1" lang="en-US" altLang="ja-JP" dirty="0" smtClean="0"/>
              <a:t> (1)</a:t>
            </a:r>
            <a:endParaRPr kumimoji="1" lang="ja-JP" altLang="en-US" dirty="0"/>
          </a:p>
        </p:txBody>
      </p:sp>
      <p:sp>
        <p:nvSpPr>
          <p:cNvPr id="3" name="コンテンツ プレースホルダ 2"/>
          <p:cNvSpPr>
            <a:spLocks noGrp="1"/>
          </p:cNvSpPr>
          <p:nvPr>
            <p:ph idx="1"/>
          </p:nvPr>
        </p:nvSpPr>
        <p:spPr>
          <a:xfrm>
            <a:off x="228600" y="762000"/>
            <a:ext cx="8496944" cy="5287963"/>
          </a:xfrm>
        </p:spPr>
        <p:txBody>
          <a:bodyPr>
            <a:normAutofit lnSpcReduction="10000"/>
          </a:bodyPr>
          <a:lstStyle/>
          <a:p>
            <a:pPr marL="1517650" indent="-1517650">
              <a:buNone/>
            </a:pPr>
            <a:r>
              <a:rPr kumimoji="1" lang="en-US" altLang="ja-JP" sz="2800" dirty="0" smtClean="0"/>
              <a:t>2000 </a:t>
            </a:r>
            <a:r>
              <a:rPr kumimoji="1" lang="ja-JP" altLang="en-US" sz="2800" dirty="0" smtClean="0"/>
              <a:t>年</a:t>
            </a:r>
            <a:r>
              <a:rPr kumimoji="1" lang="en-US" altLang="ja-JP" sz="2800" dirty="0" smtClean="0"/>
              <a:t> 7 </a:t>
            </a:r>
            <a:r>
              <a:rPr kumimoji="1" lang="ja-JP" altLang="en-US" sz="2800" dirty="0" smtClean="0"/>
              <a:t>月</a:t>
            </a:r>
            <a:endParaRPr lang="en-US" altLang="ja-JP" dirty="0" smtClean="0"/>
          </a:p>
          <a:p>
            <a:pPr marL="800100" lvl="1" indent="-400050">
              <a:buFont typeface="Arial"/>
              <a:buChar char="•"/>
            </a:pPr>
            <a:r>
              <a:rPr kumimoji="1" lang="en-US" altLang="ja-JP" sz="2400" dirty="0" err="1" smtClean="0"/>
              <a:t>Mosir</a:t>
            </a:r>
            <a:r>
              <a:rPr kumimoji="1" lang="en-US" altLang="ja-JP" sz="2400" dirty="0" smtClean="0"/>
              <a:t> </a:t>
            </a:r>
            <a:r>
              <a:rPr kumimoji="1" lang="ja-JP" altLang="en-US" sz="2400" dirty="0" smtClean="0"/>
              <a:t>プロジェクト発足</a:t>
            </a:r>
            <a:endParaRPr kumimoji="1" lang="en-US" altLang="ja-JP" sz="2400" dirty="0" smtClean="0"/>
          </a:p>
          <a:p>
            <a:pPr marL="1517650" indent="-1517650">
              <a:buNone/>
            </a:pPr>
            <a:r>
              <a:rPr kumimoji="1" lang="en-US" altLang="ja-JP" sz="2800" dirty="0" smtClean="0"/>
              <a:t>2001 </a:t>
            </a:r>
            <a:r>
              <a:rPr kumimoji="1" lang="ja-JP" altLang="en-US" sz="2800" dirty="0" smtClean="0"/>
              <a:t>年</a:t>
            </a:r>
            <a:r>
              <a:rPr kumimoji="1" lang="en-US" altLang="ja-JP" sz="2800" dirty="0" smtClean="0"/>
              <a:t> 10 </a:t>
            </a:r>
            <a:r>
              <a:rPr kumimoji="1" lang="ja-JP" altLang="en-US" sz="2800" dirty="0" smtClean="0"/>
              <a:t>月</a:t>
            </a:r>
            <a:endParaRPr kumimoji="1" lang="en-US" altLang="ja-JP" sz="2800" dirty="0" smtClean="0"/>
          </a:p>
          <a:p>
            <a:pPr marL="763588" lvl="1" indent="-363538">
              <a:buFont typeface="Arial"/>
              <a:buChar char="•"/>
            </a:pPr>
            <a:r>
              <a:rPr kumimoji="1" lang="ja-JP" altLang="en-US" sz="2400" dirty="0" smtClean="0"/>
              <a:t>岡山県立鴨方高校の大島教諭が高校生向け教材の開発を研究者に呼びかけ</a:t>
            </a:r>
            <a:endParaRPr lang="en-US" altLang="ja-JP" dirty="0" smtClean="0"/>
          </a:p>
          <a:p>
            <a:pPr marL="1163638" lvl="2" indent="-363538">
              <a:buFont typeface="Arial"/>
              <a:buChar char="•"/>
            </a:pPr>
            <a:r>
              <a:rPr kumimoji="1" lang="ja-JP" altLang="en-US" sz="2200" dirty="0" smtClean="0"/>
              <a:t>惑星科学会</a:t>
            </a:r>
            <a:r>
              <a:rPr lang="ja-JP" altLang="en-US" sz="2200" dirty="0" smtClean="0"/>
              <a:t>秋季講演会</a:t>
            </a:r>
            <a:endParaRPr lang="en-US" altLang="ja-JP" sz="2200" dirty="0" smtClean="0"/>
          </a:p>
          <a:p>
            <a:pPr marL="363538" indent="-363538"/>
            <a:r>
              <a:rPr kumimoji="1" lang="en-US" altLang="ja-JP" sz="2800" dirty="0" smtClean="0"/>
              <a:t>2002 </a:t>
            </a:r>
            <a:r>
              <a:rPr kumimoji="1" lang="ja-JP" altLang="en-US" sz="2800" dirty="0" smtClean="0"/>
              <a:t>年</a:t>
            </a:r>
            <a:r>
              <a:rPr kumimoji="1" lang="en-US" altLang="ja-JP" sz="2800" dirty="0" smtClean="0"/>
              <a:t> 2 </a:t>
            </a:r>
            <a:r>
              <a:rPr kumimoji="1" lang="ja-JP" altLang="en-US" sz="2800" dirty="0" smtClean="0"/>
              <a:t>月</a:t>
            </a:r>
            <a:endParaRPr kumimoji="1" lang="en-US" altLang="ja-JP" sz="2800" dirty="0" smtClean="0"/>
          </a:p>
          <a:p>
            <a:pPr marL="763588" lvl="1" indent="-363538">
              <a:buFont typeface="Arial"/>
              <a:buChar char="•"/>
            </a:pPr>
            <a:r>
              <a:rPr kumimoji="1" lang="ja-JP" altLang="en-US" sz="2400" dirty="0" smtClean="0"/>
              <a:t>北大地球惑星科学専攻が遠隔授業を提案</a:t>
            </a:r>
            <a:endParaRPr kumimoji="1" lang="en-US" altLang="ja-JP" sz="2400" dirty="0" smtClean="0"/>
          </a:p>
          <a:p>
            <a:pPr marL="363538" indent="-363538"/>
            <a:r>
              <a:rPr lang="en-US" altLang="ja-JP" sz="2800" dirty="0" smtClean="0"/>
              <a:t>2002 </a:t>
            </a:r>
            <a:r>
              <a:rPr lang="ja-JP" altLang="en-US" sz="2800" dirty="0" smtClean="0"/>
              <a:t>年</a:t>
            </a:r>
            <a:r>
              <a:rPr lang="en-US" altLang="ja-JP" sz="2800" dirty="0" smtClean="0"/>
              <a:t> 5 </a:t>
            </a:r>
            <a:r>
              <a:rPr lang="ja-JP" altLang="en-US" sz="2800" dirty="0" smtClean="0"/>
              <a:t>月</a:t>
            </a:r>
            <a:endParaRPr lang="en-US" altLang="ja-JP" sz="2800" dirty="0" smtClean="0"/>
          </a:p>
          <a:p>
            <a:pPr marL="763588" lvl="1" indent="-363538">
              <a:buFont typeface="Arial"/>
              <a:buChar char="•"/>
            </a:pPr>
            <a:r>
              <a:rPr kumimoji="1" lang="en-US" altLang="ja-JP" sz="2400" dirty="0" err="1" smtClean="0"/>
              <a:t>Mosir</a:t>
            </a:r>
            <a:r>
              <a:rPr kumimoji="1" lang="en-US" altLang="ja-JP" sz="2400" dirty="0" smtClean="0"/>
              <a:t> </a:t>
            </a:r>
            <a:r>
              <a:rPr kumimoji="1" lang="ja-JP" altLang="en-US" sz="2400" dirty="0" smtClean="0"/>
              <a:t>が中心となって遠隔授業プロジェクトを始動</a:t>
            </a:r>
            <a:endParaRPr kumimoji="1" lang="en-US" altLang="ja-JP" sz="2400" dirty="0" smtClean="0"/>
          </a:p>
          <a:p>
            <a:pPr marL="363538" indent="-363538"/>
            <a:r>
              <a:rPr lang="en-US" altLang="ja-JP" sz="2800" dirty="0" smtClean="0"/>
              <a:t>2002 </a:t>
            </a:r>
            <a:r>
              <a:rPr lang="ja-JP" altLang="en-US" sz="2800" dirty="0" smtClean="0"/>
              <a:t>年</a:t>
            </a:r>
            <a:r>
              <a:rPr lang="en-US" altLang="ja-JP" sz="2800" dirty="0" smtClean="0"/>
              <a:t> 9 </a:t>
            </a:r>
            <a:r>
              <a:rPr lang="ja-JP" altLang="en-US" sz="2800" dirty="0" smtClean="0"/>
              <a:t>月</a:t>
            </a:r>
            <a:endParaRPr lang="en-US" altLang="ja-JP" sz="2800" dirty="0" smtClean="0"/>
          </a:p>
          <a:p>
            <a:pPr marL="763588" lvl="1" indent="-363538">
              <a:buFont typeface="Arial"/>
              <a:buChar char="•"/>
            </a:pPr>
            <a:r>
              <a:rPr kumimoji="1" lang="ja-JP" altLang="en-US" sz="2400" dirty="0" smtClean="0"/>
              <a:t>授業システムの完成</a:t>
            </a:r>
            <a:endParaRPr kumimoji="1" lang="en-US" altLang="ja-JP"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遠隔授業の経緯と歴史</a:t>
            </a:r>
            <a:r>
              <a:rPr kumimoji="1" lang="en-US" altLang="ja-JP" dirty="0" smtClean="0"/>
              <a:t> (2)</a:t>
            </a:r>
            <a:endParaRPr kumimoji="1" lang="ja-JP" altLang="en-US" dirty="0"/>
          </a:p>
        </p:txBody>
      </p:sp>
      <p:sp>
        <p:nvSpPr>
          <p:cNvPr id="3" name="コンテンツ プレースホルダ 2"/>
          <p:cNvSpPr>
            <a:spLocks noGrp="1"/>
          </p:cNvSpPr>
          <p:nvPr>
            <p:ph idx="1"/>
          </p:nvPr>
        </p:nvSpPr>
        <p:spPr>
          <a:xfrm>
            <a:off x="130914" y="685800"/>
            <a:ext cx="6172200" cy="2438400"/>
          </a:xfrm>
        </p:spPr>
        <p:txBody>
          <a:bodyPr>
            <a:normAutofit lnSpcReduction="10000"/>
          </a:bodyPr>
          <a:lstStyle/>
          <a:p>
            <a:pPr>
              <a:buNone/>
            </a:pPr>
            <a:r>
              <a:rPr lang="en-US" altLang="ja-JP" sz="2800" dirty="0" smtClean="0"/>
              <a:t>2002</a:t>
            </a:r>
            <a:r>
              <a:rPr lang="en-US" altLang="ja-JP" dirty="0" smtClean="0"/>
              <a:t> </a:t>
            </a:r>
            <a:r>
              <a:rPr lang="ja-JP" altLang="en-US" dirty="0" smtClean="0"/>
              <a:t>年</a:t>
            </a:r>
            <a:r>
              <a:rPr lang="en-US" altLang="ja-JP" dirty="0" smtClean="0"/>
              <a:t> 10 </a:t>
            </a:r>
            <a:r>
              <a:rPr lang="ja-JP" altLang="en-US" dirty="0" smtClean="0"/>
              <a:t>月</a:t>
            </a:r>
            <a:endParaRPr lang="en-US" altLang="ja-JP" dirty="0" smtClean="0"/>
          </a:p>
          <a:p>
            <a:pPr lvl="1">
              <a:buFont typeface="Arial"/>
              <a:buChar char="•"/>
            </a:pPr>
            <a:r>
              <a:rPr lang="ja-JP" altLang="en-US" sz="2400" dirty="0" smtClean="0"/>
              <a:t>岡山県立鴨方高校との遠隔授業を実施</a:t>
            </a:r>
            <a:endParaRPr lang="en-US" altLang="ja-JP" sz="2400" dirty="0" smtClean="0"/>
          </a:p>
          <a:p>
            <a:pPr lvl="2">
              <a:buFont typeface="Arial"/>
              <a:buChar char="•"/>
            </a:pPr>
            <a:r>
              <a:rPr lang="ja-JP" altLang="en-US" sz="2200" dirty="0" smtClean="0"/>
              <a:t>高校授業の一貫で計</a:t>
            </a:r>
            <a:r>
              <a:rPr lang="en-US" altLang="ja-JP" sz="2200" dirty="0" smtClean="0"/>
              <a:t> 4 </a:t>
            </a:r>
            <a:r>
              <a:rPr lang="ja-JP" altLang="en-US" sz="2200" dirty="0" smtClean="0"/>
              <a:t>日間</a:t>
            </a:r>
            <a:r>
              <a:rPr lang="en-US" altLang="ja-JP" sz="2200" dirty="0" smtClean="0"/>
              <a:t>, 4 </a:t>
            </a:r>
            <a:r>
              <a:rPr lang="ja-JP" altLang="en-US" sz="2200" dirty="0" smtClean="0"/>
              <a:t>時限分の講義を実施</a:t>
            </a:r>
            <a:endParaRPr lang="en-US" altLang="ja-JP" sz="2200" dirty="0" smtClean="0"/>
          </a:p>
          <a:p>
            <a:pPr lvl="2">
              <a:buFont typeface="Arial"/>
              <a:buChar char="•"/>
            </a:pPr>
            <a:r>
              <a:rPr lang="ja-JP" altLang="en-US" dirty="0" smtClean="0"/>
              <a:t>全国初の試みとなる</a:t>
            </a:r>
            <a:endParaRPr lang="en-US" altLang="ja-JP" dirty="0" smtClean="0"/>
          </a:p>
          <a:p>
            <a:pPr lvl="2">
              <a:buFont typeface="Arial"/>
              <a:buChar char="•"/>
            </a:pPr>
            <a:r>
              <a:rPr lang="ja-JP" altLang="en-US" dirty="0" smtClean="0"/>
              <a:t>メディアも取り上げた</a:t>
            </a:r>
            <a:endParaRPr lang="en-US" altLang="ja-JP" dirty="0" smtClean="0"/>
          </a:p>
        </p:txBody>
      </p:sp>
      <p:pic>
        <p:nvPicPr>
          <p:cNvPr id="4" name="図 3" descr="スクリーンショット（2010-11-04 23.56.03）.png"/>
          <p:cNvPicPr>
            <a:picLocks noChangeAspect="1"/>
          </p:cNvPicPr>
          <p:nvPr/>
        </p:nvPicPr>
        <p:blipFill>
          <a:blip r:embed="rId3" cstate="print"/>
          <a:srcRect l="5000" t="26000" r="5000" b="16667"/>
          <a:stretch>
            <a:fillRect/>
          </a:stretch>
        </p:blipFill>
        <p:spPr>
          <a:xfrm>
            <a:off x="228600" y="2913480"/>
            <a:ext cx="8612372" cy="3429000"/>
          </a:xfrm>
          <a:prstGeom prst="rect">
            <a:avLst/>
          </a:prstGeom>
        </p:spPr>
      </p:pic>
      <p:sp>
        <p:nvSpPr>
          <p:cNvPr id="5" name="テキスト ボックス 4"/>
          <p:cNvSpPr txBox="1"/>
          <p:nvPr/>
        </p:nvSpPr>
        <p:spPr>
          <a:xfrm>
            <a:off x="2696166" y="6174400"/>
            <a:ext cx="4724400" cy="338554"/>
          </a:xfrm>
          <a:prstGeom prst="rect">
            <a:avLst/>
          </a:prstGeom>
          <a:noFill/>
        </p:spPr>
        <p:txBody>
          <a:bodyPr wrap="square" rtlCol="0">
            <a:spAutoFit/>
          </a:bodyPr>
          <a:lstStyle/>
          <a:p>
            <a:r>
              <a:rPr lang="en-US" altLang="ja-JP" sz="1600" dirty="0" smtClean="0"/>
              <a:t>2002 </a:t>
            </a:r>
            <a:r>
              <a:rPr lang="ja-JP" altLang="en-US" sz="1600" dirty="0" smtClean="0"/>
              <a:t>年遠隔授業講義概要</a:t>
            </a:r>
            <a:r>
              <a:rPr lang="en-US" altLang="ja-JP" sz="1600" dirty="0" smtClean="0"/>
              <a:t> </a:t>
            </a:r>
            <a:r>
              <a:rPr kumimoji="1" lang="en-US" altLang="ja-JP" sz="1600" dirty="0" smtClean="0"/>
              <a:t>[</a:t>
            </a:r>
            <a:r>
              <a:rPr lang="ja-JP" altLang="en-US" sz="1600" dirty="0" smtClean="0"/>
              <a:t>中神</a:t>
            </a:r>
            <a:r>
              <a:rPr lang="en-US" altLang="ja-JP" sz="1600" dirty="0" smtClean="0"/>
              <a:t> </a:t>
            </a:r>
            <a:r>
              <a:rPr lang="ja-JP" altLang="en-US" sz="1600" dirty="0" smtClean="0"/>
              <a:t>他</a:t>
            </a:r>
            <a:r>
              <a:rPr lang="en-US" altLang="ja-JP" sz="1600" dirty="0" smtClean="0"/>
              <a:t>, 2003</a:t>
            </a:r>
            <a:r>
              <a:rPr kumimoji="1" lang="en-US" altLang="ja-JP" sz="1600" dirty="0" smtClean="0"/>
              <a:t>]</a:t>
            </a:r>
            <a:endParaRPr kumimoji="1" lang="ja-JP" altLang="en-US" sz="1600" dirty="0"/>
          </a:p>
        </p:txBody>
      </p:sp>
      <p:pic>
        <p:nvPicPr>
          <p:cNvPr id="9" name="図 8"/>
          <p:cNvPicPr>
            <a:picLocks noChangeAspect="1"/>
          </p:cNvPicPr>
          <p:nvPr/>
        </p:nvPicPr>
        <p:blipFill>
          <a:blip r:embed="rId4" cstate="print"/>
          <a:stretch>
            <a:fillRect/>
          </a:stretch>
        </p:blipFill>
        <p:spPr>
          <a:xfrm>
            <a:off x="6277566" y="822520"/>
            <a:ext cx="2743200" cy="2057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遠隔授業の経緯と歴史</a:t>
            </a:r>
            <a:r>
              <a:rPr kumimoji="1" lang="en-US" altLang="ja-JP" dirty="0" smtClean="0"/>
              <a:t> (3)</a:t>
            </a:r>
            <a:endParaRPr kumimoji="1" lang="ja-JP" altLang="en-US" dirty="0"/>
          </a:p>
        </p:txBody>
      </p:sp>
      <p:sp>
        <p:nvSpPr>
          <p:cNvPr id="3" name="コンテンツ プレースホルダ 2"/>
          <p:cNvSpPr>
            <a:spLocks noGrp="1"/>
          </p:cNvSpPr>
          <p:nvPr>
            <p:ph idx="1"/>
          </p:nvPr>
        </p:nvSpPr>
        <p:spPr>
          <a:xfrm>
            <a:off x="228600" y="914400"/>
            <a:ext cx="8496944" cy="5486400"/>
          </a:xfrm>
        </p:spPr>
        <p:txBody>
          <a:bodyPr>
            <a:normAutofit/>
          </a:bodyPr>
          <a:lstStyle/>
          <a:p>
            <a:r>
              <a:rPr lang="en-US" altLang="ja-JP" dirty="0" smtClean="0"/>
              <a:t>2004 </a:t>
            </a:r>
            <a:r>
              <a:rPr lang="ja-JP" altLang="en-US" dirty="0" smtClean="0"/>
              <a:t>年から現在</a:t>
            </a:r>
            <a:endParaRPr lang="en-US" altLang="ja-JP" dirty="0" smtClean="0"/>
          </a:p>
          <a:p>
            <a:pPr lvl="1">
              <a:buFont typeface="Arial"/>
              <a:buChar char="•"/>
            </a:pPr>
            <a:r>
              <a:rPr lang="ja-JP" altLang="en-US" dirty="0" smtClean="0"/>
              <a:t>岐阜県立大垣東高校との遠隔授業を実施</a:t>
            </a:r>
            <a:endParaRPr lang="en-US" altLang="ja-JP" dirty="0" smtClean="0"/>
          </a:p>
          <a:p>
            <a:r>
              <a:rPr lang="en-US" altLang="ja-JP" dirty="0" smtClean="0"/>
              <a:t>2007 </a:t>
            </a:r>
            <a:r>
              <a:rPr lang="ja-JP" altLang="en-US" dirty="0" smtClean="0"/>
              <a:t>年</a:t>
            </a:r>
            <a:endParaRPr lang="en-US" altLang="ja-JP" dirty="0" smtClean="0"/>
          </a:p>
          <a:p>
            <a:pPr lvl="1">
              <a:buFont typeface="Arial"/>
              <a:buChar char="•"/>
            </a:pPr>
            <a:r>
              <a:rPr lang="ja-JP" altLang="en-US" dirty="0" smtClean="0"/>
              <a:t>岐阜県立羽島北高校とも遠隔授業を実施</a:t>
            </a:r>
            <a:endParaRPr lang="en-US" altLang="ja-JP" dirty="0" smtClean="0"/>
          </a:p>
          <a:p>
            <a:pPr lvl="1">
              <a:buNone/>
            </a:pPr>
            <a:endParaRPr lang="en-US" altLang="ja-JP" sz="1100" dirty="0" smtClean="0"/>
          </a:p>
          <a:p>
            <a:r>
              <a:rPr lang="ja-JP" altLang="en-US" dirty="0" smtClean="0"/>
              <a:t>今年度で</a:t>
            </a:r>
            <a:r>
              <a:rPr lang="en-US" altLang="ja-JP" dirty="0" smtClean="0"/>
              <a:t> </a:t>
            </a:r>
            <a:r>
              <a:rPr lang="en-US" altLang="ja-JP" dirty="0" smtClean="0"/>
              <a:t>10 </a:t>
            </a:r>
            <a:r>
              <a:rPr lang="ja-JP" altLang="en-US" dirty="0" smtClean="0"/>
              <a:t>回目の実施</a:t>
            </a:r>
            <a:endParaRPr lang="en-US" altLang="ja-JP" dirty="0" smtClean="0"/>
          </a:p>
        </p:txBody>
      </p:sp>
      <p:grpSp>
        <p:nvGrpSpPr>
          <p:cNvPr id="13" name="図形グループ 12"/>
          <p:cNvGrpSpPr/>
          <p:nvPr/>
        </p:nvGrpSpPr>
        <p:grpSpPr>
          <a:xfrm>
            <a:off x="1870482" y="3581400"/>
            <a:ext cx="5292318" cy="1317955"/>
            <a:chOff x="11077" y="4648200"/>
            <a:chExt cx="5292318" cy="1317955"/>
          </a:xfrm>
        </p:grpSpPr>
        <p:pic>
          <p:nvPicPr>
            <p:cNvPr id="6" name="図 5"/>
            <p:cNvPicPr>
              <a:picLocks noChangeAspect="1"/>
            </p:cNvPicPr>
            <p:nvPr/>
          </p:nvPicPr>
          <p:blipFill>
            <a:blip r:embed="rId3" cstate="print"/>
            <a:stretch>
              <a:fillRect/>
            </a:stretch>
          </p:blipFill>
          <p:spPr>
            <a:xfrm>
              <a:off x="11077" y="4648200"/>
              <a:ext cx="1752600" cy="1317955"/>
            </a:xfrm>
            <a:prstGeom prst="rect">
              <a:avLst/>
            </a:prstGeom>
          </p:spPr>
        </p:pic>
        <p:pic>
          <p:nvPicPr>
            <p:cNvPr id="7" name="図 6"/>
            <p:cNvPicPr>
              <a:picLocks noChangeAspect="1"/>
            </p:cNvPicPr>
            <p:nvPr/>
          </p:nvPicPr>
          <p:blipFill>
            <a:blip r:embed="rId4" cstate="print"/>
            <a:stretch>
              <a:fillRect/>
            </a:stretch>
          </p:blipFill>
          <p:spPr>
            <a:xfrm>
              <a:off x="1802109" y="4648200"/>
              <a:ext cx="1727200" cy="1295400"/>
            </a:xfrm>
            <a:prstGeom prst="rect">
              <a:avLst/>
            </a:prstGeom>
          </p:spPr>
        </p:pic>
        <p:pic>
          <p:nvPicPr>
            <p:cNvPr id="8" name="図 7"/>
            <p:cNvPicPr>
              <a:picLocks noChangeAspect="1"/>
            </p:cNvPicPr>
            <p:nvPr/>
          </p:nvPicPr>
          <p:blipFill>
            <a:blip r:embed="rId5" cstate="print"/>
            <a:stretch>
              <a:fillRect/>
            </a:stretch>
          </p:blipFill>
          <p:spPr>
            <a:xfrm>
              <a:off x="3576195" y="4648200"/>
              <a:ext cx="1727200" cy="1295400"/>
            </a:xfrm>
            <a:prstGeom prst="rect">
              <a:avLst/>
            </a:prstGeom>
          </p:spPr>
        </p:pic>
      </p:grpSp>
      <p:grpSp>
        <p:nvGrpSpPr>
          <p:cNvPr id="12" name="図形グループ 11"/>
          <p:cNvGrpSpPr/>
          <p:nvPr/>
        </p:nvGrpSpPr>
        <p:grpSpPr>
          <a:xfrm>
            <a:off x="1796238" y="5129886"/>
            <a:ext cx="5395391" cy="1347114"/>
            <a:chOff x="5345076" y="5129886"/>
            <a:chExt cx="5395391" cy="1347114"/>
          </a:xfrm>
        </p:grpSpPr>
        <p:pic>
          <p:nvPicPr>
            <p:cNvPr id="9" name="図 8"/>
            <p:cNvPicPr>
              <a:picLocks noChangeAspect="1"/>
            </p:cNvPicPr>
            <p:nvPr/>
          </p:nvPicPr>
          <p:blipFill>
            <a:blip r:embed="rId6" cstate="print"/>
            <a:stretch>
              <a:fillRect/>
            </a:stretch>
          </p:blipFill>
          <p:spPr>
            <a:xfrm>
              <a:off x="5345076" y="5129886"/>
              <a:ext cx="1752600" cy="1314450"/>
            </a:xfrm>
            <a:prstGeom prst="rect">
              <a:avLst/>
            </a:prstGeom>
          </p:spPr>
        </p:pic>
        <p:pic>
          <p:nvPicPr>
            <p:cNvPr id="10" name="図 9"/>
            <p:cNvPicPr>
              <a:picLocks noChangeAspect="1"/>
            </p:cNvPicPr>
            <p:nvPr/>
          </p:nvPicPr>
          <p:blipFill>
            <a:blip r:embed="rId7" cstate="print"/>
            <a:stretch>
              <a:fillRect/>
            </a:stretch>
          </p:blipFill>
          <p:spPr>
            <a:xfrm>
              <a:off x="7135443" y="5129886"/>
              <a:ext cx="1797050" cy="1347114"/>
            </a:xfrm>
            <a:prstGeom prst="rect">
              <a:avLst/>
            </a:prstGeom>
          </p:spPr>
        </p:pic>
        <p:pic>
          <p:nvPicPr>
            <p:cNvPr id="11" name="図 10"/>
            <p:cNvPicPr>
              <a:picLocks noChangeAspect="1"/>
            </p:cNvPicPr>
            <p:nvPr/>
          </p:nvPicPr>
          <p:blipFill>
            <a:blip r:embed="rId8" cstate="print"/>
            <a:stretch>
              <a:fillRect/>
            </a:stretch>
          </p:blipFill>
          <p:spPr>
            <a:xfrm>
              <a:off x="8947150" y="5129886"/>
              <a:ext cx="1793317" cy="1344315"/>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遠隔授業の特徴</a:t>
            </a:r>
            <a:endParaRPr kumimoji="1" lang="ja-JP" altLang="en-US" dirty="0"/>
          </a:p>
        </p:txBody>
      </p:sp>
      <p:sp>
        <p:nvSpPr>
          <p:cNvPr id="3" name="コンテンツ プレースホルダ 2"/>
          <p:cNvSpPr>
            <a:spLocks noGrp="1"/>
          </p:cNvSpPr>
          <p:nvPr>
            <p:ph idx="1"/>
          </p:nvPr>
        </p:nvSpPr>
        <p:spPr>
          <a:xfrm>
            <a:off x="152400" y="990600"/>
            <a:ext cx="8229600" cy="5257800"/>
          </a:xfrm>
        </p:spPr>
        <p:txBody>
          <a:bodyPr>
            <a:normAutofit fontScale="92500" lnSpcReduction="10000"/>
          </a:bodyPr>
          <a:lstStyle/>
          <a:p>
            <a:pPr>
              <a:buFont typeface="Arial"/>
              <a:buChar char="•"/>
            </a:pPr>
            <a:r>
              <a:rPr kumimoji="1" lang="ja-JP" altLang="en-US" dirty="0" smtClean="0"/>
              <a:t>技術的側面</a:t>
            </a:r>
            <a:endParaRPr kumimoji="1" lang="en-US" altLang="ja-JP" dirty="0" smtClean="0"/>
          </a:p>
          <a:p>
            <a:pPr lvl="1"/>
            <a:r>
              <a:rPr lang="ja-JP" altLang="en-US" dirty="0" smtClean="0"/>
              <a:t>ネットワーク整備に必要なコストを最小限に抑えるために </a:t>
            </a:r>
            <a:r>
              <a:rPr lang="en-US" altLang="ja-JP" dirty="0" smtClean="0">
                <a:solidFill>
                  <a:srgbClr val="FF0000"/>
                </a:solidFill>
              </a:rPr>
              <a:t>SINET</a:t>
            </a:r>
            <a:r>
              <a:rPr lang="en-US" altLang="ja-JP" dirty="0" smtClean="0"/>
              <a:t> </a:t>
            </a:r>
            <a:r>
              <a:rPr lang="ja-JP" altLang="en-US" dirty="0" smtClean="0"/>
              <a:t>を使用</a:t>
            </a:r>
            <a:endParaRPr lang="en-US" altLang="ja-JP" dirty="0" smtClean="0"/>
          </a:p>
          <a:p>
            <a:pPr lvl="1"/>
            <a:r>
              <a:rPr lang="en-US" altLang="ja-JP" dirty="0" smtClean="0"/>
              <a:t>SINET </a:t>
            </a:r>
            <a:r>
              <a:rPr lang="ja-JP" altLang="en-US" dirty="0" smtClean="0"/>
              <a:t>で確保される帯域にあわせて</a:t>
            </a:r>
            <a:r>
              <a:rPr lang="ja-JP" altLang="en-US" dirty="0" smtClean="0">
                <a:solidFill>
                  <a:srgbClr val="FF0000"/>
                </a:solidFill>
              </a:rPr>
              <a:t>市販のテレビ会議システム</a:t>
            </a:r>
            <a:r>
              <a:rPr lang="ja-JP" altLang="en-US" dirty="0" smtClean="0"/>
              <a:t>を使用</a:t>
            </a:r>
            <a:endParaRPr kumimoji="1" lang="en-US" altLang="ja-JP" dirty="0" smtClean="0"/>
          </a:p>
          <a:p>
            <a:pPr>
              <a:buFont typeface="Arial"/>
              <a:buChar char="•"/>
            </a:pPr>
            <a:r>
              <a:rPr lang="ja-JP" altLang="en-US" dirty="0" smtClean="0"/>
              <a:t>教育的側面</a:t>
            </a:r>
            <a:endParaRPr lang="en-US" altLang="ja-JP" dirty="0" smtClean="0"/>
          </a:p>
          <a:p>
            <a:pPr lvl="1"/>
            <a:r>
              <a:rPr lang="ja-JP" altLang="en-US" dirty="0" smtClean="0"/>
              <a:t>高校側</a:t>
            </a:r>
            <a:endParaRPr lang="en-US" altLang="ja-JP" dirty="0" smtClean="0"/>
          </a:p>
          <a:p>
            <a:pPr lvl="2"/>
            <a:r>
              <a:rPr lang="ja-JP" altLang="en-US" sz="2378" dirty="0" smtClean="0"/>
              <a:t>大学で行われているいわゆる </a:t>
            </a:r>
            <a:r>
              <a:rPr lang="en-US" altLang="ja-JP" sz="2378" dirty="0" smtClean="0"/>
              <a:t>"</a:t>
            </a:r>
            <a:r>
              <a:rPr lang="ja-JP" altLang="en-US" sz="2378" dirty="0" smtClean="0"/>
              <a:t>学問</a:t>
            </a:r>
            <a:r>
              <a:rPr lang="en-US" altLang="ja-JP" sz="2378" dirty="0" smtClean="0"/>
              <a:t>" </a:t>
            </a:r>
            <a:r>
              <a:rPr lang="ja-JP" altLang="en-US" sz="2378" dirty="0" smtClean="0"/>
              <a:t>の雰囲気を高校生に感じてもらう</a:t>
            </a:r>
            <a:endParaRPr lang="en-US" altLang="ja-JP" sz="2378" dirty="0" smtClean="0"/>
          </a:p>
          <a:p>
            <a:pPr lvl="2"/>
            <a:r>
              <a:rPr lang="ja-JP" altLang="en-US" sz="2378" dirty="0" smtClean="0"/>
              <a:t>高校生が講師の解説を交えながら最先端の研究に触れる機会を提供</a:t>
            </a:r>
            <a:endParaRPr lang="en-US" altLang="ja-JP" sz="2378" dirty="0" smtClean="0"/>
          </a:p>
          <a:p>
            <a:pPr lvl="1"/>
            <a:r>
              <a:rPr lang="ja-JP" altLang="en-US" dirty="0" smtClean="0"/>
              <a:t>大学側</a:t>
            </a:r>
            <a:endParaRPr lang="en-US" altLang="ja-JP" dirty="0" smtClean="0"/>
          </a:p>
          <a:p>
            <a:pPr lvl="2"/>
            <a:r>
              <a:rPr lang="ja-JP" altLang="en-US" sz="2378" dirty="0" smtClean="0"/>
              <a:t>録画等の技術の習得</a:t>
            </a:r>
            <a:endParaRPr lang="en-US" altLang="ja-JP" sz="2378" dirty="0" smtClean="0"/>
          </a:p>
          <a:p>
            <a:pPr lvl="2"/>
            <a:r>
              <a:rPr lang="ja-JP" altLang="en-US" sz="2378" dirty="0" smtClean="0"/>
              <a:t>高校生に「わかる」授業の企画・実施</a:t>
            </a:r>
            <a:endParaRPr lang="en-US" altLang="ja-JP" sz="2378" dirty="0" smtClean="0"/>
          </a:p>
          <a:p>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メディアの反応</a:t>
            </a:r>
            <a:endParaRPr kumimoji="1" lang="ja-JP" altLang="en-US" dirty="0"/>
          </a:p>
        </p:txBody>
      </p:sp>
      <p:sp>
        <p:nvSpPr>
          <p:cNvPr id="3" name="コンテンツ プレースホルダ 2"/>
          <p:cNvSpPr>
            <a:spLocks noGrp="1"/>
          </p:cNvSpPr>
          <p:nvPr>
            <p:ph idx="1"/>
          </p:nvPr>
        </p:nvSpPr>
        <p:spPr>
          <a:xfrm>
            <a:off x="323528" y="5924053"/>
            <a:ext cx="8301608" cy="781547"/>
          </a:xfrm>
        </p:spPr>
        <p:txBody>
          <a:bodyPr>
            <a:normAutofit/>
          </a:bodyPr>
          <a:lstStyle/>
          <a:p>
            <a:r>
              <a:rPr lang="en-US" altLang="ja-JP" dirty="0" smtClean="0"/>
              <a:t>2002 </a:t>
            </a:r>
            <a:r>
              <a:rPr lang="ja-JP" altLang="en-US" dirty="0" smtClean="0"/>
              <a:t>年度はテレビでも取り上げられた</a:t>
            </a:r>
            <a:endParaRPr kumimoji="1" lang="ja-JP" altLang="en-US" dirty="0"/>
          </a:p>
        </p:txBody>
      </p:sp>
      <p:pic>
        <p:nvPicPr>
          <p:cNvPr id="5122" name="Picture 2" descr="http://www.ep.sci.hokudai.ac.jp/~mosir/work/2002/kamokata/photos/paper/chugoku021024.jpg"/>
          <p:cNvPicPr>
            <a:picLocks noChangeAspect="1" noChangeArrowheads="1"/>
          </p:cNvPicPr>
          <p:nvPr/>
        </p:nvPicPr>
        <p:blipFill>
          <a:blip r:embed="rId2" cstate="print"/>
          <a:srcRect/>
          <a:stretch>
            <a:fillRect/>
          </a:stretch>
        </p:blipFill>
        <p:spPr bwMode="auto">
          <a:xfrm>
            <a:off x="539552" y="1196752"/>
            <a:ext cx="4104456" cy="4313868"/>
          </a:xfrm>
          <a:prstGeom prst="rect">
            <a:avLst/>
          </a:prstGeom>
          <a:noFill/>
        </p:spPr>
      </p:pic>
      <p:pic>
        <p:nvPicPr>
          <p:cNvPr id="5124" name="Picture 4" descr="http://www.ep.sci.hokudai.ac.jp/~mosir/work/2002/kamokata/photos/paper/asahi021103.jpg"/>
          <p:cNvPicPr>
            <a:picLocks noChangeAspect="1" noChangeArrowheads="1"/>
          </p:cNvPicPr>
          <p:nvPr/>
        </p:nvPicPr>
        <p:blipFill>
          <a:blip r:embed="rId3" cstate="print"/>
          <a:srcRect/>
          <a:stretch>
            <a:fillRect/>
          </a:stretch>
        </p:blipFill>
        <p:spPr bwMode="auto">
          <a:xfrm>
            <a:off x="5220072" y="1340768"/>
            <a:ext cx="3456384" cy="4052693"/>
          </a:xfrm>
          <a:prstGeom prst="rect">
            <a:avLst/>
          </a:prstGeom>
          <a:noFill/>
        </p:spPr>
      </p:pic>
      <p:sp>
        <p:nvSpPr>
          <p:cNvPr id="6" name="テキスト ボックス 5"/>
          <p:cNvSpPr txBox="1"/>
          <p:nvPr/>
        </p:nvSpPr>
        <p:spPr>
          <a:xfrm>
            <a:off x="981729" y="5517232"/>
            <a:ext cx="3798933" cy="338554"/>
          </a:xfrm>
          <a:prstGeom prst="rect">
            <a:avLst/>
          </a:prstGeom>
          <a:noFill/>
        </p:spPr>
        <p:txBody>
          <a:bodyPr wrap="none" rtlCol="0">
            <a:spAutoFit/>
          </a:bodyPr>
          <a:lstStyle/>
          <a:p>
            <a:r>
              <a:rPr lang="ja-JP" altLang="en-US" sz="1600" dirty="0">
                <a:ea typeface="ヒラギノ角ゴ Pro W3"/>
                <a:cs typeface="ヒラギノ角ゴ Pro W3"/>
              </a:rPr>
              <a:t>中国新聞</a:t>
            </a:r>
            <a:r>
              <a:rPr lang="ja-JP" altLang="en-US" sz="1600" dirty="0" smtClean="0">
                <a:ea typeface="ヒラギノ角ゴ Pro W3"/>
                <a:cs typeface="ヒラギノ角ゴ Pro W3"/>
              </a:rPr>
              <a:t> </a:t>
            </a:r>
            <a:r>
              <a:rPr lang="en-US" altLang="ja-JP" sz="1600" dirty="0" smtClean="0">
                <a:ea typeface="ヒラギノ角ゴ Pro W3"/>
                <a:cs typeface="ヒラギノ角ゴ Pro W3"/>
              </a:rPr>
              <a:t>2002/10</a:t>
            </a:r>
            <a:r>
              <a:rPr lang="en-US" altLang="ja-JP" sz="1600" dirty="0">
                <a:ea typeface="ヒラギノ角ゴ Pro W3"/>
                <a:cs typeface="ヒラギノ角ゴ Pro W3"/>
              </a:rPr>
              <a:t>/24 (</a:t>
            </a:r>
            <a:r>
              <a:rPr lang="ja-JP" altLang="en-US" sz="1600" dirty="0">
                <a:ea typeface="ヒラギノ角ゴ Pro W3"/>
                <a:cs typeface="ヒラギノ角ゴ Pro W3"/>
              </a:rPr>
              <a:t>井笠おかやま版</a:t>
            </a:r>
            <a:r>
              <a:rPr lang="en-US" altLang="ja-JP" sz="1600" dirty="0">
                <a:ea typeface="ヒラギノ角ゴ Pro W3"/>
                <a:cs typeface="ヒラギノ角ゴ Pro W3"/>
              </a:rPr>
              <a:t>)</a:t>
            </a:r>
            <a:r>
              <a:rPr lang="ja-JP" altLang="en-US" sz="1600" dirty="0">
                <a:ea typeface="ヒラギノ角ゴ Pro W3"/>
                <a:cs typeface="ヒラギノ角ゴ Pro W3"/>
              </a:rPr>
              <a:t> </a:t>
            </a:r>
            <a:endParaRPr kumimoji="1" lang="ja-JP" altLang="en-US" sz="1600" dirty="0">
              <a:ea typeface="ヒラギノ角ゴ Pro W3"/>
              <a:cs typeface="ヒラギノ角ゴ Pro W3"/>
            </a:endParaRPr>
          </a:p>
        </p:txBody>
      </p:sp>
      <p:sp>
        <p:nvSpPr>
          <p:cNvPr id="7" name="テキスト ボックス 6"/>
          <p:cNvSpPr txBox="1"/>
          <p:nvPr/>
        </p:nvSpPr>
        <p:spPr>
          <a:xfrm>
            <a:off x="5725994" y="5373216"/>
            <a:ext cx="2985711" cy="338554"/>
          </a:xfrm>
          <a:prstGeom prst="rect">
            <a:avLst/>
          </a:prstGeom>
          <a:noFill/>
        </p:spPr>
        <p:txBody>
          <a:bodyPr wrap="none" rtlCol="0">
            <a:spAutoFit/>
          </a:bodyPr>
          <a:lstStyle/>
          <a:p>
            <a:r>
              <a:rPr lang="zh-TW" altLang="en-US" sz="1600" dirty="0">
                <a:ea typeface="ヒラギノ角ゴ Pro W3"/>
                <a:cs typeface="ヒラギノ角ゴ Pro W3"/>
              </a:rPr>
              <a:t>朝日新聞</a:t>
            </a:r>
            <a:r>
              <a:rPr lang="zh-TW" altLang="en-US" sz="1600" dirty="0" smtClean="0">
                <a:ea typeface="ヒラギノ角ゴ Pro W3"/>
                <a:cs typeface="ヒラギノ角ゴ Pro W3"/>
              </a:rPr>
              <a:t> </a:t>
            </a:r>
            <a:r>
              <a:rPr lang="en-US" altLang="zh-TW" sz="1600" dirty="0" smtClean="0">
                <a:ea typeface="ヒラギノ角ゴ Pro W3"/>
                <a:cs typeface="ヒラギノ角ゴ Pro W3"/>
              </a:rPr>
              <a:t>2002/11</a:t>
            </a:r>
            <a:r>
              <a:rPr lang="en-US" altLang="zh-TW" sz="1600" dirty="0">
                <a:ea typeface="ヒラギノ角ゴ Pro W3"/>
                <a:cs typeface="ヒラギノ角ゴ Pro W3"/>
              </a:rPr>
              <a:t>/3 (</a:t>
            </a:r>
            <a:r>
              <a:rPr lang="zh-TW" altLang="en-US" sz="1600" dirty="0">
                <a:ea typeface="ヒラギノ角ゴ Pro W3"/>
                <a:cs typeface="ヒラギノ角ゴ Pro W3"/>
              </a:rPr>
              <a:t>北海道版</a:t>
            </a:r>
            <a:r>
              <a:rPr lang="en-US" altLang="zh-TW" sz="1600" dirty="0">
                <a:ea typeface="ヒラギノ角ゴ Pro W3"/>
                <a:cs typeface="ヒラギノ角ゴ Pro W3"/>
              </a:rPr>
              <a:t>)</a:t>
            </a:r>
            <a:endParaRPr kumimoji="1" lang="ja-JP" altLang="en-US" sz="1600" dirty="0">
              <a:ea typeface="ヒラギノ角ゴ Pro W3"/>
              <a:cs typeface="ヒラギノ角ゴ Pro W3"/>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okudai">
  <a:themeElements>
    <a:clrScheme name="ppt1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1e">
      <a:majorFont>
        <a:latin typeface="Franklin Gothic Demi"/>
        <a:ea typeface="ＭＳ Ｐゴシック"/>
        <a:cs typeface="ＭＳ Ｐゴシック"/>
      </a:majorFont>
      <a:minorFont>
        <a:latin typeface="Franklin Gothic Dem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ppt1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1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1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1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1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1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1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1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1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1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1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1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hokudai.potx</Template>
  <TotalTime>3562</TotalTime>
  <Words>1047</Words>
  <Application>Microsoft Office PowerPoint</Application>
  <PresentationFormat>画面に合わせる (4:3)</PresentationFormat>
  <Paragraphs>215</Paragraphs>
  <Slides>26</Slides>
  <Notes>7</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hokudai</vt:lpstr>
      <vt:lpstr>大学-高校間双方向遠隔授業について</vt:lpstr>
      <vt:lpstr>Outline</vt:lpstr>
      <vt:lpstr>スライド 3</vt:lpstr>
      <vt:lpstr>遠隔授業プロジェクトとは</vt:lpstr>
      <vt:lpstr>遠隔授業の経緯と歴史 (1)</vt:lpstr>
      <vt:lpstr>遠隔授業の経緯と歴史 (2)</vt:lpstr>
      <vt:lpstr>遠隔授業の経緯と歴史 (3)</vt:lpstr>
      <vt:lpstr>遠隔授業の特徴</vt:lpstr>
      <vt:lpstr>メディアの反応</vt:lpstr>
      <vt:lpstr>メディアの反応</vt:lpstr>
      <vt:lpstr>スライド 11</vt:lpstr>
      <vt:lpstr>配線図 (2002 年度)</vt:lpstr>
      <vt:lpstr>配線図 (2004-2009)</vt:lpstr>
      <vt:lpstr>ネットワーク (2004-2010)</vt:lpstr>
      <vt:lpstr>今年度は?</vt:lpstr>
      <vt:lpstr>スライド 16</vt:lpstr>
      <vt:lpstr>授業が行われるまで(2010年度)</vt:lpstr>
      <vt:lpstr>各係のお仕事</vt:lpstr>
      <vt:lpstr>各係</vt:lpstr>
      <vt:lpstr>接続試験・リハーサル</vt:lpstr>
      <vt:lpstr>前日準備</vt:lpstr>
      <vt:lpstr>本番当日(2010年度)</vt:lpstr>
      <vt:lpstr>今年度の経過と予定</vt:lpstr>
      <vt:lpstr>アンケート</vt:lpstr>
      <vt:lpstr>まとめ</vt:lpstr>
      <vt:lpstr>参考文献</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遠隔授業について</dc:title>
  <dc:creator>Takafumi Umemoto</dc:creator>
  <cp:lastModifiedBy>Takafumi Umemoto</cp:lastModifiedBy>
  <cp:revision>70</cp:revision>
  <dcterms:created xsi:type="dcterms:W3CDTF">2010-11-05T06:01:57Z</dcterms:created>
  <dcterms:modified xsi:type="dcterms:W3CDTF">2011-09-30T08:22:36Z</dcterms:modified>
</cp:coreProperties>
</file>