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72" r:id="rId2"/>
  </p:sldMasterIdLst>
  <p:notesMasterIdLst>
    <p:notesMasterId r:id="rId26"/>
  </p:notesMasterIdLst>
  <p:sldIdLst>
    <p:sldId id="256" r:id="rId3"/>
    <p:sldId id="257" r:id="rId4"/>
    <p:sldId id="259" r:id="rId5"/>
    <p:sldId id="262" r:id="rId6"/>
    <p:sldId id="304" r:id="rId7"/>
    <p:sldId id="265" r:id="rId8"/>
    <p:sldId id="267" r:id="rId9"/>
    <p:sldId id="268" r:id="rId10"/>
    <p:sldId id="305" r:id="rId11"/>
    <p:sldId id="270" r:id="rId12"/>
    <p:sldId id="271" r:id="rId13"/>
    <p:sldId id="306" r:id="rId14"/>
    <p:sldId id="307" r:id="rId15"/>
    <p:sldId id="311" r:id="rId16"/>
    <p:sldId id="308" r:id="rId17"/>
    <p:sldId id="309" r:id="rId18"/>
    <p:sldId id="310" r:id="rId19"/>
    <p:sldId id="312" r:id="rId20"/>
    <p:sldId id="314" r:id="rId21"/>
    <p:sldId id="313" r:id="rId22"/>
    <p:sldId id="315" r:id="rId23"/>
    <p:sldId id="301" r:id="rId24"/>
    <p:sldId id="316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3300"/>
    <a:srgbClr val="66FF66"/>
    <a:srgbClr val="33CC33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85" autoAdjust="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7F7645-58AD-49DD-8F2D-CCCE933F63D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C30C1-D624-4A99-A424-D98B5DA4965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4EBC96-0079-4E42-BE72-E04A68AFCED7}" type="slidenum">
              <a:rPr lang="en-GB" altLang="ja-JP"/>
              <a:pPr/>
              <a:t>3</a:t>
            </a:fld>
            <a:endParaRPr lang="en-GB" altLang="ja-JP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ここではメールは直接行くのではなくサーバを仲介しているということ。←パケット送信の方法を思い出してもらう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4EBC96-0079-4E42-BE72-E04A68AFCED7}" type="slidenum">
              <a:rPr lang="en-GB" altLang="ja-JP"/>
              <a:pPr/>
              <a:t>4</a:t>
            </a:fld>
            <a:endParaRPr lang="en-GB" altLang="ja-JP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ここではメールは直接行くのではなくサーバを仲介しているということ。←パケット送信の方法を思い出してもらう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2EAE1D-C33F-4F71-9145-5EA082C6B66D}" type="slidenum">
              <a:rPr lang="en-GB" altLang="ja-JP"/>
              <a:pPr/>
              <a:t>5</a:t>
            </a:fld>
            <a:endParaRPr lang="en-GB" altLang="ja-JP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41413" y="695325"/>
            <a:ext cx="4570412" cy="34274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1200" dirty="0" smtClean="0"/>
              <a:t>(</a:t>
            </a:r>
            <a:r>
              <a:rPr lang="ja-JP" altLang="en-US" sz="1200" dirty="0" smtClean="0"/>
              <a:t>サーバの電源さえ入っていればクライアントの電源はなくても良い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口頭で言う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AE129-9FB7-47D8-B896-214A117300F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0B3275-3A66-4A70-835A-B203C5177126}" type="slidenum">
              <a:rPr lang="en-GB" altLang="ja-JP"/>
              <a:pPr/>
              <a:t>7</a:t>
            </a:fld>
            <a:endParaRPr lang="en-GB" altLang="ja-JP"/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ネットワーク上でやり取りする際のデータの窓口がポート </a:t>
            </a:r>
            <a:r>
              <a:rPr lang="en-US" altLang="ja-JP" dirty="0" smtClean="0"/>
              <a:t>(</a:t>
            </a:r>
            <a:r>
              <a:rPr lang="ja-JP" altLang="en-US" dirty="0" smtClean="0"/>
              <a:t>ポートの復習</a:t>
            </a:r>
            <a:r>
              <a:rPr lang="en-US" altLang="ja-JP" dirty="0" smtClean="0"/>
              <a:t>)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4EBC96-0079-4E42-BE72-E04A68AFCED7}" type="slidenum">
              <a:rPr lang="en-GB" altLang="ja-JP"/>
              <a:pPr/>
              <a:t>8</a:t>
            </a:fld>
            <a:endParaRPr lang="en-GB" altLang="ja-JP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ここではメールは直接行くのではなくサーバを仲介しているということ。←パケット送信の方法を思い出してもらう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B0E8F2-3DA6-422D-BB49-987A6372CC85}" type="slidenum">
              <a:rPr lang="en-GB" altLang="ja-JP"/>
              <a:pPr/>
              <a:t>9</a:t>
            </a:fld>
            <a:endParaRPr lang="en-GB" altLang="ja-JP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言葉の定義のスらいどとくっつける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B0E8F2-3DA6-422D-BB49-987A6372CC85}" type="slidenum">
              <a:rPr lang="en-GB" altLang="ja-JP"/>
              <a:pPr/>
              <a:t>10</a:t>
            </a:fld>
            <a:endParaRPr lang="en-GB" altLang="ja-JP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今では</a:t>
            </a:r>
            <a:r>
              <a:rPr lang="en-US" altLang="ja-JP" dirty="0" smtClean="0"/>
              <a:t>IMAP</a:t>
            </a:r>
            <a:r>
              <a:rPr lang="ja-JP" altLang="en-US" dirty="0" err="1" smtClean="0"/>
              <a:t>にも</a:t>
            </a:r>
            <a:r>
              <a:rPr lang="en-US" altLang="ja-JP" dirty="0" smtClean="0"/>
              <a:t>POP</a:t>
            </a:r>
            <a:r>
              <a:rPr lang="ja-JP" altLang="en-US" dirty="0" err="1" smtClean="0"/>
              <a:t>にも</a:t>
            </a:r>
            <a:r>
              <a:rPr lang="ja-JP" altLang="en-US" dirty="0" smtClean="0"/>
              <a:t>差がなくなってきている</a:t>
            </a:r>
            <a:r>
              <a:rPr lang="en-US" altLang="ja-JP" dirty="0" smtClean="0"/>
              <a:t>.</a:t>
            </a:r>
            <a:r>
              <a:rPr lang="ja-JP" altLang="en-US" dirty="0" smtClean="0"/>
              <a:t>と言う メールはそのままじゃ危なくて</a:t>
            </a:r>
            <a:r>
              <a:rPr lang="en-US" altLang="ja-JP" dirty="0" smtClean="0"/>
              <a:t>SSL </a:t>
            </a:r>
            <a:r>
              <a:rPr lang="ja-JP" altLang="en-US" dirty="0" smtClean="0"/>
              <a:t>などそれなりの方法で送らなくてはならない</a:t>
            </a:r>
            <a:r>
              <a:rPr lang="en-US" altLang="ja-JP" dirty="0" smtClean="0"/>
              <a:t>. SSL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とはインターネット上で情報を暗号化して送受信するプロトコル</a:t>
            </a:r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7B05668A-60CA-430C-8198-A123E8033C1E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2DE7A0-F4A3-4F1B-A5CB-C59E9057EE32}" type="slidenum">
              <a:rPr lang="en-US" altLang="ja-JP"/>
              <a:pPr/>
              <a:t>&lt;#&gt;</a:t>
            </a:fld>
            <a:endParaRPr lang="en-US" altLang="ja-JP"/>
          </a:p>
        </p:txBody>
      </p:sp>
      <p:grpSp>
        <p:nvGrpSpPr>
          <p:cNvPr id="3139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3079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0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1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2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3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4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5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6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7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8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9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0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1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2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4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5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7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8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0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3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4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6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7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2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3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4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5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6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7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8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9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0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1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2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3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4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5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6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7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8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9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0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1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2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3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4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5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6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7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8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20CCC-7B69-4698-BB6D-CBD1A9C73147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AADF1-EA6E-4C96-82D3-D11F26C2F1EA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1EF46-1445-4465-A4B3-293D87F71BF3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4D82B-FF5C-45F7-BA23-E44E6480429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7B05668A-60CA-430C-8198-A123E8033C1E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2DE7A0-F4A3-4F1B-A5CB-C59E9057EE32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3079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0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1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7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8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9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0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1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2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4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5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7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8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0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3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4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6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7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2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3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4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5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6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7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8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9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0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1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2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3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4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5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6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7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8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9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0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1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2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3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4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5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6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7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8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562EDC-61B5-479A-9039-BD98C566AAE4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50B71-10B3-4E58-B4BF-E7DDE8C2C6F7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A06E90-7E11-450B-8E67-EBC62EBB9C4B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9F419-6543-416B-901F-76087E8999F9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B5A9E4-00DE-4D3D-9FDC-1D4766CD0DB3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DF389-1B5C-4BC5-935A-69749A16B491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6E715E-C4A6-4AA6-ACBB-59C456A7C01B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410BC-25CD-4454-BCB8-BF3C4433617F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9E0F0-FD9D-4769-9F9F-D83DCEDB6BDF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50300-859F-477D-A1C4-D4EE3D67DC60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29F87-4A0F-47F4-AE6A-134DE0950B40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7089-9AFA-46F5-BE0F-068E69FE4247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38D228-FE18-4971-9A8A-EB5C42C4B007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B37AC-EF32-4A40-B387-C343542F575B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562EDC-61B5-479A-9039-BD98C566AAE4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50B71-10B3-4E58-B4BF-E7DDE8C2C6F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DF70A-BEAB-4C2B-862F-2901E812F0DD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5DAC7-C05D-4C7A-9E45-1EE87D7BB225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20CCC-7B69-4698-BB6D-CBD1A9C73147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AADF1-EA6E-4C96-82D3-D11F26C2F1EA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1EF46-1445-4465-A4B3-293D87F71BF3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4D82B-FF5C-45F7-BA23-E44E64804295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A06E90-7E11-450B-8E67-EBC62EBB9C4B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9F419-6543-416B-901F-76087E8999F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B5A9E4-00DE-4D3D-9FDC-1D4766CD0DB3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DF389-1B5C-4BC5-935A-69749A16B49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6E715E-C4A6-4AA6-ACBB-59C456A7C01B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410BC-25CD-4454-BCB8-BF3C4433617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9E0F0-FD9D-4769-9F9F-D83DCEDB6BDF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50300-859F-477D-A1C4-D4EE3D67DC6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29F87-4A0F-47F4-AE6A-134DE0950B40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7089-9AFA-46F5-BE0F-068E69FE424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38D228-FE18-4971-9A8A-EB5C42C4B007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B37AC-EF32-4A40-B387-C343542F575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DF70A-BEAB-4C2B-862F-2901E812F0DD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5DAC7-C05D-4C7A-9E45-1EE87D7BB22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012FDCC-C8E8-47E0-BEC3-24BA545A7710}" type="datetime1">
              <a:rPr lang="ja-JP" altLang="en-US"/>
              <a:pPr/>
              <a:t>2012/2/17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5C6DE-67FB-4BC1-B02D-BB6B5D8F1AA1}" type="slidenum">
              <a:rPr lang="en-US" altLang="ja-JP"/>
              <a:pPr/>
              <a:t>&lt;#&gt;</a:t>
            </a:fld>
            <a:endParaRPr lang="en-US" altLang="ja-JP"/>
          </a:p>
        </p:txBody>
      </p:sp>
      <p:grpSp>
        <p:nvGrpSpPr>
          <p:cNvPr id="1095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1031" name="Oval 7"/>
            <p:cNvSpPr>
              <a:spLocks noChangeArrowheads="1"/>
            </p:cNvSpPr>
            <p:nvPr userDrawn="1"/>
          </p:nvSpPr>
          <p:spPr bwMode="auto">
            <a:xfrm>
              <a:off x="292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2" name="Oval 8"/>
            <p:cNvSpPr>
              <a:spLocks noChangeArrowheads="1"/>
            </p:cNvSpPr>
            <p:nvPr userDrawn="1"/>
          </p:nvSpPr>
          <p:spPr bwMode="auto">
            <a:xfrm>
              <a:off x="312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3" name="Oval 9"/>
            <p:cNvSpPr>
              <a:spLocks noChangeArrowheads="1"/>
            </p:cNvSpPr>
            <p:nvPr userDrawn="1"/>
          </p:nvSpPr>
          <p:spPr bwMode="auto">
            <a:xfrm>
              <a:off x="331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4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408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427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9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1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>
              <a:off x="5232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>
              <a:off x="5424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>
              <a:off x="254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>
              <a:off x="273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Oval 25"/>
            <p:cNvSpPr>
              <a:spLocks noChangeArrowheads="1"/>
            </p:cNvSpPr>
            <p:nvPr userDrawn="1"/>
          </p:nvSpPr>
          <p:spPr bwMode="auto">
            <a:xfrm>
              <a:off x="292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>
              <a:off x="312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>
              <a:off x="331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2" name="Oval 28"/>
            <p:cNvSpPr>
              <a:spLocks noChangeArrowheads="1"/>
            </p:cNvSpPr>
            <p:nvPr userDrawn="1"/>
          </p:nvSpPr>
          <p:spPr bwMode="auto">
            <a:xfrm>
              <a:off x="350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>
              <a:off x="369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4" name="Oval 30"/>
            <p:cNvSpPr>
              <a:spLocks noChangeArrowheads="1"/>
            </p:cNvSpPr>
            <p:nvPr userDrawn="1"/>
          </p:nvSpPr>
          <p:spPr bwMode="auto">
            <a:xfrm>
              <a:off x="388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5" name="Oval 31"/>
            <p:cNvSpPr>
              <a:spLocks noChangeArrowheads="1"/>
            </p:cNvSpPr>
            <p:nvPr userDrawn="1"/>
          </p:nvSpPr>
          <p:spPr bwMode="auto">
            <a:xfrm>
              <a:off x="408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6" name="Oval 32"/>
            <p:cNvSpPr>
              <a:spLocks noChangeArrowheads="1"/>
            </p:cNvSpPr>
            <p:nvPr userDrawn="1"/>
          </p:nvSpPr>
          <p:spPr bwMode="auto">
            <a:xfrm>
              <a:off x="427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7" name="Oval 33"/>
            <p:cNvSpPr>
              <a:spLocks noChangeArrowheads="1"/>
            </p:cNvSpPr>
            <p:nvPr userDrawn="1"/>
          </p:nvSpPr>
          <p:spPr bwMode="auto">
            <a:xfrm>
              <a:off x="446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8" name="Oval 34"/>
            <p:cNvSpPr>
              <a:spLocks noChangeArrowheads="1"/>
            </p:cNvSpPr>
            <p:nvPr userDrawn="1"/>
          </p:nvSpPr>
          <p:spPr bwMode="auto">
            <a:xfrm>
              <a:off x="465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9" name="Oval 35"/>
            <p:cNvSpPr>
              <a:spLocks noChangeArrowheads="1"/>
            </p:cNvSpPr>
            <p:nvPr userDrawn="1"/>
          </p:nvSpPr>
          <p:spPr bwMode="auto">
            <a:xfrm>
              <a:off x="4848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0" name="Oval 36"/>
            <p:cNvSpPr>
              <a:spLocks noChangeArrowheads="1"/>
            </p:cNvSpPr>
            <p:nvPr userDrawn="1"/>
          </p:nvSpPr>
          <p:spPr bwMode="auto">
            <a:xfrm>
              <a:off x="5040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1" name="Oval 37"/>
            <p:cNvSpPr>
              <a:spLocks noChangeArrowheads="1"/>
            </p:cNvSpPr>
            <p:nvPr userDrawn="1"/>
          </p:nvSpPr>
          <p:spPr bwMode="auto">
            <a:xfrm>
              <a:off x="5232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4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09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1063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4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6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7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0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1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2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3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4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5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6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6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7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8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9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0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1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2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3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4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5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7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8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012FDCC-C8E8-47E0-BEC3-24BA545A7710}" type="datetime1">
              <a:rPr lang="ja-JP" altLang="en-US">
                <a:solidFill>
                  <a:srgbClr val="000000"/>
                </a:solidFill>
              </a:rPr>
              <a:pPr/>
              <a:t>2012/2/17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5C6DE-67FB-4BC1-B02D-BB6B5D8F1AA1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1031" name="Oval 7"/>
            <p:cNvSpPr>
              <a:spLocks noChangeArrowheads="1"/>
            </p:cNvSpPr>
            <p:nvPr userDrawn="1"/>
          </p:nvSpPr>
          <p:spPr bwMode="auto">
            <a:xfrm>
              <a:off x="292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Oval 8"/>
            <p:cNvSpPr>
              <a:spLocks noChangeArrowheads="1"/>
            </p:cNvSpPr>
            <p:nvPr userDrawn="1"/>
          </p:nvSpPr>
          <p:spPr bwMode="auto">
            <a:xfrm>
              <a:off x="312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Oval 9"/>
            <p:cNvSpPr>
              <a:spLocks noChangeArrowheads="1"/>
            </p:cNvSpPr>
            <p:nvPr userDrawn="1"/>
          </p:nvSpPr>
          <p:spPr bwMode="auto">
            <a:xfrm>
              <a:off x="331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408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427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>
              <a:off x="5232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>
              <a:off x="5424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>
              <a:off x="254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>
              <a:off x="273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 userDrawn="1"/>
          </p:nvSpPr>
          <p:spPr bwMode="auto">
            <a:xfrm>
              <a:off x="292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>
              <a:off x="312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>
              <a:off x="331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 userDrawn="1"/>
          </p:nvSpPr>
          <p:spPr bwMode="auto">
            <a:xfrm>
              <a:off x="350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>
              <a:off x="369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 userDrawn="1"/>
          </p:nvSpPr>
          <p:spPr bwMode="auto">
            <a:xfrm>
              <a:off x="388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 userDrawn="1"/>
          </p:nvSpPr>
          <p:spPr bwMode="auto">
            <a:xfrm>
              <a:off x="408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 userDrawn="1"/>
          </p:nvSpPr>
          <p:spPr bwMode="auto">
            <a:xfrm>
              <a:off x="427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 userDrawn="1"/>
          </p:nvSpPr>
          <p:spPr bwMode="auto">
            <a:xfrm>
              <a:off x="446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 userDrawn="1"/>
          </p:nvSpPr>
          <p:spPr bwMode="auto">
            <a:xfrm>
              <a:off x="465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 userDrawn="1"/>
          </p:nvSpPr>
          <p:spPr bwMode="auto">
            <a:xfrm>
              <a:off x="4848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 userDrawn="1"/>
          </p:nvSpPr>
          <p:spPr bwMode="auto">
            <a:xfrm>
              <a:off x="5040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 userDrawn="1"/>
          </p:nvSpPr>
          <p:spPr bwMode="auto">
            <a:xfrm>
              <a:off x="5232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4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1063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4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6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7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0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1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2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3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4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5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6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6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7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8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9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0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1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2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3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4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5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7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8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s.jp/~obata/imap/server-compare.html" TargetMode="External"/><Relationship Id="rId2" Type="http://schemas.openxmlformats.org/officeDocument/2006/relationships/hyperlink" Target="http://www.tatsuyoshi.net/toyota/dovecot/DovecotFeatures.html" TargetMode="Externa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ashitake.com/mail/courier/" TargetMode="External"/><Relationship Id="rId2" Type="http://schemas.openxmlformats.org/officeDocument/2006/relationships/hyperlink" Target="http://www.courier-mta.org/imap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dovecot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324528" cy="1872208"/>
          </a:xfrm>
        </p:spPr>
        <p:txBody>
          <a:bodyPr/>
          <a:lstStyle/>
          <a:p>
            <a:r>
              <a:rPr lang="en-US" altLang="ja-JP" dirty="0" smtClean="0"/>
              <a:t>Mail </a:t>
            </a:r>
            <a:r>
              <a:rPr lang="ja-JP" altLang="en-US" dirty="0" smtClean="0"/>
              <a:t>システムと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2011EPMail</a:t>
            </a:r>
            <a:r>
              <a:rPr lang="ja-JP" altLang="en-US" dirty="0" smtClean="0"/>
              <a:t>サーバの現状</a:t>
            </a: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56992"/>
            <a:ext cx="6400800" cy="1512168"/>
          </a:xfrm>
        </p:spPr>
        <p:txBody>
          <a:bodyPr/>
          <a:lstStyle/>
          <a:p>
            <a:r>
              <a:rPr lang="en-US" altLang="ja-JP" dirty="0" smtClean="0"/>
              <a:t>2012/02/17</a:t>
            </a:r>
          </a:p>
          <a:p>
            <a:r>
              <a:rPr lang="ja-JP" altLang="en-US" dirty="0" smtClean="0"/>
              <a:t>荻原 弘尭</a:t>
            </a:r>
            <a:endParaRPr lang="ja-JP" altLang="ja-JP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4294967295"/>
          </p:nvPr>
        </p:nvSpPr>
        <p:spPr>
          <a:xfrm>
            <a:off x="7020272" y="6453336"/>
            <a:ext cx="1905000" cy="228600"/>
          </a:xfrm>
          <a:prstGeom prst="rect">
            <a:avLst/>
          </a:prstGeom>
        </p:spPr>
        <p:txBody>
          <a:bodyPr/>
          <a:lstStyle/>
          <a:p>
            <a:fld id="{F30C0B90-4634-4C58-97BF-C83CF7289530}" type="slidenum">
              <a:rPr lang="en-US" altLang="ja-JP" sz="1400" smtClean="0"/>
              <a:pPr/>
              <a:t>0</a:t>
            </a:fld>
            <a:r>
              <a:rPr lang="en-US" altLang="ja-JP" sz="1400" dirty="0" smtClean="0"/>
              <a:t>/43</a:t>
            </a:r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7286625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</a:t>
            </a:r>
            <a:r>
              <a:rPr lang="ja-JP" altLang="en-US" dirty="0" smtClean="0"/>
              <a:t>の取り出し</a:t>
            </a:r>
            <a:r>
              <a:rPr lang="en-US" altLang="ja-JP" dirty="0" smtClean="0"/>
              <a:t>(POP</a:t>
            </a:r>
            <a:r>
              <a:rPr lang="en-GB" altLang="ja-JP" dirty="0" smtClean="0"/>
              <a:t> </a:t>
            </a:r>
            <a:r>
              <a:rPr lang="ja-JP" altLang="en-GB" dirty="0" smtClean="0"/>
              <a:t>の場合）</a:t>
            </a:r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755576" y="1268760"/>
            <a:ext cx="7560840" cy="496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dirty="0" smtClean="0">
                <a:latin typeface="+mn-ea"/>
                <a:ea typeface="+mn-ea"/>
              </a:rPr>
              <a:t>Post Office Protocol</a:t>
            </a:r>
            <a:r>
              <a:rPr lang="ja-JP" altLang="en-US" sz="3200" dirty="0" smtClean="0">
                <a:latin typeface="+mn-ea"/>
                <a:ea typeface="+mn-ea"/>
              </a:rPr>
              <a:t> </a:t>
            </a:r>
            <a:r>
              <a:rPr lang="ja-JP" altLang="en-US" sz="3200" dirty="0" smtClean="0">
                <a:latin typeface="Eras Medium ITC" pitchFamily="32" charset="0"/>
              </a:rPr>
              <a:t>の略</a:t>
            </a:r>
            <a:endParaRPr lang="en-GB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標準で </a:t>
            </a:r>
            <a:r>
              <a:rPr lang="en-GB" altLang="ja-JP" sz="3200" dirty="0" smtClean="0">
                <a:latin typeface="+mn-ea"/>
                <a:ea typeface="+mn-ea"/>
              </a:rPr>
              <a:t>110</a:t>
            </a:r>
            <a:r>
              <a:rPr lang="en-GB" altLang="ja-JP" sz="3200" dirty="0" smtClean="0">
                <a:latin typeface="Eras Medium ITC" pitchFamily="32" charset="0"/>
              </a:rPr>
              <a:t> </a:t>
            </a:r>
            <a:r>
              <a:rPr lang="ja-JP" altLang="en-GB" sz="3200" dirty="0">
                <a:latin typeface="Eras Medium ITC" pitchFamily="32" charset="0"/>
              </a:rPr>
              <a:t>番ポートを</a:t>
            </a:r>
            <a:r>
              <a:rPr lang="ja-JP" altLang="en-GB" sz="3200" dirty="0" smtClean="0">
                <a:latin typeface="Eras Medium ITC" pitchFamily="32" charset="0"/>
              </a:rPr>
              <a:t>使用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>
                <a:latin typeface="Eras Medium ITC" pitchFamily="32" charset="0"/>
              </a:rPr>
              <a:t>メールを保存しているサーバからメールを</a:t>
            </a:r>
            <a:r>
              <a:rPr lang="ja-JP" altLang="en-US" sz="3200" dirty="0" smtClean="0">
                <a:latin typeface="Eras Medium ITC" pitchFamily="32" charset="0"/>
              </a:rPr>
              <a:t>取りだすた</a:t>
            </a:r>
            <a:r>
              <a:rPr kumimoji="1" lang="ja-JP" altLang="en-US" sz="3200" dirty="0" smtClean="0">
                <a:latin typeface="Eras Medium ITC" pitchFamily="32" charset="0"/>
              </a:rPr>
              <a:t>めのプロトコル</a:t>
            </a:r>
            <a:endParaRPr kumimoji="1"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設定が手軽だが複雑な設定は困難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>
                <a:latin typeface="Eras Medium ITC" pitchFamily="32" charset="0"/>
              </a:rPr>
              <a:t>パスワードが平文なので注意が必要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796925" lvl="1" indent="-339725">
              <a:lnSpc>
                <a:spcPct val="91000"/>
              </a:lnSpc>
              <a:spcBef>
                <a:spcPts val="1200"/>
              </a:spcBef>
              <a:buSzPct val="70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2800" dirty="0" smtClean="0">
                <a:latin typeface="Eras Medium ITC" pitchFamily="32" charset="0"/>
              </a:rPr>
              <a:t>暗号化するには </a:t>
            </a:r>
            <a:r>
              <a:rPr lang="en-US" altLang="ja-JP" sz="2800" dirty="0" smtClean="0">
                <a:latin typeface="Eras Medium ITC" pitchFamily="32" charset="0"/>
              </a:rPr>
              <a:t>APOP </a:t>
            </a:r>
            <a:r>
              <a:rPr lang="ja-JP" altLang="en-US" sz="2800" dirty="0" smtClean="0">
                <a:latin typeface="Eras Medium ITC" pitchFamily="32" charset="0"/>
              </a:rPr>
              <a:t>や </a:t>
            </a:r>
            <a:r>
              <a:rPr lang="en-US" altLang="ja-JP" sz="2800" dirty="0" smtClean="0">
                <a:latin typeface="Eras Medium ITC" pitchFamily="32" charset="0"/>
              </a:rPr>
              <a:t>POP over SSL </a:t>
            </a:r>
            <a:r>
              <a:rPr lang="ja-JP" altLang="en-US" sz="2800" dirty="0" smtClean="0">
                <a:latin typeface="Eras Medium ITC" pitchFamily="32" charset="0"/>
              </a:rPr>
              <a:t>を使用</a:t>
            </a:r>
            <a:endParaRPr kumimoji="1" lang="en-GB" altLang="ja-JP" sz="28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ja-JP" altLang="en-GB" sz="3200" dirty="0">
              <a:solidFill>
                <a:srgbClr val="000080"/>
              </a:solidFill>
              <a:latin typeface="Eras Medium ITC" pitchFamily="32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9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712968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</a:t>
            </a:r>
            <a:r>
              <a:rPr lang="ja-JP" altLang="en-US" dirty="0" smtClean="0"/>
              <a:t>の取り出し</a:t>
            </a:r>
            <a:r>
              <a:rPr lang="ja-JP" altLang="en-GB" dirty="0" smtClean="0"/>
              <a:t>（</a:t>
            </a:r>
            <a:r>
              <a:rPr lang="en-US" altLang="ja-JP" dirty="0" smtClean="0"/>
              <a:t>IMAP</a:t>
            </a:r>
            <a:r>
              <a:rPr lang="en-GB" altLang="ja-JP" dirty="0" smtClean="0"/>
              <a:t> </a:t>
            </a:r>
            <a:r>
              <a:rPr lang="ja-JP" altLang="en-GB" dirty="0" smtClean="0"/>
              <a:t>の場合）</a:t>
            </a:r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539552" y="1196752"/>
            <a:ext cx="8064896" cy="496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dirty="0" smtClean="0">
                <a:latin typeface="+mn-ea"/>
                <a:ea typeface="+mn-ea"/>
              </a:rPr>
              <a:t>Internet Message Access Protocol </a:t>
            </a:r>
            <a:r>
              <a:rPr lang="ja-JP" altLang="en-US" sz="3200" dirty="0" smtClean="0">
                <a:latin typeface="Eras Medium ITC" pitchFamily="32" charset="0"/>
              </a:rPr>
              <a:t>の略</a:t>
            </a:r>
            <a:endParaRPr lang="en-GB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標準で </a:t>
            </a:r>
            <a:r>
              <a:rPr lang="en-GB" altLang="ja-JP" sz="3200" dirty="0" smtClean="0">
                <a:latin typeface="+mn-ea"/>
                <a:ea typeface="+mn-ea"/>
              </a:rPr>
              <a:t>143</a:t>
            </a:r>
            <a:r>
              <a:rPr lang="en-GB" altLang="ja-JP" sz="3200" dirty="0" smtClean="0">
                <a:latin typeface="Eras Medium ITC" pitchFamily="32" charset="0"/>
              </a:rPr>
              <a:t> </a:t>
            </a:r>
            <a:r>
              <a:rPr lang="ja-JP" altLang="en-GB" sz="3200" dirty="0">
                <a:latin typeface="Eras Medium ITC" pitchFamily="32" charset="0"/>
              </a:rPr>
              <a:t>番ポートを</a:t>
            </a:r>
            <a:r>
              <a:rPr lang="ja-JP" altLang="en-GB" sz="3200" dirty="0" smtClean="0">
                <a:latin typeface="Eras Medium ITC" pitchFamily="32" charset="0"/>
              </a:rPr>
              <a:t>使用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/>
              <a:t>メールを保存しているサーバからメールを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見るためのプロトコル</a:t>
            </a:r>
            <a:endParaRPr kumimoji="1" lang="en-US" altLang="ja-JP" sz="3200" dirty="0" smtClean="0"/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/>
              <a:t>複数の </a:t>
            </a:r>
            <a:r>
              <a:rPr lang="en-US" altLang="ja-JP" sz="3200" dirty="0" smtClean="0">
                <a:latin typeface="+mn-ea"/>
                <a:ea typeface="+mn-ea"/>
              </a:rPr>
              <a:t>PC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で同じように使うことができる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未読</a:t>
            </a:r>
            <a:r>
              <a:rPr lang="en-US" altLang="ja-JP" sz="3200" dirty="0" smtClean="0"/>
              <a:t>, </a:t>
            </a:r>
            <a:r>
              <a:rPr lang="ja-JP" altLang="en-US" sz="3200" dirty="0" smtClean="0"/>
              <a:t>既読など</a:t>
            </a:r>
            <a:r>
              <a:rPr lang="en-US" altLang="ja-JP" sz="3200" dirty="0" smtClean="0"/>
              <a:t>)</a:t>
            </a: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/>
              <a:t>デフォルトでパスワードの暗号化ができる</a:t>
            </a:r>
            <a:endParaRPr lang="en-US" altLang="ja-JP" sz="3200" dirty="0" smtClean="0"/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US" altLang="ja-JP" sz="3200" dirty="0" smtClean="0"/>
              <a:t>UW-IMAP, </a:t>
            </a:r>
            <a:r>
              <a:rPr lang="en-US" altLang="ja-JP" sz="3200" dirty="0" err="1" smtClean="0"/>
              <a:t>Cyus</a:t>
            </a:r>
            <a:r>
              <a:rPr lang="en-US" altLang="ja-JP" sz="3200" dirty="0" smtClean="0"/>
              <a:t> </a:t>
            </a:r>
            <a:r>
              <a:rPr lang="en-US" altLang="ja-JP" sz="3200" dirty="0" err="1" smtClean="0"/>
              <a:t>imap</a:t>
            </a:r>
            <a:r>
              <a:rPr lang="en-US" altLang="ja-JP" sz="3200" dirty="0" smtClean="0"/>
              <a:t>, Courier IMAP, Dovecot </a:t>
            </a:r>
            <a:r>
              <a:rPr lang="ja-JP" altLang="en-US" sz="3200" dirty="0" smtClean="0"/>
              <a:t>など</a:t>
            </a:r>
            <a:endParaRPr lang="en-US" altLang="ja-JP" sz="3200" dirty="0" smtClean="0"/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ja-JP" altLang="en-GB" sz="3200" dirty="0">
              <a:solidFill>
                <a:srgbClr val="000080"/>
              </a:solidFill>
              <a:latin typeface="Eras Medium ITC" pitchFamily="32" charset="0"/>
            </a:endParaRPr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10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現在の</a:t>
            </a:r>
            <a:r>
              <a:rPr lang="en-US" altLang="ja-JP" dirty="0" err="1" smtClean="0"/>
              <a:t>EPMail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(grey)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ホスト名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本機</a:t>
            </a:r>
            <a:r>
              <a:rPr lang="en-US" altLang="ja-JP" dirty="0" smtClean="0"/>
              <a:t>:grey</a:t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予備機</a:t>
            </a:r>
            <a:r>
              <a:rPr lang="en-US" altLang="ja-JP" dirty="0" smtClean="0"/>
              <a:t>: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usuzumi</a:t>
            </a:r>
            <a:endParaRPr kumimoji="1" lang="en-US" altLang="ja-JP" dirty="0" smtClean="0"/>
          </a:p>
          <a:p>
            <a:r>
              <a:rPr kumimoji="1" lang="en-US" altLang="ja-JP" dirty="0" smtClean="0"/>
              <a:t>MTA </a:t>
            </a:r>
            <a:r>
              <a:rPr lang="en-US" altLang="ja-JP" dirty="0" smtClean="0"/>
              <a:t>:</a:t>
            </a:r>
            <a:r>
              <a:rPr lang="en-US" altLang="ja-JP" dirty="0" err="1" smtClean="0"/>
              <a:t>qmail</a:t>
            </a:r>
            <a:endParaRPr lang="en-US" altLang="ja-JP" dirty="0" smtClean="0"/>
          </a:p>
          <a:p>
            <a:r>
              <a:rPr kumimoji="1" lang="en-US" altLang="ja-JP" dirty="0" smtClean="0"/>
              <a:t>POP :</a:t>
            </a:r>
            <a:r>
              <a:rPr kumimoji="1" lang="en-US" altLang="ja-JP" dirty="0" err="1" smtClean="0"/>
              <a:t>qmail</a:t>
            </a:r>
            <a:r>
              <a:rPr kumimoji="1" lang="en-US" altLang="ja-JP" dirty="0" smtClean="0"/>
              <a:t>-pop</a:t>
            </a:r>
          </a:p>
          <a:p>
            <a:r>
              <a:rPr lang="en-US" altLang="ja-JP" dirty="0" smtClean="0"/>
              <a:t>IMAP</a:t>
            </a:r>
            <a:r>
              <a:rPr lang="ja-JP" altLang="en-US" dirty="0" smtClean="0"/>
              <a:t> </a:t>
            </a:r>
            <a:r>
              <a:rPr lang="en-US" altLang="ja-JP" dirty="0" smtClean="0"/>
              <a:t>:UW-IMAP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 smtClean="0"/>
              <a:t>g</a:t>
            </a:r>
            <a:r>
              <a:rPr kumimoji="1" lang="en-US" altLang="ja-JP" dirty="0" smtClean="0"/>
              <a:t>rey </a:t>
            </a:r>
            <a:r>
              <a:rPr kumimoji="1" lang="ja-JP" altLang="en-US" dirty="0" smtClean="0"/>
              <a:t>の灰色の</a:t>
            </a:r>
            <a:r>
              <a:rPr kumimoji="1" lang="en-US" altLang="ja-JP" dirty="0" smtClean="0"/>
              <a:t>2011</a:t>
            </a:r>
            <a:r>
              <a:rPr kumimoji="1" lang="ja-JP" altLang="en-US" dirty="0" smtClean="0"/>
              <a:t>年度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219200"/>
            <a:ext cx="8892480" cy="5638800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2011</a:t>
            </a:r>
            <a:r>
              <a:rPr lang="en-US" altLang="ja-JP" dirty="0" smtClean="0">
                <a:solidFill>
                  <a:srgbClr val="0070C0"/>
                </a:solidFill>
              </a:rPr>
              <a:t>/10/17</a:t>
            </a:r>
            <a:r>
              <a:rPr lang="en-US" altLang="ja-JP" dirty="0" smtClean="0"/>
              <a:t> </a:t>
            </a:r>
            <a:br>
              <a:rPr lang="en-US" altLang="ja-JP" dirty="0" smtClean="0"/>
            </a:br>
            <a:r>
              <a:rPr lang="en-US" altLang="ja-JP" dirty="0" smtClean="0"/>
              <a:t>-2010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</a:t>
            </a:r>
            <a:r>
              <a:rPr lang="ja-JP" altLang="en-US" dirty="0" smtClean="0"/>
              <a:t>と</a:t>
            </a:r>
            <a:r>
              <a:rPr lang="en-US" altLang="ja-JP" dirty="0" smtClean="0"/>
              <a:t>2011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</a:t>
            </a:r>
            <a:r>
              <a:rPr lang="ja-JP" altLang="en-US" dirty="0" smtClean="0"/>
              <a:t>の入れ替え作業日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-IMAP</a:t>
            </a:r>
            <a:r>
              <a:rPr lang="ja-JP" altLang="en-US" dirty="0" smtClean="0"/>
              <a:t>でメールを見れない人が続出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</a:t>
            </a:r>
            <a:r>
              <a:rPr lang="ja-JP" altLang="en-US" dirty="0" smtClean="0"/>
              <a:t>翌日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 </a:t>
            </a:r>
            <a:r>
              <a:rPr lang="ja-JP" altLang="en-US" dirty="0" smtClean="0"/>
              <a:t>に入れ替え直し</a:t>
            </a:r>
            <a:r>
              <a:rPr lang="en-US" altLang="ja-JP" dirty="0" smtClean="0"/>
              <a:t>.</a:t>
            </a:r>
            <a:br>
              <a:rPr lang="en-US" altLang="ja-JP" dirty="0" smtClean="0"/>
            </a:br>
            <a:r>
              <a:rPr lang="en-US" altLang="ja-JP" dirty="0" smtClean="0"/>
              <a:t>-2012/02/17 </a:t>
            </a:r>
            <a:r>
              <a:rPr lang="ja-JP" altLang="en-US" dirty="0" smtClean="0"/>
              <a:t>現在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</a:t>
            </a:r>
            <a:r>
              <a:rPr lang="ja-JP" altLang="en-US" dirty="0" smtClean="0"/>
              <a:t>のまま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en-US" altLang="ja-JP" dirty="0" smtClean="0">
                <a:solidFill>
                  <a:srgbClr val="0070C0"/>
                </a:solidFill>
              </a:rPr>
              <a:t>2012/01/14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-2010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</a:t>
            </a:r>
            <a:r>
              <a:rPr lang="ja-JP" altLang="en-US" dirty="0" smtClean="0"/>
              <a:t>がつながらなくなる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-2010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</a:t>
            </a:r>
            <a:r>
              <a:rPr lang="ja-JP" altLang="en-US" dirty="0" smtClean="0"/>
              <a:t>のマザーボードが破損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-2011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grey(</a:t>
            </a:r>
            <a:r>
              <a:rPr lang="en-US" altLang="ja-JP" dirty="0" err="1" smtClean="0"/>
              <a:t>usuzumi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のマザーボードと交換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540552" cy="914400"/>
          </a:xfrm>
        </p:spPr>
        <p:txBody>
          <a:bodyPr/>
          <a:lstStyle/>
          <a:p>
            <a:pPr algn="ctr"/>
            <a:r>
              <a:rPr lang="en-US" altLang="ja-JP" dirty="0" smtClean="0"/>
              <a:t>2011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</a:t>
            </a:r>
            <a:r>
              <a:rPr lang="ja-JP" altLang="en-US" dirty="0" smtClean="0"/>
              <a:t>で</a:t>
            </a:r>
            <a:r>
              <a:rPr lang="en-US" altLang="ja-JP" dirty="0" smtClean="0"/>
              <a:t>IMAP</a:t>
            </a:r>
            <a:r>
              <a:rPr lang="ja-JP" altLang="en-US" dirty="0" smtClean="0"/>
              <a:t>が使えなかった原因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8782744" cy="4876800"/>
          </a:xfrm>
        </p:spPr>
        <p:txBody>
          <a:bodyPr/>
          <a:lstStyle/>
          <a:p>
            <a:r>
              <a:rPr lang="en-US" altLang="ja-JP" dirty="0" smtClean="0"/>
              <a:t>Mailbox </a:t>
            </a:r>
            <a:r>
              <a:rPr lang="ja-JP" altLang="en-US" dirty="0" smtClean="0"/>
              <a:t>の容量が大きいと</a:t>
            </a:r>
            <a:r>
              <a:rPr lang="en-US" altLang="ja-JP" dirty="0" smtClean="0"/>
              <a:t>IMAP</a:t>
            </a:r>
            <a:r>
              <a:rPr lang="ja-JP" altLang="en-US" dirty="0" smtClean="0"/>
              <a:t>が読み込みに行けない模様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Out of memory </a:t>
            </a:r>
            <a:r>
              <a:rPr lang="ja-JP" altLang="en-US" dirty="0" smtClean="0"/>
              <a:t>とでている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原因と考えられるもの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UW-IMAP</a:t>
            </a:r>
            <a:r>
              <a:rPr lang="ja-JP" altLang="en-US" dirty="0" smtClean="0"/>
              <a:t>のバージョンがアップしたせいか</a:t>
            </a:r>
            <a:r>
              <a:rPr lang="en-US" altLang="ja-JP" dirty="0" smtClean="0"/>
              <a:t>?</a:t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en-US" altLang="ja-JP" dirty="0" err="1" smtClean="0"/>
              <a:t>Debian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のバージョンがアップしたせいか</a:t>
            </a:r>
            <a:r>
              <a:rPr lang="en-US" altLang="ja-JP" dirty="0" smtClean="0"/>
              <a:t>?</a:t>
            </a:r>
            <a:br>
              <a:rPr lang="en-US" altLang="ja-JP" dirty="0" smtClean="0"/>
            </a:br>
            <a:r>
              <a:rPr lang="en-US" altLang="ja-JP" dirty="0" smtClean="0"/>
              <a:t>- 64 bit </a:t>
            </a:r>
            <a:r>
              <a:rPr lang="ja-JP" altLang="en-US" dirty="0" smtClean="0"/>
              <a:t>のせいか</a:t>
            </a:r>
            <a:r>
              <a:rPr lang="en-US" altLang="ja-JP" smtClean="0"/>
              <a:t>?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読みに行っている </a:t>
            </a:r>
            <a:r>
              <a:rPr lang="en-US" altLang="ja-JP" dirty="0" smtClean="0"/>
              <a:t>Mailbox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UW-IMAP</a:t>
            </a:r>
            <a:r>
              <a:rPr lang="ja-JP" altLang="en-US" dirty="0" smtClean="0"/>
              <a:t>の文字コードが合っていないのか</a:t>
            </a:r>
            <a:r>
              <a:rPr lang="en-US" altLang="ja-JP" dirty="0" smtClean="0"/>
              <a:t>?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 smtClean="0"/>
              <a:t>2011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 </a:t>
            </a:r>
            <a:r>
              <a:rPr lang="ja-JP" altLang="en-US" dirty="0" smtClean="0"/>
              <a:t>復活プロジェクト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火の鳥計画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クラスタに使用していた一式を</a:t>
            </a:r>
            <a:r>
              <a:rPr kumimoji="1" lang="en-US" altLang="ja-JP" dirty="0" smtClean="0"/>
              <a:t>grey ,</a:t>
            </a:r>
            <a:r>
              <a:rPr kumimoji="1" lang="en-US" altLang="ja-JP" dirty="0" err="1" smtClean="0"/>
              <a:t>usuzumi</a:t>
            </a:r>
            <a:r>
              <a:rPr lang="ja-JP" altLang="en-US" dirty="0" smtClean="0"/>
              <a:t> 両方に使用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眼に地図計画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-UW-IMAP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Dovecot </a:t>
            </a:r>
            <a:r>
              <a:rPr lang="ja-JP" altLang="en-US" dirty="0" smtClean="0"/>
              <a:t>へ変更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en-US" altLang="ja-JP" dirty="0" smtClean="0"/>
              <a:t>-</a:t>
            </a:r>
            <a:r>
              <a:rPr lang="ja-JP" altLang="en-US" dirty="0" smtClean="0"/>
              <a:t>形式の変更も検討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</a:t>
            </a:r>
            <a:r>
              <a:rPr lang="ja-JP" altLang="en-US" dirty="0" smtClean="0"/>
              <a:t>・</a:t>
            </a:r>
            <a:r>
              <a:rPr lang="en-US" altLang="ja-JP" sz="2800" dirty="0" err="1" smtClean="0"/>
              <a:t>mbox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形式から </a:t>
            </a:r>
            <a:r>
              <a:rPr lang="en-US" altLang="ja-JP" sz="2800" dirty="0" err="1" smtClean="0"/>
              <a:t>Maildir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形式へ</a:t>
            </a:r>
            <a:endParaRPr kumimoji="1" lang="ja-JP" altLang="en-US" sz="28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主な保存</a:t>
            </a:r>
            <a:r>
              <a:rPr kumimoji="1" lang="ja-JP" altLang="en-US" dirty="0" smtClean="0"/>
              <a:t>形式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3568" y="980728"/>
            <a:ext cx="7772400" cy="5638800"/>
          </a:xfrm>
        </p:spPr>
        <p:txBody>
          <a:bodyPr/>
          <a:lstStyle/>
          <a:p>
            <a:r>
              <a:rPr lang="en-US" altLang="ja-JP" dirty="0" err="1" smtClean="0"/>
              <a:t>mbox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形式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すべてのメールが</a:t>
            </a:r>
            <a:r>
              <a:rPr lang="ja-JP" altLang="en-US" dirty="0" smtClean="0">
                <a:solidFill>
                  <a:srgbClr val="FF0000"/>
                </a:solidFill>
              </a:rPr>
              <a:t>単一ファイル</a:t>
            </a:r>
            <a:r>
              <a:rPr lang="ja-JP" altLang="en-US" dirty="0" smtClean="0"/>
              <a:t>に平文のまま保存される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en-US" altLang="ja-JP" dirty="0" err="1" smtClean="0"/>
              <a:t>maildir</a:t>
            </a:r>
            <a:r>
              <a:rPr lang="en-US" altLang="ja-JP" dirty="0" smtClean="0"/>
              <a:t> </a:t>
            </a:r>
            <a:r>
              <a:rPr lang="ja-JP" altLang="en-US" dirty="0" smtClean="0"/>
              <a:t>形式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</a:t>
            </a:r>
            <a:r>
              <a:rPr lang="en-US" altLang="ja-JP" dirty="0" err="1" smtClean="0"/>
              <a:t>Maildir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というディレクトリに</a:t>
            </a:r>
            <a:r>
              <a:rPr lang="ja-JP" altLang="en-US" dirty="0" smtClean="0">
                <a:solidFill>
                  <a:srgbClr val="FF0000"/>
                </a:solidFill>
              </a:rPr>
              <a:t>一つのメールにつき一つのファイル</a:t>
            </a:r>
            <a:r>
              <a:rPr lang="ja-JP" altLang="en-US" dirty="0" smtClean="0"/>
              <a:t>として管理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独自形式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Cyrus </a:t>
            </a:r>
            <a:r>
              <a:rPr lang="en-US" altLang="ja-JP" dirty="0" err="1" smtClean="0"/>
              <a:t>imap</a:t>
            </a:r>
            <a:r>
              <a:rPr lang="en-US" altLang="ja-JP" dirty="0" smtClean="0"/>
              <a:t> </a:t>
            </a:r>
            <a:r>
              <a:rPr lang="ja-JP" altLang="en-US" dirty="0" smtClean="0"/>
              <a:t>などが使う他では使えない保存形式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主な </a:t>
            </a:r>
            <a:r>
              <a:rPr kumimoji="1" lang="en-US" altLang="ja-JP" dirty="0" smtClean="0"/>
              <a:t>IMAP </a:t>
            </a:r>
            <a:r>
              <a:rPr kumimoji="1" lang="ja-JP" altLang="en-US" dirty="0" smtClean="0"/>
              <a:t>の種類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638800"/>
          </a:xfrm>
        </p:spPr>
        <p:txBody>
          <a:bodyPr/>
          <a:lstStyle/>
          <a:p>
            <a:r>
              <a:rPr kumimoji="1" lang="en-US" altLang="ja-JP" dirty="0" smtClean="0"/>
              <a:t>UW-IMAP</a:t>
            </a:r>
            <a:br>
              <a:rPr kumimoji="1" lang="en-US" altLang="ja-JP" dirty="0" smtClean="0"/>
            </a:br>
            <a:r>
              <a:rPr kumimoji="1" lang="en-US" altLang="ja-JP" dirty="0" smtClean="0"/>
              <a:t>-</a:t>
            </a:r>
            <a:r>
              <a:rPr lang="ja-JP" altLang="en-US" dirty="0" smtClean="0"/>
              <a:t> ワシントン大学が開発</a:t>
            </a:r>
            <a:r>
              <a:rPr lang="en-US" altLang="ja-JP" dirty="0" smtClean="0"/>
              <a:t>(UW</a:t>
            </a:r>
            <a:r>
              <a:rPr lang="ja-JP" altLang="en-US" dirty="0" smtClean="0"/>
              <a:t>は</a:t>
            </a:r>
            <a:r>
              <a:rPr lang="en-US" altLang="ja-JP" dirty="0" smtClean="0"/>
              <a:t>University of Washington</a:t>
            </a:r>
            <a:r>
              <a:rPr lang="ja-JP" altLang="en-US" dirty="0" smtClean="0"/>
              <a:t>の略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保存形式が多彩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・</a:t>
            </a:r>
            <a:r>
              <a:rPr lang="en-US" altLang="ja-JP" sz="2400" dirty="0" err="1" smtClean="0"/>
              <a:t>mbox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mmdf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mh</a:t>
            </a:r>
            <a:r>
              <a:rPr lang="en-US" altLang="ja-JP" sz="2400" dirty="0" smtClean="0"/>
              <a:t> …etc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en-US" altLang="ja-JP" dirty="0" err="1" smtClean="0"/>
              <a:t>maildir</a:t>
            </a:r>
            <a:r>
              <a:rPr lang="en-US" altLang="ja-JP" dirty="0" smtClean="0"/>
              <a:t> </a:t>
            </a:r>
            <a:r>
              <a:rPr lang="ja-JP" altLang="en-US" dirty="0" smtClean="0"/>
              <a:t>形式には対応しないと宣言</a:t>
            </a:r>
            <a:endParaRPr lang="en-US" altLang="ja-JP" dirty="0" smtClean="0"/>
          </a:p>
          <a:p>
            <a:r>
              <a:rPr lang="en-US" altLang="ja-JP" dirty="0" smtClean="0"/>
              <a:t>Cyrus  </a:t>
            </a:r>
            <a:r>
              <a:rPr lang="en-US" altLang="ja-JP" dirty="0" err="1" smtClean="0"/>
              <a:t>imap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カーネギメロン大学</a:t>
            </a:r>
            <a:r>
              <a:rPr lang="ja-JP" altLang="ja-JP" dirty="0" smtClean="0"/>
              <a:t>(CMU)で開発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IMAP4 </a:t>
            </a:r>
            <a:r>
              <a:rPr lang="ja-JP" altLang="en-US" dirty="0" smtClean="0"/>
              <a:t>専用に設計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保存形式が独自形式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Mac OS server </a:t>
            </a:r>
            <a:r>
              <a:rPr lang="ja-JP" altLang="en-US" dirty="0" smtClean="0"/>
              <a:t>で採用されていた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主な </a:t>
            </a:r>
            <a:r>
              <a:rPr kumimoji="1" lang="en-US" altLang="ja-JP" dirty="0" smtClean="0"/>
              <a:t>IMAP </a:t>
            </a:r>
            <a:r>
              <a:rPr kumimoji="1" lang="ja-JP" altLang="en-US" dirty="0" smtClean="0"/>
              <a:t>の種類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8134672" cy="5638800"/>
          </a:xfrm>
        </p:spPr>
        <p:txBody>
          <a:bodyPr/>
          <a:lstStyle/>
          <a:p>
            <a:r>
              <a:rPr kumimoji="1" lang="en-US" altLang="ja-JP" dirty="0" smtClean="0"/>
              <a:t>Courier -IMAP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保存形式が</a:t>
            </a:r>
            <a:r>
              <a:rPr lang="en-US" altLang="ja-JP" dirty="0" err="1" smtClean="0"/>
              <a:t>maildir</a:t>
            </a:r>
            <a:r>
              <a:rPr lang="en-US" altLang="ja-JP" dirty="0" smtClean="0"/>
              <a:t> </a:t>
            </a:r>
            <a:r>
              <a:rPr lang="ja-JP" altLang="en-US" dirty="0" smtClean="0"/>
              <a:t>形式専用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</a:t>
            </a:r>
            <a:r>
              <a:rPr lang="ja-JP" altLang="en-US" dirty="0" smtClean="0"/>
              <a:t>・ </a:t>
            </a:r>
            <a:r>
              <a:rPr lang="en-US" altLang="ja-JP" sz="2800" dirty="0" err="1" smtClean="0"/>
              <a:t>qmail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が</a:t>
            </a:r>
            <a:r>
              <a:rPr lang="en-US" altLang="ja-JP" sz="2800" dirty="0" err="1" smtClean="0"/>
              <a:t>maildir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形式なのでそのためにできた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Courier-MTA </a:t>
            </a:r>
            <a:r>
              <a:rPr lang="ja-JP" altLang="en-US" dirty="0" smtClean="0"/>
              <a:t>の一部でもある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endParaRPr lang="en-US" altLang="ja-JP" sz="2800" dirty="0" smtClean="0"/>
          </a:p>
          <a:p>
            <a:r>
              <a:rPr lang="en-US" altLang="ja-JP" dirty="0" smtClean="0"/>
              <a:t>Dovecot</a:t>
            </a:r>
            <a:br>
              <a:rPr lang="en-US" altLang="ja-JP" dirty="0" smtClean="0"/>
            </a:br>
            <a:r>
              <a:rPr lang="en-US" altLang="ja-JP" dirty="0" smtClean="0"/>
              <a:t>- UW-IMAP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Courier-IMAP </a:t>
            </a:r>
            <a:r>
              <a:rPr lang="ja-JP" altLang="en-US" dirty="0" smtClean="0"/>
              <a:t>をサポートしている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保存形式は </a:t>
            </a:r>
            <a:r>
              <a:rPr lang="en-US" altLang="ja-JP" dirty="0" err="1" smtClean="0"/>
              <a:t>mbox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形式と </a:t>
            </a:r>
            <a:r>
              <a:rPr lang="en-US" altLang="ja-JP" dirty="0" err="1" smtClean="0"/>
              <a:t>maildir</a:t>
            </a:r>
            <a:r>
              <a:rPr lang="en-US" altLang="ja-JP" dirty="0" smtClean="0"/>
              <a:t> </a:t>
            </a:r>
            <a:r>
              <a:rPr lang="ja-JP" altLang="en-US" dirty="0" smtClean="0"/>
              <a:t>形式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最近できた </a:t>
            </a:r>
            <a:r>
              <a:rPr lang="en-US" altLang="ja-JP" dirty="0" smtClean="0"/>
              <a:t>IMAP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 smtClean="0"/>
              <a:t>2011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 </a:t>
            </a:r>
            <a:r>
              <a:rPr lang="ja-JP" altLang="en-US" dirty="0" smtClean="0"/>
              <a:t>復活プロジェクト</a:t>
            </a:r>
            <a:r>
              <a:rPr lang="en-US" altLang="ja-JP" dirty="0" smtClean="0"/>
              <a:t>(</a:t>
            </a:r>
            <a:r>
              <a:rPr lang="ja-JP" altLang="en-US" dirty="0" smtClean="0"/>
              <a:t>再掲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火の鳥計画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クラスタに使用していた一式を</a:t>
            </a:r>
            <a:r>
              <a:rPr kumimoji="1" lang="en-US" altLang="ja-JP" dirty="0" smtClean="0"/>
              <a:t>grey ,</a:t>
            </a:r>
            <a:r>
              <a:rPr kumimoji="1" lang="en-US" altLang="ja-JP" dirty="0" err="1" smtClean="0"/>
              <a:t>usuzumi</a:t>
            </a:r>
            <a:r>
              <a:rPr lang="ja-JP" altLang="en-US" dirty="0" smtClean="0"/>
              <a:t> 両方に使用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眼に地図計画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-UW-IMAP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Dovecot </a:t>
            </a:r>
            <a:r>
              <a:rPr lang="ja-JP" altLang="en-US" dirty="0" smtClean="0"/>
              <a:t>へ</a:t>
            </a:r>
            <a:r>
              <a:rPr lang="en-US" altLang="ja-JP" dirty="0" err="1" smtClean="0"/>
              <a:t>mbox</a:t>
            </a:r>
            <a:r>
              <a:rPr lang="ja-JP" altLang="en-US" dirty="0" smtClean="0"/>
              <a:t>形式のまま変更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</a:t>
            </a:r>
            <a:r>
              <a:rPr lang="ja-JP" altLang="en-US" dirty="0" smtClean="0"/>
              <a:t>もしこれでも好転しないのなら</a:t>
            </a:r>
            <a:r>
              <a:rPr lang="en-US" altLang="ja-JP" dirty="0" err="1" smtClean="0"/>
              <a:t>maildir</a:t>
            </a:r>
            <a:r>
              <a:rPr lang="en-US" altLang="ja-JP" dirty="0" smtClean="0"/>
              <a:t> </a:t>
            </a:r>
            <a:r>
              <a:rPr lang="ja-JP" altLang="en-US" dirty="0" smtClean="0"/>
              <a:t>形式に変更する</a:t>
            </a:r>
            <a:endParaRPr kumimoji="1" lang="ja-JP" altLang="en-US" sz="28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0B90-4634-4C58-97BF-C83CF7289530}" type="slidenum">
              <a:rPr lang="en-US" altLang="ja-JP" smtClean="0"/>
              <a:pPr/>
              <a:t>1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目次</a:t>
            </a:r>
            <a:endParaRPr lang="ja-JP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メール配送の仕組み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現在の</a:t>
            </a:r>
            <a:r>
              <a:rPr lang="en-US" altLang="ja-JP" dirty="0" err="1" smtClean="0"/>
              <a:t>EPMail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IMAP</a:t>
            </a:r>
            <a:r>
              <a:rPr lang="ja-JP" altLang="en-US" dirty="0" smtClean="0"/>
              <a:t>の種類と保存形式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今後の予定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まとめ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3568" y="1196752"/>
            <a:ext cx="7772400" cy="4876800"/>
          </a:xfrm>
        </p:spPr>
        <p:txBody>
          <a:bodyPr/>
          <a:lstStyle/>
          <a:p>
            <a:r>
              <a:rPr kumimoji="1" lang="ja-JP" altLang="en-US" dirty="0" smtClean="0"/>
              <a:t>メール配送の流れ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en-US" altLang="ja-JP" dirty="0" smtClean="0"/>
              <a:t>2011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grey</a:t>
            </a:r>
            <a:r>
              <a:rPr lang="ja-JP" altLang="en-US" dirty="0" smtClean="0"/>
              <a:t>は死んでいる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機材が古い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UW-IMAP </a:t>
            </a:r>
            <a:r>
              <a:rPr lang="ja-JP" altLang="en-US" dirty="0" smtClean="0"/>
              <a:t>が動かない</a:t>
            </a:r>
            <a:r>
              <a:rPr lang="en-US" altLang="ja-JP" dirty="0" smtClean="0"/>
              <a:t> </a:t>
            </a:r>
            <a:br>
              <a:rPr lang="en-US" altLang="ja-JP" dirty="0" smtClean="0"/>
            </a:br>
            <a:endParaRPr kumimoji="1" lang="en-US" altLang="ja-JP" dirty="0" smtClean="0"/>
          </a:p>
          <a:p>
            <a:r>
              <a:rPr kumimoji="1" lang="en-US" altLang="ja-JP" dirty="0" smtClean="0"/>
              <a:t>2011</a:t>
            </a:r>
            <a:r>
              <a:rPr kumimoji="1" lang="ja-JP" altLang="en-US" dirty="0" smtClean="0"/>
              <a:t>年度</a:t>
            </a:r>
            <a:r>
              <a:rPr kumimoji="1" lang="en-US" altLang="ja-JP" dirty="0" smtClean="0"/>
              <a:t>grey </a:t>
            </a:r>
            <a:r>
              <a:rPr kumimoji="1" lang="ja-JP" altLang="en-US" dirty="0" smtClean="0"/>
              <a:t>復活計画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- </a:t>
            </a:r>
            <a:r>
              <a:rPr kumimoji="1" lang="ja-JP" altLang="en-US" dirty="0" smtClean="0"/>
              <a:t>機材の入れ替え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- IMAP </a:t>
            </a:r>
            <a:r>
              <a:rPr kumimoji="1" lang="ja-JP" altLang="en-US" dirty="0" smtClean="0"/>
              <a:t>変更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5" name="正方形/長方形 4"/>
          <p:cNvSpPr/>
          <p:nvPr/>
        </p:nvSpPr>
        <p:spPr>
          <a:xfrm>
            <a:off x="395536" y="1916832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MUA</a:t>
            </a:r>
            <a:endParaRPr kumimoji="1" lang="ja-JP" altLang="en-US" dirty="0"/>
          </a:p>
        </p:txBody>
      </p:sp>
      <p:sp>
        <p:nvSpPr>
          <p:cNvPr id="6" name="右矢印 5"/>
          <p:cNvSpPr/>
          <p:nvPr/>
        </p:nvSpPr>
        <p:spPr>
          <a:xfrm>
            <a:off x="1475656" y="1988840"/>
            <a:ext cx="1152128" cy="432048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SMTP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699792" y="1988840"/>
            <a:ext cx="122413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4067944" y="1988840"/>
            <a:ext cx="1152128" cy="432048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SMTP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5436096" y="1988840"/>
            <a:ext cx="122413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左矢印 11"/>
          <p:cNvSpPr/>
          <p:nvPr/>
        </p:nvSpPr>
        <p:spPr>
          <a:xfrm>
            <a:off x="6732240" y="2204864"/>
            <a:ext cx="1152128" cy="504056"/>
          </a:xfrm>
          <a:prstGeom prst="leftArrow">
            <a:avLst>
              <a:gd name="adj1" fmla="val 50000"/>
              <a:gd name="adj2" fmla="val 488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POP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3" name="左矢印 12"/>
          <p:cNvSpPr/>
          <p:nvPr/>
        </p:nvSpPr>
        <p:spPr>
          <a:xfrm>
            <a:off x="6732240" y="1700808"/>
            <a:ext cx="1152128" cy="432048"/>
          </a:xfrm>
          <a:prstGeom prst="leftArrow">
            <a:avLst>
              <a:gd name="adj1" fmla="val 50000"/>
              <a:gd name="adj2" fmla="val 488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IMAP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8028384" y="1988840"/>
            <a:ext cx="1115616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MUA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最後に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7990656" cy="5638800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オレ</a:t>
            </a:r>
            <a:r>
              <a:rPr kumimoji="1" lang="ja-JP" altLang="en-US" dirty="0" smtClean="0"/>
              <a:t>はようやくのぼりはじめたばかりだからな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このはてしなく遠いメールサーバの坂をよ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sz="9600" dirty="0" smtClean="0">
                <a:latin typeface="HGP明朝E" pitchFamily="18" charset="-128"/>
                <a:ea typeface="HGP明朝E" pitchFamily="18" charset="-128"/>
              </a:rPr>
              <a:t>未</a:t>
            </a:r>
            <a:endParaRPr kumimoji="1" lang="en-US" altLang="ja-JP" sz="9600" dirty="0" smtClean="0">
              <a:latin typeface="HGP明朝E" pitchFamily="18" charset="-128"/>
              <a:ea typeface="HGP明朝E" pitchFamily="18" charset="-128"/>
            </a:endParaRPr>
          </a:p>
          <a:p>
            <a:pPr>
              <a:buNone/>
            </a:pPr>
            <a:r>
              <a:rPr kumimoji="1" lang="ja-JP" altLang="en-US" sz="9600" dirty="0" smtClean="0">
                <a:latin typeface="HGP明朝E" pitchFamily="18" charset="-128"/>
                <a:ea typeface="HGP明朝E" pitchFamily="18" charset="-128"/>
              </a:rPr>
              <a:t>完</a:t>
            </a:r>
            <a:endParaRPr kumimoji="1" lang="en-US" altLang="ja-JP" sz="9600" dirty="0" smtClean="0">
              <a:latin typeface="HGP明朝E" pitchFamily="18" charset="-128"/>
              <a:ea typeface="HGP明朝E" pitchFamily="18" charset="-128"/>
            </a:endParaRPr>
          </a:p>
          <a:p>
            <a:pPr>
              <a:buNone/>
            </a:pPr>
            <a:endParaRPr lang="en-US" altLang="ja-JP" sz="1400" dirty="0" smtClean="0">
              <a:latin typeface="HGP明朝E" pitchFamily="18" charset="-128"/>
              <a:ea typeface="HGP明朝E" pitchFamily="18" charset="-128"/>
            </a:endParaRPr>
          </a:p>
          <a:p>
            <a:pPr>
              <a:buNone/>
            </a:pPr>
            <a:r>
              <a:rPr kumimoji="1" lang="ja-JP" altLang="en-US" sz="2000" dirty="0" smtClean="0">
                <a:latin typeface="+mn-ea"/>
              </a:rPr>
              <a:t>パロディ元：車田正美著</a:t>
            </a:r>
            <a:r>
              <a:rPr lang="ja-JP" altLang="en-US" sz="2000" dirty="0" smtClean="0">
                <a:latin typeface="+mn-ea"/>
              </a:rPr>
              <a:t>「男坂」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15272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 smtClean="0">
                <a:latin typeface="+mn-ea"/>
              </a:rPr>
              <a:t>河野寿 著</a:t>
            </a:r>
            <a:r>
              <a:rPr lang="en-US" altLang="ja-JP" sz="2600" dirty="0" smtClean="0">
                <a:latin typeface="+mn-ea"/>
              </a:rPr>
              <a:t>, </a:t>
            </a:r>
            <a:r>
              <a:rPr lang="ja-JP" altLang="en-US" sz="2600" dirty="0" smtClean="0">
                <a:latin typeface="+mn-ea"/>
              </a:rPr>
              <a:t>毎日コミュニケーションズ</a:t>
            </a:r>
            <a:r>
              <a:rPr lang="en-US" altLang="ja-JP" sz="2600" dirty="0" smtClean="0">
                <a:latin typeface="+mn-ea"/>
              </a:rPr>
              <a:t>, </a:t>
            </a:r>
            <a:r>
              <a:rPr lang="ja-JP" altLang="en-US" sz="2600" dirty="0" smtClean="0">
                <a:latin typeface="+mn-ea"/>
              </a:rPr>
              <a:t>図解で明解 メールのしくみ</a:t>
            </a:r>
            <a:endParaRPr lang="en-US" altLang="ja-JP" sz="2600" dirty="0" smtClean="0">
              <a:latin typeface="+mn-ea"/>
            </a:endParaRP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400" dirty="0" smtClean="0">
                <a:latin typeface="+mj-ea"/>
                <a:ea typeface="+mj-ea"/>
              </a:rPr>
              <a:t>Dianna Mullet, Kevin Mullet </a:t>
            </a:r>
            <a:r>
              <a:rPr lang="ja-JP" altLang="en-US" sz="2400" dirty="0" smtClean="0">
                <a:latin typeface="+mj-ea"/>
                <a:ea typeface="+mj-ea"/>
              </a:rPr>
              <a:t>著 木田直子 訳</a:t>
            </a:r>
            <a:r>
              <a:rPr lang="en-US" altLang="ja-JP" sz="2400" dirty="0" smtClean="0">
                <a:latin typeface="+mj-ea"/>
                <a:ea typeface="+mj-ea"/>
              </a:rPr>
              <a:t>, </a:t>
            </a:r>
            <a:r>
              <a:rPr lang="ja-JP" altLang="en-US" sz="2400" dirty="0" smtClean="0">
                <a:latin typeface="+mj-ea"/>
                <a:ea typeface="+mj-ea"/>
              </a:rPr>
              <a:t>オーム社</a:t>
            </a:r>
            <a:r>
              <a:rPr lang="en-US" altLang="ja-JP" sz="2400" dirty="0" smtClean="0">
                <a:latin typeface="+mj-ea"/>
                <a:ea typeface="+mj-ea"/>
              </a:rPr>
              <a:t>, IMAP</a:t>
            </a: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ja-JP" sz="2400" dirty="0" smtClean="0">
                <a:latin typeface="+mj-ea"/>
              </a:rPr>
              <a:t>車</a:t>
            </a:r>
            <a:r>
              <a:rPr lang="ja-JP" altLang="en-US" sz="2400" dirty="0" smtClean="0">
                <a:latin typeface="+mj-ea"/>
              </a:rPr>
              <a:t>田正美 </a:t>
            </a:r>
            <a:r>
              <a:rPr lang="en-US" altLang="ja-JP" sz="2400" dirty="0" smtClean="0">
                <a:latin typeface="+mj-ea"/>
              </a:rPr>
              <a:t>,1984</a:t>
            </a:r>
            <a:r>
              <a:rPr lang="ja-JP" altLang="en-US" sz="2400" dirty="0" smtClean="0">
                <a:latin typeface="+mj-ea"/>
              </a:rPr>
              <a:t>年第</a:t>
            </a:r>
            <a:r>
              <a:rPr lang="en-US" altLang="ja-JP" sz="2400" dirty="0" smtClean="0">
                <a:latin typeface="+mj-ea"/>
              </a:rPr>
              <a:t>32</a:t>
            </a:r>
            <a:r>
              <a:rPr lang="ja-JP" altLang="en-US" sz="2400" dirty="0" smtClean="0">
                <a:latin typeface="+mj-ea"/>
              </a:rPr>
              <a:t>号から</a:t>
            </a:r>
            <a:r>
              <a:rPr lang="ja-JP" altLang="ja-JP" sz="2400" dirty="0" smtClean="0">
                <a:latin typeface="+mj-ea"/>
              </a:rPr>
              <a:t>198</a:t>
            </a:r>
            <a:r>
              <a:rPr lang="en-US" altLang="ja-JP" sz="2400" dirty="0" smtClean="0">
                <a:latin typeface="+mj-ea"/>
              </a:rPr>
              <a:t>5</a:t>
            </a:r>
            <a:r>
              <a:rPr lang="ja-JP" altLang="en-US" sz="2400" dirty="0" smtClean="0">
                <a:latin typeface="+mj-ea"/>
              </a:rPr>
              <a:t>年</a:t>
            </a:r>
            <a:r>
              <a:rPr lang="ja-JP" altLang="ja-JP" sz="2400" dirty="0" smtClean="0">
                <a:latin typeface="+mj-ea"/>
              </a:rPr>
              <a:t>の第12号</a:t>
            </a:r>
            <a:r>
              <a:rPr lang="ja-JP" altLang="en-US" sz="2400" dirty="0" smtClean="0">
                <a:latin typeface="+mj-ea"/>
              </a:rPr>
              <a:t>　「男坂」</a:t>
            </a:r>
            <a:endParaRPr lang="en-US" altLang="ja-JP" sz="2400" dirty="0" smtClean="0">
              <a:latin typeface="+mj-ea"/>
            </a:endParaRP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400" dirty="0" smtClean="0">
                <a:latin typeface="+mj-ea"/>
                <a:ea typeface="+mj-ea"/>
              </a:rPr>
              <a:t>龍義</a:t>
            </a:r>
            <a:r>
              <a:rPr lang="en-US" altLang="ja-JP" sz="2400" dirty="0" smtClean="0">
                <a:latin typeface="+mj-ea"/>
                <a:ea typeface="+mj-ea"/>
              </a:rPr>
              <a:t>, </a:t>
            </a:r>
            <a:r>
              <a:rPr lang="ja-JP" altLang="en-US" sz="2400" dirty="0" smtClean="0">
                <a:latin typeface="+mj-ea"/>
                <a:ea typeface="+mj-ea"/>
              </a:rPr>
              <a:t>「</a:t>
            </a:r>
            <a:r>
              <a:rPr lang="en-US" altLang="ja-JP" sz="2400" dirty="0" smtClean="0">
                <a:latin typeface="+mj-ea"/>
                <a:ea typeface="+mj-ea"/>
              </a:rPr>
              <a:t>Dovecot</a:t>
            </a:r>
            <a:r>
              <a:rPr lang="ja-JP" altLang="en-US" sz="2400" dirty="0" smtClean="0">
                <a:latin typeface="+mj-ea"/>
                <a:ea typeface="+mj-ea"/>
              </a:rPr>
              <a:t>の特徴」</a:t>
            </a:r>
            <a:r>
              <a:rPr lang="en-US" altLang="ja-JP" sz="2400" dirty="0" smtClean="0">
                <a:latin typeface="+mj-ea"/>
                <a:ea typeface="+mj-ea"/>
              </a:rPr>
              <a:t/>
            </a:r>
            <a:br>
              <a:rPr lang="en-US" altLang="ja-JP" sz="2400" dirty="0" smtClean="0">
                <a:latin typeface="+mj-ea"/>
                <a:ea typeface="+mj-ea"/>
              </a:rPr>
            </a:br>
            <a:r>
              <a:rPr lang="en-US" altLang="ja-JP" sz="2400" dirty="0" smtClean="0">
                <a:latin typeface="+mj-ea"/>
                <a:ea typeface="+mj-ea"/>
                <a:hlinkClick r:id="rId2"/>
              </a:rPr>
              <a:t>http://www.tatsuyoshi.net/toyota/dovecot/DovecotFeatures.html</a:t>
            </a:r>
            <a:endParaRPr lang="en-US" altLang="ja-JP" sz="2400" dirty="0" smtClean="0">
              <a:latin typeface="+mj-ea"/>
              <a:ea typeface="+mj-ea"/>
            </a:endParaRP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400" dirty="0" err="1" smtClean="0">
                <a:latin typeface="+mn-ea"/>
              </a:rPr>
              <a:t>Tatsuyoshi</a:t>
            </a:r>
            <a:r>
              <a:rPr lang="en-US" altLang="ja-JP" sz="2400" dirty="0" smtClean="0">
                <a:latin typeface="+mn-ea"/>
              </a:rPr>
              <a:t> Networks All Rights Reserved, 2010, </a:t>
            </a:r>
            <a:r>
              <a:rPr lang="ja-JP" altLang="en-US" sz="2400" dirty="0" smtClean="0">
                <a:latin typeface="+mj-ea"/>
                <a:ea typeface="+mj-ea"/>
              </a:rPr>
              <a:t>「</a:t>
            </a:r>
            <a:r>
              <a:rPr lang="en-US" altLang="ja-JP" sz="2400" dirty="0" smtClean="0">
                <a:latin typeface="+mj-ea"/>
                <a:ea typeface="+mj-ea"/>
              </a:rPr>
              <a:t>Dovecot </a:t>
            </a:r>
            <a:r>
              <a:rPr lang="ja-JP" altLang="en-US" sz="2400" dirty="0" smtClean="0">
                <a:latin typeface="+mj-ea"/>
                <a:ea typeface="+mj-ea"/>
              </a:rPr>
              <a:t>日本語翻訳プロジェクト」</a:t>
            </a:r>
            <a:r>
              <a:rPr lang="en-US" altLang="ja-JP" sz="2400" dirty="0" smtClean="0">
                <a:latin typeface="+mj-ea"/>
                <a:ea typeface="+mj-ea"/>
              </a:rPr>
              <a:t/>
            </a:r>
            <a:br>
              <a:rPr lang="en-US" altLang="ja-JP" sz="2400" dirty="0" smtClean="0">
                <a:latin typeface="+mj-ea"/>
                <a:ea typeface="+mj-ea"/>
              </a:rPr>
            </a:br>
            <a:r>
              <a:rPr lang="en-US" altLang="ja-JP" sz="2400" dirty="0" smtClean="0">
                <a:latin typeface="+mj-ea"/>
                <a:ea typeface="+mj-ea"/>
              </a:rPr>
              <a:t>http://www.dovecot.jp/</a:t>
            </a: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400" b="1" dirty="0" smtClean="0">
                <a:latin typeface="+mn-ea"/>
              </a:rPr>
              <a:t>OBATA Akio, 2007, </a:t>
            </a:r>
            <a:r>
              <a:rPr lang="ja-JP" altLang="en-US" sz="2400" b="1" dirty="0" smtClean="0">
                <a:latin typeface="+mn-ea"/>
              </a:rPr>
              <a:t>「フリーな </a:t>
            </a:r>
            <a:r>
              <a:rPr lang="en-US" altLang="ja-JP" sz="2400" b="1" dirty="0" smtClean="0">
                <a:latin typeface="+mn-ea"/>
              </a:rPr>
              <a:t>IMAP Server </a:t>
            </a:r>
            <a:r>
              <a:rPr lang="ja-JP" altLang="en-US" sz="2400" b="1" dirty="0" smtClean="0">
                <a:latin typeface="+mn-ea"/>
              </a:rPr>
              <a:t>の選び方」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altLang="ja-JP" sz="2400" b="1" dirty="0" smtClean="0">
                <a:hlinkClick r:id="rId3"/>
              </a:rPr>
              <a:t>http://www.lins.jp/~obata/imap/server-compare.html</a:t>
            </a:r>
            <a:endParaRPr lang="en-US" altLang="ja-JP" sz="2400" b="1" dirty="0" smtClean="0"/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altLang="ja-JP" sz="2400" dirty="0" smtClean="0">
              <a:latin typeface="+mj-ea"/>
              <a:ea typeface="+mj-ea"/>
            </a:endParaRP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altLang="ja-JP" sz="2400" dirty="0" smtClean="0">
              <a:latin typeface="+mj-ea"/>
              <a:ea typeface="+mj-ea"/>
            </a:endParaRPr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21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76800"/>
          </a:xfrm>
        </p:spPr>
        <p:txBody>
          <a:bodyPr/>
          <a:lstStyle/>
          <a:p>
            <a:r>
              <a:rPr lang="en-US" altLang="ja-JP" sz="2400" dirty="0" smtClean="0">
                <a:latin typeface="+mn-ea"/>
              </a:rPr>
              <a:t>Double Precision, Inc, 1999-2008, </a:t>
            </a:r>
            <a:r>
              <a:rPr lang="ja-JP" altLang="en-US" sz="2400" dirty="0" smtClean="0">
                <a:latin typeface="+mn-ea"/>
              </a:rPr>
              <a:t>「</a:t>
            </a:r>
            <a:r>
              <a:rPr lang="en-US" altLang="ja-JP" sz="2400" dirty="0" smtClean="0">
                <a:latin typeface="+mn-ea"/>
              </a:rPr>
              <a:t>The Courier IMAP server</a:t>
            </a:r>
            <a:r>
              <a:rPr lang="ja-JP" altLang="en-US" sz="2400" dirty="0" smtClean="0">
                <a:latin typeface="+mn-ea"/>
              </a:rPr>
              <a:t>」</a:t>
            </a:r>
            <a:r>
              <a:rPr lang="en-US" altLang="ja-JP" sz="2400" dirty="0" smtClean="0">
                <a:latin typeface="+mn-ea"/>
              </a:rPr>
              <a:t/>
            </a:r>
            <a:br>
              <a:rPr lang="en-US" altLang="ja-JP" sz="2400" dirty="0" smtClean="0">
                <a:latin typeface="+mn-ea"/>
              </a:rPr>
            </a:br>
            <a:r>
              <a:rPr lang="en-US" altLang="ja-JP" sz="2400" dirty="0" smtClean="0">
                <a:latin typeface="+mn-ea"/>
                <a:hlinkClick r:id="rId2"/>
              </a:rPr>
              <a:t>http://www.courier-mta.org/imap/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b="1" dirty="0" smtClean="0">
                <a:latin typeface="+mn-ea"/>
              </a:rPr>
              <a:t>和志武功久</a:t>
            </a:r>
            <a:r>
              <a:rPr lang="en-US" altLang="ja-JP" sz="2400" b="1" dirty="0" smtClean="0">
                <a:latin typeface="+mn-ea"/>
              </a:rPr>
              <a:t>,1995-2012,</a:t>
            </a:r>
            <a:r>
              <a:rPr lang="ja-JP" altLang="en-US" sz="2400" b="1" dirty="0" smtClean="0">
                <a:latin typeface="+mn-ea"/>
              </a:rPr>
              <a:t>「</a:t>
            </a:r>
            <a:r>
              <a:rPr lang="en-US" altLang="ja-JP" sz="2400" b="1" dirty="0" smtClean="0">
                <a:latin typeface="+mn-ea"/>
              </a:rPr>
              <a:t>Courier-IMAP</a:t>
            </a:r>
            <a:r>
              <a:rPr lang="ja-JP" altLang="en-US" sz="2400" b="1" dirty="0" smtClean="0">
                <a:latin typeface="+mn-ea"/>
              </a:rPr>
              <a:t>」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altLang="ja-JP" sz="2400" b="1" dirty="0" smtClean="0">
                <a:hlinkClick r:id="rId3"/>
              </a:rPr>
              <a:t>http://washitake.com/mail/courier/</a:t>
            </a:r>
            <a:endParaRPr lang="en-US" altLang="ja-JP" sz="2400" b="1" dirty="0" smtClean="0"/>
          </a:p>
          <a:p>
            <a:r>
              <a:rPr lang="ja-JP" altLang="en-US" sz="2400" b="1" dirty="0" smtClean="0">
                <a:latin typeface="+mn-ea"/>
              </a:rPr>
              <a:t>「</a:t>
            </a:r>
            <a:r>
              <a:rPr lang="en-US" altLang="ja-JP" sz="2400" b="1" dirty="0" smtClean="0">
                <a:latin typeface="+mn-ea"/>
              </a:rPr>
              <a:t>Dovecot</a:t>
            </a:r>
            <a:r>
              <a:rPr lang="ja-JP" altLang="en-US" sz="2400" b="1" dirty="0" smtClean="0">
                <a:latin typeface="+mn-ea"/>
              </a:rPr>
              <a:t>」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altLang="ja-JP" sz="2400" b="1" dirty="0" smtClean="0">
                <a:hlinkClick r:id="rId4"/>
              </a:rPr>
              <a:t>http://www.dovecot.org/</a:t>
            </a:r>
            <a:endParaRPr lang="en-US" altLang="ja-JP" sz="2400" b="1" dirty="0" smtClean="0"/>
          </a:p>
          <a:p>
            <a:r>
              <a:rPr lang="en-US" altLang="ja-JP" sz="2400" dirty="0" smtClean="0">
                <a:latin typeface="+mn-ea"/>
              </a:rPr>
              <a:t>IMAP Information Center, 2009,</a:t>
            </a:r>
            <a:r>
              <a:rPr lang="ja-JP" altLang="en-US" sz="2400" b="1" dirty="0" smtClean="0">
                <a:latin typeface="+mn-ea"/>
              </a:rPr>
              <a:t>「</a:t>
            </a:r>
            <a:r>
              <a:rPr lang="en-US" altLang="ja-JP" sz="2400" b="1" dirty="0" smtClean="0">
                <a:latin typeface="+mn-ea"/>
              </a:rPr>
              <a:t>UW IMAP software--IMAP Information Center</a:t>
            </a:r>
            <a:r>
              <a:rPr lang="ja-JP" altLang="en-US" sz="2400" b="1" dirty="0" smtClean="0">
                <a:latin typeface="+mn-ea"/>
              </a:rPr>
              <a:t>」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altLang="ja-JP" sz="2400" b="1" dirty="0" smtClean="0"/>
              <a:t>http://www.washington.edu/imap/</a:t>
            </a:r>
          </a:p>
          <a:p>
            <a:endParaRPr kumimoji="1" lang="ja-JP" altLang="en-US" sz="2400" dirty="0">
              <a:latin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>
                <a:solidFill>
                  <a:srgbClr val="000000"/>
                </a:solidFill>
              </a:rPr>
              <a:pPr/>
              <a:t>22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324528" cy="1872208"/>
          </a:xfrm>
        </p:spPr>
        <p:txBody>
          <a:bodyPr/>
          <a:lstStyle/>
          <a:p>
            <a:r>
              <a:rPr lang="ja-JP" altLang="en-US" dirty="0" smtClean="0"/>
              <a:t>メール配送の仕組み</a:t>
            </a: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56992"/>
            <a:ext cx="6400800" cy="1512168"/>
          </a:xfrm>
        </p:spPr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4294967295"/>
          </p:nvPr>
        </p:nvSpPr>
        <p:spPr>
          <a:xfrm>
            <a:off x="7059488" y="6453336"/>
            <a:ext cx="1905000" cy="228600"/>
          </a:xfrm>
          <a:prstGeom prst="rect">
            <a:avLst/>
          </a:prstGeom>
        </p:spPr>
        <p:txBody>
          <a:bodyPr/>
          <a:lstStyle/>
          <a:p>
            <a:fld id="{F30C0B90-4634-4C58-97BF-C83CF7289530}" type="slidenum">
              <a:rPr lang="en-US" altLang="ja-JP" sz="1400" smtClean="0"/>
              <a:pPr/>
              <a:t>2</a:t>
            </a:fld>
            <a:r>
              <a:rPr lang="en-US" altLang="ja-JP" sz="1400" dirty="0" smtClean="0"/>
              <a:t>/43</a:t>
            </a:r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雲 40"/>
          <p:cNvSpPr/>
          <p:nvPr/>
        </p:nvSpPr>
        <p:spPr bwMode="auto">
          <a:xfrm>
            <a:off x="3131840" y="1988840"/>
            <a:ext cx="2736304" cy="2304256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286625" cy="858837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メール配送の流れ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437063"/>
            <a:ext cx="1584325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9" name="AutoShape 4"/>
          <p:cNvSpPr>
            <a:spLocks noChangeArrowheads="1"/>
          </p:cNvSpPr>
          <p:nvPr/>
        </p:nvSpPr>
        <p:spPr bwMode="auto">
          <a:xfrm>
            <a:off x="466725" y="1773238"/>
            <a:ext cx="2735263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9100" y="1990725"/>
            <a:ext cx="993775" cy="1155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5722938" y="1700213"/>
            <a:ext cx="2735262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437112"/>
            <a:ext cx="1150938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7913" y="1916113"/>
            <a:ext cx="958850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258888" y="1268413"/>
            <a:ext cx="1223962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990099"/>
                </a:solidFill>
              </a:rPr>
              <a:t>送信側</a:t>
            </a:r>
          </a:p>
        </p:txBody>
      </p:sp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6588125" y="1196975"/>
            <a:ext cx="1223963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1331640" y="3068960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611560" y="5589240"/>
            <a:ext cx="2520206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39" name="Text Box 14"/>
          <p:cNvSpPr txBox="1">
            <a:spLocks noChangeArrowheads="1"/>
          </p:cNvSpPr>
          <p:nvPr/>
        </p:nvSpPr>
        <p:spPr bwMode="auto">
          <a:xfrm>
            <a:off x="5796136" y="5301208"/>
            <a:ext cx="2554982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682625" y="2060575"/>
            <a:ext cx="792163" cy="2520950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2771775" y="2276475"/>
            <a:ext cx="647700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580063" y="2276475"/>
            <a:ext cx="650875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rot="5400000">
            <a:off x="6702426" y="2887662"/>
            <a:ext cx="2087562" cy="1008063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203849" y="2564904"/>
            <a:ext cx="2592288" cy="100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ja-JP" altLang="en-US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ネットワーク</a:t>
            </a:r>
            <a:endParaRPr lang="en-US" altLang="ja-JP" sz="25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を介してメールを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受信側のサーバへ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68313" y="4581525"/>
            <a:ext cx="844550" cy="641350"/>
            <a:chOff x="306" y="2901"/>
            <a:chExt cx="532" cy="404"/>
          </a:xfrm>
        </p:grpSpPr>
        <p:sp>
          <p:nvSpPr>
            <p:cNvPr id="1048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5868144" y="3068960"/>
            <a:ext cx="1728192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</a:t>
            </a:fld>
            <a:r>
              <a:rPr lang="en-US" altLang="ja-JP" dirty="0" smtClean="0"/>
              <a:t>/443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7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4.16667E-6 -0.16486 C 4.16667E-6 -0.23885 0.04583 -0.32994 0.08316 -0.32994 L 0.16632 -0.32994 " rAng="0" ptsTypes="FfFF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83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63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32 -0.32994 L 0.63888 -0.34035 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236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0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88 -0.34035 L 0.70972 -0.34035 C 0.74149 -0.34035 0.78073 -0.2622 0.78073 -0.19908 L 0.78073 -0.05711 " rAng="0" ptsTypes="FfFF"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71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0255" grpId="0" animBg="1"/>
      <p:bldP spid="10256" grpId="0" animBg="1"/>
      <p:bldP spid="10257" grpId="0" animBg="1"/>
      <p:bldP spid="10258" grpId="0" animBg="1"/>
      <p:bldP spid="102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3"/>
          <p:cNvSpPr>
            <a:spLocks noChangeArrowheads="1"/>
          </p:cNvSpPr>
          <p:nvPr/>
        </p:nvSpPr>
        <p:spPr bwMode="auto">
          <a:xfrm>
            <a:off x="37392" y="1556792"/>
            <a:ext cx="2904505" cy="4464496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AutoShape 8"/>
          <p:cNvSpPr>
            <a:spLocks noChangeArrowheads="1"/>
          </p:cNvSpPr>
          <p:nvPr/>
        </p:nvSpPr>
        <p:spPr bwMode="auto">
          <a:xfrm>
            <a:off x="2452087" y="2060077"/>
            <a:ext cx="1508353" cy="719206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2445435" y="2204553"/>
            <a:ext cx="1270542" cy="371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受信側へ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564730" y="1844429"/>
            <a:ext cx="105606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SMTP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7912" y="1774300"/>
            <a:ext cx="1041046" cy="1155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263562" y="1844156"/>
            <a:ext cx="829843" cy="2521188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6300" y="3500770"/>
            <a:ext cx="980632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SMTP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445434" y="2204553"/>
            <a:ext cx="1262469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受信側へ</a:t>
            </a:r>
          </a:p>
        </p:txBody>
      </p:sp>
      <p:sp>
        <p:nvSpPr>
          <p:cNvPr id="32" name="AutoShape 6"/>
          <p:cNvSpPr>
            <a:spLocks noChangeArrowheads="1"/>
          </p:cNvSpPr>
          <p:nvPr/>
        </p:nvSpPr>
        <p:spPr bwMode="auto">
          <a:xfrm>
            <a:off x="1357798" y="1700400"/>
            <a:ext cx="905174" cy="503384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33233" y="1772414"/>
            <a:ext cx="829765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</a:t>
            </a:r>
            <a:r>
              <a:rPr lang="en-US" altLang="ja-JP" sz="2000" b="1" dirty="0" smtClean="0">
                <a:solidFill>
                  <a:srgbClr val="E9C68F"/>
                </a:solidFill>
              </a:rPr>
              <a:t>T</a:t>
            </a:r>
            <a:r>
              <a:rPr lang="en-GB" altLang="ja-JP" sz="2000" b="1" dirty="0" smtClean="0">
                <a:solidFill>
                  <a:srgbClr val="E9C68F"/>
                </a:solidFill>
              </a:rPr>
              <a:t>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0" y="4437113"/>
            <a:ext cx="899591" cy="576064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433" y="4580992"/>
            <a:ext cx="829766" cy="372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MUA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286625" cy="858837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</a:t>
            </a:r>
            <a:r>
              <a:rPr lang="ja-JP" altLang="en-US" dirty="0" smtClean="0"/>
              <a:t>送信</a:t>
            </a:r>
            <a:endParaRPr lang="ja-JP" altLang="en-GB" dirty="0" smtClean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259632" y="1052736"/>
            <a:ext cx="1223962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990099"/>
                </a:solidFill>
              </a:rPr>
              <a:t>送信側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4365104"/>
            <a:ext cx="844550" cy="641350"/>
            <a:chOff x="306" y="2901"/>
            <a:chExt cx="532" cy="404"/>
          </a:xfrm>
        </p:grpSpPr>
        <p:sp>
          <p:nvSpPr>
            <p:cNvPr id="1048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4139952" y="1340768"/>
            <a:ext cx="5004048" cy="46105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750"/>
              </a:spcBef>
              <a:buSzPct val="10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+mn-ea"/>
                <a:ea typeface="+mn-ea"/>
              </a:rPr>
              <a:t>ユーザ</a:t>
            </a:r>
            <a:r>
              <a:rPr lang="en-US" altLang="ja-JP" sz="3200" dirty="0" smtClean="0">
                <a:latin typeface="+mn-ea"/>
                <a:ea typeface="+mn-ea"/>
              </a:rPr>
              <a:t>(</a:t>
            </a:r>
            <a:r>
              <a:rPr lang="ja-JP" altLang="en-US" sz="3200" dirty="0" smtClean="0">
                <a:latin typeface="+mn-ea"/>
                <a:ea typeface="+mn-ea"/>
              </a:rPr>
              <a:t>送信者</a:t>
            </a:r>
            <a:r>
              <a:rPr lang="en-US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はメールサーバ </a:t>
            </a:r>
            <a:r>
              <a:rPr lang="en-GB" altLang="ja-JP" sz="3200" dirty="0" smtClean="0">
                <a:latin typeface="+mn-ea"/>
                <a:ea typeface="+mn-ea"/>
              </a:rPr>
              <a:t>(</a:t>
            </a:r>
            <a:r>
              <a:rPr lang="ja-JP" altLang="en-US" sz="3200" dirty="0" smtClean="0">
                <a:latin typeface="+mn-ea"/>
                <a:ea typeface="+mn-ea"/>
              </a:rPr>
              <a:t>送信者側</a:t>
            </a:r>
            <a:r>
              <a:rPr lang="en-GB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宛にメール</a:t>
            </a:r>
            <a:r>
              <a:rPr lang="ja-JP" altLang="en-GB" sz="3200" dirty="0">
                <a:latin typeface="+mn-ea"/>
                <a:ea typeface="+mn-ea"/>
              </a:rPr>
              <a:t>を送信</a:t>
            </a:r>
          </a:p>
          <a:p>
            <a:pPr marL="739775" lvl="1" indent="-282575">
              <a:lnSpc>
                <a:spcPct val="91000"/>
              </a:lnSpc>
              <a:spcBef>
                <a:spcPts val="60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MUA </a:t>
            </a:r>
            <a:r>
              <a:rPr lang="ja-JP" altLang="en-GB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を</a:t>
            </a:r>
            <a:r>
              <a:rPr lang="ja-JP" alt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利用</a:t>
            </a:r>
            <a:endParaRPr lang="en-GB" altLang="ja-JP" sz="30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10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200" dirty="0" smtClean="0">
                <a:latin typeface="+mn-ea"/>
                <a:ea typeface="+mn-ea"/>
              </a:rPr>
              <a:t>メールサーバ</a:t>
            </a:r>
            <a:r>
              <a:rPr lang="en-GB" altLang="ja-JP" sz="3200" dirty="0" smtClean="0">
                <a:latin typeface="+mn-ea"/>
                <a:ea typeface="+mn-ea"/>
              </a:rPr>
              <a:t>(</a:t>
            </a:r>
            <a:r>
              <a:rPr lang="ja-JP" altLang="en-US" sz="3200" dirty="0" smtClean="0">
                <a:latin typeface="+mn-ea"/>
                <a:ea typeface="+mn-ea"/>
              </a:rPr>
              <a:t>送信者側</a:t>
            </a:r>
            <a:r>
              <a:rPr lang="en-GB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はメールサーバ</a:t>
            </a:r>
            <a:r>
              <a:rPr lang="en-US" altLang="ja-JP" sz="3200" dirty="0" smtClean="0">
                <a:latin typeface="+mn-ea"/>
                <a:ea typeface="+mn-ea"/>
              </a:rPr>
              <a:t>(</a:t>
            </a:r>
            <a:r>
              <a:rPr lang="ja-JP" altLang="en-GB" sz="3200" dirty="0" smtClean="0">
                <a:latin typeface="+mn-ea"/>
                <a:ea typeface="+mn-ea"/>
              </a:rPr>
              <a:t>受信</a:t>
            </a:r>
            <a:r>
              <a:rPr lang="ja-JP" altLang="en-US" sz="3200" dirty="0" smtClean="0">
                <a:latin typeface="+mn-ea"/>
                <a:ea typeface="+mn-ea"/>
              </a:rPr>
              <a:t>者</a:t>
            </a:r>
            <a:r>
              <a:rPr lang="ja-JP" altLang="en-GB" sz="3200" dirty="0" smtClean="0">
                <a:latin typeface="+mn-ea"/>
                <a:ea typeface="+mn-ea"/>
              </a:rPr>
              <a:t>側</a:t>
            </a:r>
            <a:r>
              <a:rPr lang="en-US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に送信</a:t>
            </a: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2800" dirty="0" smtClean="0">
                <a:latin typeface="+mj-ea"/>
                <a:ea typeface="+mj-ea"/>
              </a:rPr>
              <a:t>MTA </a:t>
            </a:r>
            <a:r>
              <a:rPr lang="ja-JP" altLang="en-GB" sz="2800" dirty="0" smtClean="0">
                <a:latin typeface="+mj-ea"/>
                <a:ea typeface="+mj-ea"/>
              </a:rPr>
              <a:t>を利用</a:t>
            </a: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2800" dirty="0" smtClean="0">
                <a:latin typeface="+mj-ea"/>
                <a:ea typeface="+mj-ea"/>
              </a:rPr>
              <a:t>通信プロトコルは </a:t>
            </a:r>
            <a:r>
              <a:rPr lang="en-GB" altLang="ja-JP" sz="2800" dirty="0" smtClean="0">
                <a:latin typeface="+mj-ea"/>
                <a:ea typeface="+mj-ea"/>
              </a:rPr>
              <a:t>SMTP</a:t>
            </a:r>
            <a:endParaRPr lang="en-GB" altLang="ja-JP" sz="2800" dirty="0">
              <a:latin typeface="+mj-ea"/>
              <a:ea typeface="+mj-ea"/>
            </a:endParaRP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926912" y="2852936"/>
            <a:ext cx="1885831" cy="598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b="1" dirty="0">
                <a:solidFill>
                  <a:srgbClr val="000080"/>
                </a:solidFill>
              </a:rPr>
              <a:t>メールサーバ </a:t>
            </a:r>
            <a:r>
              <a:rPr lang="en-GB" altLang="ja-JP" b="1" dirty="0" smtClean="0">
                <a:solidFill>
                  <a:srgbClr val="000080"/>
                </a:solidFill>
              </a:rPr>
              <a:t>(</a:t>
            </a:r>
            <a:r>
              <a:rPr lang="ja-JP" altLang="en-US" b="1" dirty="0" smtClean="0">
                <a:solidFill>
                  <a:srgbClr val="000080"/>
                </a:solidFill>
              </a:rPr>
              <a:t>送信者側</a:t>
            </a:r>
            <a:r>
              <a:rPr lang="en-GB" altLang="ja-JP" b="1" dirty="0" smtClean="0">
                <a:solidFill>
                  <a:srgbClr val="000080"/>
                </a:solidFill>
              </a:rPr>
              <a:t>)</a:t>
            </a:r>
            <a:endParaRPr lang="en-GB" altLang="ja-JP" b="1" dirty="0">
              <a:solidFill>
                <a:srgbClr val="000080"/>
              </a:solidFill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065" y="4220918"/>
            <a:ext cx="1659687" cy="1189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827584" y="5445224"/>
            <a:ext cx="2106617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000" b="1" dirty="0" smtClean="0">
                <a:solidFill>
                  <a:srgbClr val="000080"/>
                </a:solidFill>
              </a:rPr>
              <a:t>送信者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5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4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C -0.00052 -0.04282 -0.0099 -0.17894 0.00313 -0.23125 C 0.00486 -0.27315 0.00174 -0.25694 0.00781 -0.28125 C 0.00885 -0.28542 0.00816 -0.2912 0.01094 -0.29375 C 0.02361 -0.30509 0.03715 -0.31852 0.05156 -0.325 C 0.05382 -0.32593 0.05556 -0.32894 0.05781 -0.32917 C 0.0724 -0.33102 0.08698 -0.33056 0.10156 -0.33125 C 0.11024 -0.33426 0.11753 -0.33958 0.12656 -0.34167 C 0.12969 -0.34236 0.13281 -0.34282 0.13594 -0.34375 C 0.13906 -0.34491 0.14531 -0.34792 0.14531 -0.34792 C 0.14844 -0.35417 0.15 -0.36042 0.15313 -0.36667 C 0.15486 -0.3787 0.15781 -0.38981 0.15781 -0.40208 " pathEditMode="relative" ptsTypes="fffffffffff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81 -0.40208 C 0.15833 -0.39028 0.15555 -0.36065 0.16875 -0.35417 C 0.17552 -0.35069 0.18351 -0.35046 0.19062 -0.34792 C 0.19479 -0.34629 0.20312 -0.34375 0.20312 -0.34352 C 0.26128 -0.34491 0.31736 -0.34375 0.375 -0.34375 " pathEditMode="relative" rAng="0" ptsTypes="ffff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4" grpId="0" animBg="1"/>
      <p:bldP spid="48" grpId="0" animBg="1"/>
      <p:bldP spid="4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7969497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dirty="0" smtClean="0"/>
              <a:t>MUA 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95936" y="1196752"/>
            <a:ext cx="5148064" cy="4895999"/>
          </a:xfrm>
        </p:spPr>
        <p:txBody>
          <a:bodyPr lIns="90000" tIns="46800" rIns="90000" bIns="46800"/>
          <a:lstStyle/>
          <a:p>
            <a:pPr eaLnBrk="1">
              <a:lnSpc>
                <a:spcPct val="67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>
                <a:latin typeface="+mn-ea"/>
              </a:rPr>
              <a:t>Mail  User Agent</a:t>
            </a:r>
            <a:r>
              <a:rPr lang="ja-JP" altLang="en-US" dirty="0" smtClean="0">
                <a:latin typeface="+mn-ea"/>
              </a:rPr>
              <a:t> </a:t>
            </a:r>
            <a:r>
              <a:rPr lang="ja-JP" altLang="en-US" dirty="0" smtClean="0"/>
              <a:t>の略</a:t>
            </a:r>
            <a:endParaRPr lang="en-US" altLang="ja-JP" dirty="0" smtClean="0"/>
          </a:p>
          <a:p>
            <a:pPr eaLnBrk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ユーザ</a:t>
            </a:r>
            <a:r>
              <a:rPr lang="ja-JP" altLang="en-GB" dirty="0" smtClean="0"/>
              <a:t>がメールを扱うためのソフトウェア</a:t>
            </a:r>
            <a:endParaRPr lang="en-US" altLang="ja-JP" dirty="0" smtClean="0"/>
          </a:p>
          <a:p>
            <a:pPr lvl="1" indent="-360000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電子メールの読み書きを行う</a:t>
            </a:r>
            <a:endParaRPr lang="en-US" altLang="ja-JP" dirty="0" smtClean="0"/>
          </a:p>
          <a:p>
            <a:pPr lvl="1" indent="-360000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メールサーバとメールの送受信を行う</a:t>
            </a:r>
            <a:endParaRPr lang="en-US" altLang="ja-JP" dirty="0" smtClean="0"/>
          </a:p>
          <a:p>
            <a:pPr lvl="1" indent="-360000" eaLnBrk="1">
              <a:lnSpc>
                <a:spcPct val="67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メールソフト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メーラとも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呼ばれる</a:t>
            </a:r>
            <a:endParaRPr lang="ja-JP" altLang="en-GB" dirty="0" smtClean="0"/>
          </a:p>
          <a:p>
            <a:pPr>
              <a:lnSpc>
                <a:spcPct val="107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Windows Live mail</a:t>
            </a:r>
            <a:r>
              <a:rPr lang="en-GB" altLang="ja-JP" dirty="0" smtClean="0">
                <a:latin typeface="Century Schoolbook L" pitchFamily="16" charset="0"/>
              </a:rPr>
              <a:t>,</a:t>
            </a:r>
            <a:r>
              <a:rPr lang="ja-JP" altLang="en-US" dirty="0" smtClean="0">
                <a:latin typeface="Century Schoolbook L" pitchFamily="16" charset="0"/>
              </a:rPr>
              <a:t> </a:t>
            </a:r>
            <a:r>
              <a:rPr lang="en-US" altLang="ja-JP" dirty="0" smtClean="0">
                <a:latin typeface="+mn-ea"/>
              </a:rPr>
              <a:t>Mail,</a:t>
            </a:r>
            <a:r>
              <a:rPr lang="en-GB" altLang="ja-JP" dirty="0" smtClean="0">
                <a:latin typeface="+mn-ea"/>
              </a:rPr>
              <a:t> Thunderbird , Mew</a:t>
            </a:r>
            <a:r>
              <a:rPr lang="en-GB" altLang="ja-JP" dirty="0" smtClean="0">
                <a:latin typeface="Century Schoolbook L" pitchFamily="16" charset="0"/>
              </a:rPr>
              <a:t> </a:t>
            </a:r>
            <a:r>
              <a:rPr lang="ja-JP" altLang="en-GB" dirty="0" smtClean="0"/>
              <a:t>など</a:t>
            </a:r>
          </a:p>
          <a:p>
            <a:pPr eaLnBrk="1">
              <a:lnSpc>
                <a:spcPct val="67000"/>
              </a:lnSpc>
              <a:spcBef>
                <a:spcPts val="65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 sz="2600" b="1" dirty="0" smtClean="0"/>
          </a:p>
        </p:txBody>
      </p:sp>
      <p:grpSp>
        <p:nvGrpSpPr>
          <p:cNvPr id="2" name="グループ化 39"/>
          <p:cNvGrpSpPr/>
          <p:nvPr/>
        </p:nvGrpSpPr>
        <p:grpSpPr>
          <a:xfrm>
            <a:off x="0" y="1556792"/>
            <a:ext cx="3960440" cy="4464496"/>
            <a:chOff x="467544" y="1773238"/>
            <a:chExt cx="3780606" cy="4464074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2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4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4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915816" y="2060848"/>
              <a:ext cx="1008112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83568" y="3717032"/>
              <a:ext cx="936104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6"/>
            <p:cNvSpPr>
              <a:spLocks noChangeArrowheads="1"/>
            </p:cNvSpPr>
            <p:nvPr/>
          </p:nvSpPr>
          <p:spPr bwMode="auto">
            <a:xfrm>
              <a:off x="467544" y="4653286"/>
              <a:ext cx="858743" cy="576009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2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1835697" y="1988840"/>
              <a:ext cx="792087" cy="37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sz="2000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sz="2000" b="1" dirty="0" smtClean="0">
                  <a:solidFill>
                    <a:srgbClr val="E9C68F"/>
                  </a:solidFill>
                </a:rPr>
                <a:t>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5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  <p:sp>
        <p:nvSpPr>
          <p:cNvPr id="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5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MTA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79912" y="1196752"/>
            <a:ext cx="5364088" cy="4390008"/>
          </a:xfrm>
        </p:spPr>
        <p:txBody>
          <a:bodyPr/>
          <a:lstStyle/>
          <a:p>
            <a:pPr eaLnBrk="1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>
                <a:latin typeface="+mn-ea"/>
              </a:rPr>
              <a:t>Mail Transfer Agent</a:t>
            </a:r>
            <a:r>
              <a:rPr lang="ja-JP" altLang="en-US" dirty="0" smtClean="0">
                <a:latin typeface="+mn-ea"/>
              </a:rPr>
              <a:t> </a:t>
            </a:r>
            <a:r>
              <a:rPr lang="ja-JP" altLang="en-US" dirty="0" smtClean="0"/>
              <a:t>の略</a:t>
            </a:r>
            <a:endParaRPr lang="en-US" altLang="ja-JP" dirty="0" smtClean="0"/>
          </a:p>
          <a:p>
            <a:pPr indent="-360000" eaLnBrk="1">
              <a:lnSpc>
                <a:spcPct val="67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電子メールを配送する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GB" dirty="0" smtClean="0"/>
              <a:t>ソフトウェア</a:t>
            </a:r>
          </a:p>
          <a:p>
            <a:pPr lvl="1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/>
              <a:t>MUA </a:t>
            </a:r>
            <a:r>
              <a:rPr lang="ja-JP" altLang="en-GB" dirty="0" smtClean="0"/>
              <a:t>から</a:t>
            </a:r>
            <a:r>
              <a:rPr lang="ja-JP" altLang="en-US" dirty="0" smtClean="0"/>
              <a:t>受信したメールを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ネットワークを介して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宛先のサーバまで</a:t>
            </a:r>
            <a:r>
              <a:rPr lang="ja-JP" altLang="en-GB" dirty="0" smtClean="0"/>
              <a:t>配送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バケツリレー方式</a:t>
            </a:r>
            <a:r>
              <a:rPr lang="en-US" altLang="ja-JP" dirty="0" smtClean="0"/>
              <a:t>)</a:t>
            </a:r>
            <a:endParaRPr lang="ja-JP" altLang="en-GB" dirty="0" smtClean="0"/>
          </a:p>
          <a:p>
            <a:pPr lvl="1" eaLnBrk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届いたメールをユーザが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GB" dirty="0" smtClean="0"/>
              <a:t>受け取るまで保管</a:t>
            </a:r>
            <a:r>
              <a:rPr lang="en-US" altLang="ja-JP" dirty="0" smtClean="0"/>
              <a:t>(</a:t>
            </a:r>
            <a:r>
              <a:rPr lang="ja-JP" altLang="en-US" dirty="0" smtClean="0"/>
              <a:t>受信者側</a:t>
            </a:r>
            <a:r>
              <a:rPr lang="en-US" altLang="ja-JP" dirty="0" smtClean="0"/>
              <a:t>)</a:t>
            </a:r>
            <a:endParaRPr lang="ja-JP" altLang="en-GB" dirty="0" smtClean="0"/>
          </a:p>
          <a:p>
            <a:pPr eaLnBrk="1">
              <a:lnSpc>
                <a:spcPct val="107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err="1" smtClean="0">
                <a:latin typeface="Century Schoolbook L" pitchFamily="16" charset="0"/>
              </a:rPr>
              <a:t>p</a:t>
            </a:r>
            <a:r>
              <a:rPr lang="en-GB" altLang="ja-JP" sz="3200" dirty="0" err="1" smtClean="0">
                <a:latin typeface="Century Schoolbook L" pitchFamily="16" charset="0"/>
              </a:rPr>
              <a:t>ostfix,exim,sendmail</a:t>
            </a:r>
            <a:r>
              <a:rPr lang="en-GB" altLang="ja-JP" sz="3200" dirty="0" smtClean="0">
                <a:latin typeface="Century Schoolbook L" pitchFamily="16" charset="0"/>
              </a:rPr>
              <a:t>, </a:t>
            </a:r>
            <a:r>
              <a:rPr lang="en-GB" altLang="ja-JP" sz="3200" dirty="0" err="1" smtClean="0">
                <a:latin typeface="Century Schoolbook L" pitchFamily="16" charset="0"/>
              </a:rPr>
              <a:t>qmail</a:t>
            </a:r>
            <a:r>
              <a:rPr lang="en-GB" altLang="ja-JP" sz="3200" dirty="0" smtClean="0"/>
              <a:t> </a:t>
            </a:r>
            <a:r>
              <a:rPr lang="ja-JP" altLang="en-GB" sz="3200" dirty="0" smtClean="0"/>
              <a:t>など</a:t>
            </a:r>
            <a:endParaRPr kumimoji="1" lang="ja-JP" altLang="en-US" sz="3200" dirty="0"/>
          </a:p>
        </p:txBody>
      </p:sp>
      <p:grpSp>
        <p:nvGrpSpPr>
          <p:cNvPr id="23" name="グループ化 39"/>
          <p:cNvGrpSpPr/>
          <p:nvPr/>
        </p:nvGrpSpPr>
        <p:grpSpPr>
          <a:xfrm>
            <a:off x="0" y="1556792"/>
            <a:ext cx="3960440" cy="4464496"/>
            <a:chOff x="467544" y="1773238"/>
            <a:chExt cx="3780606" cy="4464074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5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28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915816" y="2060848"/>
              <a:ext cx="1008112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83568" y="3717032"/>
              <a:ext cx="936104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3" name="AutoShape 6"/>
            <p:cNvSpPr>
              <a:spLocks noChangeArrowheads="1"/>
            </p:cNvSpPr>
            <p:nvPr/>
          </p:nvSpPr>
          <p:spPr bwMode="auto">
            <a:xfrm>
              <a:off x="467544" y="4653286"/>
              <a:ext cx="858743" cy="576009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35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835697" y="1988840"/>
              <a:ext cx="792087" cy="37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sz="2000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sz="2000" b="1" dirty="0" smtClean="0">
                  <a:solidFill>
                    <a:srgbClr val="E9C68F"/>
                  </a:solidFill>
                </a:rPr>
                <a:t>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  <p:sp>
        <p:nvSpPr>
          <p:cNvPr id="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6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88640"/>
            <a:ext cx="7286625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dirty="0" smtClean="0"/>
              <a:t>SMTP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95936" y="1340768"/>
            <a:ext cx="5400601" cy="4248472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Simple Mail Transfer Protocol  </a:t>
            </a:r>
            <a:r>
              <a:rPr lang="ja-JP" altLang="en-US" dirty="0" smtClean="0">
                <a:latin typeface="+mn-ea"/>
              </a:rPr>
              <a:t>の略</a:t>
            </a:r>
            <a:endParaRPr lang="en-US" altLang="ja-JP" dirty="0" smtClean="0">
              <a:latin typeface="+mn-ea"/>
            </a:endParaRPr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MUA </a:t>
            </a:r>
            <a:r>
              <a:rPr lang="ja-JP" altLang="en-US" dirty="0" smtClean="0">
                <a:latin typeface="+mn-ea"/>
              </a:rPr>
              <a:t>からサーバへの送信</a:t>
            </a:r>
            <a:endParaRPr lang="en-US" altLang="ja-JP" dirty="0" smtClean="0">
              <a:latin typeface="+mn-ea"/>
            </a:endParaRPr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latin typeface="+mn-ea"/>
              </a:rPr>
              <a:t>サーバ間での送受信</a:t>
            </a:r>
            <a:endParaRPr lang="en-GB" altLang="ja-JP" dirty="0" smtClean="0">
              <a:latin typeface="+mn-ea"/>
            </a:endParaRPr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25 </a:t>
            </a:r>
            <a:r>
              <a:rPr lang="ja-JP" altLang="en-GB" dirty="0" smtClean="0">
                <a:latin typeface="+mn-ea"/>
              </a:rPr>
              <a:t>番ポートを使用</a:t>
            </a:r>
          </a:p>
        </p:txBody>
      </p:sp>
      <p:grpSp>
        <p:nvGrpSpPr>
          <p:cNvPr id="22" name="グループ化 39"/>
          <p:cNvGrpSpPr/>
          <p:nvPr/>
        </p:nvGrpSpPr>
        <p:grpSpPr>
          <a:xfrm>
            <a:off x="0" y="1556792"/>
            <a:ext cx="3960440" cy="4464496"/>
            <a:chOff x="467544" y="1773238"/>
            <a:chExt cx="3780606" cy="4464074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0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41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43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915816" y="2060848"/>
              <a:ext cx="1008112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83568" y="3717032"/>
              <a:ext cx="936104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8" name="AutoShape 6"/>
            <p:cNvSpPr>
              <a:spLocks noChangeArrowheads="1"/>
            </p:cNvSpPr>
            <p:nvPr/>
          </p:nvSpPr>
          <p:spPr bwMode="auto">
            <a:xfrm>
              <a:off x="467544" y="4653286"/>
              <a:ext cx="858743" cy="576009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0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835697" y="1988840"/>
              <a:ext cx="792087" cy="37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sz="2000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sz="2000" b="1" dirty="0" smtClean="0">
                  <a:solidFill>
                    <a:srgbClr val="E9C68F"/>
                  </a:solidFill>
                </a:rPr>
                <a:t>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  <p:sp>
        <p:nvSpPr>
          <p:cNvPr id="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7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844824"/>
            <a:ext cx="958850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4716016" y="2204864"/>
            <a:ext cx="1514475" cy="719137"/>
          </a:xfrm>
          <a:prstGeom prst="rightArrow">
            <a:avLst>
              <a:gd name="adj1" fmla="val 50000"/>
              <a:gd name="adj2" fmla="val 52649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644008" y="2348880"/>
            <a:ext cx="14668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送信側から</a:t>
            </a: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293096"/>
            <a:ext cx="1150937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9" name="AutoShape 6"/>
          <p:cNvSpPr>
            <a:spLocks noChangeArrowheads="1"/>
          </p:cNvSpPr>
          <p:nvPr/>
        </p:nvSpPr>
        <p:spPr bwMode="auto">
          <a:xfrm>
            <a:off x="6732240" y="4509120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732240" y="4581128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</a:t>
            </a:r>
            <a:r>
              <a:rPr lang="en-US" altLang="ja-JP" sz="2000" b="1" dirty="0" smtClean="0">
                <a:solidFill>
                  <a:srgbClr val="E9C68F"/>
                </a:solidFill>
              </a:rPr>
              <a:t>U</a:t>
            </a:r>
            <a:r>
              <a:rPr lang="en-GB" altLang="ja-JP" sz="2000" b="1" dirty="0" smtClean="0">
                <a:solidFill>
                  <a:srgbClr val="E9C68F"/>
                </a:solidFill>
              </a:rPr>
              <a:t>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35" name="下矢印 34"/>
          <p:cNvSpPr/>
          <p:nvPr/>
        </p:nvSpPr>
        <p:spPr>
          <a:xfrm>
            <a:off x="7740352" y="2276872"/>
            <a:ext cx="648072" cy="2016224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884368" y="2924944"/>
            <a:ext cx="1008112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POP</a:t>
            </a:r>
          </a:p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IMAP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092280" y="1628800"/>
            <a:ext cx="1835696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GB" b="1" dirty="0" smtClean="0">
                <a:solidFill>
                  <a:srgbClr val="E9C68F"/>
                </a:solidFill>
              </a:rPr>
              <a:t>メール</a:t>
            </a:r>
            <a:r>
              <a:rPr lang="en-GB" altLang="ja-JP" b="1" dirty="0" smtClean="0">
                <a:solidFill>
                  <a:srgbClr val="E9C68F"/>
                </a:solidFill>
              </a:rPr>
              <a:t>BOX</a:t>
            </a:r>
            <a:endParaRPr kumimoji="1" lang="en-US" altLang="ja-JP" dirty="0" smtClean="0"/>
          </a:p>
        </p:txBody>
      </p:sp>
      <p:sp>
        <p:nvSpPr>
          <p:cNvPr id="33" name="右矢印 32"/>
          <p:cNvSpPr/>
          <p:nvPr/>
        </p:nvSpPr>
        <p:spPr>
          <a:xfrm>
            <a:off x="6732240" y="1844824"/>
            <a:ext cx="648072" cy="432048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5868144" y="1772816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68144" y="1844824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MTA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286625" cy="858837"/>
          </a:xfrm>
        </p:spPr>
        <p:txBody>
          <a:bodyPr lIns="90000" tIns="46800" rIns="90000" bIns="46800"/>
          <a:lstStyle/>
          <a:p>
            <a:pPr algn="ctr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メール受信</a:t>
            </a:r>
            <a:r>
              <a:rPr lang="ja-JP" altLang="en-US" dirty="0" smtClean="0"/>
              <a:t>と取り出し</a:t>
            </a:r>
            <a:endParaRPr lang="ja-JP" altLang="en-GB" dirty="0" smtClean="0"/>
          </a:p>
        </p:txBody>
      </p:sp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6588224" y="1052736"/>
            <a:ext cx="1223963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24" name="AutoShape 2"/>
          <p:cNvSpPr>
            <a:spLocks noChangeArrowheads="1"/>
          </p:cNvSpPr>
          <p:nvPr/>
        </p:nvSpPr>
        <p:spPr bwMode="auto">
          <a:xfrm>
            <a:off x="5652120" y="1484784"/>
            <a:ext cx="3491880" cy="4319116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5" name="Group 21"/>
          <p:cNvGrpSpPr>
            <a:grpSpLocks/>
          </p:cNvGrpSpPr>
          <p:nvPr/>
        </p:nvGrpSpPr>
        <p:grpSpPr bwMode="auto">
          <a:xfrm>
            <a:off x="4716016" y="2204864"/>
            <a:ext cx="844550" cy="638175"/>
            <a:chOff x="295" y="204"/>
            <a:chExt cx="532" cy="402"/>
          </a:xfrm>
        </p:grpSpPr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5652120" y="2996952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6876256" y="5157192"/>
            <a:ext cx="1943100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000" b="1" dirty="0" smtClean="0">
                <a:solidFill>
                  <a:srgbClr val="000080"/>
                </a:solidFill>
              </a:rPr>
              <a:t>受信者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395536" y="1196752"/>
            <a:ext cx="4608513" cy="475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200" dirty="0">
                <a:latin typeface="Eras Medium ITC" pitchFamily="32" charset="0"/>
              </a:rPr>
              <a:t>メールサーバ </a:t>
            </a:r>
            <a:r>
              <a:rPr lang="en-US" altLang="ja-JP" sz="3200" dirty="0" smtClean="0">
                <a:latin typeface="Eras Medium ITC" pitchFamily="32" charset="0"/>
              </a:rPr>
              <a:t>(</a:t>
            </a:r>
            <a:r>
              <a:rPr lang="ja-JP" altLang="en-US" sz="3200" dirty="0" smtClean="0">
                <a:latin typeface="Eras Medium ITC" pitchFamily="32" charset="0"/>
              </a:rPr>
              <a:t>受信者側</a:t>
            </a:r>
            <a:r>
              <a:rPr lang="en-US" altLang="ja-JP" sz="3200" dirty="0" smtClean="0">
                <a:latin typeface="Eras Medium ITC" pitchFamily="32" charset="0"/>
              </a:rPr>
              <a:t>)</a:t>
            </a:r>
            <a:r>
              <a:rPr lang="en-GB" altLang="ja-JP" sz="3200" dirty="0" smtClean="0">
                <a:latin typeface="Eras Medium ITC" pitchFamily="32" charset="0"/>
              </a:rPr>
              <a:t> </a:t>
            </a:r>
            <a:r>
              <a:rPr lang="ja-JP" altLang="en-GB" sz="3200" dirty="0">
                <a:latin typeface="Eras Medium ITC" pitchFamily="32" charset="0"/>
              </a:rPr>
              <a:t>は受信したメールをユーザ毎に仕分け</a:t>
            </a:r>
            <a:r>
              <a:rPr lang="ja-JP" altLang="en-GB" sz="3200" dirty="0" smtClean="0">
                <a:latin typeface="Eras Medium ITC" pitchFamily="32" charset="0"/>
              </a:rPr>
              <a:t>して</a:t>
            </a:r>
            <a:r>
              <a:rPr lang="ja-JP" altLang="en-US" sz="3200" dirty="0" smtClean="0">
                <a:latin typeface="Eras Medium ITC" pitchFamily="32" charset="0"/>
              </a:rPr>
              <a:t>保管</a:t>
            </a:r>
            <a:endParaRPr lang="en-GB" altLang="ja-JP" sz="3200" dirty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ユーザ</a:t>
            </a:r>
            <a:r>
              <a:rPr lang="en-US" altLang="ja-JP" sz="3200" dirty="0" smtClean="0">
                <a:latin typeface="Eras Medium ITC" pitchFamily="32" charset="0"/>
              </a:rPr>
              <a:t>(</a:t>
            </a:r>
            <a:r>
              <a:rPr lang="ja-JP" altLang="en-US" sz="3200" dirty="0" smtClean="0">
                <a:latin typeface="Eras Medium ITC" pitchFamily="32" charset="0"/>
              </a:rPr>
              <a:t>受信者</a:t>
            </a:r>
            <a:r>
              <a:rPr lang="en-US" altLang="ja-JP" sz="3200" dirty="0" smtClean="0">
                <a:latin typeface="Eras Medium ITC" pitchFamily="32" charset="0"/>
              </a:rPr>
              <a:t>)</a:t>
            </a:r>
            <a:r>
              <a:rPr lang="ja-JP" altLang="en-GB" sz="3200" dirty="0" smtClean="0">
                <a:latin typeface="Eras Medium ITC" pitchFamily="32" charset="0"/>
              </a:rPr>
              <a:t>は</a:t>
            </a:r>
            <a:r>
              <a:rPr lang="en-US" altLang="ja-JP" sz="3200" dirty="0" smtClean="0">
                <a:latin typeface="Eras Medium ITC" pitchFamily="32" charset="0"/>
              </a:rPr>
              <a:t/>
            </a:r>
            <a:br>
              <a:rPr lang="en-US" altLang="ja-JP" sz="3200" dirty="0" smtClean="0">
                <a:latin typeface="Eras Medium ITC" pitchFamily="32" charset="0"/>
              </a:rPr>
            </a:br>
            <a:r>
              <a:rPr lang="ja-JP" altLang="en-GB" sz="3200" dirty="0" smtClean="0">
                <a:latin typeface="Eras Medium ITC" pitchFamily="32" charset="0"/>
              </a:rPr>
              <a:t>メールサーバ </a:t>
            </a:r>
            <a:r>
              <a:rPr lang="en-GB" altLang="ja-JP" sz="3200" dirty="0" smtClean="0">
                <a:latin typeface="Eras Medium ITC" pitchFamily="32" charset="0"/>
              </a:rPr>
              <a:t>(</a:t>
            </a:r>
            <a:r>
              <a:rPr lang="ja-JP" altLang="en-US" sz="3200" dirty="0" smtClean="0">
                <a:latin typeface="Eras Medium ITC" pitchFamily="32" charset="0"/>
              </a:rPr>
              <a:t>受信者側</a:t>
            </a:r>
            <a:r>
              <a:rPr lang="en-GB" altLang="ja-JP" sz="3200" dirty="0" smtClean="0">
                <a:latin typeface="Eras Medium ITC" pitchFamily="32" charset="0"/>
              </a:rPr>
              <a:t>)</a:t>
            </a:r>
            <a:r>
              <a:rPr lang="ja-JP" altLang="en-GB" sz="3200" dirty="0" smtClean="0">
                <a:latin typeface="Eras Medium ITC" pitchFamily="32" charset="0"/>
              </a:rPr>
              <a:t>が</a:t>
            </a:r>
            <a:r>
              <a:rPr lang="ja-JP" altLang="en-US" sz="3200" dirty="0" smtClean="0">
                <a:latin typeface="Eras Medium ITC" pitchFamily="32" charset="0"/>
              </a:rPr>
              <a:t>保管した</a:t>
            </a:r>
            <a:r>
              <a:rPr lang="ja-JP" altLang="en-GB" sz="3200" dirty="0" smtClean="0">
                <a:latin typeface="Eras Medium ITC" pitchFamily="32" charset="0"/>
              </a:rPr>
              <a:t>メールを</a:t>
            </a:r>
            <a:r>
              <a:rPr lang="en-US" altLang="ja-JP" sz="3200" dirty="0" smtClean="0">
                <a:latin typeface="Eras Medium ITC" pitchFamily="32" charset="0"/>
              </a:rPr>
              <a:t/>
            </a:r>
            <a:br>
              <a:rPr lang="en-US" altLang="ja-JP" sz="3200" dirty="0" smtClean="0">
                <a:latin typeface="Eras Medium ITC" pitchFamily="32" charset="0"/>
              </a:rPr>
            </a:br>
            <a:r>
              <a:rPr lang="ja-JP" altLang="en-US" sz="3200" dirty="0" smtClean="0">
                <a:latin typeface="Eras Medium ITC" pitchFamily="32" charset="0"/>
              </a:rPr>
              <a:t>取り出す</a:t>
            </a:r>
            <a:endParaRPr lang="ja-JP" altLang="en-GB" sz="3200" dirty="0">
              <a:latin typeface="Eras Medium ITC" pitchFamily="32" charset="0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2800" dirty="0" smtClean="0">
                <a:latin typeface="Eras Medium ITC" pitchFamily="32" charset="0"/>
              </a:rPr>
              <a:t>プロトコル</a:t>
            </a:r>
            <a:r>
              <a:rPr lang="ja-JP" altLang="en-GB" sz="2800" dirty="0">
                <a:latin typeface="+mn-ea"/>
                <a:ea typeface="+mn-ea"/>
              </a:rPr>
              <a:t>は </a:t>
            </a:r>
            <a:r>
              <a:rPr lang="en-GB" altLang="ja-JP" sz="2800" dirty="0">
                <a:latin typeface="+mn-ea"/>
                <a:ea typeface="+mn-ea"/>
              </a:rPr>
              <a:t>POP </a:t>
            </a:r>
            <a:endParaRPr lang="en-GB" altLang="ja-JP" sz="2800" i="1" dirty="0" smtClean="0">
              <a:latin typeface="+mn-ea"/>
              <a:ea typeface="+mn-ea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2800" dirty="0" smtClean="0">
                <a:latin typeface="+mn-ea"/>
                <a:ea typeface="+mn-ea"/>
              </a:rPr>
              <a:t>   </a:t>
            </a:r>
            <a:r>
              <a:rPr lang="ja-JP" altLang="en-US" sz="2800" dirty="0" smtClean="0">
                <a:latin typeface="+mn-ea"/>
                <a:ea typeface="+mn-ea"/>
              </a:rPr>
              <a:t>あるいは</a:t>
            </a:r>
            <a:r>
              <a:rPr lang="ja-JP" altLang="en-GB" sz="2800" dirty="0" smtClean="0">
                <a:latin typeface="+mn-ea"/>
                <a:ea typeface="+mn-ea"/>
              </a:rPr>
              <a:t> </a:t>
            </a:r>
            <a:r>
              <a:rPr lang="en-GB" altLang="ja-JP" sz="2800" dirty="0">
                <a:latin typeface="+mn-ea"/>
                <a:ea typeface="+mn-ea"/>
              </a:rPr>
              <a:t>IMAP</a:t>
            </a:r>
          </a:p>
        </p:txBody>
      </p:sp>
      <p:sp>
        <p:nvSpPr>
          <p:cNvPr id="4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8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C 0.01459 0.0037 0.02848 0.00787 0.04341 0.01065 C 0.06719 0.00879 0.08872 0.00764 0.11129 -0.00209 C 0.11684 -0.00718 0.12084 -0.00857 0.1257 -0.01505 C 0.12622 -0.02662 0.12622 -0.0382 0.12743 -0.04954 C 0.12778 -0.05278 0.12969 -0.0551 0.13056 -0.0581 C 0.13282 -0.06667 0.13212 -0.06991 0.13212 -0.07963 " pathEditMode="relative" ptsTypes="ffffffA"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625 -0.06876 C 0.2342 -0.08172 0.13125 -0.07501 0.33594 -0.07501 " pathEditMode="relative" ptsTypes="fA">
                                      <p:cBhvr>
                                        <p:cTn id="2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594 -0.075 C 0.33542 -0.06805 0.33438 -0.06111 0.33438 -0.05416 C 0.33334 0.06042 0.33386 0.175 0.33282 0.28959 C 0.33264 0.3169 0.2908 0.3213 0.27657 0.325 C 0.27292 0.32593 0.26945 0.32871 0.26563 0.32917 C 0.23351 0.33334 0.24618 0.32547 0.23438 0.33334 " pathEditMode="relative" rAng="0" ptsTypes="fffff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5" grpId="0" animBg="1"/>
      <p:bldP spid="37" grpId="0" animBg="1"/>
      <p:bldP spid="33" grpId="0" animBg="1"/>
    </p:bldLst>
  </p:timing>
</p:sld>
</file>

<file path=ppt/theme/theme1.xml><?xml version="1.0" encoding="utf-8"?>
<a:theme xmlns:a="http://schemas.openxmlformats.org/drawingml/2006/main" name="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pop2-s-3</Template>
  <TotalTime>1241</TotalTime>
  <Words>733</Words>
  <Application>Microsoft Office PowerPoint</Application>
  <PresentationFormat>画面に合わせる (4:3)</PresentationFormat>
  <Paragraphs>200</Paragraphs>
  <Slides>23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23</vt:i4>
      </vt:variant>
    </vt:vector>
  </HeadingPairs>
  <TitlesOfParts>
    <vt:vector size="25" baseType="lpstr">
      <vt:lpstr>pop2-s-3</vt:lpstr>
      <vt:lpstr>1_pop2-s-3</vt:lpstr>
      <vt:lpstr>Mail システムと 2011EPMailサーバの現状</vt:lpstr>
      <vt:lpstr>目次</vt:lpstr>
      <vt:lpstr>メール配送の仕組み</vt:lpstr>
      <vt:lpstr>メール配送の流れ</vt:lpstr>
      <vt:lpstr>メール送信</vt:lpstr>
      <vt:lpstr>MUA </vt:lpstr>
      <vt:lpstr>MTA </vt:lpstr>
      <vt:lpstr>SMTP</vt:lpstr>
      <vt:lpstr>メール受信と取り出し</vt:lpstr>
      <vt:lpstr>メールの取り出し(POP の場合）</vt:lpstr>
      <vt:lpstr>メールの取り出し（IMAP の場合）</vt:lpstr>
      <vt:lpstr>現在のEPMailサーバ(grey)の概要</vt:lpstr>
      <vt:lpstr>grey の灰色の2011年度</vt:lpstr>
      <vt:lpstr>2011年度greyでIMAPが使えなかった原因</vt:lpstr>
      <vt:lpstr>2011年度grey 復活プロジェクト</vt:lpstr>
      <vt:lpstr>主な保存形式</vt:lpstr>
      <vt:lpstr>主な IMAP の種類(1)</vt:lpstr>
      <vt:lpstr>主な IMAP の種類(2)</vt:lpstr>
      <vt:lpstr>2011年度grey 復活プロジェクト(再掲)</vt:lpstr>
      <vt:lpstr>まとめ</vt:lpstr>
      <vt:lpstr>最後に</vt:lpstr>
      <vt:lpstr>参考文献(1)</vt:lpstr>
      <vt:lpstr>参考文献(2)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メール配送システム</dc:title>
  <dc:creator>SEIGI</dc:creator>
  <cp:lastModifiedBy>SEIGI</cp:lastModifiedBy>
  <cp:revision>112</cp:revision>
  <dcterms:created xsi:type="dcterms:W3CDTF">2011-07-21T19:15:27Z</dcterms:created>
  <dcterms:modified xsi:type="dcterms:W3CDTF">2012-02-17T10:27:29Z</dcterms:modified>
</cp:coreProperties>
</file>