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343" r:id="rId4"/>
    <p:sldId id="279" r:id="rId5"/>
    <p:sldId id="316" r:id="rId6"/>
    <p:sldId id="280" r:id="rId7"/>
    <p:sldId id="309" r:id="rId8"/>
    <p:sldId id="344" r:id="rId9"/>
    <p:sldId id="281" r:id="rId10"/>
    <p:sldId id="314" r:id="rId11"/>
    <p:sldId id="311" r:id="rId12"/>
    <p:sldId id="315" r:id="rId13"/>
    <p:sldId id="282" r:id="rId14"/>
    <p:sldId id="318" r:id="rId15"/>
    <p:sldId id="319" r:id="rId16"/>
    <p:sldId id="321" r:id="rId17"/>
    <p:sldId id="320" r:id="rId18"/>
    <p:sldId id="322" r:id="rId19"/>
    <p:sldId id="325" r:id="rId20"/>
    <p:sldId id="326" r:id="rId21"/>
    <p:sldId id="327" r:id="rId22"/>
    <p:sldId id="323" r:id="rId23"/>
    <p:sldId id="328" r:id="rId24"/>
    <p:sldId id="332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269" r:id="rId36"/>
    <p:sldId id="259" r:id="rId37"/>
    <p:sldId id="278" r:id="rId38"/>
    <p:sldId id="283" r:id="rId39"/>
    <p:sldId id="293" r:id="rId40"/>
    <p:sldId id="294" r:id="rId41"/>
    <p:sldId id="295" r:id="rId42"/>
    <p:sldId id="289" r:id="rId43"/>
    <p:sldId id="290" r:id="rId44"/>
    <p:sldId id="260" r:id="rId45"/>
    <p:sldId id="262" r:id="rId46"/>
    <p:sldId id="265" r:id="rId47"/>
    <p:sldId id="324" r:id="rId48"/>
    <p:sldId id="266" r:id="rId49"/>
    <p:sldId id="264" r:id="rId50"/>
    <p:sldId id="263" r:id="rId51"/>
    <p:sldId id="306" r:id="rId52"/>
    <p:sldId id="267" r:id="rId53"/>
    <p:sldId id="268" r:id="rId54"/>
    <p:sldId id="307" r:id="rId55"/>
    <p:sldId id="310" r:id="rId5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85"/>
    <a:srgbClr val="00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33" autoAdjust="0"/>
    <p:restoredTop sz="94660"/>
  </p:normalViewPr>
  <p:slideViewPr>
    <p:cSldViewPr>
      <p:cViewPr varScale="1">
        <p:scale>
          <a:sx n="56" d="100"/>
          <a:sy n="56" d="100"/>
        </p:scale>
        <p:origin x="-10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A475F-A134-4FF6-A44B-13E8D0E1080C}" type="datetimeFigureOut">
              <a:rPr kumimoji="1" lang="ja-JP" altLang="en-US" smtClean="0"/>
              <a:pPr/>
              <a:t>2010/9/3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8EEDC-219C-4DF2-A070-09DB41FB64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6000" dirty="0" smtClean="0"/>
              <a:t>ルーターとネットワーク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246240"/>
            <a:ext cx="6400800" cy="1847056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前</a:t>
            </a:r>
            <a:r>
              <a:rPr lang="en-US" altLang="ja-JP" dirty="0" smtClean="0">
                <a:solidFill>
                  <a:schemeClr val="tx1"/>
                </a:solidFill>
              </a:rPr>
              <a:t> l</a:t>
            </a:r>
            <a:r>
              <a:rPr kumimoji="1" lang="en-US" altLang="ja-JP" dirty="0" smtClean="0">
                <a:solidFill>
                  <a:schemeClr val="tx1"/>
                </a:solidFill>
              </a:rPr>
              <a:t>emon </a:t>
            </a:r>
            <a:r>
              <a:rPr kumimoji="1" lang="ja-JP" altLang="en-US" dirty="0" smtClean="0">
                <a:solidFill>
                  <a:schemeClr val="tx1"/>
                </a:solidFill>
              </a:rPr>
              <a:t>管理者 近藤 奨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2010/09/03 Friday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428596" y="5357826"/>
            <a:ext cx="850112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</a:t>
            </a:r>
            <a:r>
              <a:rPr kumimoji="1" lang="ja-JP" altLang="en-US" sz="2800" dirty="0" err="1" smtClean="0"/>
              <a:t>さんが</a:t>
            </a:r>
            <a:r>
              <a:rPr kumimoji="1" lang="ja-JP" altLang="en-US" sz="2800" dirty="0" smtClean="0"/>
              <a:t>既に使用している場合は </a:t>
            </a:r>
            <a:r>
              <a:rPr kumimoji="1" lang="en-US" altLang="ja-JP" sz="2800" dirty="0" smtClean="0"/>
              <a:t>B </a:t>
            </a:r>
            <a:r>
              <a:rPr kumimoji="1" lang="ja-JP" altLang="en-US" sz="2800" dirty="0" smtClean="0"/>
              <a:t>さん，</a:t>
            </a:r>
            <a:r>
              <a:rPr kumimoji="1" lang="en-US" altLang="ja-JP" sz="2800" dirty="0" smtClean="0"/>
              <a:t>C </a:t>
            </a:r>
            <a:r>
              <a:rPr kumimoji="1" lang="ja-JP" altLang="en-US" sz="2800" dirty="0" err="1" smtClean="0"/>
              <a:t>さんは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lang="ja-JP" altLang="en-US" sz="2800" dirty="0" smtClean="0"/>
              <a:t>外部</a:t>
            </a:r>
            <a:r>
              <a:rPr kumimoji="1" lang="ja-JP" altLang="en-US" sz="2800" dirty="0" smtClean="0"/>
              <a:t>にアクセスできない</a:t>
            </a:r>
            <a:endParaRPr kumimoji="1" lang="ja-JP" altLang="en-US" sz="2800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1857356" y="1357298"/>
            <a:ext cx="5572164" cy="3286148"/>
            <a:chOff x="1857356" y="2143116"/>
            <a:chExt cx="5572164" cy="3286148"/>
          </a:xfrm>
        </p:grpSpPr>
        <p:sp>
          <p:nvSpPr>
            <p:cNvPr id="5" name="正方形/長方形 4"/>
            <p:cNvSpPr/>
            <p:nvPr/>
          </p:nvSpPr>
          <p:spPr>
            <a:xfrm>
              <a:off x="3500462" y="3500438"/>
              <a:ext cx="1500198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800" dirty="0" smtClean="0">
                  <a:solidFill>
                    <a:schemeClr val="tx1"/>
                  </a:solidFill>
                </a:rPr>
                <a:t>ルータ</a:t>
              </a:r>
              <a:endParaRPr lang="en-US" altLang="ja-JP" sz="28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6" name="直線コネクタ 5"/>
            <p:cNvCxnSpPr/>
            <p:nvPr/>
          </p:nvCxnSpPr>
          <p:spPr>
            <a:xfrm rot="16200000" flipH="1">
              <a:off x="3821917" y="3107513"/>
              <a:ext cx="785818" cy="3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rot="16200000" flipH="1">
              <a:off x="4000480" y="4286240"/>
              <a:ext cx="428628" cy="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rot="10800000">
              <a:off x="2509854" y="4500570"/>
              <a:ext cx="491966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正方形/長方形 8"/>
            <p:cNvSpPr/>
            <p:nvPr/>
          </p:nvSpPr>
          <p:spPr>
            <a:xfrm>
              <a:off x="2357454" y="4857760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 smtClean="0">
                  <a:solidFill>
                    <a:schemeClr val="tx1"/>
                  </a:solidFill>
                </a:rPr>
                <a:t>実験機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0" name="直線コネクタ 9"/>
            <p:cNvCxnSpPr/>
            <p:nvPr/>
          </p:nvCxnSpPr>
          <p:spPr>
            <a:xfrm rot="5400000">
              <a:off x="2678925" y="467916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/>
            <p:cNvSpPr/>
            <p:nvPr/>
          </p:nvSpPr>
          <p:spPr>
            <a:xfrm>
              <a:off x="3857620" y="4857760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A </a:t>
              </a:r>
              <a:r>
                <a:rPr lang="ja-JP" altLang="en-US" sz="2000" dirty="0" err="1" smtClean="0">
                  <a:solidFill>
                    <a:schemeClr val="tx1"/>
                  </a:solidFill>
                </a:rPr>
                <a:t>さん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2" name="直線コネクタ 11"/>
            <p:cNvCxnSpPr/>
            <p:nvPr/>
          </p:nvCxnSpPr>
          <p:spPr>
            <a:xfrm rot="5400000">
              <a:off x="4179091" y="467916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正方形/長方形 27"/>
            <p:cNvSpPr/>
            <p:nvPr/>
          </p:nvSpPr>
          <p:spPr>
            <a:xfrm>
              <a:off x="1857356" y="2143116"/>
              <a:ext cx="5522956" cy="5715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tx1"/>
                  </a:solidFill>
                </a:rPr>
                <a:t>http://www.ep.sci.hokudai.ac.jp/</a:t>
              </a: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5072066" y="4857760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B </a:t>
              </a:r>
              <a:r>
                <a:rPr lang="ja-JP" altLang="en-US" sz="2000" dirty="0" err="1" smtClean="0">
                  <a:solidFill>
                    <a:schemeClr val="tx1"/>
                  </a:solidFill>
                </a:rPr>
                <a:t>さん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35" name="直線コネクタ 34"/>
            <p:cNvCxnSpPr/>
            <p:nvPr/>
          </p:nvCxnSpPr>
          <p:spPr>
            <a:xfrm rot="5400000">
              <a:off x="5393537" y="467916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正方形/長方形 35"/>
            <p:cNvSpPr/>
            <p:nvPr/>
          </p:nvSpPr>
          <p:spPr>
            <a:xfrm>
              <a:off x="6286512" y="4857760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C </a:t>
              </a:r>
              <a:r>
                <a:rPr lang="ja-JP" altLang="en-US" sz="2000" dirty="0" err="1" smtClean="0">
                  <a:solidFill>
                    <a:schemeClr val="tx1"/>
                  </a:solidFill>
                </a:rPr>
                <a:t>さん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37" name="直線コネクタ 36"/>
            <p:cNvCxnSpPr/>
            <p:nvPr/>
          </p:nvCxnSpPr>
          <p:spPr>
            <a:xfrm rot="5400000">
              <a:off x="6607983" y="467916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タイトル 1"/>
          <p:cNvSpPr txBox="1">
            <a:spLocks/>
          </p:cNvSpPr>
          <p:nvPr/>
        </p:nvSpPr>
        <p:spPr>
          <a:xfrm>
            <a:off x="457200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IP </a:t>
            </a:r>
            <a:r>
              <a:rPr kumimoji="1" lang="ja-JP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の変換 </a:t>
            </a: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NAT (</a:t>
            </a:r>
            <a:r>
              <a:rPr kumimoji="1" lang="en-US" altLang="ja-JP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netwark</a:t>
            </a: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address translation)</a:t>
            </a:r>
            <a:endParaRPr kumimoji="1" lang="ja-JP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 rot="5400000">
            <a:off x="4000495" y="3500438"/>
            <a:ext cx="4286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rot="5400000">
            <a:off x="4179091" y="3893347"/>
            <a:ext cx="3571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rot="10800000">
            <a:off x="4214810" y="3714752"/>
            <a:ext cx="1428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乗算記号 60"/>
          <p:cNvSpPr/>
          <p:nvPr/>
        </p:nvSpPr>
        <p:spPr>
          <a:xfrm>
            <a:off x="6228184" y="3356992"/>
            <a:ext cx="1080120" cy="785818"/>
          </a:xfrm>
          <a:prstGeom prst="mathMultiply">
            <a:avLst>
              <a:gd name="adj1" fmla="val 929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乗算記号 62"/>
          <p:cNvSpPr/>
          <p:nvPr/>
        </p:nvSpPr>
        <p:spPr>
          <a:xfrm>
            <a:off x="5076056" y="3356992"/>
            <a:ext cx="1013242" cy="785818"/>
          </a:xfrm>
          <a:prstGeom prst="mathMultiply">
            <a:avLst>
              <a:gd name="adj1" fmla="val 929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28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の変換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en-US" altLang="ja-JP" dirty="0" smtClean="0"/>
              <a:t> NAPT (</a:t>
            </a:r>
            <a:r>
              <a:rPr kumimoji="1" lang="en-US" altLang="ja-JP" dirty="0" err="1" smtClean="0"/>
              <a:t>netwark</a:t>
            </a:r>
            <a:r>
              <a:rPr kumimoji="1" lang="en-US" altLang="ja-JP" dirty="0" smtClean="0"/>
              <a:t> address port translation)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あるグローバル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を複数の </a:t>
            </a:r>
            <a:r>
              <a:rPr lang="en-US" altLang="ja-JP" dirty="0" smtClean="0"/>
              <a:t>PC </a:t>
            </a:r>
            <a:r>
              <a:rPr lang="ja-JP" altLang="en-US" dirty="0" smtClean="0"/>
              <a:t>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共有する技術</a:t>
            </a:r>
            <a:endParaRPr lang="en-US" altLang="ja-JP" dirty="0" smtClean="0"/>
          </a:p>
          <a:p>
            <a:r>
              <a:rPr kumimoji="1" lang="ja-JP" altLang="en-US" dirty="0" smtClean="0"/>
              <a:t>プライベート </a:t>
            </a:r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をグローバル </a:t>
            </a:r>
            <a:r>
              <a:rPr kumimoji="1" lang="en-US" altLang="ja-JP" dirty="0" smtClean="0"/>
              <a:t>IP </a:t>
            </a:r>
            <a:r>
              <a:rPr lang="ja-JP" altLang="en-US" dirty="0" smtClean="0"/>
              <a:t>に</a:t>
            </a:r>
            <a:r>
              <a:rPr lang="ja-JP" altLang="en-US" dirty="0"/>
              <a:t>変換して、他のネットワークと通信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グローバル </a:t>
            </a:r>
            <a:r>
              <a:rPr lang="en-US" altLang="ja-JP" dirty="0" smtClean="0">
                <a:solidFill>
                  <a:srgbClr val="FF0000"/>
                </a:solidFill>
              </a:rPr>
              <a:t>IP </a:t>
            </a:r>
            <a:r>
              <a:rPr lang="ja-JP" altLang="en-US" dirty="0" smtClean="0">
                <a:solidFill>
                  <a:srgbClr val="FF0000"/>
                </a:solidFill>
              </a:rPr>
              <a:t>のアドレス数</a:t>
            </a:r>
            <a:r>
              <a:rPr lang="ja-JP" altLang="en-US" dirty="0">
                <a:solidFill>
                  <a:srgbClr val="FF0000"/>
                </a:solidFill>
              </a:rPr>
              <a:t>に</a:t>
            </a:r>
            <a:r>
              <a:rPr lang="ja-JP" altLang="en-US" dirty="0" smtClean="0">
                <a:solidFill>
                  <a:srgbClr val="FF0000"/>
                </a:solidFill>
              </a:rPr>
              <a:t>は関係なく複数の </a:t>
            </a:r>
            <a:r>
              <a:rPr lang="en-US" altLang="ja-JP" dirty="0" smtClean="0">
                <a:solidFill>
                  <a:srgbClr val="FF0000"/>
                </a:solidFill>
              </a:rPr>
              <a:t>PC </a:t>
            </a:r>
            <a:r>
              <a:rPr lang="ja-JP" altLang="en-US" dirty="0" smtClean="0">
                <a:solidFill>
                  <a:srgbClr val="FF0000"/>
                </a:solidFill>
              </a:rPr>
              <a:t>が一度に通信できる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/>
              <a:t>lemon 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NAPT </a:t>
            </a:r>
          </a:p>
          <a:p>
            <a:r>
              <a:rPr lang="en-US" altLang="ja-JP" dirty="0" smtClean="0"/>
              <a:t>IP </a:t>
            </a:r>
            <a:r>
              <a:rPr lang="ja-JP" altLang="en-US" dirty="0" smtClean="0"/>
              <a:t>マスカレードという呼ばれ方もする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428596" y="5357826"/>
            <a:ext cx="850112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</a:t>
            </a:r>
            <a:r>
              <a:rPr kumimoji="1" lang="ja-JP" altLang="en-US" sz="2800" dirty="0" err="1" smtClean="0"/>
              <a:t>さんが</a:t>
            </a:r>
            <a:r>
              <a:rPr kumimoji="1" lang="ja-JP" altLang="en-US" sz="2800" dirty="0" smtClean="0"/>
              <a:t>既に使用していても </a:t>
            </a:r>
            <a:r>
              <a:rPr kumimoji="1" lang="en-US" altLang="ja-JP" sz="2800" dirty="0" smtClean="0"/>
              <a:t>B </a:t>
            </a:r>
            <a:r>
              <a:rPr kumimoji="1" lang="ja-JP" altLang="en-US" sz="2800" dirty="0" smtClean="0"/>
              <a:t>さん，</a:t>
            </a:r>
            <a:r>
              <a:rPr kumimoji="1" lang="en-US" altLang="ja-JP" sz="2800" dirty="0" smtClean="0"/>
              <a:t>C </a:t>
            </a:r>
            <a:r>
              <a:rPr kumimoji="1" lang="ja-JP" altLang="en-US" sz="2800" dirty="0" err="1" smtClean="0"/>
              <a:t>さんは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外部</a:t>
            </a:r>
            <a:r>
              <a:rPr kumimoji="1" lang="ja-JP" altLang="en-US" sz="2800" dirty="0" smtClean="0"/>
              <a:t>にアクセスできる</a:t>
            </a:r>
            <a:endParaRPr kumimoji="1" lang="ja-JP" altLang="en-US" sz="2800" dirty="0"/>
          </a:p>
        </p:txBody>
      </p:sp>
      <p:grpSp>
        <p:nvGrpSpPr>
          <p:cNvPr id="2" name="グループ化 22"/>
          <p:cNvGrpSpPr/>
          <p:nvPr/>
        </p:nvGrpSpPr>
        <p:grpSpPr>
          <a:xfrm>
            <a:off x="1857356" y="1655020"/>
            <a:ext cx="5572164" cy="3286148"/>
            <a:chOff x="1857356" y="2143116"/>
            <a:chExt cx="5572164" cy="3286148"/>
          </a:xfrm>
        </p:grpSpPr>
        <p:sp>
          <p:nvSpPr>
            <p:cNvPr id="5" name="正方形/長方形 4"/>
            <p:cNvSpPr/>
            <p:nvPr/>
          </p:nvSpPr>
          <p:spPr>
            <a:xfrm>
              <a:off x="3500462" y="3500438"/>
              <a:ext cx="1500198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800" dirty="0" smtClean="0">
                  <a:solidFill>
                    <a:schemeClr val="tx1"/>
                  </a:solidFill>
                </a:rPr>
                <a:t>ルータ</a:t>
              </a:r>
              <a:endParaRPr lang="en-US" altLang="ja-JP" sz="28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6" name="直線コネクタ 5"/>
            <p:cNvCxnSpPr/>
            <p:nvPr/>
          </p:nvCxnSpPr>
          <p:spPr>
            <a:xfrm rot="16200000" flipH="1">
              <a:off x="3821917" y="3107513"/>
              <a:ext cx="785818" cy="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 rot="16200000" flipH="1">
              <a:off x="4000480" y="4286240"/>
              <a:ext cx="428628" cy="3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 rot="10800000">
              <a:off x="2509854" y="4500570"/>
              <a:ext cx="491966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正方形/長方形 8"/>
            <p:cNvSpPr/>
            <p:nvPr/>
          </p:nvSpPr>
          <p:spPr>
            <a:xfrm>
              <a:off x="2357454" y="4857760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 smtClean="0">
                  <a:solidFill>
                    <a:schemeClr val="tx1"/>
                  </a:solidFill>
                </a:rPr>
                <a:t>実験機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0" name="直線コネクタ 9"/>
            <p:cNvCxnSpPr/>
            <p:nvPr/>
          </p:nvCxnSpPr>
          <p:spPr>
            <a:xfrm rot="5400000">
              <a:off x="2678925" y="467916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/>
            <p:cNvSpPr/>
            <p:nvPr/>
          </p:nvSpPr>
          <p:spPr>
            <a:xfrm>
              <a:off x="3857620" y="4857760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A </a:t>
              </a:r>
              <a:r>
                <a:rPr lang="ja-JP" altLang="en-US" sz="2000" dirty="0" err="1" smtClean="0">
                  <a:solidFill>
                    <a:schemeClr val="tx1"/>
                  </a:solidFill>
                </a:rPr>
                <a:t>さん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2" name="直線コネクタ 11"/>
            <p:cNvCxnSpPr/>
            <p:nvPr/>
          </p:nvCxnSpPr>
          <p:spPr>
            <a:xfrm rot="5400000">
              <a:off x="4179091" y="467916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正方形/長方形 27"/>
            <p:cNvSpPr/>
            <p:nvPr/>
          </p:nvSpPr>
          <p:spPr>
            <a:xfrm>
              <a:off x="1857356" y="2143116"/>
              <a:ext cx="5234924" cy="57150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tx1"/>
                  </a:solidFill>
                </a:rPr>
                <a:t>http://www.ep.sci.hokudai.ac.jp/</a:t>
              </a: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5072066" y="4857760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B </a:t>
              </a:r>
              <a:r>
                <a:rPr lang="ja-JP" altLang="en-US" sz="2000" dirty="0" err="1" smtClean="0">
                  <a:solidFill>
                    <a:schemeClr val="tx1"/>
                  </a:solidFill>
                </a:rPr>
                <a:t>さん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35" name="直線コネクタ 34"/>
            <p:cNvCxnSpPr/>
            <p:nvPr/>
          </p:nvCxnSpPr>
          <p:spPr>
            <a:xfrm rot="5400000">
              <a:off x="5393537" y="467916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正方形/長方形 35"/>
            <p:cNvSpPr/>
            <p:nvPr/>
          </p:nvSpPr>
          <p:spPr>
            <a:xfrm>
              <a:off x="6286512" y="4857760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C </a:t>
              </a:r>
              <a:r>
                <a:rPr lang="ja-JP" altLang="en-US" sz="2000" dirty="0" err="1" smtClean="0">
                  <a:solidFill>
                    <a:schemeClr val="tx1"/>
                  </a:solidFill>
                </a:rPr>
                <a:t>さん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37" name="直線コネクタ 36"/>
            <p:cNvCxnSpPr/>
            <p:nvPr/>
          </p:nvCxnSpPr>
          <p:spPr>
            <a:xfrm rot="5400000">
              <a:off x="6607983" y="467916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9" name="直線コネクタ 38"/>
          <p:cNvCxnSpPr/>
          <p:nvPr/>
        </p:nvCxnSpPr>
        <p:spPr>
          <a:xfrm rot="5400000">
            <a:off x="4000495" y="3793600"/>
            <a:ext cx="4286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rot="5400000">
            <a:off x="4179091" y="4186509"/>
            <a:ext cx="3571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rot="10800000">
            <a:off x="4214810" y="4010194"/>
            <a:ext cx="25717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タイトル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28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の変換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en-US" altLang="ja-JP" dirty="0" smtClean="0"/>
              <a:t> NAPT (</a:t>
            </a:r>
            <a:r>
              <a:rPr kumimoji="1" lang="en-US" altLang="ja-JP" dirty="0" err="1" smtClean="0"/>
              <a:t>netwark</a:t>
            </a:r>
            <a:r>
              <a:rPr kumimoji="1" lang="en-US" altLang="ja-JP" dirty="0" smtClean="0"/>
              <a:t> address port translation)</a:t>
            </a:r>
            <a:endParaRPr kumimoji="1" lang="ja-JP" altLang="en-US" dirty="0"/>
          </a:p>
        </p:txBody>
      </p:sp>
      <p:cxnSp>
        <p:nvCxnSpPr>
          <p:cNvPr id="27" name="直線コネクタ 26"/>
          <p:cNvCxnSpPr/>
          <p:nvPr/>
        </p:nvCxnSpPr>
        <p:spPr>
          <a:xfrm rot="5400000">
            <a:off x="5393537" y="4186509"/>
            <a:ext cx="3571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rot="5400000">
            <a:off x="6607983" y="4186509"/>
            <a:ext cx="3571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rot="16200000" flipH="1">
            <a:off x="3819067" y="2597757"/>
            <a:ext cx="785818" cy="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外部ネットワークから</a:t>
            </a:r>
            <a:r>
              <a:rPr lang="ja-JP" altLang="en-US" dirty="0" smtClean="0"/>
              <a:t>はどう見える 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28596" y="5832479"/>
            <a:ext cx="850112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個々のプライベート </a:t>
            </a:r>
            <a:r>
              <a:rPr lang="en-US" altLang="ja-JP" sz="2800" dirty="0" smtClean="0"/>
              <a:t>IP </a:t>
            </a:r>
            <a:r>
              <a:rPr lang="ja-JP" altLang="en-US" sz="2800" dirty="0" smtClean="0"/>
              <a:t>は </a:t>
            </a:r>
            <a:r>
              <a:rPr lang="en-US" altLang="ja-JP" sz="2800" dirty="0" smtClean="0"/>
              <a:t>lemon </a:t>
            </a:r>
            <a:r>
              <a:rPr lang="ja-JP" altLang="en-US" sz="2800" dirty="0" smtClean="0"/>
              <a:t>で変換され </a:t>
            </a:r>
            <a:r>
              <a:rPr lang="en-US" altLang="ja-JP" sz="2800" dirty="0" smtClean="0"/>
              <a:t>lemon (133.87.45.154) </a:t>
            </a:r>
            <a:r>
              <a:rPr lang="ja-JP" altLang="en-US" sz="2800" dirty="0" smtClean="0"/>
              <a:t>としてアクセスする．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3500462" y="3500438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lemon</a:t>
            </a:r>
          </a:p>
        </p:txBody>
      </p:sp>
      <p:cxnSp>
        <p:nvCxnSpPr>
          <p:cNvPr id="6" name="直線コネクタ 5"/>
          <p:cNvCxnSpPr/>
          <p:nvPr/>
        </p:nvCxnSpPr>
        <p:spPr>
          <a:xfrm rot="16200000" flipH="1">
            <a:off x="3821917" y="3107513"/>
            <a:ext cx="785818" cy="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rot="16200000" flipH="1">
            <a:off x="4000480" y="4286240"/>
            <a:ext cx="428628" cy="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10800000">
            <a:off x="2509854" y="4500570"/>
            <a:ext cx="491966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357454" y="4857760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実験機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rot="5400000">
            <a:off x="2678925" y="467916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857620" y="4857760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A </a:t>
            </a:r>
            <a:r>
              <a:rPr lang="ja-JP" altLang="en-US" sz="2000" dirty="0" err="1" smtClean="0">
                <a:solidFill>
                  <a:schemeClr val="tx1"/>
                </a:solidFill>
              </a:rPr>
              <a:t>さん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rot="5400000">
            <a:off x="4179091" y="467916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214546" y="3028890"/>
            <a:ext cx="171451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133.87.45.154</a:t>
            </a:r>
            <a:endParaRPr kumimoji="1" lang="en-US" altLang="ja-JP" sz="2000" b="1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14942" y="4029022"/>
            <a:ext cx="192882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192.168.0.0/16</a:t>
            </a:r>
            <a:endParaRPr kumimoji="1" lang="en-US" altLang="ja-JP" sz="2000" b="1" dirty="0" smtClean="0"/>
          </a:p>
        </p:txBody>
      </p:sp>
      <p:cxnSp>
        <p:nvCxnSpPr>
          <p:cNvPr id="24" name="直線矢印コネクタ 23"/>
          <p:cNvCxnSpPr/>
          <p:nvPr/>
        </p:nvCxnSpPr>
        <p:spPr>
          <a:xfrm rot="5400000" flipH="1" flipV="1">
            <a:off x="36084" y="4321578"/>
            <a:ext cx="2928958" cy="794"/>
          </a:xfrm>
          <a:prstGeom prst="straightConnector1">
            <a:avLst/>
          </a:prstGeom>
          <a:ln w="1016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1857356" y="2143116"/>
            <a:ext cx="5378940" cy="5715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http://www.ep.scil.hokudai.ac.jp/</a:t>
            </a:r>
          </a:p>
        </p:txBody>
      </p:sp>
      <p:cxnSp>
        <p:nvCxnSpPr>
          <p:cNvPr id="33" name="直線矢印コネクタ 32"/>
          <p:cNvCxnSpPr/>
          <p:nvPr/>
        </p:nvCxnSpPr>
        <p:spPr>
          <a:xfrm rot="5400000">
            <a:off x="6465107" y="3606801"/>
            <a:ext cx="2786082" cy="1588"/>
          </a:xfrm>
          <a:prstGeom prst="straightConnector1">
            <a:avLst/>
          </a:prstGeom>
          <a:ln w="1016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571472" y="1071546"/>
            <a:ext cx="7786742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www</a:t>
            </a:r>
            <a:r>
              <a:rPr lang="ja-JP" altLang="en-US" sz="2800" dirty="0" smtClean="0"/>
              <a:t> サーバ</a:t>
            </a:r>
            <a:r>
              <a:rPr kumimoji="1" lang="ja-JP" altLang="en-US" sz="2800" dirty="0" smtClean="0"/>
              <a:t>からは </a:t>
            </a:r>
            <a:r>
              <a:rPr kumimoji="1" lang="en-US" altLang="ja-JP" sz="2800" dirty="0" smtClean="0"/>
              <a:t>lemon (133.87.45.154)</a:t>
            </a:r>
            <a:r>
              <a:rPr kumimoji="1" lang="ja-JP" altLang="en-US" sz="2800" dirty="0" smtClean="0"/>
              <a:t>が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アクセスしたように見える．</a:t>
            </a:r>
            <a:endParaRPr kumimoji="1" lang="ja-JP" altLang="en-US" sz="2800" dirty="0"/>
          </a:p>
        </p:txBody>
      </p:sp>
      <p:sp>
        <p:nvSpPr>
          <p:cNvPr id="32" name="正方形/長方形 31"/>
          <p:cNvSpPr/>
          <p:nvPr/>
        </p:nvSpPr>
        <p:spPr>
          <a:xfrm>
            <a:off x="5072066" y="4857760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B </a:t>
            </a:r>
            <a:r>
              <a:rPr lang="ja-JP" altLang="en-US" sz="2000" dirty="0" err="1" smtClean="0">
                <a:solidFill>
                  <a:schemeClr val="tx1"/>
                </a:solidFill>
              </a:rPr>
              <a:t>さん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 rot="5400000">
            <a:off x="5393537" y="467916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6286512" y="4857760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C </a:t>
            </a:r>
            <a:r>
              <a:rPr lang="ja-JP" altLang="en-US" sz="2000" dirty="0" err="1" smtClean="0">
                <a:solidFill>
                  <a:schemeClr val="tx1"/>
                </a:solidFill>
              </a:rPr>
              <a:t>さん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 rot="5400000">
            <a:off x="6607983" y="467916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さらに深く知るために</a:t>
            </a:r>
            <a:r>
              <a:rPr kumimoji="1" lang="ja-JP" altLang="en-US" sz="3600" dirty="0" smtClean="0"/>
              <a:t>～パケットのヘッダ</a:t>
            </a:r>
            <a:endParaRPr kumimoji="1" lang="ja-JP" altLang="en-US" sz="36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r>
              <a:rPr kumimoji="1" lang="en-US" altLang="ja-JP" dirty="0" smtClean="0"/>
              <a:t>TCP/IP </a:t>
            </a:r>
            <a:r>
              <a:rPr kumimoji="1" lang="ja-JP" altLang="en-US" dirty="0" smtClean="0"/>
              <a:t>プロトコルによりデータは，ヘッダがついた</a:t>
            </a:r>
            <a:r>
              <a:rPr lang="ja-JP" altLang="en-US" dirty="0" smtClean="0"/>
              <a:t>パケットに分けられ</a:t>
            </a:r>
            <a:r>
              <a:rPr kumimoji="1" lang="ja-JP" altLang="en-US" dirty="0" smtClean="0"/>
              <a:t>る </a:t>
            </a:r>
            <a:r>
              <a:rPr kumimoji="1" lang="en-US" altLang="ja-JP" sz="2800" dirty="0" smtClean="0"/>
              <a:t>(INEX </a:t>
            </a:r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5</a:t>
            </a:r>
            <a:r>
              <a:rPr kumimoji="1" lang="ja-JP" altLang="en-US" sz="2800" dirty="0" smtClean="0"/>
              <a:t>回参照</a:t>
            </a:r>
            <a:r>
              <a:rPr kumimoji="1" lang="en-US" altLang="ja-JP" sz="2800" dirty="0" smtClean="0"/>
              <a:t>)</a:t>
            </a:r>
            <a:endParaRPr kumimoji="1" lang="ja-JP" altLang="en-US" dirty="0"/>
          </a:p>
        </p:txBody>
      </p:sp>
      <p:graphicFrame>
        <p:nvGraphicFramePr>
          <p:cNvPr id="4" name="Group 205"/>
          <p:cNvGraphicFramePr>
            <a:graphicFrameLocks/>
          </p:cNvGraphicFramePr>
          <p:nvPr/>
        </p:nvGraphicFramePr>
        <p:xfrm>
          <a:off x="1403648" y="3284984"/>
          <a:ext cx="2736304" cy="2939793"/>
        </p:xfrm>
        <a:graphic>
          <a:graphicData uri="http://schemas.openxmlformats.org/drawingml/2006/table">
            <a:tbl>
              <a:tblPr/>
              <a:tblGrid>
                <a:gridCol w="2736304"/>
              </a:tblGrid>
              <a:tr h="506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TCP/IP </a:t>
                      </a: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の階層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06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アプリケーション層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6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トランスポート層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6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インターネット層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12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ネットワーク</a:t>
                      </a:r>
                      <a:b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インターフェース層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AutoShape 1048"/>
          <p:cNvSpPr>
            <a:spLocks noChangeArrowheads="1"/>
          </p:cNvSpPr>
          <p:nvPr/>
        </p:nvSpPr>
        <p:spPr bwMode="auto">
          <a:xfrm flipV="1">
            <a:off x="539304" y="3713063"/>
            <a:ext cx="407987" cy="2289175"/>
          </a:xfrm>
          <a:prstGeom prst="upArrow">
            <a:avLst>
              <a:gd name="adj1" fmla="val 50000"/>
              <a:gd name="adj2" fmla="val 140273"/>
            </a:avLst>
          </a:prstGeom>
          <a:solidFill>
            <a:srgbClr val="77CBDF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" name="Text Box 1049"/>
          <p:cNvSpPr txBox="1">
            <a:spLocks noChangeArrowheads="1"/>
          </p:cNvSpPr>
          <p:nvPr/>
        </p:nvSpPr>
        <p:spPr bwMode="auto">
          <a:xfrm>
            <a:off x="251966" y="3570188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ja-JP" altLang="en-US" sz="3200" dirty="0">
                <a:solidFill>
                  <a:srgbClr val="FF0000"/>
                </a:solidFill>
                <a:latin typeface="Lucida Bright" pitchFamily="18" charset="0"/>
                <a:ea typeface="Osaka-UI" pitchFamily="50" charset="-128"/>
              </a:rPr>
              <a:t>上位</a:t>
            </a:r>
          </a:p>
        </p:txBody>
      </p:sp>
      <p:sp>
        <p:nvSpPr>
          <p:cNvPr id="7" name="Text Box 1050"/>
          <p:cNvSpPr txBox="1">
            <a:spLocks noChangeArrowheads="1"/>
          </p:cNvSpPr>
          <p:nvPr/>
        </p:nvSpPr>
        <p:spPr bwMode="auto">
          <a:xfrm>
            <a:off x="251966" y="5441851"/>
            <a:ext cx="996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ja-JP" altLang="en-US" sz="3200" dirty="0">
                <a:solidFill>
                  <a:srgbClr val="FF0000"/>
                </a:solidFill>
                <a:latin typeface="Lucida Bright" pitchFamily="18" charset="0"/>
                <a:ea typeface="Osaka-UI" pitchFamily="50" charset="-128"/>
              </a:rPr>
              <a:t>下位</a:t>
            </a:r>
          </a:p>
        </p:txBody>
      </p:sp>
      <p:sp>
        <p:nvSpPr>
          <p:cNvPr id="8" name="Text Box 1051"/>
          <p:cNvSpPr txBox="1">
            <a:spLocks noChangeArrowheads="1"/>
          </p:cNvSpPr>
          <p:nvPr/>
        </p:nvSpPr>
        <p:spPr bwMode="auto">
          <a:xfrm>
            <a:off x="179512" y="3049796"/>
            <a:ext cx="11521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ja-JP" altLang="en-US" sz="2800" b="1" dirty="0">
                <a:solidFill>
                  <a:srgbClr val="008000"/>
                </a:solidFill>
                <a:ea typeface="Osaka-UI" pitchFamily="50" charset="-128"/>
              </a:rPr>
              <a:t>データ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5220072" y="3429000"/>
            <a:ext cx="1440160" cy="2736304"/>
            <a:chOff x="6156176" y="3284984"/>
            <a:chExt cx="1584176" cy="2880320"/>
          </a:xfrm>
        </p:grpSpPr>
        <p:sp>
          <p:nvSpPr>
            <p:cNvPr id="13" name="正方形/長方形 12"/>
            <p:cNvSpPr/>
            <p:nvPr/>
          </p:nvSpPr>
          <p:spPr>
            <a:xfrm>
              <a:off x="6156176" y="3284984"/>
              <a:ext cx="1584176" cy="28803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6228184" y="3284984"/>
              <a:ext cx="1440160" cy="201622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6300192" y="3284984"/>
              <a:ext cx="1296144" cy="151216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444208" y="3356992"/>
              <a:ext cx="1008112" cy="9361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データ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" name="直線コネクタ 15"/>
          <p:cNvCxnSpPr/>
          <p:nvPr/>
        </p:nvCxnSpPr>
        <p:spPr>
          <a:xfrm flipV="1">
            <a:off x="6228184" y="4221088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6948264" y="3140969"/>
            <a:ext cx="1944216" cy="92333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トランスポート層で付加されるヘッダ</a:t>
            </a:r>
            <a:endParaRPr kumimoji="1" lang="en-US" altLang="ja-JP" u="sng" dirty="0" smtClean="0"/>
          </a:p>
          <a:p>
            <a:r>
              <a:rPr lang="en-US" altLang="ja-JP" u="sng" dirty="0" smtClean="0"/>
              <a:t>(</a:t>
            </a:r>
            <a:r>
              <a:rPr lang="ja-JP" altLang="en-US" u="sng" dirty="0" smtClean="0"/>
              <a:t> </a:t>
            </a:r>
            <a:r>
              <a:rPr lang="en-US" altLang="ja-JP" u="sng" dirty="0" smtClean="0"/>
              <a:t>TCP </a:t>
            </a:r>
            <a:r>
              <a:rPr lang="ja-JP" altLang="en-US" u="sng" dirty="0" smtClean="0"/>
              <a:t>ヘッダ</a:t>
            </a:r>
            <a:r>
              <a:rPr lang="en-US" altLang="ja-JP" u="sng" dirty="0" smtClean="0"/>
              <a:t>)</a:t>
            </a:r>
            <a:endParaRPr kumimoji="1" lang="ja-JP" altLang="en-US" u="sng" dirty="0"/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6084168" y="5013176"/>
            <a:ext cx="864096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6948264" y="4221088"/>
            <a:ext cx="1944216" cy="92333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u="sng" dirty="0" smtClean="0"/>
              <a:t>インターネット</a:t>
            </a:r>
            <a:r>
              <a:rPr kumimoji="1" lang="ja-JP" altLang="en-US" u="sng" dirty="0" smtClean="0"/>
              <a:t>層で付加されるヘッダ</a:t>
            </a:r>
            <a:endParaRPr kumimoji="1" lang="en-US" altLang="ja-JP" u="sng" dirty="0" smtClean="0"/>
          </a:p>
          <a:p>
            <a:r>
              <a:rPr lang="en-US" altLang="ja-JP" u="sng" dirty="0" smtClean="0"/>
              <a:t>(IP </a:t>
            </a:r>
            <a:r>
              <a:rPr lang="ja-JP" altLang="en-US" u="sng" dirty="0" smtClean="0"/>
              <a:t>ヘッダ</a:t>
            </a:r>
            <a:r>
              <a:rPr lang="en-US" altLang="ja-JP" u="sng" dirty="0" smtClean="0"/>
              <a:t>)</a:t>
            </a:r>
            <a:endParaRPr kumimoji="1" lang="ja-JP" altLang="en-US" u="sng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48264" y="5302949"/>
            <a:ext cx="1944216" cy="120032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u="sng" dirty="0" smtClean="0"/>
              <a:t>ネットワークインターフェイス層</a:t>
            </a:r>
            <a:r>
              <a:rPr kumimoji="1" lang="ja-JP" altLang="en-US" u="sng" dirty="0" smtClean="0"/>
              <a:t>で付加されるヘッダ</a:t>
            </a:r>
            <a:endParaRPr kumimoji="1" lang="en-US" altLang="ja-JP" u="sng" dirty="0" smtClean="0"/>
          </a:p>
          <a:p>
            <a:r>
              <a:rPr kumimoji="1" lang="en-US" altLang="ja-JP" u="sng" dirty="0" smtClean="0"/>
              <a:t>(Ethernet </a:t>
            </a:r>
            <a:r>
              <a:rPr kumimoji="1" lang="ja-JP" altLang="en-US" u="sng" dirty="0" smtClean="0"/>
              <a:t>ヘッダ</a:t>
            </a:r>
            <a:r>
              <a:rPr kumimoji="1" lang="en-US" altLang="ja-JP" u="sng" dirty="0" smtClean="0"/>
              <a:t>)</a:t>
            </a:r>
            <a:endParaRPr kumimoji="1" lang="ja-JP" altLang="en-US" u="sng" dirty="0"/>
          </a:p>
        </p:txBody>
      </p:sp>
      <p:cxnSp>
        <p:nvCxnSpPr>
          <p:cNvPr id="28" name="直線コネクタ 27"/>
          <p:cNvCxnSpPr/>
          <p:nvPr/>
        </p:nvCxnSpPr>
        <p:spPr>
          <a:xfrm flipV="1">
            <a:off x="6084168" y="5733256"/>
            <a:ext cx="864096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ヘッダの中身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39554" y="1628800"/>
            <a:ext cx="3024336" cy="4752528"/>
            <a:chOff x="6156177" y="3284984"/>
            <a:chExt cx="1188132" cy="2880320"/>
          </a:xfrm>
        </p:grpSpPr>
        <p:sp>
          <p:nvSpPr>
            <p:cNvPr id="5" name="正方形/長方形 4"/>
            <p:cNvSpPr/>
            <p:nvPr/>
          </p:nvSpPr>
          <p:spPr>
            <a:xfrm>
              <a:off x="6156177" y="3284984"/>
              <a:ext cx="1188132" cy="28803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/>
            </a:p>
            <a:p>
              <a:pPr algn="ctr"/>
              <a:endParaRPr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r>
                <a:rPr lang="en-US" altLang="ja-JP" sz="2000" b="1" dirty="0" smtClean="0">
                  <a:solidFill>
                    <a:schemeClr val="tx1"/>
                  </a:solidFill>
                </a:rPr>
                <a:t>Ethernet</a:t>
              </a:r>
              <a:r>
                <a:rPr lang="ja-JP" altLang="en-US" sz="2000" dirty="0" smtClean="0">
                  <a:solidFill>
                    <a:schemeClr val="tx1"/>
                  </a:solidFill>
                </a:rPr>
                <a:t> </a:t>
              </a:r>
              <a:r>
                <a:rPr lang="ja-JP" altLang="en-US" sz="2000" b="1" dirty="0" smtClean="0">
                  <a:solidFill>
                    <a:schemeClr val="tx1"/>
                  </a:solidFill>
                </a:rPr>
                <a:t>ヘッダ</a:t>
              </a:r>
              <a:endParaRPr lang="en-US" altLang="ja-JP" sz="2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184465" y="3284985"/>
              <a:ext cx="1131554" cy="213841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2000" b="1" dirty="0" smtClean="0">
                  <a:solidFill>
                    <a:schemeClr val="tx1"/>
                  </a:solidFill>
                </a:rPr>
                <a:t>IP</a:t>
              </a:r>
              <a:r>
                <a:rPr kumimoji="1" lang="ja-JP" altLang="en-US" sz="2000" b="1" dirty="0" smtClean="0">
                  <a:solidFill>
                    <a:schemeClr val="tx1"/>
                  </a:solidFill>
                </a:rPr>
                <a:t> ヘッダ</a:t>
              </a:r>
              <a:endParaRPr kumimoji="1" lang="en-US" altLang="ja-JP" sz="2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212754" y="3284985"/>
              <a:ext cx="1074977" cy="1483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2000" b="1" dirty="0" smtClean="0">
                  <a:solidFill>
                    <a:schemeClr val="tx1"/>
                  </a:solidFill>
                </a:rPr>
                <a:t>TCP </a:t>
              </a:r>
              <a:r>
                <a:rPr lang="ja-JP" altLang="en-US" sz="2000" b="1" dirty="0" smtClean="0">
                  <a:solidFill>
                    <a:schemeClr val="tx1"/>
                  </a:solidFill>
                </a:rPr>
                <a:t>ヘッダ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6241043" y="3356993"/>
              <a:ext cx="1008112" cy="6859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solidFill>
                    <a:schemeClr val="tx1"/>
                  </a:solidFill>
                </a:rPr>
                <a:t>データ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直線コネクタ 8"/>
          <p:cNvCxnSpPr/>
          <p:nvPr/>
        </p:nvCxnSpPr>
        <p:spPr>
          <a:xfrm flipV="1">
            <a:off x="3275856" y="2995211"/>
            <a:ext cx="720080" cy="3600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995936" y="1628800"/>
            <a:ext cx="4176464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ja-JP" altLang="en-US" sz="2400" u="sng" dirty="0" smtClean="0"/>
              <a:t> 送信元ポート番号</a:t>
            </a:r>
            <a:endParaRPr kumimoji="1" lang="en-US" altLang="ja-JP" sz="2400" u="sng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 宛先ポート番号</a:t>
            </a:r>
            <a:endParaRPr lang="en-US" altLang="ja-JP" sz="2400" u="sng" dirty="0" smtClean="0"/>
          </a:p>
          <a:p>
            <a:pPr>
              <a:buFont typeface="Arial" pitchFamily="34" charset="0"/>
              <a:buChar char="•"/>
            </a:pPr>
            <a:r>
              <a:rPr kumimoji="1" lang="ja-JP" altLang="en-US" sz="2400" u="sng" dirty="0" smtClean="0"/>
              <a:t> パケットの通し番号</a:t>
            </a:r>
            <a:endParaRPr kumimoji="1" lang="en-US" altLang="ja-JP" sz="2400" u="sng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 応答確認番号</a:t>
            </a:r>
            <a:r>
              <a:rPr lang="ja-JP" altLang="en-US" sz="2400" dirty="0" smtClean="0"/>
              <a:t> などなど</a:t>
            </a:r>
            <a:endParaRPr kumimoji="1" lang="ja-JP" altLang="en-US" sz="2400" dirty="0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3275856" y="4437112"/>
            <a:ext cx="720080" cy="2142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995936" y="3356992"/>
            <a:ext cx="4176464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ja-JP" altLang="en-US" sz="2400" u="sng" dirty="0" smtClean="0"/>
              <a:t> 送信元 </a:t>
            </a:r>
            <a:r>
              <a:rPr kumimoji="1" lang="en-US" altLang="ja-JP" sz="2400" u="sng" dirty="0" smtClean="0"/>
              <a:t>IP </a:t>
            </a:r>
            <a:r>
              <a:rPr kumimoji="1" lang="ja-JP" altLang="en-US" sz="2400" u="sng" dirty="0" smtClean="0"/>
              <a:t>アドレス</a:t>
            </a:r>
            <a:endParaRPr kumimoji="1" lang="en-US" altLang="ja-JP" sz="2400" u="sng" dirty="0" smtClean="0"/>
          </a:p>
          <a:p>
            <a:pPr>
              <a:buFont typeface="Arial" pitchFamily="34" charset="0"/>
              <a:buChar char="•"/>
            </a:pPr>
            <a:r>
              <a:rPr kumimoji="1" lang="ja-JP" altLang="en-US" sz="2400" u="sng" dirty="0" smtClean="0"/>
              <a:t> 宛先 </a:t>
            </a:r>
            <a:r>
              <a:rPr lang="en-US" altLang="ja-JP" sz="2400" u="sng" dirty="0" smtClean="0"/>
              <a:t>IP </a:t>
            </a:r>
            <a:r>
              <a:rPr lang="ja-JP" altLang="en-US" sz="2400" u="sng" dirty="0" smtClean="0"/>
              <a:t>アドレス</a:t>
            </a:r>
            <a:endParaRPr lang="en-US" altLang="ja-JP" sz="2400" u="sng" dirty="0" smtClean="0"/>
          </a:p>
          <a:p>
            <a:pPr>
              <a:buFont typeface="Arial" pitchFamily="34" charset="0"/>
              <a:buChar char="•"/>
            </a:pPr>
            <a:r>
              <a:rPr kumimoji="1" lang="ja-JP" altLang="en-US" sz="2400" u="sng" dirty="0" smtClean="0"/>
              <a:t> 生存時間</a:t>
            </a:r>
            <a:endParaRPr kumimoji="1" lang="en-US" altLang="ja-JP" sz="2400" u="sng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パケット長</a:t>
            </a:r>
            <a:r>
              <a:rPr lang="ja-JP" altLang="en-US" sz="2400" dirty="0" smtClean="0"/>
              <a:t> などなど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95936" y="5157192"/>
            <a:ext cx="4176464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 送信先 </a:t>
            </a:r>
            <a:r>
              <a:rPr lang="en-US" altLang="ja-JP" sz="2400" u="sng" dirty="0" smtClean="0"/>
              <a:t>MAC </a:t>
            </a:r>
            <a:r>
              <a:rPr lang="ja-JP" altLang="en-US" sz="2400" u="sng" dirty="0" smtClean="0"/>
              <a:t>アドレス</a:t>
            </a:r>
            <a:endParaRPr lang="en-US" altLang="ja-JP" sz="2400" u="sng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 宛先 </a:t>
            </a:r>
            <a:r>
              <a:rPr lang="en-US" altLang="ja-JP" sz="2400" u="sng" dirty="0" smtClean="0"/>
              <a:t>MAC </a:t>
            </a:r>
            <a:r>
              <a:rPr lang="ja-JP" altLang="en-US" sz="2400" u="sng" dirty="0" smtClean="0"/>
              <a:t>アドレス</a:t>
            </a:r>
            <a:r>
              <a:rPr lang="ja-JP" altLang="en-US" sz="2400" dirty="0" smtClean="0"/>
              <a:t> などなど</a:t>
            </a:r>
            <a:endParaRPr lang="en-US" altLang="ja-JP" sz="2400" u="sng" dirty="0" smtClean="0"/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3275856" y="5949280"/>
            <a:ext cx="648072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763688" y="1661899"/>
            <a:ext cx="4968552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/>
              <a:t>TCP</a:t>
            </a:r>
            <a:r>
              <a:rPr lang="ja-JP" altLang="en-US" sz="2400" b="1" dirty="0" smtClean="0"/>
              <a:t> ヘッダ </a:t>
            </a:r>
          </a:p>
          <a:p>
            <a:pPr algn="ctr">
              <a:buFont typeface="Arial" pitchFamily="34" charset="0"/>
              <a:buChar char="•"/>
            </a:pPr>
            <a:r>
              <a:rPr kumimoji="1" lang="ja-JP" altLang="en-US" sz="2400" u="sng" dirty="0" smtClean="0"/>
              <a:t> 送信元ポート番号</a:t>
            </a:r>
            <a:endParaRPr kumimoji="1" lang="en-US" altLang="ja-JP" sz="2400" u="sng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63688" y="2492896"/>
            <a:ext cx="4968552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/>
              <a:t>IP</a:t>
            </a:r>
            <a:r>
              <a:rPr lang="ja-JP" altLang="en-US" sz="2400" b="1" dirty="0" smtClean="0"/>
              <a:t> ヘッダ </a:t>
            </a:r>
            <a:endParaRPr lang="en-US" altLang="ja-JP" sz="2400" b="1" dirty="0" smtClean="0"/>
          </a:p>
          <a:p>
            <a:pPr algn="ctr">
              <a:buFont typeface="Arial" pitchFamily="34" charset="0"/>
              <a:buChar char="•"/>
            </a:pPr>
            <a:r>
              <a:rPr kumimoji="1" lang="ja-JP" altLang="en-US" sz="2400" u="sng" dirty="0" smtClean="0"/>
              <a:t>送信元 </a:t>
            </a:r>
            <a:r>
              <a:rPr kumimoji="1" lang="en-US" altLang="ja-JP" sz="2400" u="sng" dirty="0" smtClean="0"/>
              <a:t>IP </a:t>
            </a:r>
            <a:r>
              <a:rPr kumimoji="1" lang="ja-JP" altLang="en-US" sz="2400" u="sng" dirty="0" smtClean="0"/>
              <a:t>アドレス</a:t>
            </a:r>
            <a:endParaRPr kumimoji="1" lang="ja-JP" altLang="en-US" sz="2400" dirty="0"/>
          </a:p>
        </p:txBody>
      </p:sp>
      <p:sp>
        <p:nvSpPr>
          <p:cNvPr id="15" name="下矢印 14"/>
          <p:cNvSpPr/>
          <p:nvPr/>
        </p:nvSpPr>
        <p:spPr>
          <a:xfrm rot="2211003">
            <a:off x="2613494" y="3515363"/>
            <a:ext cx="576064" cy="864666"/>
          </a:xfrm>
          <a:prstGeom prst="downArrow">
            <a:avLst/>
          </a:prstGeom>
          <a:solidFill>
            <a:srgbClr val="FF85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 rot="19921220">
            <a:off x="5545904" y="3536203"/>
            <a:ext cx="576064" cy="903279"/>
          </a:xfrm>
          <a:prstGeom prst="downArrow">
            <a:avLst/>
          </a:prstGeom>
          <a:solidFill>
            <a:srgbClr val="FF858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 rot="5400000">
            <a:off x="3059832" y="5301208"/>
            <a:ext cx="28803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23528" y="3789040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u="sng" dirty="0" smtClean="0"/>
              <a:t>NAT</a:t>
            </a:r>
            <a:r>
              <a:rPr kumimoji="1" lang="ja-JP" altLang="en-US" sz="2800" u="sng" dirty="0" smtClean="0"/>
              <a:t> の場合</a:t>
            </a:r>
            <a:endParaRPr kumimoji="1" lang="ja-JP" altLang="en-US" sz="2800" u="sng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16216" y="3789040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u="sng" dirty="0" smtClean="0"/>
              <a:t>NAPT</a:t>
            </a:r>
            <a:r>
              <a:rPr kumimoji="1" lang="ja-JP" altLang="en-US" sz="2800" u="sng" dirty="0" smtClean="0"/>
              <a:t> の場合</a:t>
            </a:r>
            <a:endParaRPr kumimoji="1" lang="ja-JP" altLang="en-US" sz="2800" u="sng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9512" y="4470211"/>
            <a:ext cx="417646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 送信元ポート番号</a:t>
            </a:r>
            <a:endParaRPr lang="en-US" altLang="ja-JP" sz="2400" u="sng" dirty="0" smtClean="0"/>
          </a:p>
          <a:p>
            <a:pPr algn="ctr"/>
            <a:r>
              <a:rPr lang="ja-JP" altLang="en-US" sz="2400" b="1" dirty="0" smtClean="0">
                <a:solidFill>
                  <a:srgbClr val="FF0000"/>
                </a:solidFill>
              </a:rPr>
              <a:t>変更しない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79512" y="5445224"/>
            <a:ext cx="4176464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送信元 </a:t>
            </a:r>
            <a:r>
              <a:rPr lang="en-US" altLang="ja-JP" sz="2400" u="sng" dirty="0" smtClean="0"/>
              <a:t>IP </a:t>
            </a:r>
            <a:r>
              <a:rPr lang="ja-JP" altLang="en-US" sz="2400" u="sng" dirty="0" smtClean="0"/>
              <a:t>アドレス</a:t>
            </a:r>
            <a:endParaRPr lang="en-US" altLang="ja-JP" sz="2400" u="sng" dirty="0" smtClean="0"/>
          </a:p>
          <a:p>
            <a:pPr algn="ctr"/>
            <a:r>
              <a:rPr kumimoji="1" lang="en-US" altLang="ja-JP" sz="2400" dirty="0" smtClean="0">
                <a:solidFill>
                  <a:srgbClr val="FF0000"/>
                </a:solidFill>
              </a:rPr>
              <a:t>192.168.16.0/24</a:t>
            </a:r>
            <a:r>
              <a:rPr kumimoji="1" lang="en-US" altLang="ja-JP" sz="2400" dirty="0" smtClean="0"/>
              <a:t> -&gt;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133.87.45.154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44008" y="4470211"/>
            <a:ext cx="417646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 送信元ポート番号</a:t>
            </a:r>
            <a:endParaRPr lang="en-US" altLang="ja-JP" sz="2400" u="sng" dirty="0" smtClean="0"/>
          </a:p>
          <a:p>
            <a:pPr algn="ctr"/>
            <a:r>
              <a:rPr lang="ja-JP" altLang="en-US" sz="2400" b="1" dirty="0" smtClean="0">
                <a:solidFill>
                  <a:srgbClr val="FF0000"/>
                </a:solidFill>
              </a:rPr>
              <a:t>変更する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44008" y="5445224"/>
            <a:ext cx="4176464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送信元 </a:t>
            </a:r>
            <a:r>
              <a:rPr lang="en-US" altLang="ja-JP" sz="2400" u="sng" dirty="0" smtClean="0"/>
              <a:t>IP </a:t>
            </a:r>
            <a:r>
              <a:rPr lang="ja-JP" altLang="en-US" sz="2400" u="sng" dirty="0" smtClean="0"/>
              <a:t>アドレス</a:t>
            </a:r>
            <a:endParaRPr lang="en-US" altLang="ja-JP" sz="2400" u="sng" dirty="0" smtClean="0"/>
          </a:p>
          <a:p>
            <a:pPr algn="ctr"/>
            <a:r>
              <a:rPr kumimoji="1" lang="en-US" altLang="ja-JP" sz="2400" dirty="0" smtClean="0">
                <a:solidFill>
                  <a:srgbClr val="FF0000"/>
                </a:solidFill>
              </a:rPr>
              <a:t>192.168.16.0/24</a:t>
            </a:r>
            <a:r>
              <a:rPr kumimoji="1" lang="en-US" altLang="ja-JP" sz="2400" dirty="0" smtClean="0"/>
              <a:t> -&gt; 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133.87.45.154</a:t>
            </a:r>
          </a:p>
        </p:txBody>
      </p:sp>
      <p:sp>
        <p:nvSpPr>
          <p:cNvPr id="25" name="タイトル 2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NAT, NAPT </a:t>
            </a:r>
            <a:r>
              <a:rPr kumimoji="1" lang="ja-JP" altLang="en-US" dirty="0" smtClean="0"/>
              <a:t>はヘッダ情報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書き換えている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564904"/>
            <a:ext cx="1368152" cy="1342697"/>
          </a:xfrm>
          <a:prstGeom prst="rect">
            <a:avLst/>
          </a:prstGeom>
          <a:noFill/>
        </p:spPr>
      </p:pic>
      <p:pic>
        <p:nvPicPr>
          <p:cNvPr id="1027" name="Picture 3" descr="C:\Users\kondou\myfile\pplab\seminor\EPnetFaN\lemon2010\rtx3000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852936"/>
            <a:ext cx="2326412" cy="720080"/>
          </a:xfrm>
          <a:prstGeom prst="rect">
            <a:avLst/>
          </a:prstGeom>
          <a:noFill/>
        </p:spPr>
      </p:pic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179512" y="1131479"/>
          <a:ext cx="3816424" cy="10013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908212"/>
                <a:gridCol w="1908212"/>
              </a:tblGrid>
              <a:tr h="50891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送信前 </a:t>
                      </a:r>
                      <a:r>
                        <a:rPr kumimoji="1" lang="en-US" altLang="ja-JP" sz="1600" dirty="0" smtClean="0"/>
                        <a:t>IP</a:t>
                      </a:r>
                      <a:r>
                        <a:rPr kumimoji="1" lang="en-US" altLang="ja-JP" sz="1600" baseline="0" dirty="0" smtClean="0"/>
                        <a:t> </a:t>
                      </a:r>
                      <a:br>
                        <a:rPr kumimoji="1" lang="en-US" altLang="ja-JP" sz="1600" baseline="0" dirty="0" smtClean="0"/>
                      </a:br>
                      <a:r>
                        <a:rPr kumimoji="1" lang="ja-JP" altLang="en-US" sz="1600" baseline="0" dirty="0" smtClean="0"/>
                        <a:t>アドレス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送信元ポート番号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422257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192.168.16.100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/>
                        <a:t>2619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5004048" y="1124744"/>
          <a:ext cx="3816424" cy="10013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908212"/>
                <a:gridCol w="1908212"/>
              </a:tblGrid>
              <a:tr h="50891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送信後 </a:t>
                      </a:r>
                      <a:r>
                        <a:rPr kumimoji="1" lang="en-US" altLang="ja-JP" sz="1600" dirty="0" smtClean="0"/>
                        <a:t>IP</a:t>
                      </a:r>
                      <a:r>
                        <a:rPr kumimoji="1" lang="en-US" altLang="ja-JP" sz="1600" baseline="0" dirty="0" smtClean="0"/>
                        <a:t> </a:t>
                      </a:r>
                      <a:br>
                        <a:rPr kumimoji="1" lang="en-US" altLang="ja-JP" sz="1600" baseline="0" dirty="0" smtClean="0"/>
                      </a:br>
                      <a:r>
                        <a:rPr kumimoji="1" lang="ja-JP" altLang="en-US" sz="1600" baseline="0" dirty="0" smtClean="0"/>
                        <a:t>アドレス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送信元ポート番号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422257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solidFill>
                            <a:srgbClr val="FF0000"/>
                          </a:solidFill>
                        </a:rPr>
                        <a:t>133.87.45.154</a:t>
                      </a:r>
                      <a:endParaRPr kumimoji="1" lang="ja-JP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solidFill>
                            <a:srgbClr val="FF0000"/>
                          </a:solidFill>
                        </a:rPr>
                        <a:t>3546</a:t>
                      </a:r>
                      <a:endParaRPr kumimoji="1" lang="ja-JP" alt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右矢印 10"/>
          <p:cNvSpPr/>
          <p:nvPr/>
        </p:nvSpPr>
        <p:spPr>
          <a:xfrm rot="3014836">
            <a:off x="2838876" y="2363125"/>
            <a:ext cx="648072" cy="504056"/>
          </a:xfrm>
          <a:prstGeom prst="rightArrow">
            <a:avLst/>
          </a:prstGeom>
          <a:solidFill>
            <a:srgbClr val="FF858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 rot="18983990">
            <a:off x="5664538" y="2286802"/>
            <a:ext cx="648072" cy="504056"/>
          </a:xfrm>
          <a:prstGeom prst="rightArrow">
            <a:avLst/>
          </a:prstGeom>
          <a:solidFill>
            <a:srgbClr val="FF858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6064" y="591071"/>
            <a:ext cx="2915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変換前送信パケット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80112" y="620688"/>
            <a:ext cx="2915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変換後送信パケット</a:t>
            </a:r>
            <a:endParaRPr kumimoji="1" lang="ja-JP" altLang="en-US" sz="2400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1619672" y="4179679"/>
          <a:ext cx="6768750" cy="24176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6250"/>
                <a:gridCol w="2256250"/>
                <a:gridCol w="2256250"/>
              </a:tblGrid>
              <a:tr h="729043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送信元 </a:t>
                      </a:r>
                      <a:r>
                        <a:rPr kumimoji="1" lang="en-US" altLang="ja-JP" sz="2400" dirty="0" smtClean="0"/>
                        <a:t/>
                      </a:r>
                      <a:br>
                        <a:rPr kumimoji="1" lang="en-US" altLang="ja-JP" sz="2400" dirty="0" smtClean="0"/>
                      </a:br>
                      <a:r>
                        <a:rPr kumimoji="1" lang="en-US" altLang="ja-JP" sz="2400" dirty="0" smtClean="0"/>
                        <a:t>IP </a:t>
                      </a:r>
                      <a:r>
                        <a:rPr kumimoji="1" lang="ja-JP" altLang="en-US" sz="2400" dirty="0" smtClean="0"/>
                        <a:t>アドレス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送信前</a:t>
                      </a:r>
                      <a:r>
                        <a:rPr kumimoji="1" lang="en-US" altLang="ja-JP" sz="2400" dirty="0" smtClean="0"/>
                        <a:t/>
                      </a:r>
                      <a:br>
                        <a:rPr kumimoji="1" lang="en-US" altLang="ja-JP" sz="2400" dirty="0" smtClean="0"/>
                      </a:br>
                      <a:r>
                        <a:rPr kumimoji="1" lang="ja-JP" altLang="en-US" sz="2400" dirty="0" smtClean="0"/>
                        <a:t>ポート番号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送信後</a:t>
                      </a:r>
                      <a:r>
                        <a:rPr kumimoji="1" lang="en-US" altLang="ja-JP" sz="2400" dirty="0" smtClean="0"/>
                        <a:t/>
                      </a:r>
                      <a:br>
                        <a:rPr kumimoji="1" lang="en-US" altLang="ja-JP" sz="2400" dirty="0" smtClean="0"/>
                      </a:br>
                      <a:r>
                        <a:rPr kumimoji="1" lang="ja-JP" altLang="en-US" sz="2400" dirty="0" smtClean="0"/>
                        <a:t>ポート番号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31571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192.168.16.100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2619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3546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31571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192.168.16.120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3456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3692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531571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192.168.16.156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4267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7236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3059832" y="3645024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対応関係を保存 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一例</a:t>
            </a:r>
            <a:r>
              <a:rPr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18" name="右矢印 17"/>
          <p:cNvSpPr/>
          <p:nvPr/>
        </p:nvSpPr>
        <p:spPr>
          <a:xfrm rot="8364171">
            <a:off x="5954154" y="2774744"/>
            <a:ext cx="648072" cy="504056"/>
          </a:xfrm>
          <a:prstGeom prst="rightArrow">
            <a:avLst/>
          </a:prstGeom>
          <a:solidFill>
            <a:srgbClr val="FF858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 rot="13745869">
            <a:off x="2406828" y="2579149"/>
            <a:ext cx="648072" cy="504056"/>
          </a:xfrm>
          <a:prstGeom prst="rightArrow">
            <a:avLst/>
          </a:prstGeom>
          <a:solidFill>
            <a:srgbClr val="FF858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パケットのフィルタリング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中継を許可するパケットや拒否するパケットを選択できる</a:t>
            </a:r>
            <a:endParaRPr lang="en-US" altLang="ja-JP" dirty="0" smtClean="0"/>
          </a:p>
          <a:p>
            <a:r>
              <a:rPr lang="en-US" altLang="ja-JP" dirty="0" smtClean="0"/>
              <a:t>TCP </a:t>
            </a:r>
            <a:r>
              <a:rPr lang="ja-JP" altLang="en-US" dirty="0" smtClean="0"/>
              <a:t>ヘッダや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ヘッダに記述されている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ポート番号や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アドレスから判断</a:t>
            </a:r>
            <a:endParaRPr lang="en-US" altLang="ja-JP" dirty="0" smtClean="0"/>
          </a:p>
          <a:p>
            <a:r>
              <a:rPr lang="en-US" altLang="ja-JP" dirty="0" smtClean="0"/>
              <a:t>lemon </a:t>
            </a:r>
            <a:r>
              <a:rPr lang="ja-JP" altLang="en-US" dirty="0" smtClean="0"/>
              <a:t>は</a:t>
            </a:r>
            <a:r>
              <a:rPr kumimoji="1" lang="ja-JP" altLang="en-US" dirty="0" smtClean="0"/>
              <a:t>セキュリティの</a:t>
            </a:r>
            <a:r>
              <a:rPr lang="ja-JP" altLang="en-US" dirty="0" smtClean="0"/>
              <a:t>関係上</a:t>
            </a:r>
            <a:r>
              <a:rPr kumimoji="1" lang="ja-JP" altLang="en-US" dirty="0" smtClean="0"/>
              <a:t>不必要なポートは開かない</a:t>
            </a:r>
            <a:r>
              <a:rPr lang="ja-JP" altLang="en-US" dirty="0" smtClean="0"/>
              <a:t>方針</a:t>
            </a:r>
            <a:endParaRPr kumimoji="1" lang="en-US" altLang="ja-JP" dirty="0" smtClean="0"/>
          </a:p>
          <a:p>
            <a:r>
              <a:rPr lang="en-US" altLang="ja-JP" dirty="0" smtClean="0"/>
              <a:t> lemon </a:t>
            </a:r>
            <a:r>
              <a:rPr lang="ja-JP" altLang="en-US" dirty="0" smtClean="0"/>
              <a:t>では </a:t>
            </a:r>
            <a:r>
              <a:rPr lang="en-US" altLang="ja-JP" dirty="0" smtClean="0"/>
              <a:t>Mac </a:t>
            </a:r>
            <a:r>
              <a:rPr lang="ja-JP" altLang="en-US" dirty="0" smtClean="0"/>
              <a:t>アドレスでもフィルタリングができる </a:t>
            </a:r>
            <a:r>
              <a:rPr lang="en-US" altLang="ja-JP" dirty="0" smtClean="0"/>
              <a:t>(</a:t>
            </a:r>
            <a:r>
              <a:rPr lang="ja-JP" altLang="en-US" dirty="0" smtClean="0"/>
              <a:t>らしい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ルーティング</a:t>
            </a:r>
            <a:r>
              <a:rPr kumimoji="1" lang="en-US" altLang="ja-JP" sz="4000" dirty="0" smtClean="0"/>
              <a:t>(</a:t>
            </a:r>
            <a:r>
              <a:rPr kumimoji="1" lang="ja-JP" altLang="en-US" sz="4000" dirty="0" smtClean="0"/>
              <a:t>経路制御</a:t>
            </a:r>
            <a:r>
              <a:rPr kumimoji="1" lang="en-US" altLang="ja-JP" sz="4000" dirty="0" smtClean="0"/>
              <a:t>)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r>
              <a:rPr kumimoji="1" lang="ja-JP" altLang="en-US" dirty="0" smtClean="0"/>
              <a:t>パケットをどのように相手先まで送るかを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決めること</a:t>
            </a:r>
            <a:endParaRPr kumimoji="1" lang="en-US" altLang="ja-JP" dirty="0" smtClean="0"/>
          </a:p>
          <a:p>
            <a:r>
              <a:rPr lang="ja-JP" altLang="en-US" dirty="0" smtClean="0"/>
              <a:t>ルーティングの仕方が悪いと到達まで時間がかかる </a:t>
            </a:r>
            <a:r>
              <a:rPr lang="en-US" altLang="ja-JP" dirty="0" smtClean="0"/>
              <a:t>or </a:t>
            </a:r>
            <a:r>
              <a:rPr lang="ja-JP" altLang="en-US" dirty="0" smtClean="0"/>
              <a:t>ループしてしまう</a:t>
            </a:r>
            <a:endParaRPr kumimoji="1" lang="ja-JP" altLang="en-US" dirty="0"/>
          </a:p>
        </p:txBody>
      </p:sp>
      <p:pic>
        <p:nvPicPr>
          <p:cNvPr id="2050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941168"/>
            <a:ext cx="1197669" cy="1175387"/>
          </a:xfrm>
          <a:prstGeom prst="rect">
            <a:avLst/>
          </a:prstGeom>
          <a:noFill/>
        </p:spPr>
      </p:pic>
      <p:sp>
        <p:nvSpPr>
          <p:cNvPr id="5" name="フリーフォーム 4"/>
          <p:cNvSpPr/>
          <p:nvPr/>
        </p:nvSpPr>
        <p:spPr>
          <a:xfrm>
            <a:off x="1763689" y="4636168"/>
            <a:ext cx="5214628" cy="2195095"/>
          </a:xfrm>
          <a:custGeom>
            <a:avLst/>
            <a:gdLst>
              <a:gd name="connsiteX0" fmla="*/ 0 w 4924927"/>
              <a:gd name="connsiteY0" fmla="*/ 1331495 h 2195095"/>
              <a:gd name="connsiteX1" fmla="*/ 1700464 w 4924927"/>
              <a:gd name="connsiteY1" fmla="*/ 1973179 h 2195095"/>
              <a:gd name="connsiteX2" fmla="*/ 4924927 w 4924927"/>
              <a:gd name="connsiteY2" fmla="*/ 0 h 219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4927" h="2195095">
                <a:moveTo>
                  <a:pt x="0" y="1331495"/>
                </a:moveTo>
                <a:cubicBezTo>
                  <a:pt x="439821" y="1763295"/>
                  <a:pt x="879643" y="2195095"/>
                  <a:pt x="1700464" y="1973179"/>
                </a:cubicBezTo>
                <a:cubicBezTo>
                  <a:pt x="2521285" y="1751263"/>
                  <a:pt x="3723106" y="875631"/>
                  <a:pt x="4924927" y="0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3861048"/>
            <a:ext cx="1197669" cy="1175387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7452320" y="50851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相手先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61653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送信元</a:t>
            </a:r>
            <a:endParaRPr kumimoji="1" lang="ja-JP" altLang="en-US" dirty="0"/>
          </a:p>
        </p:txBody>
      </p:sp>
      <p:sp>
        <p:nvSpPr>
          <p:cNvPr id="9" name="フリーフォーム 8"/>
          <p:cNvSpPr/>
          <p:nvPr/>
        </p:nvSpPr>
        <p:spPr>
          <a:xfrm>
            <a:off x="2136273" y="4077072"/>
            <a:ext cx="4200359" cy="2708739"/>
          </a:xfrm>
          <a:custGeom>
            <a:avLst/>
            <a:gdLst>
              <a:gd name="connsiteX0" fmla="*/ 1232569 w 4200359"/>
              <a:gd name="connsiteY0" fmla="*/ 0 h 2871537"/>
              <a:gd name="connsiteX1" fmla="*/ 494632 w 4200359"/>
              <a:gd name="connsiteY1" fmla="*/ 1315452 h 2871537"/>
              <a:gd name="connsiteX2" fmla="*/ 4200359 w 4200359"/>
              <a:gd name="connsiteY2" fmla="*/ 2871537 h 2871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00359" h="2871537">
                <a:moveTo>
                  <a:pt x="1232569" y="0"/>
                </a:moveTo>
                <a:cubicBezTo>
                  <a:pt x="616284" y="418431"/>
                  <a:pt x="0" y="836863"/>
                  <a:pt x="494632" y="1315452"/>
                </a:cubicBezTo>
                <a:cubicBezTo>
                  <a:pt x="989264" y="1794041"/>
                  <a:pt x="2594811" y="2332789"/>
                  <a:pt x="4200359" y="2871537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曲線コネクタ 11"/>
          <p:cNvCxnSpPr/>
          <p:nvPr/>
        </p:nvCxnSpPr>
        <p:spPr>
          <a:xfrm>
            <a:off x="2051720" y="4509120"/>
            <a:ext cx="6480720" cy="1728192"/>
          </a:xfrm>
          <a:prstGeom prst="curvedConnector3">
            <a:avLst>
              <a:gd name="adj1" fmla="val 5470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曲線コネクタ 14"/>
          <p:cNvCxnSpPr/>
          <p:nvPr/>
        </p:nvCxnSpPr>
        <p:spPr>
          <a:xfrm rot="5400000">
            <a:off x="2159732" y="4113076"/>
            <a:ext cx="2880320" cy="237626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2411760" y="4365104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771800" y="5373216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2267744" y="6237312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4211960" y="4581128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5436096" y="5373216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4283968" y="6021288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吹き出し 24"/>
          <p:cNvSpPr/>
          <p:nvPr/>
        </p:nvSpPr>
        <p:spPr>
          <a:xfrm>
            <a:off x="251520" y="3789040"/>
            <a:ext cx="2160240" cy="936104"/>
          </a:xfrm>
          <a:prstGeom prst="wedgeRoundRect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どういうルートで</a:t>
            </a:r>
            <a:r>
              <a:rPr kumimoji="1" lang="ja-JP" altLang="en-US" sz="2000" b="1" dirty="0" err="1" smtClean="0">
                <a:solidFill>
                  <a:schemeClr val="tx1"/>
                </a:solidFill>
              </a:rPr>
              <a:t>送れ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ばいいん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/>
            </a:r>
            <a:br>
              <a:rPr kumimoji="1" lang="en-US" altLang="ja-JP" sz="2000" b="1" dirty="0" smtClean="0">
                <a:solidFill>
                  <a:schemeClr val="tx1"/>
                </a:solidFill>
              </a:rPr>
            </a:br>
            <a:r>
              <a:rPr kumimoji="1" lang="ja-JP" altLang="en-US" sz="2000" b="1" dirty="0" smtClean="0">
                <a:solidFill>
                  <a:schemeClr val="tx1"/>
                </a:solidFill>
              </a:rPr>
              <a:t>だろう？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>
            <a:stCxn id="21" idx="3"/>
          </p:cNvCxnSpPr>
          <p:nvPr/>
        </p:nvCxnSpPr>
        <p:spPr>
          <a:xfrm rot="5400000">
            <a:off x="1876973" y="6143308"/>
            <a:ext cx="52727" cy="8553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rot="16200000" flipV="1">
            <a:off x="1403473" y="5229374"/>
            <a:ext cx="1296143" cy="7197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本日のおしながき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ルーターって何？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の変換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ルーティング</a:t>
            </a:r>
            <a:endParaRPr kumimoji="1" lang="en-US" altLang="ja-JP" dirty="0" smtClean="0"/>
          </a:p>
          <a:p>
            <a:r>
              <a:rPr lang="en-US" altLang="ja-JP" dirty="0" smtClean="0"/>
              <a:t>EP </a:t>
            </a:r>
            <a:r>
              <a:rPr lang="ja-JP" altLang="en-US" dirty="0" smtClean="0"/>
              <a:t>ネットワークのお話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インターネットにつながるまで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インターネット</a:t>
            </a:r>
            <a:r>
              <a:rPr kumimoji="1" lang="ja-JP" altLang="en-US" dirty="0" smtClean="0"/>
              <a:t>につながらない！！そんなとき    </a:t>
            </a:r>
            <a:r>
              <a:rPr kumimoji="1" lang="en-US" altLang="ja-JP" dirty="0" smtClean="0"/>
              <a:t>(EP </a:t>
            </a:r>
            <a:r>
              <a:rPr kumimoji="1" lang="ja-JP" altLang="en-US" dirty="0" smtClean="0"/>
              <a:t>ネットワーク編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どのようにルーティングを行うか？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/>
          <a:lstStyle/>
          <a:p>
            <a:r>
              <a:rPr kumimoji="1" lang="ja-JP" altLang="en-US" dirty="0" smtClean="0"/>
              <a:t>どのマシン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ホスト </a:t>
            </a:r>
            <a:r>
              <a:rPr kumimoji="1" lang="en-US" altLang="ja-JP" dirty="0" smtClean="0"/>
              <a:t>PC , </a:t>
            </a:r>
            <a:r>
              <a:rPr kumimoji="1" lang="ja-JP" altLang="en-US" dirty="0" smtClean="0"/>
              <a:t>ルータ </a:t>
            </a:r>
            <a:r>
              <a:rPr kumimoji="1" lang="en-US" altLang="ja-JP" dirty="0" smtClean="0"/>
              <a:t>etc )</a:t>
            </a:r>
            <a:r>
              <a:rPr kumimoji="1" lang="ja-JP" altLang="en-US" dirty="0" smtClean="0"/>
              <a:t>も最も早く送信先にたどり着くための情報 </a:t>
            </a:r>
            <a:r>
              <a:rPr kumimoji="1" lang="en-US" altLang="ja-JP" dirty="0" smtClean="0">
                <a:solidFill>
                  <a:srgbClr val="FF0000"/>
                </a:solidFill>
              </a:rPr>
              <a:t>(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ルーティングテーブル</a:t>
            </a:r>
            <a:r>
              <a:rPr kumimoji="1" lang="en-US" altLang="ja-JP" dirty="0" smtClean="0">
                <a:solidFill>
                  <a:srgbClr val="FF0000"/>
                </a:solidFill>
              </a:rPr>
              <a:t>)</a:t>
            </a:r>
            <a:r>
              <a:rPr kumimoji="1" lang="ja-JP" altLang="en-US" dirty="0" smtClean="0"/>
              <a:t> を持っている</a:t>
            </a:r>
            <a:endParaRPr kumimoji="1" lang="en-US" altLang="ja-JP" dirty="0" smtClean="0"/>
          </a:p>
          <a:p>
            <a:r>
              <a:rPr lang="ja-JP" altLang="en-US" dirty="0" smtClean="0"/>
              <a:t>送信先が同じネットワークにいるならば直接，異なるならばルータにパケットを送る</a:t>
            </a:r>
            <a:endParaRPr kumimoji="1" lang="ja-JP" altLang="en-US" dirty="0"/>
          </a:p>
        </p:txBody>
      </p:sp>
      <p:pic>
        <p:nvPicPr>
          <p:cNvPr id="3074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5661248"/>
            <a:ext cx="1008581" cy="98981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899592" y="5373216"/>
            <a:ext cx="4248472" cy="720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3563888" y="4869160"/>
            <a:ext cx="4248472" cy="720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799692" y="5481228"/>
            <a:ext cx="2160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3383868" y="5553236"/>
            <a:ext cx="2160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371" y="5661248"/>
            <a:ext cx="1008581" cy="989816"/>
          </a:xfrm>
          <a:prstGeom prst="rect">
            <a:avLst/>
          </a:prstGeom>
          <a:noFill/>
        </p:spPr>
      </p:pic>
      <p:cxnSp>
        <p:nvCxnSpPr>
          <p:cNvPr id="14" name="直線コネクタ 13"/>
          <p:cNvCxnSpPr/>
          <p:nvPr/>
        </p:nvCxnSpPr>
        <p:spPr>
          <a:xfrm rot="5400000">
            <a:off x="2375756" y="5265204"/>
            <a:ext cx="21602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739" y="5517232"/>
            <a:ext cx="1008581" cy="989816"/>
          </a:xfrm>
          <a:prstGeom prst="rect">
            <a:avLst/>
          </a:prstGeom>
          <a:noFill/>
        </p:spPr>
      </p:pic>
      <p:cxnSp>
        <p:nvCxnSpPr>
          <p:cNvPr id="16" name="直線コネクタ 15"/>
          <p:cNvCxnSpPr/>
          <p:nvPr/>
        </p:nvCxnSpPr>
        <p:spPr>
          <a:xfrm rot="5400000">
            <a:off x="6804248" y="5157192"/>
            <a:ext cx="43204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 descr="C:\Users\kondou\myfile\pplab\seminor\EPnetFaN\lemon2010\rtx3000pho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610075"/>
            <a:ext cx="2000250" cy="619125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21" name="テキスト ボックス 20"/>
          <p:cNvSpPr txBox="1"/>
          <p:nvPr/>
        </p:nvSpPr>
        <p:spPr>
          <a:xfrm>
            <a:off x="539552" y="63000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送信元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283968" y="630932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送信先１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452320" y="630932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送信先２</a:t>
            </a:r>
            <a:endParaRPr kumimoji="1" lang="ja-JP" altLang="en-US" dirty="0"/>
          </a:p>
        </p:txBody>
      </p:sp>
      <p:cxnSp>
        <p:nvCxnSpPr>
          <p:cNvPr id="25" name="直線コネクタ 24"/>
          <p:cNvCxnSpPr/>
          <p:nvPr/>
        </p:nvCxnSpPr>
        <p:spPr>
          <a:xfrm>
            <a:off x="1907704" y="5373216"/>
            <a:ext cx="1656184" cy="720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ルータ同士のルーティング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ルータ同士は常に経路選択のための情報を交換し合っている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ルーティングテーブルは常に変化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>
                <a:solidFill>
                  <a:srgbClr val="FF0000"/>
                </a:solidFill>
              </a:rPr>
              <a:t>(</a:t>
            </a:r>
            <a:r>
              <a:rPr lang="ja-JP" altLang="en-US" dirty="0" smtClean="0">
                <a:solidFill>
                  <a:srgbClr val="FF0000"/>
                </a:solidFill>
              </a:rPr>
              <a:t>動的経路選択</a:t>
            </a:r>
            <a:r>
              <a:rPr lang="en-US" altLang="ja-JP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kumimoji="1" lang="ja-JP" altLang="en-US" dirty="0" smtClean="0"/>
              <a:t>ルーティングテーブルを手動で設定することにより経路を固定することも</a:t>
            </a:r>
            <a:r>
              <a:rPr lang="ja-JP" altLang="en-US" dirty="0" smtClean="0"/>
              <a:t>可能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2400" dirty="0" smtClean="0">
                <a:solidFill>
                  <a:srgbClr val="FF0000"/>
                </a:solidFill>
              </a:rPr>
              <a:t>(</a:t>
            </a:r>
            <a:r>
              <a:rPr lang="ja-JP" altLang="en-US" sz="2400" dirty="0" smtClean="0">
                <a:solidFill>
                  <a:srgbClr val="FF0000"/>
                </a:solidFill>
              </a:rPr>
              <a:t>静的経路選択</a:t>
            </a:r>
            <a:r>
              <a:rPr lang="en-US" altLang="ja-JP" sz="24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ja-JP" altLang="en-US" dirty="0" smtClean="0"/>
              <a:t>インターネットのような巨大なネットワークの場合はプロバイダがルーティングの管理を行っている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相手にパケットを送るには？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539554" y="1628800"/>
            <a:ext cx="2664294" cy="4752528"/>
            <a:chOff x="6156177" y="3284984"/>
            <a:chExt cx="1188132" cy="2880320"/>
          </a:xfrm>
        </p:grpSpPr>
        <p:sp>
          <p:nvSpPr>
            <p:cNvPr id="5" name="正方形/長方形 4"/>
            <p:cNvSpPr/>
            <p:nvPr/>
          </p:nvSpPr>
          <p:spPr>
            <a:xfrm>
              <a:off x="6156177" y="3284984"/>
              <a:ext cx="1188132" cy="28803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/>
            </a:p>
            <a:p>
              <a:pPr algn="ctr"/>
              <a:endParaRPr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endParaRPr kumimoji="1" lang="en-US" altLang="ja-JP" dirty="0" smtClean="0"/>
            </a:p>
            <a:p>
              <a:pPr algn="ctr"/>
              <a:r>
                <a:rPr lang="ja-JP" altLang="en-US" sz="2000" b="1" dirty="0" smtClean="0">
                  <a:solidFill>
                    <a:schemeClr val="tx1"/>
                  </a:solidFill>
                </a:rPr>
                <a:t>ヘッダ</a:t>
              </a:r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2000" b="1" dirty="0" smtClean="0">
                  <a:solidFill>
                    <a:schemeClr val="tx1"/>
                  </a:solidFill>
                </a:rPr>
                <a:t>(</a:t>
              </a:r>
              <a:r>
                <a:rPr kumimoji="1" lang="ja-JP" altLang="en-US" sz="2000" b="1" dirty="0" smtClean="0">
                  <a:solidFill>
                    <a:schemeClr val="tx1"/>
                  </a:solidFill>
                </a:rPr>
                <a:t>ネットワーク</a:t>
              </a:r>
              <a:r>
                <a:rPr kumimoji="1" lang="en-US" altLang="ja-JP" sz="2000" b="1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2000" b="1" dirty="0" smtClean="0">
                  <a:solidFill>
                    <a:schemeClr val="tx1"/>
                  </a:solidFill>
                </a:rPr>
              </a:br>
              <a:r>
                <a:rPr kumimoji="1" lang="ja-JP" altLang="en-US" sz="2000" b="1" dirty="0" smtClean="0">
                  <a:solidFill>
                    <a:schemeClr val="tx1"/>
                  </a:solidFill>
                </a:rPr>
                <a:t>インターフェイス層</a:t>
              </a:r>
              <a:r>
                <a:rPr kumimoji="1" lang="en-US" altLang="ja-JP" sz="2000" b="1" dirty="0" smtClean="0">
                  <a:solidFill>
                    <a:schemeClr val="tx1"/>
                  </a:solidFill>
                </a:rPr>
                <a:t>)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6184465" y="3284985"/>
              <a:ext cx="1131554" cy="213841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2000" b="1" dirty="0" smtClean="0">
                  <a:solidFill>
                    <a:schemeClr val="tx1"/>
                  </a:solidFill>
                </a:rPr>
                <a:t>ヘッダ</a:t>
              </a:r>
              <a:endParaRPr kumimoji="1" lang="en-US" altLang="ja-JP" sz="20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ja-JP" sz="2000" b="1" dirty="0" smtClean="0">
                  <a:solidFill>
                    <a:schemeClr val="tx1"/>
                  </a:solidFill>
                </a:rPr>
                <a:t>(</a:t>
              </a:r>
              <a:r>
                <a:rPr lang="ja-JP" altLang="en-US" sz="2000" b="1" dirty="0" smtClean="0">
                  <a:solidFill>
                    <a:schemeClr val="tx1"/>
                  </a:solidFill>
                </a:rPr>
                <a:t>インターネット層</a:t>
              </a:r>
              <a:r>
                <a:rPr lang="en-US" altLang="ja-JP" sz="2000" b="1" dirty="0" smtClean="0">
                  <a:solidFill>
                    <a:schemeClr val="tx1"/>
                  </a:solidFill>
                </a:rPr>
                <a:t>)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212754" y="3284985"/>
              <a:ext cx="1074977" cy="1483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endParaRPr lang="en-US" altLang="ja-JP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2000" b="1" dirty="0" smtClean="0">
                  <a:solidFill>
                    <a:schemeClr val="tx1"/>
                  </a:solidFill>
                </a:rPr>
                <a:t>ヘッダ</a:t>
              </a:r>
              <a:r>
                <a:rPr lang="en-US" altLang="ja-JP" sz="2000" b="1" dirty="0" smtClean="0">
                  <a:solidFill>
                    <a:schemeClr val="tx1"/>
                  </a:solidFill>
                </a:rPr>
                <a:t/>
              </a:r>
              <a:br>
                <a:rPr lang="en-US" altLang="ja-JP" sz="2000" b="1" dirty="0" smtClean="0">
                  <a:solidFill>
                    <a:schemeClr val="tx1"/>
                  </a:solidFill>
                </a:rPr>
              </a:br>
              <a:r>
                <a:rPr lang="ja-JP" altLang="en-US" sz="2000" b="1" dirty="0" smtClean="0">
                  <a:solidFill>
                    <a:schemeClr val="tx1"/>
                  </a:solidFill>
                </a:rPr>
                <a:t>（トランスポート層）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6241043" y="3356993"/>
              <a:ext cx="1008112" cy="6859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solidFill>
                    <a:schemeClr val="tx1"/>
                  </a:solidFill>
                </a:rPr>
                <a:t>データ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" name="直線コネクタ 10"/>
          <p:cNvCxnSpPr/>
          <p:nvPr/>
        </p:nvCxnSpPr>
        <p:spPr>
          <a:xfrm rot="5400000" flipH="1" flipV="1">
            <a:off x="2160602" y="3320118"/>
            <a:ext cx="2086492" cy="576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635896" y="1571308"/>
            <a:ext cx="4320480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ja-JP" altLang="en-US" sz="2400" u="sng" dirty="0" smtClean="0"/>
              <a:t> 送信元 </a:t>
            </a:r>
            <a:r>
              <a:rPr kumimoji="1" lang="en-US" altLang="ja-JP" sz="2400" u="sng" dirty="0" smtClean="0"/>
              <a:t>IP </a:t>
            </a:r>
            <a:r>
              <a:rPr kumimoji="1" lang="ja-JP" altLang="en-US" sz="2400" u="sng" dirty="0" smtClean="0"/>
              <a:t>アドレス</a:t>
            </a:r>
            <a:endParaRPr kumimoji="1" lang="en-US" altLang="ja-JP" sz="2400" u="sng" dirty="0" smtClean="0"/>
          </a:p>
          <a:p>
            <a:pPr>
              <a:buFont typeface="Arial" pitchFamily="34" charset="0"/>
              <a:buChar char="•"/>
            </a:pPr>
            <a:r>
              <a:rPr kumimoji="1" lang="ja-JP" altLang="en-US" sz="2400" u="sng" dirty="0" smtClean="0"/>
              <a:t> 宛先 </a:t>
            </a:r>
            <a:r>
              <a:rPr lang="en-US" altLang="ja-JP" sz="2400" u="sng" dirty="0" smtClean="0"/>
              <a:t>IP </a:t>
            </a:r>
            <a:r>
              <a:rPr lang="ja-JP" altLang="en-US" sz="2400" u="sng" dirty="0" smtClean="0"/>
              <a:t>アドレス</a:t>
            </a:r>
            <a:endParaRPr lang="en-US" altLang="ja-JP" sz="2400" u="sng" dirty="0" smtClean="0"/>
          </a:p>
          <a:p>
            <a:pPr>
              <a:buFont typeface="Arial" pitchFamily="34" charset="0"/>
              <a:buChar char="•"/>
            </a:pPr>
            <a:r>
              <a:rPr kumimoji="1" lang="ja-JP" altLang="en-US" sz="2400" u="sng" dirty="0" smtClean="0"/>
              <a:t> 生存時間</a:t>
            </a:r>
            <a:endParaRPr kumimoji="1" lang="en-US" altLang="ja-JP" sz="2400" u="sng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パケット長</a:t>
            </a:r>
            <a:r>
              <a:rPr lang="ja-JP" altLang="en-US" sz="2400" dirty="0" smtClean="0"/>
              <a:t> などなど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635896" y="3962673"/>
            <a:ext cx="432048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 送信元 </a:t>
            </a:r>
            <a:r>
              <a:rPr lang="en-US" altLang="ja-JP" sz="2400" u="sng" dirty="0" smtClean="0"/>
              <a:t>MAC </a:t>
            </a:r>
            <a:r>
              <a:rPr lang="ja-JP" altLang="en-US" sz="2400" u="sng" dirty="0" smtClean="0"/>
              <a:t>アドレス</a:t>
            </a:r>
            <a:endParaRPr lang="en-US" altLang="ja-JP" sz="2400" u="sng" dirty="0" smtClean="0"/>
          </a:p>
          <a:p>
            <a:pPr>
              <a:buFont typeface="Arial" pitchFamily="34" charset="0"/>
              <a:buChar char="•"/>
            </a:pPr>
            <a:r>
              <a:rPr lang="ja-JP" altLang="en-US" sz="2400" u="sng" dirty="0" smtClean="0"/>
              <a:t> 宛先 </a:t>
            </a:r>
            <a:r>
              <a:rPr lang="en-US" altLang="ja-JP" sz="2400" u="sng" dirty="0" smtClean="0"/>
              <a:t>MAC </a:t>
            </a:r>
            <a:r>
              <a:rPr lang="ja-JP" altLang="en-US" sz="2400" u="sng" dirty="0" smtClean="0"/>
              <a:t>アドレス</a:t>
            </a:r>
            <a:r>
              <a:rPr lang="ja-JP" altLang="en-US" sz="2400" dirty="0" smtClean="0"/>
              <a:t> 　　</a:t>
            </a:r>
            <a:endParaRPr lang="en-US" altLang="ja-JP" sz="2400" dirty="0" smtClean="0"/>
          </a:p>
          <a:p>
            <a:r>
              <a:rPr lang="ja-JP" altLang="en-US" sz="2400" dirty="0" smtClean="0"/>
              <a:t>などなど</a:t>
            </a:r>
            <a:endParaRPr lang="en-US" altLang="ja-JP" sz="2400" u="sng" dirty="0" smtClean="0"/>
          </a:p>
        </p:txBody>
      </p:sp>
      <p:cxnSp>
        <p:nvCxnSpPr>
          <p:cNvPr id="14" name="直線コネクタ 13"/>
          <p:cNvCxnSpPr/>
          <p:nvPr/>
        </p:nvCxnSpPr>
        <p:spPr>
          <a:xfrm rot="5400000" flipH="1" flipV="1">
            <a:off x="2555776" y="5301208"/>
            <a:ext cx="1224136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3491880" y="1571308"/>
            <a:ext cx="2880320" cy="792088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491880" y="3962673"/>
            <a:ext cx="3096344" cy="792088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660232" y="393305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srgbClr val="FF0000"/>
                </a:solidFill>
              </a:rPr>
              <a:t>OK</a:t>
            </a:r>
            <a:r>
              <a:rPr kumimoji="1" lang="ja-JP" altLang="en-US" sz="2800" b="1" dirty="0" smtClean="0">
                <a:solidFill>
                  <a:srgbClr val="FF0000"/>
                </a:solidFill>
              </a:rPr>
              <a:t>！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60232" y="436510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solidFill>
                  <a:srgbClr val="FF0000"/>
                </a:solidFill>
              </a:rPr>
              <a:t>不明 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588224" y="213285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srgbClr val="FF0000"/>
                </a:solidFill>
              </a:rPr>
              <a:t>OK</a:t>
            </a:r>
            <a:r>
              <a:rPr kumimoji="1" lang="ja-JP" altLang="en-US" sz="2800" b="1" dirty="0" smtClean="0">
                <a:solidFill>
                  <a:srgbClr val="FF0000"/>
                </a:solidFill>
              </a:rPr>
              <a:t>！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88224" y="1537628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srgbClr val="FF0000"/>
                </a:solidFill>
              </a:rPr>
              <a:t>OK</a:t>
            </a:r>
            <a:r>
              <a:rPr lang="en-US" altLang="ja-JP" sz="2800" dirty="0" smtClean="0">
                <a:solidFill>
                  <a:srgbClr val="FF0000"/>
                </a:solidFill>
              </a:rPr>
              <a:t> !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707904" y="5517232"/>
            <a:ext cx="48245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相手の </a:t>
            </a:r>
            <a:r>
              <a:rPr lang="en-US" altLang="ja-JP" sz="3200" dirty="0" smtClean="0">
                <a:solidFill>
                  <a:srgbClr val="FF0000"/>
                </a:solidFill>
              </a:rPr>
              <a:t>MAC </a:t>
            </a:r>
            <a:r>
              <a:rPr lang="ja-JP" altLang="en-US" sz="3200" dirty="0" smtClean="0">
                <a:solidFill>
                  <a:srgbClr val="FF0000"/>
                </a:solidFill>
              </a:rPr>
              <a:t>アドレスを</a:t>
            </a:r>
            <a:r>
              <a:rPr lang="en-US" altLang="ja-JP" sz="3200" dirty="0" smtClean="0">
                <a:solidFill>
                  <a:srgbClr val="FF0000"/>
                </a:solidFill>
              </a:rPr>
              <a:t/>
            </a:r>
            <a:br>
              <a:rPr lang="en-US" altLang="ja-JP" sz="3200" dirty="0" smtClean="0">
                <a:solidFill>
                  <a:srgbClr val="FF0000"/>
                </a:solidFill>
              </a:rPr>
            </a:br>
            <a:r>
              <a:rPr lang="ja-JP" altLang="en-US" sz="3200" dirty="0" smtClean="0">
                <a:solidFill>
                  <a:srgbClr val="FF0000"/>
                </a:solidFill>
              </a:rPr>
              <a:t>知らないと送れない！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が同一ネットワーク内にいる場合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ja-JP" altLang="en-US" dirty="0" smtClean="0"/>
              <a:t>相手の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アドレスを含んだパケットを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ブロードキャストアドレスに送る</a:t>
            </a:r>
            <a:endParaRPr lang="en-US" altLang="ja-JP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rot="5400000">
            <a:off x="3023828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5400000">
            <a:off x="512044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941168"/>
            <a:ext cx="1135981" cy="1114846"/>
          </a:xfrm>
          <a:prstGeom prst="rect">
            <a:avLst/>
          </a:prstGeom>
          <a:noFill/>
        </p:spPr>
      </p:pic>
      <p:pic>
        <p:nvPicPr>
          <p:cNvPr id="15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163" y="4941168"/>
            <a:ext cx="1135981" cy="1114846"/>
          </a:xfrm>
          <a:prstGeom prst="rect">
            <a:avLst/>
          </a:prstGeom>
          <a:noFill/>
        </p:spPr>
      </p:pic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15816" y="608400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B</a:t>
            </a:r>
            <a:r>
              <a:rPr kumimoji="1" lang="en-US" altLang="ja-JP" b="1" dirty="0" smtClean="0"/>
              <a:t>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192,168,22,12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32040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192,168,22,13</a:t>
            </a:r>
            <a:endParaRPr kumimoji="1" lang="ja-JP" altLang="en-US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020272" y="609329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D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192,168,22,14</a:t>
            </a:r>
            <a:endParaRPr kumimoji="1" lang="ja-JP" altLang="en-US" b="1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1187624" y="3212976"/>
            <a:ext cx="3744416" cy="1008112"/>
          </a:xfrm>
          <a:prstGeom prst="wedgeRoundRectCallout">
            <a:avLst>
              <a:gd name="adj1" fmla="val -40312"/>
              <a:gd name="adj2" fmla="val 9162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</a:rPr>
              <a:t>誰か</a:t>
            </a:r>
            <a:r>
              <a:rPr lang="en-US" altLang="ja-JP" sz="2200" dirty="0" smtClean="0">
                <a:solidFill>
                  <a:schemeClr val="tx1"/>
                </a:solidFill>
              </a:rPr>
              <a:t>192.168.22.13 </a:t>
            </a:r>
            <a:r>
              <a:rPr lang="ja-JP" altLang="en-US" sz="2200" dirty="0" smtClean="0">
                <a:solidFill>
                  <a:schemeClr val="tx1"/>
                </a:solidFill>
              </a:rPr>
              <a:t>の </a:t>
            </a:r>
            <a:r>
              <a:rPr lang="en-US" altLang="ja-JP" sz="2200" dirty="0" smtClean="0">
                <a:solidFill>
                  <a:schemeClr val="tx1"/>
                </a:solidFill>
              </a:rPr>
              <a:t>MAC </a:t>
            </a:r>
            <a:br>
              <a:rPr lang="en-US" altLang="ja-JP" sz="2200" dirty="0" smtClean="0">
                <a:solidFill>
                  <a:schemeClr val="tx1"/>
                </a:solidFill>
              </a:rPr>
            </a:br>
            <a:r>
              <a:rPr lang="ja-JP" altLang="en-US" sz="2200" dirty="0" smtClean="0">
                <a:solidFill>
                  <a:schemeClr val="tx1"/>
                </a:solidFill>
              </a:rPr>
              <a:t>アドレスを知りませんか？</a:t>
            </a:r>
            <a:endParaRPr kumimoji="1" lang="ja-JP" altLang="en-US" sz="22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444208" y="3861048"/>
            <a:ext cx="1734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192.168.22.0/24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が同一ネットワーク内にいる場合</a:t>
            </a:r>
            <a:endParaRPr kumimoji="1" lang="en-US" altLang="ja-JP" dirty="0" smtClean="0"/>
          </a:p>
          <a:p>
            <a:pPr marL="914400" lvl="2" indent="-514350">
              <a:buFont typeface="+mj-lt"/>
              <a:buAutoNum type="arabicPeriod" startAt="2"/>
            </a:pPr>
            <a:r>
              <a:rPr lang="en-US" altLang="ja-JP" sz="2800" dirty="0" smtClean="0"/>
              <a:t>C </a:t>
            </a:r>
            <a:r>
              <a:rPr lang="ja-JP" altLang="en-US" sz="2800" dirty="0" smtClean="0"/>
              <a:t>はパケットを受け取り自身の </a:t>
            </a:r>
            <a:r>
              <a:rPr lang="en-US" altLang="ja-JP" sz="2800" dirty="0" smtClean="0"/>
              <a:t>MAC </a:t>
            </a:r>
            <a:r>
              <a:rPr lang="ja-JP" altLang="en-US" sz="2800" dirty="0" smtClean="0"/>
              <a:t>アドレスを </a:t>
            </a:r>
            <a:r>
              <a:rPr lang="en-US" altLang="ja-JP" sz="2800" dirty="0" smtClean="0"/>
              <a:t>A </a:t>
            </a:r>
            <a:r>
              <a:rPr lang="ja-JP" altLang="en-US" sz="2800" dirty="0" smtClean="0"/>
              <a:t>に送る</a:t>
            </a:r>
            <a:endParaRPr lang="en-US" altLang="ja-JP" sz="2800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rot="5400000">
            <a:off x="3023828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5400000">
            <a:off x="512044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941168"/>
            <a:ext cx="1135981" cy="1114846"/>
          </a:xfrm>
          <a:prstGeom prst="rect">
            <a:avLst/>
          </a:prstGeom>
          <a:noFill/>
        </p:spPr>
      </p:pic>
      <p:pic>
        <p:nvPicPr>
          <p:cNvPr id="15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163" y="4941168"/>
            <a:ext cx="1135981" cy="1114846"/>
          </a:xfrm>
          <a:prstGeom prst="rect">
            <a:avLst/>
          </a:prstGeom>
          <a:noFill/>
        </p:spPr>
      </p:pic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15816" y="608400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B</a:t>
            </a:r>
            <a:r>
              <a:rPr kumimoji="1" lang="en-US" altLang="ja-JP" b="1" dirty="0" smtClean="0"/>
              <a:t>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192,168,22,12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32040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192,168,22,13</a:t>
            </a:r>
            <a:endParaRPr kumimoji="1" lang="ja-JP" altLang="en-US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020272" y="609329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D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192,168,22,14</a:t>
            </a:r>
            <a:endParaRPr kumimoji="1" lang="ja-JP" altLang="en-US" b="1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1475656" y="3212976"/>
            <a:ext cx="3744416" cy="1008112"/>
          </a:xfrm>
          <a:prstGeom prst="wedgeRoundRectCallout">
            <a:avLst>
              <a:gd name="adj1" fmla="val 44945"/>
              <a:gd name="adj2" fmla="val 8525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</a:rPr>
              <a:t>私の </a:t>
            </a:r>
            <a:r>
              <a:rPr lang="en-US" altLang="ja-JP" sz="2200" dirty="0" smtClean="0">
                <a:solidFill>
                  <a:schemeClr val="tx1"/>
                </a:solidFill>
              </a:rPr>
              <a:t>MAC </a:t>
            </a:r>
            <a:r>
              <a:rPr lang="ja-JP" altLang="en-US" sz="2200" dirty="0" smtClean="0">
                <a:solidFill>
                  <a:schemeClr val="tx1"/>
                </a:solidFill>
              </a:rPr>
              <a:t>アドレスは </a:t>
            </a:r>
            <a:r>
              <a:rPr lang="en-US" altLang="ja-JP" sz="2200" dirty="0" smtClean="0">
                <a:solidFill>
                  <a:schemeClr val="tx1"/>
                </a:solidFill>
              </a:rPr>
              <a:t>---</a:t>
            </a:r>
            <a:r>
              <a:rPr lang="ja-JP" altLang="en-US" sz="2200" dirty="0" smtClean="0">
                <a:solidFill>
                  <a:schemeClr val="tx1"/>
                </a:solidFill>
              </a:rPr>
              <a:t> </a:t>
            </a:r>
            <a:r>
              <a:rPr lang="ja-JP" altLang="en-US" sz="2200" dirty="0" err="1" smtClean="0">
                <a:solidFill>
                  <a:schemeClr val="tx1"/>
                </a:solidFill>
              </a:rPr>
              <a:t>です</a:t>
            </a:r>
            <a:endParaRPr kumimoji="1" lang="ja-JP" altLang="en-US" sz="22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444208" y="3861048"/>
            <a:ext cx="1734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192.168.22.0/24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が同一ネットワーク内にいる場合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altLang="ja-JP" dirty="0" smtClean="0"/>
              <a:t>Ethernet </a:t>
            </a:r>
            <a:r>
              <a:rPr lang="ja-JP" altLang="en-US" dirty="0" smtClean="0"/>
              <a:t> ヘッダに相手の </a:t>
            </a:r>
            <a:r>
              <a:rPr lang="en-US" altLang="ja-JP" dirty="0" smtClean="0"/>
              <a:t>MAC </a:t>
            </a:r>
            <a:r>
              <a:rPr lang="ja-JP" altLang="en-US" dirty="0" smtClean="0"/>
              <a:t>アドレスを書き込みデータを送信</a:t>
            </a:r>
          </a:p>
          <a:p>
            <a:pPr marL="971550" lvl="1" indent="-514350">
              <a:buNone/>
            </a:pPr>
            <a:endParaRPr lang="en-US" altLang="ja-JP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rot="5400000">
            <a:off x="3023828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5400000">
            <a:off x="512044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941168"/>
            <a:ext cx="1135981" cy="1114846"/>
          </a:xfrm>
          <a:prstGeom prst="rect">
            <a:avLst/>
          </a:prstGeom>
          <a:noFill/>
        </p:spPr>
      </p:pic>
      <p:pic>
        <p:nvPicPr>
          <p:cNvPr id="15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32163" y="4941168"/>
            <a:ext cx="1135981" cy="1114846"/>
          </a:xfrm>
          <a:prstGeom prst="rect">
            <a:avLst/>
          </a:prstGeom>
          <a:noFill/>
        </p:spPr>
      </p:pic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15816" y="608400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B</a:t>
            </a:r>
            <a:r>
              <a:rPr kumimoji="1" lang="en-US" altLang="ja-JP" b="1" dirty="0" smtClean="0"/>
              <a:t>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192,168,22,12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32040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192,168,22,13</a:t>
            </a:r>
            <a:endParaRPr kumimoji="1" lang="ja-JP" altLang="en-US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020272" y="609329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D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192,168,22,14</a:t>
            </a:r>
            <a:endParaRPr kumimoji="1" lang="ja-JP" altLang="en-US" b="1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1187624" y="3212976"/>
            <a:ext cx="3744416" cy="1008112"/>
          </a:xfrm>
          <a:prstGeom prst="wedgeRoundRectCallout">
            <a:avLst>
              <a:gd name="adj1" fmla="val -40312"/>
              <a:gd name="adj2" fmla="val 9162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</a:rPr>
              <a:t>データを送ります！</a:t>
            </a:r>
            <a:endParaRPr kumimoji="1" lang="ja-JP" altLang="en-US" sz="22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444208" y="3861048"/>
            <a:ext cx="1734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192.168.22.0/24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 fontScale="92500"/>
          </a:bodyPr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が同一ネットワーク内にいない場合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altLang="ja-JP" dirty="0" smtClean="0"/>
              <a:t>C </a:t>
            </a:r>
            <a:r>
              <a:rPr lang="ja-JP" altLang="en-US" dirty="0" smtClean="0"/>
              <a:t>が同じネットワークにいないことが分かっているので，ルータ </a:t>
            </a:r>
            <a:r>
              <a:rPr lang="en-US" altLang="ja-JP" dirty="0" smtClean="0"/>
              <a:t>A</a:t>
            </a:r>
            <a:r>
              <a:rPr lang="ja-JP" altLang="en-US" dirty="0" smtClean="0"/>
              <a:t> の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アドレスを含んだパケットを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ブロードキャストアドレスに送る</a:t>
            </a:r>
            <a:endParaRPr lang="en-US" altLang="ja-JP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10800000">
            <a:off x="3995936" y="4365104"/>
            <a:ext cx="237626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48264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192,168,50,13</a:t>
            </a:r>
            <a:endParaRPr kumimoji="1" lang="ja-JP" altLang="en-US" b="1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2339752" y="5229200"/>
            <a:ext cx="3744416" cy="1008112"/>
          </a:xfrm>
          <a:prstGeom prst="wedgeRoundRectCallout">
            <a:avLst>
              <a:gd name="adj1" fmla="val -59163"/>
              <a:gd name="adj2" fmla="val -7228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</a:rPr>
              <a:t>誰か</a:t>
            </a:r>
            <a:r>
              <a:rPr lang="en-US" altLang="ja-JP" sz="2200" dirty="0" smtClean="0">
                <a:solidFill>
                  <a:schemeClr val="tx1"/>
                </a:solidFill>
              </a:rPr>
              <a:t>192.168.22.1 </a:t>
            </a:r>
            <a:r>
              <a:rPr lang="ja-JP" altLang="en-US" sz="2200" dirty="0" smtClean="0">
                <a:solidFill>
                  <a:schemeClr val="tx1"/>
                </a:solidFill>
              </a:rPr>
              <a:t>の </a:t>
            </a:r>
            <a:r>
              <a:rPr lang="en-US" altLang="ja-JP" sz="2200" dirty="0" smtClean="0">
                <a:solidFill>
                  <a:schemeClr val="tx1"/>
                </a:solidFill>
              </a:rPr>
              <a:t>MAC </a:t>
            </a:r>
            <a:br>
              <a:rPr lang="en-US" altLang="ja-JP" sz="2200" dirty="0" smtClean="0">
                <a:solidFill>
                  <a:schemeClr val="tx1"/>
                </a:solidFill>
              </a:rPr>
            </a:br>
            <a:r>
              <a:rPr lang="ja-JP" altLang="en-US" sz="2200" dirty="0" smtClean="0">
                <a:solidFill>
                  <a:schemeClr val="tx1"/>
                </a:solidFill>
              </a:rPr>
              <a:t>アドレスを知りませんか？</a:t>
            </a:r>
            <a:endParaRPr kumimoji="1" lang="ja-JP" altLang="en-US" sz="22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3995936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283968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572000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860032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148064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2008" y="3933056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192.168.22.0/24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840760" y="4005064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192.168.50.0/24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92288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192.168.22.1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00600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192.168.50.1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が同一ネットワーク内にいない場合</a:t>
            </a:r>
          </a:p>
          <a:p>
            <a:pPr marL="971550" lvl="1" indent="-514350">
              <a:buFont typeface="+mj-lt"/>
              <a:buAutoNum type="arabicPeriod" startAt="2"/>
            </a:pPr>
            <a:r>
              <a:rPr lang="ja-JP" altLang="en-US" dirty="0" smtClean="0"/>
              <a:t>ルータ </a:t>
            </a:r>
            <a:r>
              <a:rPr lang="en-US" altLang="ja-JP" dirty="0" smtClean="0"/>
              <a:t>A</a:t>
            </a:r>
            <a:r>
              <a:rPr lang="ja-JP" altLang="en-US" dirty="0" smtClean="0"/>
              <a:t> はパケットを受け取り自身の </a:t>
            </a:r>
            <a:r>
              <a:rPr lang="en-US" altLang="ja-JP" dirty="0" smtClean="0"/>
              <a:t>MAC </a:t>
            </a:r>
            <a:r>
              <a:rPr lang="ja-JP" altLang="en-US" dirty="0" smtClean="0"/>
              <a:t>アドレスを </a:t>
            </a:r>
            <a:r>
              <a:rPr lang="en-US" altLang="ja-JP" dirty="0" smtClean="0"/>
              <a:t>A </a:t>
            </a:r>
            <a:r>
              <a:rPr lang="ja-JP" altLang="en-US" dirty="0" smtClean="0"/>
              <a:t>に送る</a:t>
            </a:r>
            <a:endParaRPr lang="en-US" altLang="ja-JP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10800000">
            <a:off x="3995936" y="4365104"/>
            <a:ext cx="237626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48264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192,168,50,13</a:t>
            </a:r>
            <a:endParaRPr kumimoji="1" lang="ja-JP" altLang="en-US" b="1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2339752" y="5229200"/>
            <a:ext cx="3744416" cy="1008112"/>
          </a:xfrm>
          <a:prstGeom prst="wedgeRoundRectCallout">
            <a:avLst>
              <a:gd name="adj1" fmla="val -26603"/>
              <a:gd name="adj2" fmla="val -7228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</a:rPr>
              <a:t>私の </a:t>
            </a:r>
            <a:r>
              <a:rPr lang="en-US" altLang="ja-JP" sz="2200" dirty="0" smtClean="0">
                <a:solidFill>
                  <a:schemeClr val="tx1"/>
                </a:solidFill>
              </a:rPr>
              <a:t>MAC</a:t>
            </a:r>
            <a:r>
              <a:rPr lang="ja-JP" altLang="en-US" sz="2200" dirty="0" smtClean="0">
                <a:solidFill>
                  <a:schemeClr val="tx1"/>
                </a:solidFill>
              </a:rPr>
              <a:t> アドレスは </a:t>
            </a:r>
            <a:r>
              <a:rPr lang="en-US" altLang="ja-JP" sz="2200" dirty="0" smtClean="0">
                <a:solidFill>
                  <a:schemeClr val="tx1"/>
                </a:solidFill>
              </a:rPr>
              <a:t>--- </a:t>
            </a:r>
            <a:r>
              <a:rPr lang="ja-JP" altLang="en-US" sz="2200" dirty="0" err="1" smtClean="0">
                <a:solidFill>
                  <a:schemeClr val="tx1"/>
                </a:solidFill>
              </a:rPr>
              <a:t>です</a:t>
            </a:r>
            <a:endParaRPr kumimoji="1" lang="ja-JP" altLang="en-US" sz="22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3995936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283968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572000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860032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148064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2008" y="3933056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192.168.22.0/24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840760" y="4005064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192.168.50.0/24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92288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192.168.22.1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00600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192.168.50.1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が同一ネットワーク内にいない場合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 startAt="3"/>
            </a:pPr>
            <a:r>
              <a:rPr lang="ja-JP" altLang="en-US" dirty="0" smtClean="0"/>
              <a:t>ルータの </a:t>
            </a:r>
            <a:r>
              <a:rPr lang="en-US" altLang="ja-JP" dirty="0" smtClean="0"/>
              <a:t>MAC </a:t>
            </a:r>
            <a:r>
              <a:rPr lang="ja-JP" altLang="en-US" dirty="0" smtClean="0"/>
              <a:t>アドレスを </a:t>
            </a:r>
            <a:r>
              <a:rPr lang="en-US" altLang="ja-JP" dirty="0" smtClean="0"/>
              <a:t>Ethernet </a:t>
            </a:r>
            <a:r>
              <a:rPr lang="ja-JP" altLang="en-US" dirty="0" smtClean="0"/>
              <a:t>ヘッダに書き込みルータ </a:t>
            </a:r>
            <a:r>
              <a:rPr lang="en-US" altLang="ja-JP" dirty="0" smtClean="0"/>
              <a:t>A</a:t>
            </a:r>
            <a:r>
              <a:rPr lang="ja-JP" altLang="en-US" dirty="0" smtClean="0"/>
              <a:t> にデータを送る</a:t>
            </a:r>
            <a:endParaRPr lang="en-US" altLang="ja-JP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10800000">
            <a:off x="3995936" y="4365104"/>
            <a:ext cx="237626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48264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192,168,50,13</a:t>
            </a:r>
            <a:endParaRPr kumimoji="1" lang="ja-JP" altLang="en-US" b="1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2339752" y="5229200"/>
            <a:ext cx="3744416" cy="1008112"/>
          </a:xfrm>
          <a:prstGeom prst="wedgeRoundRectCallout">
            <a:avLst>
              <a:gd name="adj1" fmla="val -59163"/>
              <a:gd name="adj2" fmla="val -7228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 smtClean="0">
                <a:solidFill>
                  <a:schemeClr val="tx1"/>
                </a:solidFill>
              </a:rPr>
              <a:t>データを送ります！</a:t>
            </a:r>
            <a:endParaRPr kumimoji="1" lang="ja-JP" altLang="en-US" sz="22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3995936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283968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572000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860032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148064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2008" y="3933056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192.168.22.0/24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840760" y="4005064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192.168.50.0/24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92288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192.168.22.1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00600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192.168.50.1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が同一ネットワーク内にいない場合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 startAt="4"/>
            </a:pPr>
            <a:r>
              <a:rPr lang="ja-JP" altLang="en-US" dirty="0" smtClean="0"/>
              <a:t>ルータ </a:t>
            </a:r>
            <a:r>
              <a:rPr lang="en-US" altLang="ja-JP" dirty="0" smtClean="0"/>
              <a:t>A</a:t>
            </a:r>
            <a:r>
              <a:rPr lang="ja-JP" altLang="en-US" dirty="0" smtClean="0"/>
              <a:t> はルーティングテーブルから </a:t>
            </a:r>
            <a:r>
              <a:rPr lang="en-US" altLang="ja-JP" dirty="0" smtClean="0"/>
              <a:t>C </a:t>
            </a:r>
            <a:r>
              <a:rPr lang="ja-JP" altLang="en-US" dirty="0" smtClean="0"/>
              <a:t>に行くまでの経路を選択し次に渡すルータを選択</a:t>
            </a:r>
            <a:endParaRPr lang="en-US" altLang="ja-JP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10800000">
            <a:off x="3995936" y="4365104"/>
            <a:ext cx="237626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48264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192,168,50,13</a:t>
            </a:r>
            <a:endParaRPr kumimoji="1" lang="ja-JP" altLang="en-US" b="1" dirty="0"/>
          </a:p>
        </p:txBody>
      </p:sp>
      <p:sp>
        <p:nvSpPr>
          <p:cNvPr id="23" name="正方形/長方形 22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3995936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283968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572000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860032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148064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2008" y="3933056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192.168.22.0/24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840760" y="4005064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192.168.50.0/24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92288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192.168.22.1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00600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192.168.50.1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93407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/>
              <a:t>ルーターのお話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が同一ネットワーク内にいない場合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 startAt="5"/>
            </a:pPr>
            <a:r>
              <a:rPr lang="en-US" altLang="ja-JP" dirty="0" smtClean="0"/>
              <a:t>1,2 </a:t>
            </a:r>
            <a:r>
              <a:rPr lang="ja-JP" altLang="en-US" dirty="0" smtClean="0"/>
              <a:t>と同様にして次のルータの </a:t>
            </a:r>
            <a:r>
              <a:rPr lang="en-US" altLang="ja-JP" dirty="0" smtClean="0"/>
              <a:t>MAC </a:t>
            </a:r>
            <a:r>
              <a:rPr lang="ja-JP" altLang="en-US" dirty="0" smtClean="0"/>
              <a:t>アドレスを取得し </a:t>
            </a:r>
            <a:r>
              <a:rPr lang="en-US" altLang="ja-JP" dirty="0" smtClean="0"/>
              <a:t>Ethernet </a:t>
            </a:r>
            <a:r>
              <a:rPr lang="ja-JP" altLang="en-US" dirty="0" smtClean="0"/>
              <a:t>ヘッダに次のルータの </a:t>
            </a:r>
            <a:r>
              <a:rPr lang="en-US" altLang="ja-JP" dirty="0" smtClean="0"/>
              <a:t>MAC </a:t>
            </a:r>
            <a:r>
              <a:rPr lang="ja-JP" altLang="en-US" dirty="0" smtClean="0"/>
              <a:t>アドレスを書き込み送信</a:t>
            </a:r>
            <a:endParaRPr lang="en-US" altLang="ja-JP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10800000">
            <a:off x="3995936" y="4365104"/>
            <a:ext cx="237626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48264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192,168,50,13</a:t>
            </a:r>
            <a:endParaRPr kumimoji="1" lang="ja-JP" altLang="en-US" b="1" dirty="0"/>
          </a:p>
        </p:txBody>
      </p:sp>
      <p:sp>
        <p:nvSpPr>
          <p:cNvPr id="23" name="正方形/長方形 22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3995936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283968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572000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860032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148064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2008" y="3933056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192.168.22.0/24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840760" y="4005064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192.168.50.0/24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92288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192.168.22.1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00600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192.168.50.1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が同一ネットワーク内にいない場合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 startAt="6"/>
            </a:pPr>
            <a:r>
              <a:rPr lang="ja-JP" altLang="en-US" dirty="0" smtClean="0"/>
              <a:t>バケツリレー方式で最終的には </a:t>
            </a:r>
            <a:r>
              <a:rPr lang="en-US" altLang="ja-JP" dirty="0" smtClean="0"/>
              <a:t>C </a:t>
            </a:r>
            <a:r>
              <a:rPr lang="ja-JP" altLang="en-US" dirty="0" smtClean="0"/>
              <a:t>のいるネットワークに到着する</a:t>
            </a:r>
            <a:endParaRPr lang="en-US" altLang="ja-JP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10800000">
            <a:off x="3995936" y="4365104"/>
            <a:ext cx="237626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48264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192,168,50,13</a:t>
            </a:r>
            <a:endParaRPr kumimoji="1" lang="ja-JP" altLang="en-US" b="1" dirty="0"/>
          </a:p>
        </p:txBody>
      </p:sp>
      <p:sp>
        <p:nvSpPr>
          <p:cNvPr id="23" name="正方形/長方形 22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3995936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283968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572000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860032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148064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2008" y="3933056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192.168.22.0/24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840760" y="4005064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192.168.50.0/24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92288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192.168.22.1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00600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192.168.50.1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が同一ネットワーク内にいない場合</a:t>
            </a:r>
            <a:endParaRPr kumimoji="1" lang="en-US" altLang="ja-JP" dirty="0" smtClean="0"/>
          </a:p>
          <a:p>
            <a:pPr marL="971550" lvl="1" indent="-514350">
              <a:buFont typeface="+mj-lt"/>
              <a:buAutoNum type="arabicPeriod" startAt="7"/>
            </a:pPr>
            <a:r>
              <a:rPr lang="en-US" altLang="ja-JP" dirty="0" smtClean="0"/>
              <a:t>C </a:t>
            </a:r>
            <a:r>
              <a:rPr lang="ja-JP" altLang="en-US" dirty="0" smtClean="0"/>
              <a:t>の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アドレスを含んだパケットを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ブロードキャストアドレスに送る</a:t>
            </a:r>
            <a:endParaRPr lang="en-US" altLang="ja-JP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10800000">
            <a:off x="3995936" y="4365104"/>
            <a:ext cx="237626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48264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192,168,50,13</a:t>
            </a:r>
            <a:endParaRPr kumimoji="1" lang="ja-JP" altLang="en-US" b="1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2339752" y="5229200"/>
            <a:ext cx="3744416" cy="1008112"/>
          </a:xfrm>
          <a:prstGeom prst="wedgeRoundRectCallout">
            <a:avLst>
              <a:gd name="adj1" fmla="val 52990"/>
              <a:gd name="adj2" fmla="val -7899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</a:rPr>
              <a:t>誰か</a:t>
            </a:r>
            <a:r>
              <a:rPr lang="en-US" altLang="ja-JP" sz="2200" dirty="0" smtClean="0">
                <a:solidFill>
                  <a:schemeClr val="tx1"/>
                </a:solidFill>
              </a:rPr>
              <a:t>192.168.50.13 </a:t>
            </a:r>
            <a:r>
              <a:rPr lang="ja-JP" altLang="en-US" sz="2200" dirty="0" smtClean="0">
                <a:solidFill>
                  <a:schemeClr val="tx1"/>
                </a:solidFill>
              </a:rPr>
              <a:t>の </a:t>
            </a:r>
            <a:r>
              <a:rPr lang="en-US" altLang="ja-JP" sz="2200" dirty="0" smtClean="0">
                <a:solidFill>
                  <a:schemeClr val="tx1"/>
                </a:solidFill>
              </a:rPr>
              <a:t>MAC </a:t>
            </a:r>
            <a:br>
              <a:rPr lang="en-US" altLang="ja-JP" sz="2200" dirty="0" smtClean="0">
                <a:solidFill>
                  <a:schemeClr val="tx1"/>
                </a:solidFill>
              </a:rPr>
            </a:br>
            <a:r>
              <a:rPr lang="ja-JP" altLang="en-US" sz="2200" dirty="0" smtClean="0">
                <a:solidFill>
                  <a:schemeClr val="tx1"/>
                </a:solidFill>
              </a:rPr>
              <a:t>アドレスを知りませんか？</a:t>
            </a:r>
            <a:endParaRPr kumimoji="1" lang="ja-JP" altLang="en-US" sz="22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3995936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283968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572000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860032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148064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2008" y="3933056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192.168.22.0/24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840760" y="4005064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192.168.50.0/24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92288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192.168.22.1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00600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192.168.50.1</a:t>
            </a:r>
            <a:endParaRPr kumimoji="1" lang="ja-JP" altLang="en-US" dirty="0"/>
          </a:p>
        </p:txBody>
      </p:sp>
      <p:sp>
        <p:nvSpPr>
          <p:cNvPr id="24" name="正方形/長方形 23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が同一ネットワーク内にいない場合</a:t>
            </a:r>
          </a:p>
          <a:p>
            <a:pPr marL="971550" lvl="1" indent="-514350">
              <a:buFont typeface="+mj-lt"/>
              <a:buAutoNum type="arabicPeriod" startAt="8"/>
            </a:pPr>
            <a:r>
              <a:rPr lang="en-US" altLang="ja-JP" dirty="0" smtClean="0"/>
              <a:t>C </a:t>
            </a:r>
            <a:r>
              <a:rPr lang="ja-JP" altLang="en-US" dirty="0" smtClean="0"/>
              <a:t>はパケットを受け取り自身の </a:t>
            </a:r>
            <a:r>
              <a:rPr lang="en-US" altLang="ja-JP" dirty="0" smtClean="0"/>
              <a:t>MAC </a:t>
            </a:r>
            <a:r>
              <a:rPr lang="ja-JP" altLang="en-US" dirty="0" smtClean="0"/>
              <a:t>アドレスを ルータ</a:t>
            </a:r>
            <a:r>
              <a:rPr lang="en-US" altLang="ja-JP" dirty="0" smtClean="0"/>
              <a:t>C </a:t>
            </a:r>
            <a:r>
              <a:rPr lang="ja-JP" altLang="en-US" dirty="0" smtClean="0"/>
              <a:t>に送る</a:t>
            </a:r>
            <a:endParaRPr lang="en-US" altLang="ja-JP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10800000">
            <a:off x="3995936" y="4365104"/>
            <a:ext cx="237626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48264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192,168,50,13</a:t>
            </a:r>
            <a:endParaRPr kumimoji="1" lang="ja-JP" altLang="en-US" b="1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2339752" y="5229200"/>
            <a:ext cx="3744416" cy="1008112"/>
          </a:xfrm>
          <a:prstGeom prst="wedgeRoundRectCallout">
            <a:avLst>
              <a:gd name="adj1" fmla="val 65652"/>
              <a:gd name="adj2" fmla="val -6556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</a:rPr>
              <a:t>私の </a:t>
            </a:r>
            <a:r>
              <a:rPr lang="en-US" altLang="ja-JP" sz="2200" dirty="0" smtClean="0">
                <a:solidFill>
                  <a:schemeClr val="tx1"/>
                </a:solidFill>
              </a:rPr>
              <a:t>MAC</a:t>
            </a:r>
            <a:r>
              <a:rPr lang="ja-JP" altLang="en-US" sz="2200" dirty="0" smtClean="0">
                <a:solidFill>
                  <a:schemeClr val="tx1"/>
                </a:solidFill>
              </a:rPr>
              <a:t> アドレスは </a:t>
            </a:r>
            <a:r>
              <a:rPr lang="en-US" altLang="ja-JP" sz="2200" dirty="0" smtClean="0">
                <a:solidFill>
                  <a:schemeClr val="tx1"/>
                </a:solidFill>
              </a:rPr>
              <a:t>--- </a:t>
            </a:r>
            <a:r>
              <a:rPr lang="ja-JP" altLang="en-US" sz="2200" dirty="0" err="1" smtClean="0">
                <a:solidFill>
                  <a:schemeClr val="tx1"/>
                </a:solidFill>
              </a:rPr>
              <a:t>です</a:t>
            </a:r>
            <a:endParaRPr kumimoji="1" lang="ja-JP" altLang="en-US" sz="22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3995936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283968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572000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860032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148064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2008" y="3933056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192.168.22.0/24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840760" y="4005064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192.168.50.0/24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92288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192.168.22.1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00600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192.168.50.1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/>
              <a:t>A </a:t>
            </a:r>
            <a:r>
              <a:rPr lang="ja-JP" altLang="en-US" sz="4000" dirty="0" smtClean="0"/>
              <a:t>が </a:t>
            </a:r>
            <a:r>
              <a:rPr lang="en-US" altLang="ja-JP" sz="4000" dirty="0" smtClean="0"/>
              <a:t>C </a:t>
            </a:r>
            <a:r>
              <a:rPr lang="ja-JP" altLang="en-US" sz="4000" dirty="0" smtClean="0"/>
              <a:t>の</a:t>
            </a:r>
            <a:r>
              <a:rPr lang="en-US" altLang="ja-JP" sz="4000" dirty="0" smtClean="0"/>
              <a:t>MAC </a:t>
            </a:r>
            <a:r>
              <a:rPr lang="ja-JP" altLang="en-US" sz="4000" dirty="0" smtClean="0"/>
              <a:t>アドレスを調べる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 </a:t>
            </a:r>
            <a:r>
              <a:rPr kumimoji="1" lang="ja-JP" altLang="en-US" dirty="0" smtClean="0"/>
              <a:t>が同一ネットワーク内にいない場合</a:t>
            </a:r>
          </a:p>
          <a:p>
            <a:pPr marL="971550" lvl="1" indent="-514350">
              <a:buFont typeface="+mj-lt"/>
              <a:buAutoNum type="arabicPeriod" startAt="9"/>
            </a:pPr>
            <a:r>
              <a:rPr lang="ja-JP" altLang="en-US" dirty="0" smtClean="0"/>
              <a:t>ルータ</a:t>
            </a:r>
            <a:r>
              <a:rPr lang="en-US" altLang="ja-JP" dirty="0" smtClean="0"/>
              <a:t>C 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C </a:t>
            </a:r>
            <a:r>
              <a:rPr lang="ja-JP" altLang="en-US" dirty="0" smtClean="0"/>
              <a:t>にデータを送る</a:t>
            </a:r>
            <a:endParaRPr lang="en-US" altLang="ja-JP" dirty="0" smtClean="0"/>
          </a:p>
        </p:txBody>
      </p:sp>
      <p:pic>
        <p:nvPicPr>
          <p:cNvPr id="4098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941168"/>
            <a:ext cx="1135981" cy="1114846"/>
          </a:xfrm>
          <a:prstGeom prst="rect">
            <a:avLst/>
          </a:prstGeom>
          <a:noFill/>
        </p:spPr>
      </p:pic>
      <p:cxnSp>
        <p:nvCxnSpPr>
          <p:cNvPr id="6" name="直線コネクタ 5"/>
          <p:cNvCxnSpPr/>
          <p:nvPr/>
        </p:nvCxnSpPr>
        <p:spPr>
          <a:xfrm>
            <a:off x="683568" y="4365104"/>
            <a:ext cx="75608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>
            <a:off x="1304020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rot="10800000">
            <a:off x="3995936" y="4365104"/>
            <a:ext cx="2376264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7128284" y="4536740"/>
            <a:ext cx="351656" cy="83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kondou\myfile\pplab\seminor\EPnetFaN\lemon2010\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0395" y="4978450"/>
            <a:ext cx="1135981" cy="1114846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27584" y="60932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A  </a:t>
            </a:r>
            <a:r>
              <a:rPr kumimoji="1" lang="ja-JP" altLang="en-US" b="1" dirty="0" err="1" smtClean="0"/>
              <a:t>さん</a:t>
            </a:r>
            <a:r>
              <a:rPr kumimoji="1" lang="en-US" altLang="ja-JP" b="1" dirty="0" smtClean="0"/>
              <a:t> 192,168,22,11</a:t>
            </a:r>
            <a:endParaRPr kumimoji="1" lang="ja-JP" altLang="en-US" b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948264" y="608400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C </a:t>
            </a:r>
            <a:r>
              <a:rPr kumimoji="1" lang="ja-JP" altLang="en-US" b="1" dirty="0" err="1" smtClean="0"/>
              <a:t>さん</a:t>
            </a:r>
            <a:endParaRPr kumimoji="1" lang="en-US" altLang="ja-JP" b="1" dirty="0" smtClean="0"/>
          </a:p>
          <a:p>
            <a:r>
              <a:rPr lang="en-US" altLang="ja-JP" b="1" dirty="0" smtClean="0"/>
              <a:t>192,168,50,13</a:t>
            </a:r>
            <a:endParaRPr kumimoji="1" lang="ja-JP" altLang="en-US" b="1" dirty="0"/>
          </a:p>
        </p:txBody>
      </p:sp>
      <p:sp>
        <p:nvSpPr>
          <p:cNvPr id="21" name="角丸四角形吹き出し 20"/>
          <p:cNvSpPr/>
          <p:nvPr/>
        </p:nvSpPr>
        <p:spPr>
          <a:xfrm>
            <a:off x="2339752" y="5229200"/>
            <a:ext cx="3744416" cy="1008112"/>
          </a:xfrm>
          <a:prstGeom prst="wedgeRoundRectCallout">
            <a:avLst>
              <a:gd name="adj1" fmla="val 54346"/>
              <a:gd name="adj2" fmla="val -7899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200" dirty="0" smtClean="0">
                <a:solidFill>
                  <a:schemeClr val="tx1"/>
                </a:solidFill>
              </a:rPr>
              <a:t>A </a:t>
            </a:r>
            <a:r>
              <a:rPr lang="ja-JP" altLang="en-US" sz="2200" dirty="0" smtClean="0">
                <a:solidFill>
                  <a:schemeClr val="tx1"/>
                </a:solidFill>
              </a:rPr>
              <a:t>からのデータを送ります</a:t>
            </a:r>
            <a:endParaRPr kumimoji="1" lang="ja-JP" altLang="en-US" sz="22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699792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4088" y="4221088"/>
            <a:ext cx="129614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ルータ 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C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3995936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283968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572000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860032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148064" y="4437112"/>
            <a:ext cx="1440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2008" y="3933056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192.168.22.0/24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840760" y="4005064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192.168.50.0/24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92288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192.168.22.1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00600" y="3861048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192.168.50.1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458312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EP </a:t>
            </a:r>
            <a:r>
              <a:rPr kumimoji="1" lang="ja-JP" altLang="en-US" dirty="0" smtClean="0"/>
              <a:t>ネットワークのお話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4000" dirty="0" smtClean="0"/>
              <a:t>～ </a:t>
            </a:r>
            <a:r>
              <a:rPr lang="ja-JP" altLang="en-US" sz="4000" dirty="0" smtClean="0"/>
              <a:t>インターネットにつながるまで ～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EP </a:t>
            </a:r>
            <a:r>
              <a:rPr kumimoji="1" lang="ja-JP" altLang="en-US" dirty="0" smtClean="0"/>
              <a:t>ネットワーク階層構造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物理的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857356" y="2786058"/>
            <a:ext cx="1357322" cy="642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err="1" smtClean="0">
                <a:solidFill>
                  <a:schemeClr val="tx1"/>
                </a:solidFill>
              </a:rPr>
              <a:t>r</a:t>
            </a:r>
            <a:r>
              <a:rPr kumimoji="1" lang="en-US" altLang="ja-JP" sz="2800" dirty="0" err="1" smtClean="0">
                <a:solidFill>
                  <a:schemeClr val="tx1"/>
                </a:solidFill>
              </a:rPr>
              <a:t>ingo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285720" y="1214422"/>
            <a:ext cx="2143140" cy="857256"/>
            <a:chOff x="285720" y="1571612"/>
            <a:chExt cx="2143140" cy="857256"/>
          </a:xfrm>
        </p:grpSpPr>
        <p:sp>
          <p:nvSpPr>
            <p:cNvPr id="4" name="正方形/長方形 3"/>
            <p:cNvSpPr/>
            <p:nvPr/>
          </p:nvSpPr>
          <p:spPr>
            <a:xfrm>
              <a:off x="785786" y="1571612"/>
              <a:ext cx="1643074" cy="8572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>
                  <a:solidFill>
                    <a:schemeClr val="tx1"/>
                  </a:solidFill>
                </a:rPr>
                <a:t>HINES</a:t>
              </a:r>
              <a:r>
                <a:rPr kumimoji="1" lang="ja-JP" altLang="en-US" sz="2800" dirty="0" smtClean="0">
                  <a:solidFill>
                    <a:schemeClr val="tx1"/>
                  </a:solidFill>
                </a:rPr>
                <a:t>ルーター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直線矢印コネクタ 9"/>
            <p:cNvCxnSpPr>
              <a:stCxn id="4" idx="1"/>
            </p:cNvCxnSpPr>
            <p:nvPr/>
          </p:nvCxnSpPr>
          <p:spPr>
            <a:xfrm rot="10800000">
              <a:off x="285720" y="2000240"/>
              <a:ext cx="500066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正方形/長方形 13"/>
          <p:cNvSpPr/>
          <p:nvPr/>
        </p:nvSpPr>
        <p:spPr>
          <a:xfrm>
            <a:off x="4143372" y="2786058"/>
            <a:ext cx="1357322" cy="642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WWW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215074" y="2786058"/>
            <a:ext cx="1357322" cy="642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Mail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 rot="5400000">
            <a:off x="1321571" y="225027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rot="10800000">
            <a:off x="1509690" y="2428868"/>
            <a:ext cx="73485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5400000">
            <a:off x="2250265" y="260746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rot="5400000">
            <a:off x="4607719" y="260746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5400000">
            <a:off x="6679421" y="260746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rot="5400000">
            <a:off x="2250265" y="360759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rot="10800000">
            <a:off x="500034" y="3786190"/>
            <a:ext cx="864396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14282" y="4143380"/>
            <a:ext cx="1643074" cy="785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Yellow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(1st.DNS)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 rot="5400000">
            <a:off x="821505" y="396478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2285984" y="4143380"/>
            <a:ext cx="1785950" cy="15716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Blue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(2nd.DNS</a:t>
            </a:r>
          </a:p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and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DHCP)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 rot="5400000">
            <a:off x="2893207" y="396478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000760" y="4143380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lemon</a:t>
            </a:r>
          </a:p>
        </p:txBody>
      </p:sp>
      <p:cxnSp>
        <p:nvCxnSpPr>
          <p:cNvPr id="46" name="直線コネクタ 45"/>
          <p:cNvCxnSpPr/>
          <p:nvPr/>
        </p:nvCxnSpPr>
        <p:spPr>
          <a:xfrm rot="5400000">
            <a:off x="6536545" y="396478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7786710" y="4143380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FTP</a:t>
            </a:r>
          </a:p>
        </p:txBody>
      </p:sp>
      <p:cxnSp>
        <p:nvCxnSpPr>
          <p:cNvPr id="49" name="直線コネクタ 48"/>
          <p:cNvCxnSpPr/>
          <p:nvPr/>
        </p:nvCxnSpPr>
        <p:spPr>
          <a:xfrm rot="5400000">
            <a:off x="8108181" y="396478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rot="5400000">
            <a:off x="4250529" y="4536289"/>
            <a:ext cx="15001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rot="10800000">
            <a:off x="5010152" y="5286386"/>
            <a:ext cx="3919566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4857752" y="5643578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実験機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 rot="5400000">
            <a:off x="5179223" y="546498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6215074" y="5643578"/>
            <a:ext cx="142876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教員・院生 </a:t>
            </a:r>
            <a:r>
              <a:rPr lang="en-US" altLang="ja-JP" sz="2000" dirty="0" smtClean="0">
                <a:solidFill>
                  <a:schemeClr val="tx1"/>
                </a:solidFill>
              </a:rPr>
              <a:t>PC</a:t>
            </a:r>
          </a:p>
        </p:txBody>
      </p:sp>
      <p:cxnSp>
        <p:nvCxnSpPr>
          <p:cNvPr id="60" name="直線コネクタ 59"/>
          <p:cNvCxnSpPr/>
          <p:nvPr/>
        </p:nvCxnSpPr>
        <p:spPr>
          <a:xfrm rot="5400000">
            <a:off x="6536545" y="546498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71406" y="3314642"/>
            <a:ext cx="190830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133.87.45.0/24</a:t>
            </a:r>
            <a:endParaRPr kumimoji="1" lang="en-US" altLang="ja-JP" sz="2000" b="1" dirty="0" smtClean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143504" y="4786322"/>
            <a:ext cx="192882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192.168.16.0/24</a:t>
            </a:r>
            <a:endParaRPr kumimoji="1" lang="en-US" altLang="ja-JP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EP </a:t>
            </a:r>
            <a:r>
              <a:rPr kumimoji="1" lang="ja-JP" altLang="en-US" dirty="0" smtClean="0"/>
              <a:t>ネットワーク階層構造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論理</a:t>
            </a:r>
            <a:r>
              <a:rPr kumimoji="1" lang="ja-JP" altLang="en-US" dirty="0" smtClean="0"/>
              <a:t>的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cxnSp>
        <p:nvCxnSpPr>
          <p:cNvPr id="40" name="直線コネクタ 39"/>
          <p:cNvCxnSpPr/>
          <p:nvPr/>
        </p:nvCxnSpPr>
        <p:spPr>
          <a:xfrm rot="10800000">
            <a:off x="500034" y="3786190"/>
            <a:ext cx="864396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rot="10800000">
            <a:off x="0" y="5715016"/>
            <a:ext cx="892971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71406" y="3314642"/>
            <a:ext cx="183629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133.87.45.0/24</a:t>
            </a:r>
            <a:endParaRPr kumimoji="1" lang="en-US" altLang="ja-JP" sz="2000" b="1" dirty="0" smtClean="0"/>
          </a:p>
        </p:txBody>
      </p:sp>
      <p:grpSp>
        <p:nvGrpSpPr>
          <p:cNvPr id="36" name="グループ化 35"/>
          <p:cNvGrpSpPr/>
          <p:nvPr/>
        </p:nvGrpSpPr>
        <p:grpSpPr>
          <a:xfrm>
            <a:off x="214282" y="1214422"/>
            <a:ext cx="8643998" cy="5429288"/>
            <a:chOff x="214282" y="1214422"/>
            <a:chExt cx="8643998" cy="5429288"/>
          </a:xfrm>
        </p:grpSpPr>
        <p:sp>
          <p:nvSpPr>
            <p:cNvPr id="5" name="正方形/長方形 4"/>
            <p:cNvSpPr/>
            <p:nvPr/>
          </p:nvSpPr>
          <p:spPr>
            <a:xfrm>
              <a:off x="1857356" y="2786058"/>
              <a:ext cx="1357322" cy="6429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err="1" smtClean="0">
                  <a:solidFill>
                    <a:schemeClr val="tx1"/>
                  </a:solidFill>
                </a:rPr>
                <a:t>r</a:t>
              </a:r>
              <a:r>
                <a:rPr kumimoji="1" lang="en-US" altLang="ja-JP" sz="2800" dirty="0" err="1" smtClean="0">
                  <a:solidFill>
                    <a:schemeClr val="tx1"/>
                  </a:solidFill>
                </a:rPr>
                <a:t>ingo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グループ化 15"/>
            <p:cNvGrpSpPr/>
            <p:nvPr/>
          </p:nvGrpSpPr>
          <p:grpSpPr>
            <a:xfrm>
              <a:off x="285720" y="1214422"/>
              <a:ext cx="2143140" cy="857256"/>
              <a:chOff x="285720" y="1571612"/>
              <a:chExt cx="2143140" cy="857256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785786" y="1571612"/>
                <a:ext cx="1643074" cy="85725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800" dirty="0" smtClean="0">
                    <a:solidFill>
                      <a:schemeClr val="tx1"/>
                    </a:solidFill>
                  </a:rPr>
                  <a:t>HINES</a:t>
                </a:r>
                <a:r>
                  <a:rPr kumimoji="1" lang="ja-JP" altLang="en-US" sz="2800" dirty="0" smtClean="0">
                    <a:solidFill>
                      <a:schemeClr val="tx1"/>
                    </a:solidFill>
                  </a:rPr>
                  <a:t>ルーター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" name="直線矢印コネクタ 9"/>
              <p:cNvCxnSpPr>
                <a:stCxn id="4" idx="1"/>
              </p:cNvCxnSpPr>
              <p:nvPr/>
            </p:nvCxnSpPr>
            <p:spPr>
              <a:xfrm rot="10800000">
                <a:off x="285720" y="2000240"/>
                <a:ext cx="500066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正方形/長方形 13"/>
            <p:cNvSpPr/>
            <p:nvPr/>
          </p:nvSpPr>
          <p:spPr>
            <a:xfrm>
              <a:off x="4143372" y="2786058"/>
              <a:ext cx="1357322" cy="6429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tx1"/>
                  </a:solidFill>
                </a:rPr>
                <a:t>WWW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6215074" y="2786058"/>
              <a:ext cx="1357322" cy="6429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tx1"/>
                  </a:solidFill>
                </a:rPr>
                <a:t>Mail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直線コネクタ 29"/>
            <p:cNvCxnSpPr/>
            <p:nvPr/>
          </p:nvCxnSpPr>
          <p:spPr>
            <a:xfrm rot="5400000">
              <a:off x="1321571" y="2250273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rot="10800000">
              <a:off x="1509690" y="2428868"/>
              <a:ext cx="73485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rot="5400000">
              <a:off x="2250265" y="2607463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rot="5400000">
              <a:off x="4607719" y="2607463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rot="5400000">
              <a:off x="6679421" y="2607463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rot="5400000">
              <a:off x="2250265" y="360759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正方形/長方形 40"/>
            <p:cNvSpPr/>
            <p:nvPr/>
          </p:nvSpPr>
          <p:spPr>
            <a:xfrm>
              <a:off x="214282" y="4143380"/>
              <a:ext cx="1643074" cy="78581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tx1"/>
                  </a:solidFill>
                </a:rPr>
                <a:t>Yellow</a:t>
              </a:r>
            </a:p>
            <a:p>
              <a:pPr algn="ctr"/>
              <a:r>
                <a:rPr lang="en-US" altLang="ja-JP" sz="2800" dirty="0" smtClean="0">
                  <a:solidFill>
                    <a:schemeClr val="tx1"/>
                  </a:solidFill>
                </a:rPr>
                <a:t>(1st.DNS)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直線コネクタ 41"/>
            <p:cNvCxnSpPr/>
            <p:nvPr/>
          </p:nvCxnSpPr>
          <p:spPr>
            <a:xfrm rot="5400000">
              <a:off x="821505" y="396478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正方形/長方形 42"/>
            <p:cNvSpPr/>
            <p:nvPr/>
          </p:nvSpPr>
          <p:spPr>
            <a:xfrm>
              <a:off x="2285984" y="4143380"/>
              <a:ext cx="1785950" cy="10715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tx1"/>
                  </a:solidFill>
                </a:rPr>
                <a:t>Blue</a:t>
              </a:r>
            </a:p>
            <a:p>
              <a:pPr algn="ctr"/>
              <a:r>
                <a:rPr lang="en-US" altLang="ja-JP" sz="2800" dirty="0" smtClean="0">
                  <a:solidFill>
                    <a:schemeClr val="tx1"/>
                  </a:solidFill>
                </a:rPr>
                <a:t>(2nd.DNS)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直線コネクタ 43"/>
            <p:cNvCxnSpPr/>
            <p:nvPr/>
          </p:nvCxnSpPr>
          <p:spPr>
            <a:xfrm rot="5400000">
              <a:off x="2893207" y="396478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正方形/長方形 44"/>
            <p:cNvSpPr/>
            <p:nvPr/>
          </p:nvSpPr>
          <p:spPr>
            <a:xfrm>
              <a:off x="4572000" y="4143380"/>
              <a:ext cx="1500198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tx1"/>
                  </a:solidFill>
                </a:rPr>
                <a:t>lemon</a:t>
              </a:r>
            </a:p>
          </p:txBody>
        </p:sp>
        <p:cxnSp>
          <p:nvCxnSpPr>
            <p:cNvPr id="46" name="直線コネクタ 45"/>
            <p:cNvCxnSpPr/>
            <p:nvPr/>
          </p:nvCxnSpPr>
          <p:spPr>
            <a:xfrm rot="5400000">
              <a:off x="4822033" y="396478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正方形/長方形 47"/>
            <p:cNvSpPr/>
            <p:nvPr/>
          </p:nvSpPr>
          <p:spPr>
            <a:xfrm>
              <a:off x="6643702" y="4143380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800" dirty="0" smtClean="0">
                  <a:solidFill>
                    <a:schemeClr val="tx1"/>
                  </a:solidFill>
                </a:rPr>
                <a:t>FTP</a:t>
              </a:r>
            </a:p>
          </p:txBody>
        </p:sp>
        <p:cxnSp>
          <p:nvCxnSpPr>
            <p:cNvPr id="49" name="直線コネクタ 48"/>
            <p:cNvCxnSpPr/>
            <p:nvPr/>
          </p:nvCxnSpPr>
          <p:spPr>
            <a:xfrm rot="5400000">
              <a:off x="6965173" y="396478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 rot="5400000">
              <a:off x="4500562" y="5214950"/>
              <a:ext cx="100013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正方形/長方形 56"/>
            <p:cNvSpPr/>
            <p:nvPr/>
          </p:nvSpPr>
          <p:spPr>
            <a:xfrm>
              <a:off x="4857752" y="6072206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 smtClean="0">
                  <a:solidFill>
                    <a:schemeClr val="tx1"/>
                  </a:solidFill>
                </a:rPr>
                <a:t>実験機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58" name="直線コネクタ 57"/>
            <p:cNvCxnSpPr/>
            <p:nvPr/>
          </p:nvCxnSpPr>
          <p:spPr>
            <a:xfrm rot="5400000">
              <a:off x="5179223" y="5893611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58"/>
            <p:cNvSpPr/>
            <p:nvPr/>
          </p:nvSpPr>
          <p:spPr>
            <a:xfrm>
              <a:off x="6215074" y="6072206"/>
              <a:ext cx="142876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 smtClean="0">
                  <a:solidFill>
                    <a:schemeClr val="tx1"/>
                  </a:solidFill>
                </a:rPr>
                <a:t>教員・院生 </a:t>
              </a:r>
              <a:r>
                <a:rPr lang="en-US" altLang="ja-JP" sz="2000" dirty="0" smtClean="0">
                  <a:solidFill>
                    <a:schemeClr val="tx1"/>
                  </a:solidFill>
                </a:rPr>
                <a:t>PC</a:t>
              </a:r>
            </a:p>
          </p:txBody>
        </p:sp>
        <p:cxnSp>
          <p:nvCxnSpPr>
            <p:cNvPr id="60" name="直線コネクタ 59"/>
            <p:cNvCxnSpPr/>
            <p:nvPr/>
          </p:nvCxnSpPr>
          <p:spPr>
            <a:xfrm rot="5400000">
              <a:off x="6536545" y="5893611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テキスト ボックス 61"/>
            <p:cNvSpPr txBox="1"/>
            <p:nvPr/>
          </p:nvSpPr>
          <p:spPr>
            <a:xfrm>
              <a:off x="5143504" y="5214950"/>
              <a:ext cx="192882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 smtClean="0"/>
                <a:t>192.168.16.0/24</a:t>
              </a:r>
              <a:endParaRPr kumimoji="1" lang="en-US" altLang="ja-JP" sz="2000" b="1" dirty="0" smtClean="0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1357290" y="6072206"/>
              <a:ext cx="2714644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Blue (DHCP)</a:t>
              </a:r>
            </a:p>
          </p:txBody>
        </p:sp>
        <p:cxnSp>
          <p:nvCxnSpPr>
            <p:cNvPr id="53" name="直線コネクタ 52"/>
            <p:cNvCxnSpPr/>
            <p:nvPr/>
          </p:nvCxnSpPr>
          <p:spPr>
            <a:xfrm rot="5400000" flipH="1" flipV="1">
              <a:off x="3321835" y="5893611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ネットワークパラメタの取得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214314" y="1643050"/>
            <a:ext cx="1643074" cy="785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Yellow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(1st.DNS)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rot="10800000">
            <a:off x="357190" y="1285860"/>
            <a:ext cx="864396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5400000">
            <a:off x="821537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2286016" y="1643050"/>
            <a:ext cx="1785950" cy="10001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Blue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(2nd.DNS)</a:t>
            </a:r>
          </a:p>
        </p:txBody>
      </p:sp>
      <p:cxnSp>
        <p:nvCxnSpPr>
          <p:cNvPr id="44" name="直線コネクタ 43"/>
          <p:cNvCxnSpPr/>
          <p:nvPr/>
        </p:nvCxnSpPr>
        <p:spPr>
          <a:xfrm rot="5400000">
            <a:off x="2893239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000792" y="1643050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lemon</a:t>
            </a:r>
          </a:p>
        </p:txBody>
      </p:sp>
      <p:cxnSp>
        <p:nvCxnSpPr>
          <p:cNvPr id="46" name="直線コネクタ 45"/>
          <p:cNvCxnSpPr/>
          <p:nvPr/>
        </p:nvCxnSpPr>
        <p:spPr>
          <a:xfrm rot="5400000">
            <a:off x="6536577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7786742" y="1643050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FTP</a:t>
            </a:r>
          </a:p>
        </p:txBody>
      </p:sp>
      <p:cxnSp>
        <p:nvCxnSpPr>
          <p:cNvPr id="49" name="直線コネクタ 48"/>
          <p:cNvCxnSpPr/>
          <p:nvPr/>
        </p:nvCxnSpPr>
        <p:spPr>
          <a:xfrm rot="5400000">
            <a:off x="8108213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rot="5400000">
            <a:off x="6179355" y="2607463"/>
            <a:ext cx="78581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角丸四角形吹き出し 36"/>
          <p:cNvSpPr/>
          <p:nvPr/>
        </p:nvSpPr>
        <p:spPr>
          <a:xfrm>
            <a:off x="357158" y="4500570"/>
            <a:ext cx="8358246" cy="2214578"/>
          </a:xfrm>
          <a:prstGeom prst="wedgeRoundRectCallout">
            <a:avLst>
              <a:gd name="adj1" fmla="val 28929"/>
              <a:gd name="adj2" fmla="val -68547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</a:rPr>
              <a:t>DHCP </a:t>
            </a:r>
            <a:r>
              <a:rPr lang="ja-JP" altLang="en-US" sz="3600" dirty="0" smtClean="0">
                <a:solidFill>
                  <a:schemeClr val="tx1"/>
                </a:solidFill>
              </a:rPr>
              <a:t>サーバから必要なパラメタを取得</a:t>
            </a:r>
            <a:r>
              <a:rPr lang="en-US" altLang="ja-JP" sz="3600" dirty="0" smtClean="0">
                <a:solidFill>
                  <a:schemeClr val="tx1"/>
                </a:solidFill>
              </a:rPr>
              <a:t/>
            </a:r>
            <a:br>
              <a:rPr lang="en-US" altLang="ja-JP" sz="3600" dirty="0" smtClean="0">
                <a:solidFill>
                  <a:schemeClr val="tx1"/>
                </a:solidFill>
              </a:rPr>
            </a:br>
            <a:r>
              <a:rPr lang="ja-JP" altLang="en-US" sz="3600" dirty="0" smtClean="0">
                <a:solidFill>
                  <a:schemeClr val="tx1"/>
                </a:solidFill>
              </a:rPr>
              <a:t>するためネットワーク内に </a:t>
            </a:r>
            <a:r>
              <a:rPr lang="en-US" altLang="ja-JP" sz="3600" dirty="0" smtClean="0">
                <a:solidFill>
                  <a:schemeClr val="tx1"/>
                </a:solidFill>
              </a:rPr>
              <a:t>MAC </a:t>
            </a:r>
            <a:r>
              <a:rPr lang="ja-JP" altLang="en-US" sz="3600" dirty="0" smtClean="0">
                <a:solidFill>
                  <a:schemeClr val="tx1"/>
                </a:solidFill>
              </a:rPr>
              <a:t>アドレスの情報を限定ブロードキャストアドレス</a:t>
            </a:r>
            <a:r>
              <a:rPr lang="en-US" altLang="ja-JP" sz="3600" dirty="0" smtClean="0">
                <a:solidFill>
                  <a:schemeClr val="tx1"/>
                </a:solidFill>
              </a:rPr>
              <a:t>(255.255.255.255)</a:t>
            </a:r>
            <a:r>
              <a:rPr lang="ja-JP" altLang="en-US" sz="3600" dirty="0" smtClean="0">
                <a:solidFill>
                  <a:schemeClr val="tx1"/>
                </a:solidFill>
              </a:rPr>
              <a:t> に送信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 useBgFill="1">
        <p:nvSpPr>
          <p:cNvPr id="50" name="円形吹き出し 49"/>
          <p:cNvSpPr/>
          <p:nvPr/>
        </p:nvSpPr>
        <p:spPr>
          <a:xfrm>
            <a:off x="2339752" y="1428736"/>
            <a:ext cx="4303950" cy="1352192"/>
          </a:xfrm>
          <a:prstGeom prst="wedgeEllipseCallout">
            <a:avLst>
              <a:gd name="adj1" fmla="val 43611"/>
              <a:gd name="adj2" fmla="val 82648"/>
            </a:avLst>
          </a:prstGeom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どなたかアドレスをください．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MAC 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アドレスは 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--- </a:t>
            </a:r>
            <a:r>
              <a:rPr lang="ja-JP" altLang="en-US" sz="2000" b="1" dirty="0" err="1" smtClean="0">
                <a:solidFill>
                  <a:schemeClr val="tx1"/>
                </a:solidFill>
              </a:rPr>
              <a:t>です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929454" y="2500306"/>
            <a:ext cx="19288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192.168.16.0/24</a:t>
            </a:r>
            <a:endParaRPr kumimoji="1" lang="en-US" altLang="ja-JP" sz="2000" b="1" dirty="0" smtClean="0"/>
          </a:p>
        </p:txBody>
      </p:sp>
      <p:grpSp>
        <p:nvGrpSpPr>
          <p:cNvPr id="25" name="グループ化 24"/>
          <p:cNvGrpSpPr/>
          <p:nvPr/>
        </p:nvGrpSpPr>
        <p:grpSpPr>
          <a:xfrm>
            <a:off x="4000496" y="3000372"/>
            <a:ext cx="4929254" cy="1357322"/>
            <a:chOff x="4000496" y="2643182"/>
            <a:chExt cx="4929254" cy="1357322"/>
          </a:xfrm>
        </p:grpSpPr>
        <p:cxnSp>
          <p:nvCxnSpPr>
            <p:cNvPr id="54" name="直線コネクタ 53"/>
            <p:cNvCxnSpPr/>
            <p:nvPr/>
          </p:nvCxnSpPr>
          <p:spPr>
            <a:xfrm rot="10800000">
              <a:off x="4000496" y="2643182"/>
              <a:ext cx="4929254" cy="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正方形/長方形 56"/>
            <p:cNvSpPr/>
            <p:nvPr/>
          </p:nvSpPr>
          <p:spPr>
            <a:xfrm>
              <a:off x="4857784" y="3000372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 smtClean="0">
                  <a:solidFill>
                    <a:schemeClr val="tx1"/>
                  </a:solidFill>
                </a:rPr>
                <a:t>実験機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58" name="直線コネクタ 57"/>
            <p:cNvCxnSpPr/>
            <p:nvPr/>
          </p:nvCxnSpPr>
          <p:spPr>
            <a:xfrm rot="5400000">
              <a:off x="5179255" y="2821777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58"/>
            <p:cNvSpPr/>
            <p:nvPr/>
          </p:nvSpPr>
          <p:spPr>
            <a:xfrm>
              <a:off x="6215106" y="3000372"/>
              <a:ext cx="142876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 smtClean="0">
                  <a:solidFill>
                    <a:schemeClr val="tx1"/>
                  </a:solidFill>
                </a:rPr>
                <a:t>教員・院生 </a:t>
              </a:r>
              <a:r>
                <a:rPr lang="en-US" altLang="ja-JP" sz="2000" dirty="0" smtClean="0">
                  <a:solidFill>
                    <a:schemeClr val="tx1"/>
                  </a:solidFill>
                </a:rPr>
                <a:t>PC</a:t>
              </a:r>
            </a:p>
          </p:txBody>
        </p:sp>
        <p:cxnSp>
          <p:nvCxnSpPr>
            <p:cNvPr id="60" name="直線コネクタ 59"/>
            <p:cNvCxnSpPr/>
            <p:nvPr/>
          </p:nvCxnSpPr>
          <p:spPr>
            <a:xfrm rot="5400000">
              <a:off x="6536577" y="2821777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正方形/長方形 22"/>
            <p:cNvSpPr/>
            <p:nvPr/>
          </p:nvSpPr>
          <p:spPr>
            <a:xfrm>
              <a:off x="7858148" y="3000372"/>
              <a:ext cx="1071570" cy="10001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Blue (DHCP)</a:t>
              </a:r>
            </a:p>
          </p:txBody>
        </p:sp>
        <p:cxnSp>
          <p:nvCxnSpPr>
            <p:cNvPr id="24" name="直線コネクタ 23"/>
            <p:cNvCxnSpPr/>
            <p:nvPr/>
          </p:nvCxnSpPr>
          <p:spPr>
            <a:xfrm rot="5400000">
              <a:off x="8179619" y="2821777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インターネットにつながるまで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214314" y="1643050"/>
            <a:ext cx="1643074" cy="785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Yellow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(1st.DNS)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rot="10800000">
            <a:off x="357190" y="1285860"/>
            <a:ext cx="864396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5400000">
            <a:off x="821537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2286016" y="1643050"/>
            <a:ext cx="1785950" cy="10001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Blue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(2nd.DNS)</a:t>
            </a:r>
          </a:p>
        </p:txBody>
      </p:sp>
      <p:cxnSp>
        <p:nvCxnSpPr>
          <p:cNvPr id="44" name="直線コネクタ 43"/>
          <p:cNvCxnSpPr/>
          <p:nvPr/>
        </p:nvCxnSpPr>
        <p:spPr>
          <a:xfrm rot="5400000">
            <a:off x="2893239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000792" y="1643050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lemon</a:t>
            </a:r>
          </a:p>
        </p:txBody>
      </p:sp>
      <p:cxnSp>
        <p:nvCxnSpPr>
          <p:cNvPr id="46" name="直線コネクタ 45"/>
          <p:cNvCxnSpPr/>
          <p:nvPr/>
        </p:nvCxnSpPr>
        <p:spPr>
          <a:xfrm rot="5400000">
            <a:off x="6536577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7786742" y="1643050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FTP</a:t>
            </a:r>
          </a:p>
        </p:txBody>
      </p:sp>
      <p:cxnSp>
        <p:nvCxnSpPr>
          <p:cNvPr id="49" name="直線コネクタ 48"/>
          <p:cNvCxnSpPr/>
          <p:nvPr/>
        </p:nvCxnSpPr>
        <p:spPr>
          <a:xfrm rot="5400000">
            <a:off x="8108213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rot="5400000">
            <a:off x="6179355" y="2607463"/>
            <a:ext cx="78581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929454" y="2500306"/>
            <a:ext cx="19288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192.168.16.0/24</a:t>
            </a:r>
            <a:endParaRPr kumimoji="1" lang="en-US" altLang="ja-JP" sz="2000" b="1" dirty="0" smtClean="0"/>
          </a:p>
        </p:txBody>
      </p:sp>
      <p:grpSp>
        <p:nvGrpSpPr>
          <p:cNvPr id="3" name="グループ化 24"/>
          <p:cNvGrpSpPr/>
          <p:nvPr/>
        </p:nvGrpSpPr>
        <p:grpSpPr>
          <a:xfrm>
            <a:off x="4071934" y="3000372"/>
            <a:ext cx="4857816" cy="1357322"/>
            <a:chOff x="4071934" y="2643182"/>
            <a:chExt cx="4857816" cy="1357322"/>
          </a:xfrm>
        </p:grpSpPr>
        <p:cxnSp>
          <p:nvCxnSpPr>
            <p:cNvPr id="54" name="直線コネクタ 53"/>
            <p:cNvCxnSpPr/>
            <p:nvPr/>
          </p:nvCxnSpPr>
          <p:spPr>
            <a:xfrm rot="10800000">
              <a:off x="4071934" y="2643182"/>
              <a:ext cx="4857816" cy="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正方形/長方形 56"/>
            <p:cNvSpPr/>
            <p:nvPr/>
          </p:nvSpPr>
          <p:spPr>
            <a:xfrm>
              <a:off x="4857784" y="3000372"/>
              <a:ext cx="107157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 smtClean="0">
                  <a:solidFill>
                    <a:schemeClr val="tx1"/>
                  </a:solidFill>
                </a:rPr>
                <a:t>実験機</a:t>
              </a:r>
              <a:endParaRPr lang="en-US" altLang="ja-JP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58" name="直線コネクタ 57"/>
            <p:cNvCxnSpPr/>
            <p:nvPr/>
          </p:nvCxnSpPr>
          <p:spPr>
            <a:xfrm rot="5400000">
              <a:off x="5179255" y="2821777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58"/>
            <p:cNvSpPr/>
            <p:nvPr/>
          </p:nvSpPr>
          <p:spPr>
            <a:xfrm>
              <a:off x="6215106" y="3000372"/>
              <a:ext cx="1428760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 smtClean="0">
                  <a:solidFill>
                    <a:schemeClr val="tx1"/>
                  </a:solidFill>
                </a:rPr>
                <a:t>教員・院生 </a:t>
              </a:r>
              <a:r>
                <a:rPr lang="en-US" altLang="ja-JP" sz="2000" dirty="0" smtClean="0">
                  <a:solidFill>
                    <a:schemeClr val="tx1"/>
                  </a:solidFill>
                </a:rPr>
                <a:t>PC</a:t>
              </a:r>
            </a:p>
          </p:txBody>
        </p:sp>
        <p:cxnSp>
          <p:nvCxnSpPr>
            <p:cNvPr id="60" name="直線コネクタ 59"/>
            <p:cNvCxnSpPr/>
            <p:nvPr/>
          </p:nvCxnSpPr>
          <p:spPr>
            <a:xfrm rot="5400000">
              <a:off x="6536577" y="2821777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正方形/長方形 22"/>
            <p:cNvSpPr/>
            <p:nvPr/>
          </p:nvSpPr>
          <p:spPr>
            <a:xfrm>
              <a:off x="7858148" y="3000372"/>
              <a:ext cx="1071570" cy="10001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Blue (DHCP)</a:t>
              </a:r>
            </a:p>
          </p:txBody>
        </p:sp>
        <p:cxnSp>
          <p:nvCxnSpPr>
            <p:cNvPr id="24" name="直線コネクタ 23"/>
            <p:cNvCxnSpPr/>
            <p:nvPr/>
          </p:nvCxnSpPr>
          <p:spPr>
            <a:xfrm rot="5400000">
              <a:off x="8179619" y="2821777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角丸四角形吹き出し 24"/>
          <p:cNvSpPr/>
          <p:nvPr/>
        </p:nvSpPr>
        <p:spPr>
          <a:xfrm>
            <a:off x="357158" y="4786322"/>
            <a:ext cx="8358246" cy="1928826"/>
          </a:xfrm>
          <a:prstGeom prst="wedgeRoundRectCallout">
            <a:avLst>
              <a:gd name="adj1" fmla="val 36769"/>
              <a:gd name="adj2" fmla="val -72859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</a:rPr>
              <a:t>DHCP 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サーバは</a:t>
            </a:r>
            <a:r>
              <a:rPr kumimoji="1" lang="en-US" altLang="ja-JP" sz="3600" dirty="0" smtClean="0">
                <a:solidFill>
                  <a:schemeClr val="tx1"/>
                </a:solidFill>
              </a:rPr>
              <a:t>,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 受け取った </a:t>
            </a:r>
            <a:r>
              <a:rPr kumimoji="1" lang="en-US" altLang="ja-JP" sz="3600" dirty="0" smtClean="0">
                <a:solidFill>
                  <a:schemeClr val="tx1"/>
                </a:solidFill>
              </a:rPr>
              <a:t>MAC 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アドレスに対応する </a:t>
            </a:r>
            <a:r>
              <a:rPr kumimoji="1" lang="en-US" altLang="ja-JP" sz="3600" dirty="0" smtClean="0">
                <a:solidFill>
                  <a:schemeClr val="tx1"/>
                </a:solidFill>
              </a:rPr>
              <a:t>IP 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アドレスやサブネットマスク等の情報を与える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 useBgFill="1">
        <p:nvSpPr>
          <p:cNvPr id="26" name="円形吹き出し 25"/>
          <p:cNvSpPr/>
          <p:nvPr/>
        </p:nvSpPr>
        <p:spPr>
          <a:xfrm>
            <a:off x="3995936" y="1988840"/>
            <a:ext cx="2712364" cy="1498488"/>
          </a:xfrm>
          <a:prstGeom prst="wedgeEllipseCallout">
            <a:avLst>
              <a:gd name="adj1" fmla="val 84593"/>
              <a:gd name="adj2" fmla="val 42749"/>
            </a:avLst>
          </a:prstGeom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</a:rPr>
              <a:t>このアドレスを使ってください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55342" y="1340768"/>
            <a:ext cx="19288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133.87.45.0/24</a:t>
            </a:r>
            <a:endParaRPr kumimoji="1" lang="en-US" altLang="ja-JP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ルータってなに 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ネットワーク上を流れるデータを他の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ネットワークに中継する機器</a:t>
            </a:r>
            <a:endParaRPr kumimoji="1" lang="en-US" altLang="ja-JP" dirty="0" smtClean="0"/>
          </a:p>
          <a:p>
            <a:r>
              <a:rPr kumimoji="1" lang="ja-JP" altLang="en-US" dirty="0" smtClean="0"/>
              <a:t>複数の </a:t>
            </a:r>
            <a:r>
              <a:rPr kumimoji="1" lang="en-US" altLang="ja-JP" dirty="0" smtClean="0"/>
              <a:t>PC </a:t>
            </a:r>
            <a:r>
              <a:rPr kumimoji="1" lang="ja-JP" altLang="en-US" dirty="0" smtClean="0"/>
              <a:t>をインターネットに接続するための機器</a:t>
            </a:r>
            <a:endParaRPr kumimoji="1" lang="en-US" altLang="ja-JP" dirty="0" smtClean="0"/>
          </a:p>
          <a:p>
            <a:r>
              <a:rPr lang="en-US" altLang="ja-JP" dirty="0" smtClean="0"/>
              <a:t>EP </a:t>
            </a:r>
            <a:r>
              <a:rPr lang="ja-JP" altLang="en-US" dirty="0" smtClean="0"/>
              <a:t>ネットワークでは </a:t>
            </a:r>
            <a:r>
              <a:rPr lang="en-US" altLang="ja-JP" dirty="0" smtClean="0"/>
              <a:t>lemon </a:t>
            </a:r>
            <a:r>
              <a:rPr lang="ja-JP" altLang="en-US" dirty="0" smtClean="0"/>
              <a:t>や </a:t>
            </a:r>
            <a:r>
              <a:rPr lang="en-US" altLang="ja-JP" dirty="0" err="1" smtClean="0"/>
              <a:t>ringo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がルータ</a:t>
            </a:r>
            <a:endParaRPr kumimoji="1" lang="ja-JP" altLang="en-US" dirty="0"/>
          </a:p>
        </p:txBody>
      </p:sp>
      <p:pic>
        <p:nvPicPr>
          <p:cNvPr id="5122" name="Picture 2" descr="C:\Users\kondou\myfile\pplab\seminor\EPnetFaN\lemon2010\lemon01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725144"/>
            <a:ext cx="2518097" cy="1850420"/>
          </a:xfrm>
          <a:prstGeom prst="rect">
            <a:avLst/>
          </a:prstGeom>
          <a:noFill/>
        </p:spPr>
      </p:pic>
      <p:pic>
        <p:nvPicPr>
          <p:cNvPr id="5123" name="Picture 3" descr="C:\Users\kondou\myfile\pplab\seminor\EPnetFaN\lemon2010\rin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509119"/>
            <a:ext cx="1883668" cy="21651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インターネットにつながるまで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214314" y="1643050"/>
            <a:ext cx="1643074" cy="785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Yellow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(1st.DNS)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rot="10800000">
            <a:off x="357190" y="1285860"/>
            <a:ext cx="864396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5400000">
            <a:off x="821537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2286016" y="1643050"/>
            <a:ext cx="1785950" cy="10001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Blue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(2nd.DNS)</a:t>
            </a:r>
          </a:p>
        </p:txBody>
      </p:sp>
      <p:cxnSp>
        <p:nvCxnSpPr>
          <p:cNvPr id="44" name="直線コネクタ 43"/>
          <p:cNvCxnSpPr/>
          <p:nvPr/>
        </p:nvCxnSpPr>
        <p:spPr>
          <a:xfrm rot="5400000">
            <a:off x="2893239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000792" y="1643050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lemon</a:t>
            </a:r>
          </a:p>
        </p:txBody>
      </p:sp>
      <p:cxnSp>
        <p:nvCxnSpPr>
          <p:cNvPr id="46" name="直線コネクタ 45"/>
          <p:cNvCxnSpPr/>
          <p:nvPr/>
        </p:nvCxnSpPr>
        <p:spPr>
          <a:xfrm rot="5400000">
            <a:off x="6536577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7786742" y="1643050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FTP</a:t>
            </a:r>
          </a:p>
        </p:txBody>
      </p:sp>
      <p:cxnSp>
        <p:nvCxnSpPr>
          <p:cNvPr id="49" name="直線コネクタ 48"/>
          <p:cNvCxnSpPr/>
          <p:nvPr/>
        </p:nvCxnSpPr>
        <p:spPr>
          <a:xfrm rot="5400000">
            <a:off x="8108213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rot="5400000">
            <a:off x="6179355" y="2607463"/>
            <a:ext cx="78581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929454" y="2500306"/>
            <a:ext cx="19288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192.168.16.0/24</a:t>
            </a:r>
            <a:endParaRPr kumimoji="1" lang="en-US" altLang="ja-JP" sz="2000" b="1" dirty="0" smtClean="0"/>
          </a:p>
        </p:txBody>
      </p:sp>
      <p:cxnSp>
        <p:nvCxnSpPr>
          <p:cNvPr id="54" name="直線コネクタ 53"/>
          <p:cNvCxnSpPr/>
          <p:nvPr/>
        </p:nvCxnSpPr>
        <p:spPr>
          <a:xfrm rot="10800000">
            <a:off x="2857488" y="3000372"/>
            <a:ext cx="6072262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3143240" y="3357562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実験機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 rot="5400000">
            <a:off x="3464711" y="3178967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6215106" y="3357562"/>
            <a:ext cx="142876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教員・院生 </a:t>
            </a:r>
            <a:r>
              <a:rPr lang="en-US" altLang="ja-JP" sz="2000" dirty="0" smtClean="0">
                <a:solidFill>
                  <a:schemeClr val="tx1"/>
                </a:solidFill>
              </a:rPr>
              <a:t>PC</a:t>
            </a:r>
          </a:p>
        </p:txBody>
      </p:sp>
      <p:cxnSp>
        <p:nvCxnSpPr>
          <p:cNvPr id="60" name="直線コネクタ 59"/>
          <p:cNvCxnSpPr/>
          <p:nvPr/>
        </p:nvCxnSpPr>
        <p:spPr>
          <a:xfrm rot="5400000">
            <a:off x="6536577" y="3178967"/>
            <a:ext cx="35719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7858148" y="3357562"/>
            <a:ext cx="1071570" cy="10001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Blue (DHCP)</a:t>
            </a:r>
          </a:p>
        </p:txBody>
      </p:sp>
      <p:cxnSp>
        <p:nvCxnSpPr>
          <p:cNvPr id="24" name="直線コネクタ 23"/>
          <p:cNvCxnSpPr/>
          <p:nvPr/>
        </p:nvCxnSpPr>
        <p:spPr>
          <a:xfrm rot="5400000">
            <a:off x="8179619" y="3178967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角丸四角形吹き出し 26"/>
          <p:cNvSpPr/>
          <p:nvPr/>
        </p:nvSpPr>
        <p:spPr>
          <a:xfrm>
            <a:off x="142844" y="4005064"/>
            <a:ext cx="4000528" cy="2710084"/>
          </a:xfrm>
          <a:prstGeom prst="wedgeRoundRectCallout">
            <a:avLst>
              <a:gd name="adj1" fmla="val 107024"/>
              <a:gd name="adj2" fmla="val -70376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</a:rPr>
              <a:t>もし</a:t>
            </a:r>
            <a:r>
              <a:rPr lang="en-US" altLang="ja-JP" sz="3200" dirty="0" smtClean="0">
                <a:solidFill>
                  <a:schemeClr val="tx1"/>
                </a:solidFill>
              </a:rPr>
              <a:t>,</a:t>
            </a:r>
            <a:r>
              <a:rPr lang="ja-JP" altLang="en-US" sz="3200" dirty="0" smtClean="0">
                <a:solidFill>
                  <a:schemeClr val="tx1"/>
                </a:solidFill>
              </a:rPr>
              <a:t> 目的地が同じネットワーク内ならば，</a:t>
            </a:r>
            <a:r>
              <a:rPr lang="en-US" altLang="ja-JP" sz="3200" dirty="0" smtClean="0">
                <a:solidFill>
                  <a:schemeClr val="tx1"/>
                </a:solidFill>
              </a:rPr>
              <a:t>MAC </a:t>
            </a:r>
            <a:r>
              <a:rPr lang="ja-JP" altLang="en-US" sz="3200" dirty="0" smtClean="0">
                <a:solidFill>
                  <a:schemeClr val="tx1"/>
                </a:solidFill>
              </a:rPr>
              <a:t>アドレスを調べた後 </a:t>
            </a:r>
            <a:r>
              <a:rPr lang="en-US" altLang="ja-JP" sz="3200" dirty="0" smtClean="0">
                <a:solidFill>
                  <a:schemeClr val="tx1"/>
                </a:solidFill>
              </a:rPr>
              <a:t>lemon </a:t>
            </a:r>
            <a:r>
              <a:rPr lang="ja-JP" altLang="en-US" sz="3200" dirty="0" smtClean="0">
                <a:solidFill>
                  <a:schemeClr val="tx1"/>
                </a:solidFill>
              </a:rPr>
              <a:t>を介さず目的地へ行く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33" name="直線コネクタ 32"/>
          <p:cNvCxnSpPr/>
          <p:nvPr/>
        </p:nvCxnSpPr>
        <p:spPr>
          <a:xfrm rot="5400000">
            <a:off x="4321967" y="4107661"/>
            <a:ext cx="221457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5429256" y="5214950"/>
            <a:ext cx="9382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6357950" y="4714884"/>
            <a:ext cx="1714512" cy="92869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目的地</a:t>
            </a:r>
            <a:endParaRPr lang="en-US" altLang="ja-JP" sz="2800" dirty="0" smtClean="0">
              <a:solidFill>
                <a:srgbClr val="FF0000"/>
              </a:solidFill>
            </a:endParaRPr>
          </a:p>
        </p:txBody>
      </p:sp>
      <p:cxnSp>
        <p:nvCxnSpPr>
          <p:cNvPr id="53" name="直線コネクタ 52"/>
          <p:cNvCxnSpPr/>
          <p:nvPr/>
        </p:nvCxnSpPr>
        <p:spPr>
          <a:xfrm>
            <a:off x="5429256" y="3000372"/>
            <a:ext cx="128588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4155342" y="1340768"/>
            <a:ext cx="19288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133.87.45.0/24</a:t>
            </a:r>
            <a:endParaRPr kumimoji="1" lang="en-US" altLang="ja-JP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インターネットにつながるまで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214314" y="1643050"/>
            <a:ext cx="1643074" cy="785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Yellow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(1st.DNS)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rot="10800000">
            <a:off x="357190" y="1285860"/>
            <a:ext cx="864396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5400000">
            <a:off x="821537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2286016" y="1643050"/>
            <a:ext cx="1785950" cy="10001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Blue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(2nd.DNS)</a:t>
            </a:r>
          </a:p>
        </p:txBody>
      </p:sp>
      <p:cxnSp>
        <p:nvCxnSpPr>
          <p:cNvPr id="44" name="直線コネクタ 43"/>
          <p:cNvCxnSpPr/>
          <p:nvPr/>
        </p:nvCxnSpPr>
        <p:spPr>
          <a:xfrm rot="5400000">
            <a:off x="2893239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000792" y="1643050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lemon</a:t>
            </a:r>
          </a:p>
        </p:txBody>
      </p:sp>
      <p:cxnSp>
        <p:nvCxnSpPr>
          <p:cNvPr id="46" name="直線コネクタ 45"/>
          <p:cNvCxnSpPr/>
          <p:nvPr/>
        </p:nvCxnSpPr>
        <p:spPr>
          <a:xfrm rot="5400000">
            <a:off x="6536577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7786742" y="1643050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FTP</a:t>
            </a:r>
          </a:p>
        </p:txBody>
      </p:sp>
      <p:cxnSp>
        <p:nvCxnSpPr>
          <p:cNvPr id="49" name="直線コネクタ 48"/>
          <p:cNvCxnSpPr/>
          <p:nvPr/>
        </p:nvCxnSpPr>
        <p:spPr>
          <a:xfrm rot="5400000">
            <a:off x="8108213" y="146445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rot="5400000">
            <a:off x="6179355" y="2607463"/>
            <a:ext cx="78581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929454" y="2500306"/>
            <a:ext cx="19288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192.168.16.0/24</a:t>
            </a:r>
            <a:endParaRPr kumimoji="1" lang="en-US" altLang="ja-JP" sz="2000" b="1" dirty="0" smtClean="0"/>
          </a:p>
        </p:txBody>
      </p:sp>
      <p:cxnSp>
        <p:nvCxnSpPr>
          <p:cNvPr id="54" name="直線コネクタ 53"/>
          <p:cNvCxnSpPr/>
          <p:nvPr/>
        </p:nvCxnSpPr>
        <p:spPr>
          <a:xfrm rot="10800000">
            <a:off x="4429124" y="3000372"/>
            <a:ext cx="4500626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rot="5400000">
            <a:off x="4964909" y="3178967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6215106" y="3357562"/>
            <a:ext cx="142876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教員・院生 </a:t>
            </a:r>
            <a:r>
              <a:rPr lang="en-US" altLang="ja-JP" sz="2000" dirty="0" smtClean="0">
                <a:solidFill>
                  <a:schemeClr val="tx1"/>
                </a:solidFill>
              </a:rPr>
              <a:t>PC</a:t>
            </a:r>
          </a:p>
        </p:txBody>
      </p:sp>
      <p:cxnSp>
        <p:nvCxnSpPr>
          <p:cNvPr id="60" name="直線コネクタ 59"/>
          <p:cNvCxnSpPr/>
          <p:nvPr/>
        </p:nvCxnSpPr>
        <p:spPr>
          <a:xfrm rot="5400000">
            <a:off x="6536577" y="3178967"/>
            <a:ext cx="35719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7858148" y="3357562"/>
            <a:ext cx="1071570" cy="10001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Blue (DHCP)</a:t>
            </a:r>
          </a:p>
        </p:txBody>
      </p:sp>
      <p:cxnSp>
        <p:nvCxnSpPr>
          <p:cNvPr id="24" name="直線コネクタ 23"/>
          <p:cNvCxnSpPr/>
          <p:nvPr/>
        </p:nvCxnSpPr>
        <p:spPr>
          <a:xfrm rot="5400000">
            <a:off x="8179619" y="3178967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>
            <a:off x="6572264" y="3000372"/>
            <a:ext cx="14287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角丸四角形吹き出し 25"/>
          <p:cNvSpPr/>
          <p:nvPr/>
        </p:nvSpPr>
        <p:spPr>
          <a:xfrm>
            <a:off x="214282" y="3068960"/>
            <a:ext cx="4141694" cy="3646188"/>
          </a:xfrm>
          <a:prstGeom prst="wedgeRoundRectCallout">
            <a:avLst>
              <a:gd name="adj1" fmla="val 93562"/>
              <a:gd name="adj2" fmla="val -34145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</a:rPr>
              <a:t>目的地が同じネットワーク内にない場合，</a:t>
            </a:r>
            <a:r>
              <a:rPr lang="en-US" altLang="ja-JP" sz="3200" dirty="0" smtClean="0">
                <a:solidFill>
                  <a:schemeClr val="tx1"/>
                </a:solidFill>
              </a:rPr>
              <a:t>lemon </a:t>
            </a:r>
            <a:r>
              <a:rPr lang="ja-JP" altLang="en-US" sz="3200" dirty="0" smtClean="0">
                <a:solidFill>
                  <a:schemeClr val="tx1"/>
                </a:solidFill>
              </a:rPr>
              <a:t>の</a:t>
            </a:r>
            <a:r>
              <a:rPr lang="en-US" altLang="ja-JP" sz="3200" dirty="0" smtClean="0">
                <a:solidFill>
                  <a:schemeClr val="tx1"/>
                </a:solidFill>
              </a:rPr>
              <a:t>MAC </a:t>
            </a:r>
            <a:r>
              <a:rPr lang="ja-JP" altLang="en-US" sz="3200" dirty="0" smtClean="0">
                <a:solidFill>
                  <a:schemeClr val="tx1"/>
                </a:solidFill>
              </a:rPr>
              <a:t>アドレスをヘッダに書き込みゲートウェイ </a:t>
            </a:r>
            <a:r>
              <a:rPr lang="en-US" altLang="ja-JP" sz="3200" dirty="0" smtClean="0">
                <a:solidFill>
                  <a:schemeClr val="tx1"/>
                </a:solidFill>
              </a:rPr>
              <a:t>(lemon</a:t>
            </a:r>
            <a:r>
              <a:rPr lang="ja-JP" altLang="en-US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192.168.16.1) </a:t>
            </a:r>
            <a:r>
              <a:rPr lang="ja-JP" altLang="en-US" sz="3200" dirty="0" smtClean="0">
                <a:solidFill>
                  <a:schemeClr val="tx1"/>
                </a:solidFill>
              </a:rPr>
              <a:t>に情報を送信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29" name="直線コネクタ 28"/>
          <p:cNvCxnSpPr/>
          <p:nvPr/>
        </p:nvCxnSpPr>
        <p:spPr>
          <a:xfrm rot="5400000">
            <a:off x="6179355" y="2607463"/>
            <a:ext cx="78581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4643438" y="3357562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実験機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55342" y="1340768"/>
            <a:ext cx="19288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133.87.45.0/24</a:t>
            </a:r>
            <a:endParaRPr kumimoji="1" lang="en-US" altLang="ja-JP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インターネットにつながるまで</a:t>
            </a:r>
            <a:endParaRPr kumimoji="1" lang="ja-JP" altLang="en-US" dirty="0"/>
          </a:p>
        </p:txBody>
      </p:sp>
      <p:cxnSp>
        <p:nvCxnSpPr>
          <p:cNvPr id="40" name="直線コネクタ 39"/>
          <p:cNvCxnSpPr/>
          <p:nvPr/>
        </p:nvCxnSpPr>
        <p:spPr>
          <a:xfrm rot="10800000">
            <a:off x="285720" y="2500306"/>
            <a:ext cx="47149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2857520" y="2857496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lemon</a:t>
            </a:r>
          </a:p>
        </p:txBody>
      </p:sp>
      <p:cxnSp>
        <p:nvCxnSpPr>
          <p:cNvPr id="46" name="直線コネクタ 45"/>
          <p:cNvCxnSpPr/>
          <p:nvPr/>
        </p:nvCxnSpPr>
        <p:spPr>
          <a:xfrm rot="5400000">
            <a:off x="3393305" y="2678901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rot="16200000" flipH="1">
            <a:off x="3357538" y="3643298"/>
            <a:ext cx="428628" cy="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rot="10800000">
            <a:off x="795342" y="3857628"/>
            <a:ext cx="406241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642942" y="4214818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実験機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 rot="5400000">
            <a:off x="964413" y="403622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2000264" y="4214818"/>
            <a:ext cx="142876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教員・院生 </a:t>
            </a:r>
            <a:r>
              <a:rPr lang="en-US" altLang="ja-JP" sz="2000" dirty="0" smtClean="0">
                <a:solidFill>
                  <a:schemeClr val="tx1"/>
                </a:solidFill>
              </a:rPr>
              <a:t>PC</a:t>
            </a:r>
          </a:p>
        </p:txBody>
      </p:sp>
      <p:cxnSp>
        <p:nvCxnSpPr>
          <p:cNvPr id="60" name="直線コネクタ 59"/>
          <p:cNvCxnSpPr/>
          <p:nvPr/>
        </p:nvCxnSpPr>
        <p:spPr>
          <a:xfrm rot="5400000">
            <a:off x="2321735" y="403622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角丸四角形吹き出し 36"/>
          <p:cNvSpPr/>
          <p:nvPr/>
        </p:nvSpPr>
        <p:spPr>
          <a:xfrm>
            <a:off x="5072066" y="3071810"/>
            <a:ext cx="3857652" cy="3786190"/>
          </a:xfrm>
          <a:prstGeom prst="wedgeRoundRectCallout">
            <a:avLst>
              <a:gd name="adj1" fmla="val -61484"/>
              <a:gd name="adj2" fmla="val -46201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</a:rPr>
              <a:t>目的地が </a:t>
            </a:r>
            <a:r>
              <a:rPr lang="en-US" altLang="ja-JP" sz="3200" dirty="0" smtClean="0">
                <a:solidFill>
                  <a:schemeClr val="tx1"/>
                </a:solidFill>
              </a:rPr>
              <a:t>lemon </a:t>
            </a:r>
            <a:r>
              <a:rPr lang="ja-JP" altLang="en-US" sz="3200" dirty="0" smtClean="0">
                <a:solidFill>
                  <a:schemeClr val="tx1"/>
                </a:solidFill>
              </a:rPr>
              <a:t>と同じネットワーク内 </a:t>
            </a:r>
            <a:r>
              <a:rPr lang="en-US" altLang="ja-JP" sz="3200" dirty="0" smtClean="0">
                <a:solidFill>
                  <a:schemeClr val="tx1"/>
                </a:solidFill>
              </a:rPr>
              <a:t>(133.87.45.0/24) </a:t>
            </a:r>
            <a:r>
              <a:rPr lang="ja-JP" altLang="en-US" sz="3200" dirty="0" smtClean="0">
                <a:solidFill>
                  <a:schemeClr val="tx1"/>
                </a:solidFill>
              </a:rPr>
              <a:t>にある場合，</a:t>
            </a:r>
            <a:r>
              <a:rPr lang="en-US" altLang="ja-JP" sz="3200" dirty="0" smtClean="0">
                <a:solidFill>
                  <a:schemeClr val="tx1"/>
                </a:solidFill>
              </a:rPr>
              <a:t>MAC </a:t>
            </a:r>
            <a:r>
              <a:rPr lang="ja-JP" altLang="en-US" sz="3200" dirty="0" smtClean="0">
                <a:solidFill>
                  <a:schemeClr val="tx1"/>
                </a:solidFill>
              </a:rPr>
              <a:t>アドレスを書き換え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ringo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</a:rPr>
              <a:t>を介さず送る</a:t>
            </a:r>
            <a:endParaRPr lang="en-US" altLang="ja-JP" sz="3200" dirty="0" smtClean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42844" y="2857496"/>
            <a:ext cx="1285884" cy="7143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目的地</a:t>
            </a:r>
            <a:endParaRPr lang="en-US" altLang="ja-JP" sz="2000" dirty="0" smtClean="0">
              <a:solidFill>
                <a:srgbClr val="FF0000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rot="5400000">
            <a:off x="678629" y="2678901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785786" y="1571612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err="1" smtClean="0">
                <a:solidFill>
                  <a:schemeClr val="tx1"/>
                </a:solidFill>
              </a:rPr>
              <a:t>ringo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 rot="5400000">
            <a:off x="1321571" y="2321711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rot="10800000">
            <a:off x="857225" y="2500306"/>
            <a:ext cx="2714645" cy="0"/>
          </a:xfrm>
          <a:prstGeom prst="line">
            <a:avLst/>
          </a:prstGeom>
          <a:ln w="381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rot="5400000" flipH="1" flipV="1">
            <a:off x="3393273" y="2678901"/>
            <a:ext cx="357190" cy="0"/>
          </a:xfrm>
          <a:prstGeom prst="line">
            <a:avLst/>
          </a:prstGeom>
          <a:ln w="381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5400000">
            <a:off x="678629" y="2678901"/>
            <a:ext cx="357190" cy="0"/>
          </a:xfrm>
          <a:prstGeom prst="line">
            <a:avLst/>
          </a:prstGeom>
          <a:ln w="381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3857620" y="4214818"/>
            <a:ext cx="1071570" cy="10001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Blue (DHCP)</a:t>
            </a:r>
          </a:p>
        </p:txBody>
      </p:sp>
      <p:cxnSp>
        <p:nvCxnSpPr>
          <p:cNvPr id="30" name="直線コネクタ 29"/>
          <p:cNvCxnSpPr/>
          <p:nvPr/>
        </p:nvCxnSpPr>
        <p:spPr>
          <a:xfrm rot="5400000">
            <a:off x="4179091" y="403622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915816" y="2060848"/>
            <a:ext cx="19288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133.87.45.0/24</a:t>
            </a:r>
            <a:endParaRPr kumimoji="1" lang="en-US" altLang="ja-JP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インターネットにつながるまで</a:t>
            </a:r>
            <a:endParaRPr kumimoji="1" lang="ja-JP" altLang="en-US" dirty="0"/>
          </a:p>
        </p:txBody>
      </p:sp>
      <p:cxnSp>
        <p:nvCxnSpPr>
          <p:cNvPr id="40" name="直線コネクタ 39"/>
          <p:cNvCxnSpPr/>
          <p:nvPr/>
        </p:nvCxnSpPr>
        <p:spPr>
          <a:xfrm rot="10800000">
            <a:off x="285720" y="2500306"/>
            <a:ext cx="47149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2857520" y="2857496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lemon</a:t>
            </a:r>
          </a:p>
        </p:txBody>
      </p:sp>
      <p:cxnSp>
        <p:nvCxnSpPr>
          <p:cNvPr id="46" name="直線コネクタ 45"/>
          <p:cNvCxnSpPr/>
          <p:nvPr/>
        </p:nvCxnSpPr>
        <p:spPr>
          <a:xfrm rot="5400000">
            <a:off x="3393305" y="2678901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角丸四角形吹き出し 36"/>
          <p:cNvSpPr/>
          <p:nvPr/>
        </p:nvSpPr>
        <p:spPr>
          <a:xfrm>
            <a:off x="5072066" y="2000240"/>
            <a:ext cx="3929058" cy="4786322"/>
          </a:xfrm>
          <a:prstGeom prst="wedgeRoundRectCallout">
            <a:avLst>
              <a:gd name="adj1" fmla="val -63854"/>
              <a:gd name="adj2" fmla="val -26862"/>
              <a:gd name="adj3" fmla="val 16667"/>
            </a:avLst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</a:rPr>
              <a:t>目的地が </a:t>
            </a:r>
            <a:r>
              <a:rPr lang="en-US" altLang="ja-JP" sz="3200" dirty="0" smtClean="0">
                <a:solidFill>
                  <a:schemeClr val="tx1"/>
                </a:solidFill>
              </a:rPr>
              <a:t>lemon </a:t>
            </a:r>
            <a:r>
              <a:rPr lang="ja-JP" altLang="en-US" sz="3200" dirty="0" smtClean="0">
                <a:solidFill>
                  <a:schemeClr val="tx1"/>
                </a:solidFill>
              </a:rPr>
              <a:t>と同じネットワーク内 にない場合，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ringo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ja-JP" altLang="en-US" sz="3200" dirty="0" smtClean="0">
                <a:solidFill>
                  <a:schemeClr val="tx1"/>
                </a:solidFill>
              </a:rPr>
              <a:t>の </a:t>
            </a:r>
            <a:r>
              <a:rPr lang="en-US" altLang="ja-JP" sz="3200" dirty="0" smtClean="0">
                <a:solidFill>
                  <a:schemeClr val="tx1"/>
                </a:solidFill>
              </a:rPr>
              <a:t>MAC </a:t>
            </a:r>
            <a:r>
              <a:rPr lang="ja-JP" altLang="en-US" sz="3200" dirty="0" smtClean="0">
                <a:solidFill>
                  <a:schemeClr val="tx1"/>
                </a:solidFill>
              </a:rPr>
              <a:t>アドレスに書き換え，ゲートウェイ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ringo</a:t>
            </a:r>
            <a:r>
              <a:rPr lang="en-US" altLang="ja-JP" sz="3200" dirty="0" smtClean="0">
                <a:solidFill>
                  <a:schemeClr val="tx1"/>
                </a:solidFill>
              </a:rPr>
              <a:t>)</a:t>
            </a:r>
            <a:r>
              <a:rPr lang="ja-JP" altLang="en-US" sz="3200" dirty="0" smtClean="0">
                <a:solidFill>
                  <a:schemeClr val="tx1"/>
                </a:solidFill>
              </a:rPr>
              <a:t> へ情報を送る．これ以降は情報実験第</a:t>
            </a:r>
            <a:r>
              <a:rPr lang="en-US" altLang="ja-JP" sz="3200" dirty="0" smtClean="0">
                <a:solidFill>
                  <a:schemeClr val="tx1"/>
                </a:solidFill>
              </a:rPr>
              <a:t>5</a:t>
            </a:r>
            <a:r>
              <a:rPr lang="ja-JP" altLang="en-US" sz="3200" dirty="0" smtClean="0">
                <a:solidFill>
                  <a:schemeClr val="tx1"/>
                </a:solidFill>
              </a:rPr>
              <a:t>回を参照</a:t>
            </a:r>
            <a:endParaRPr lang="en-US" altLang="ja-JP" sz="3200" dirty="0" smtClean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42844" y="2857496"/>
            <a:ext cx="1285884" cy="7143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目的地</a:t>
            </a:r>
            <a:endParaRPr lang="en-US" altLang="ja-JP" sz="2000" dirty="0" smtClean="0">
              <a:solidFill>
                <a:srgbClr val="FF0000"/>
              </a:solidFill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rot="5400000">
            <a:off x="678629" y="2678901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785786" y="1571612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err="1" smtClean="0">
                <a:solidFill>
                  <a:schemeClr val="tx1"/>
                </a:solidFill>
              </a:rPr>
              <a:t>ringo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 rot="5400000">
            <a:off x="1321571" y="2321711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rot="10800000">
            <a:off x="1500167" y="2500306"/>
            <a:ext cx="2071705" cy="0"/>
          </a:xfrm>
          <a:prstGeom prst="line">
            <a:avLst/>
          </a:prstGeom>
          <a:ln w="381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rot="5400000" flipH="1" flipV="1">
            <a:off x="3393273" y="2678901"/>
            <a:ext cx="357190" cy="0"/>
          </a:xfrm>
          <a:prstGeom prst="line">
            <a:avLst/>
          </a:prstGeom>
          <a:ln w="381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5400000">
            <a:off x="1321571" y="2321711"/>
            <a:ext cx="357190" cy="0"/>
          </a:xfrm>
          <a:prstGeom prst="line">
            <a:avLst/>
          </a:prstGeom>
          <a:ln w="38100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16200000" flipH="1">
            <a:off x="3357538" y="3643298"/>
            <a:ext cx="428628" cy="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rot="10800000">
            <a:off x="795342" y="3857628"/>
            <a:ext cx="406241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642942" y="4214818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実験機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 rot="5400000">
            <a:off x="964413" y="403622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2000264" y="4214818"/>
            <a:ext cx="142876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教員・院生 </a:t>
            </a:r>
            <a:r>
              <a:rPr lang="en-US" altLang="ja-JP" sz="2000" dirty="0" smtClean="0">
                <a:solidFill>
                  <a:schemeClr val="tx1"/>
                </a:solidFill>
              </a:rPr>
              <a:t>PC</a:t>
            </a:r>
          </a:p>
        </p:txBody>
      </p:sp>
      <p:cxnSp>
        <p:nvCxnSpPr>
          <p:cNvPr id="30" name="直線コネクタ 29"/>
          <p:cNvCxnSpPr/>
          <p:nvPr/>
        </p:nvCxnSpPr>
        <p:spPr>
          <a:xfrm rot="5400000">
            <a:off x="2321735" y="403622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3857620" y="4214818"/>
            <a:ext cx="1071570" cy="10001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Blue (DHCP)</a:t>
            </a:r>
          </a:p>
        </p:txBody>
      </p:sp>
      <p:cxnSp>
        <p:nvCxnSpPr>
          <p:cNvPr id="34" name="直線コネクタ 33"/>
          <p:cNvCxnSpPr/>
          <p:nvPr/>
        </p:nvCxnSpPr>
        <p:spPr>
          <a:xfrm rot="5400000">
            <a:off x="4179091" y="403622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2915816" y="2060848"/>
            <a:ext cx="192882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133.87.45.0/24</a:t>
            </a:r>
            <a:endParaRPr kumimoji="1" lang="en-US" altLang="ja-JP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4511684"/>
          </a:xfrm>
        </p:spPr>
        <p:txBody>
          <a:bodyPr>
            <a:normAutofit/>
          </a:bodyPr>
          <a:lstStyle/>
          <a:p>
            <a:r>
              <a:rPr lang="ja-JP" altLang="en-US" sz="5400" dirty="0" smtClean="0"/>
              <a:t>ネットワークに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つながらない！！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そんなとき 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en-US" altLang="ja-JP" sz="5400" dirty="0" smtClean="0"/>
              <a:t>(EP </a:t>
            </a:r>
            <a:r>
              <a:rPr lang="ja-JP" altLang="en-US" sz="5400" dirty="0" smtClean="0"/>
              <a:t>ネットワーク 編</a:t>
            </a:r>
            <a:r>
              <a:rPr lang="en-US" altLang="ja-JP" sz="5400" dirty="0" smtClean="0"/>
              <a:t>)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ネットワークに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つながらなくなったら・・・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何が原因なのか調べよう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HINES</a:t>
            </a:r>
          </a:p>
          <a:p>
            <a:pPr lvl="1"/>
            <a:r>
              <a:rPr lang="en-US" altLang="ja-JP" dirty="0" err="1" smtClean="0"/>
              <a:t>Ringo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Lemon</a:t>
            </a:r>
          </a:p>
          <a:p>
            <a:pPr lvl="1"/>
            <a:r>
              <a:rPr kumimoji="1" lang="en-US" altLang="ja-JP" dirty="0" smtClean="0"/>
              <a:t>DNS</a:t>
            </a:r>
          </a:p>
          <a:p>
            <a:pPr lvl="1"/>
            <a:r>
              <a:rPr lang="en-US" altLang="ja-JP" dirty="0" smtClean="0"/>
              <a:t>DHCP</a:t>
            </a:r>
          </a:p>
          <a:p>
            <a:pPr lvl="1"/>
            <a:r>
              <a:rPr kumimoji="1" lang="ja-JP" altLang="en-US" dirty="0" smtClean="0"/>
              <a:t>自分の設定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5987497"/>
            <a:ext cx="8143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それぞれに </a:t>
            </a:r>
            <a:r>
              <a:rPr kumimoji="1" lang="en-US" altLang="ja-JP" sz="3200" dirty="0" smtClean="0"/>
              <a:t>ping </a:t>
            </a:r>
            <a:r>
              <a:rPr kumimoji="1" lang="ja-JP" altLang="en-US" sz="3200" dirty="0" smtClean="0"/>
              <a:t>を打って通信できるかを確認</a:t>
            </a:r>
            <a:endParaRPr kumimoji="1" lang="ja-JP" altLang="en-US" sz="32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3286116" y="2357430"/>
            <a:ext cx="5429287" cy="3571900"/>
            <a:chOff x="214282" y="1214422"/>
            <a:chExt cx="8877619" cy="5901399"/>
          </a:xfrm>
        </p:grpSpPr>
        <p:sp>
          <p:nvSpPr>
            <p:cNvPr id="6" name="正方形/長方形 5"/>
            <p:cNvSpPr/>
            <p:nvPr/>
          </p:nvSpPr>
          <p:spPr>
            <a:xfrm>
              <a:off x="1857356" y="2786058"/>
              <a:ext cx="1357322" cy="6429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err="1" smtClean="0">
                  <a:solidFill>
                    <a:schemeClr val="tx1"/>
                  </a:solidFill>
                </a:rPr>
                <a:t>r</a:t>
              </a:r>
              <a:r>
                <a:rPr kumimoji="1" lang="en-US" altLang="ja-JP" sz="2400" dirty="0" err="1" smtClean="0">
                  <a:solidFill>
                    <a:schemeClr val="tx1"/>
                  </a:solidFill>
                </a:rPr>
                <a:t>ingo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7" name="グループ化 15"/>
            <p:cNvGrpSpPr/>
            <p:nvPr/>
          </p:nvGrpSpPr>
          <p:grpSpPr>
            <a:xfrm>
              <a:off x="285720" y="1214422"/>
              <a:ext cx="2143140" cy="857256"/>
              <a:chOff x="285720" y="1571612"/>
              <a:chExt cx="2143140" cy="857256"/>
            </a:xfrm>
          </p:grpSpPr>
          <p:sp>
            <p:nvSpPr>
              <p:cNvPr id="32" name="正方形/長方形 3"/>
              <p:cNvSpPr/>
              <p:nvPr/>
            </p:nvSpPr>
            <p:spPr>
              <a:xfrm>
                <a:off x="785786" y="1571612"/>
                <a:ext cx="1643074" cy="85725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HINES</a:t>
                </a:r>
                <a:r>
                  <a:rPr kumimoji="1" lang="ja-JP" altLang="en-US" sz="1600" dirty="0" smtClean="0">
                    <a:solidFill>
                      <a:schemeClr val="tx1"/>
                    </a:solidFill>
                  </a:rPr>
                  <a:t>ルーター</a:t>
                </a:r>
                <a:endParaRPr kumimoji="1" lang="ja-JP" altLang="en-US" sz="11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3" name="直線矢印コネクタ 32"/>
              <p:cNvCxnSpPr/>
              <p:nvPr/>
            </p:nvCxnSpPr>
            <p:spPr>
              <a:xfrm rot="10800000">
                <a:off x="285720" y="2000240"/>
                <a:ext cx="500066" cy="158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正方形/長方形 7"/>
            <p:cNvSpPr/>
            <p:nvPr/>
          </p:nvSpPr>
          <p:spPr>
            <a:xfrm>
              <a:off x="4039110" y="2748786"/>
              <a:ext cx="1782090" cy="70816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</a:rPr>
                <a:t>WWW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215074" y="2786058"/>
              <a:ext cx="1357322" cy="64294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dirty="0" smtClean="0">
                  <a:solidFill>
                    <a:schemeClr val="tx1"/>
                  </a:solidFill>
                </a:rPr>
                <a:t>Mail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直線コネクタ 9"/>
            <p:cNvCxnSpPr/>
            <p:nvPr/>
          </p:nvCxnSpPr>
          <p:spPr>
            <a:xfrm rot="5400000">
              <a:off x="1321571" y="2250273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rot="10800000">
              <a:off x="1509690" y="2428868"/>
              <a:ext cx="73485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rot="5400000">
              <a:off x="2250265" y="2607463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rot="5400000">
              <a:off x="4607719" y="2607463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 rot="5400000">
              <a:off x="6679421" y="2607463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rot="5400000">
              <a:off x="2250265" y="360759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/>
            <p:cNvSpPr/>
            <p:nvPr/>
          </p:nvSpPr>
          <p:spPr>
            <a:xfrm>
              <a:off x="214282" y="4143379"/>
              <a:ext cx="1643074" cy="167413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Yellow</a:t>
              </a:r>
            </a:p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(1st.DNS)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 rot="5400000">
              <a:off x="821505" y="396478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正方形/長方形 17"/>
            <p:cNvSpPr/>
            <p:nvPr/>
          </p:nvSpPr>
          <p:spPr>
            <a:xfrm>
              <a:off x="2200065" y="4165122"/>
              <a:ext cx="2102592" cy="132005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Blue</a:t>
              </a:r>
            </a:p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(2nd.DNS)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直線コネクタ 18"/>
            <p:cNvCxnSpPr/>
            <p:nvPr/>
          </p:nvCxnSpPr>
          <p:spPr>
            <a:xfrm rot="5400000">
              <a:off x="2893207" y="396478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正方形/長方形 19"/>
            <p:cNvSpPr/>
            <p:nvPr/>
          </p:nvSpPr>
          <p:spPr>
            <a:xfrm>
              <a:off x="4572000" y="4143380"/>
              <a:ext cx="1500198" cy="5715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lemon</a:t>
              </a:r>
            </a:p>
          </p:txBody>
        </p:sp>
        <p:cxnSp>
          <p:nvCxnSpPr>
            <p:cNvPr id="21" name="直線コネクタ 20"/>
            <p:cNvCxnSpPr/>
            <p:nvPr/>
          </p:nvCxnSpPr>
          <p:spPr>
            <a:xfrm rot="5400000">
              <a:off x="4822033" y="396478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正方形/長方形 21"/>
            <p:cNvSpPr/>
            <p:nvPr/>
          </p:nvSpPr>
          <p:spPr>
            <a:xfrm>
              <a:off x="6643702" y="4143379"/>
              <a:ext cx="1513713" cy="61188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FTP</a:t>
              </a:r>
              <a:endParaRPr lang="en-US" altLang="ja-JP" sz="28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3" name="直線コネクタ 22"/>
            <p:cNvCxnSpPr/>
            <p:nvPr/>
          </p:nvCxnSpPr>
          <p:spPr>
            <a:xfrm rot="5400000">
              <a:off x="6965173" y="3964785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rot="16200000" flipH="1">
              <a:off x="4391745" y="5323765"/>
              <a:ext cx="1220662" cy="28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正方形/長方形 24"/>
            <p:cNvSpPr/>
            <p:nvPr/>
          </p:nvSpPr>
          <p:spPr>
            <a:xfrm>
              <a:off x="4653092" y="6308263"/>
              <a:ext cx="1664313" cy="57150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実験機</a:t>
              </a:r>
              <a:endParaRPr lang="en-US" altLang="ja-JP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6" name="直線コネクタ 25"/>
            <p:cNvCxnSpPr/>
            <p:nvPr/>
          </p:nvCxnSpPr>
          <p:spPr>
            <a:xfrm rot="5400000">
              <a:off x="5179224" y="6111031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正方形/長方形 26"/>
            <p:cNvSpPr/>
            <p:nvPr/>
          </p:nvSpPr>
          <p:spPr>
            <a:xfrm>
              <a:off x="6872497" y="6308262"/>
              <a:ext cx="2219404" cy="807559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教員・院生 </a:t>
              </a:r>
              <a:r>
                <a:rPr lang="en-US" altLang="ja-JP" dirty="0" smtClean="0">
                  <a:solidFill>
                    <a:schemeClr val="tx1"/>
                  </a:solidFill>
                </a:rPr>
                <a:t>PC</a:t>
              </a:r>
            </a:p>
          </p:txBody>
        </p:sp>
        <p:cxnSp>
          <p:nvCxnSpPr>
            <p:cNvPr id="28" name="直線コネクタ 27"/>
            <p:cNvCxnSpPr/>
            <p:nvPr/>
          </p:nvCxnSpPr>
          <p:spPr>
            <a:xfrm rot="5400000">
              <a:off x="7745200" y="6111030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正方形/長方形 29"/>
            <p:cNvSpPr/>
            <p:nvPr/>
          </p:nvSpPr>
          <p:spPr>
            <a:xfrm>
              <a:off x="1357291" y="6308263"/>
              <a:ext cx="2714645" cy="571503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000" dirty="0" smtClean="0">
                  <a:solidFill>
                    <a:schemeClr val="tx1"/>
                  </a:solidFill>
                </a:rPr>
                <a:t>Blue (DHCP)</a:t>
              </a:r>
            </a:p>
          </p:txBody>
        </p:sp>
        <p:cxnSp>
          <p:nvCxnSpPr>
            <p:cNvPr id="31" name="直線コネクタ 30"/>
            <p:cNvCxnSpPr/>
            <p:nvPr/>
          </p:nvCxnSpPr>
          <p:spPr>
            <a:xfrm rot="5400000" flipH="1" flipV="1">
              <a:off x="3072767" y="6111031"/>
              <a:ext cx="35719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直線コネクタ 33"/>
          <p:cNvCxnSpPr/>
          <p:nvPr/>
        </p:nvCxnSpPr>
        <p:spPr>
          <a:xfrm rot="10800000">
            <a:off x="3786183" y="3929066"/>
            <a:ext cx="449417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0800000">
            <a:off x="4435539" y="5214949"/>
            <a:ext cx="449417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調べる順番</a:t>
            </a:r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あくまで一例</a:t>
            </a:r>
            <a:r>
              <a:rPr kumimoji="1" lang="en-US" altLang="ja-JP" sz="3600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5742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トラブルの範囲を確認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自分のネットワーク環境の確認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lemon </a:t>
            </a:r>
            <a:r>
              <a:rPr lang="ja-JP" altLang="en-US" dirty="0" smtClean="0"/>
              <a:t>に </a:t>
            </a:r>
            <a:r>
              <a:rPr lang="en-US" altLang="ja-JP" dirty="0" smtClean="0"/>
              <a:t>ping </a:t>
            </a:r>
            <a:r>
              <a:rPr lang="ja-JP" altLang="en-US" dirty="0" smtClean="0"/>
              <a:t>を打つ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err="1" smtClean="0"/>
              <a:t>r</a:t>
            </a:r>
            <a:r>
              <a:rPr kumimoji="1" lang="en-US" altLang="ja-JP" dirty="0" err="1" smtClean="0"/>
              <a:t>ingo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に </a:t>
            </a:r>
            <a:r>
              <a:rPr kumimoji="1" lang="en-US" altLang="ja-JP" dirty="0" smtClean="0"/>
              <a:t>ping </a:t>
            </a:r>
            <a:r>
              <a:rPr kumimoji="1" lang="ja-JP" altLang="en-US" dirty="0" smtClean="0"/>
              <a:t>を打つ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3929066"/>
            <a:ext cx="835824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＊</a:t>
            </a:r>
            <a:r>
              <a:rPr kumimoji="1" lang="en-US" altLang="ja-JP" sz="3200" dirty="0" smtClean="0"/>
              <a:t>ping </a:t>
            </a:r>
            <a:r>
              <a:rPr kumimoji="1" lang="ja-JP" altLang="en-US" sz="3200" dirty="0" smtClean="0"/>
              <a:t>を打つ際には，</a:t>
            </a:r>
            <a:r>
              <a:rPr kumimoji="1" lang="en-US" altLang="ja-JP" sz="3200" dirty="0" smtClean="0"/>
              <a:t>IP </a:t>
            </a:r>
            <a:r>
              <a:rPr kumimoji="1" lang="ja-JP" altLang="en-US" sz="3200" dirty="0" smtClean="0"/>
              <a:t>アドレスと </a:t>
            </a:r>
            <a:r>
              <a:rPr lang="ja-JP" altLang="en-US" sz="3200" dirty="0" smtClean="0"/>
              <a:t>ドメイン名</a:t>
            </a:r>
            <a:r>
              <a:rPr kumimoji="1" lang="ja-JP" altLang="en-US" sz="3200" dirty="0" smtClean="0"/>
              <a:t>の両方で試す</a:t>
            </a:r>
            <a:endParaRPr kumimoji="1" lang="en-US" altLang="ja-JP" sz="3200" dirty="0" smtClean="0"/>
          </a:p>
          <a:p>
            <a:r>
              <a:rPr lang="ja-JP" altLang="en-US" sz="2800" dirty="0" smtClean="0"/>
              <a:t>    例： </a:t>
            </a:r>
            <a:r>
              <a:rPr lang="en-US" altLang="ja-JP" sz="2800" dirty="0" smtClean="0"/>
              <a:t>lemon </a:t>
            </a:r>
            <a:r>
              <a:rPr lang="ja-JP" altLang="en-US" sz="2800" dirty="0" smtClean="0"/>
              <a:t>の場合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	ping lemon.ep.sci.hokudai.ac.jp</a:t>
            </a:r>
          </a:p>
          <a:p>
            <a:r>
              <a:rPr lang="en-US" altLang="ja-JP" sz="2800" dirty="0" smtClean="0"/>
              <a:t>	ping 133.87.45.154 </a:t>
            </a:r>
          </a:p>
          <a:p>
            <a:r>
              <a:rPr lang="en-US" altLang="ja-JP" sz="2800" dirty="0" smtClean="0"/>
              <a:t>            ping 192.168.16.1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1. </a:t>
            </a:r>
            <a:r>
              <a:rPr lang="ja-JP" altLang="en-US" dirty="0" smtClean="0"/>
              <a:t>トラブルの範囲を確認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トラブルが起きている範囲を特定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自分だけがつながらない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同じハブを使用している人たちがつながらない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 </a:t>
            </a:r>
            <a:r>
              <a:rPr kumimoji="1" lang="en-US" altLang="ja-JP" dirty="0" smtClean="0"/>
              <a:t>EP </a:t>
            </a:r>
            <a:r>
              <a:rPr kumimoji="1" lang="ja-JP" altLang="en-US" dirty="0" smtClean="0"/>
              <a:t>ネットワーク内全体がつながらない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北大全体でつながらない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2. </a:t>
            </a:r>
            <a:r>
              <a:rPr lang="ja-JP" altLang="en-US" dirty="0" smtClean="0"/>
              <a:t>自分のネットワーク環境の確認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643338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 </a:t>
            </a:r>
            <a:r>
              <a:rPr kumimoji="1" lang="en-US" altLang="ja-JP" sz="3600" dirty="0" smtClean="0"/>
              <a:t>LAN </a:t>
            </a:r>
            <a:r>
              <a:rPr kumimoji="1" lang="ja-JP" altLang="en-US" sz="3600" dirty="0" smtClean="0"/>
              <a:t>ケーブルを取り替えてみる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ケーブルの断線 </a:t>
            </a:r>
            <a:r>
              <a:rPr lang="ja-JP" altLang="en-US" dirty="0" smtClean="0"/>
              <a:t>など</a:t>
            </a:r>
            <a:r>
              <a:rPr kumimoji="1" lang="en-US" altLang="ja-JP" dirty="0" smtClean="0"/>
              <a:t>)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ネットワークパラメタの設定を確認</a:t>
            </a:r>
            <a:r>
              <a:rPr lang="en-US" altLang="ja-JP" dirty="0" smtClean="0"/>
              <a:t>( IP </a:t>
            </a:r>
            <a:r>
              <a:rPr lang="ja-JP" altLang="en-US" dirty="0" smtClean="0"/>
              <a:t>アドレス</a:t>
            </a:r>
            <a:r>
              <a:rPr lang="en-US" altLang="ja-JP" dirty="0" smtClean="0"/>
              <a:t>,</a:t>
            </a:r>
            <a:r>
              <a:rPr lang="ja-JP" altLang="en-US" dirty="0" smtClean="0"/>
              <a:t> サブネットマスク</a:t>
            </a:r>
            <a:r>
              <a:rPr lang="en-US" altLang="ja-JP" dirty="0" smtClean="0"/>
              <a:t>,</a:t>
            </a:r>
            <a:r>
              <a:rPr lang="ja-JP" altLang="en-US" dirty="0" smtClean="0"/>
              <a:t> ゲートウェイアドレス ・・・</a:t>
            </a:r>
            <a:r>
              <a:rPr lang="en-US" altLang="ja-JP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3</a:t>
            </a:r>
            <a:r>
              <a:rPr kumimoji="1" lang="en-US" altLang="ja-JP" dirty="0" smtClean="0"/>
              <a:t>. lemon </a:t>
            </a:r>
            <a:r>
              <a:rPr kumimoji="1" lang="ja-JP" altLang="en-US" dirty="0" smtClean="0"/>
              <a:t>に </a:t>
            </a:r>
            <a:r>
              <a:rPr kumimoji="1" lang="en-US" altLang="ja-JP" dirty="0" smtClean="0"/>
              <a:t>ping</a:t>
            </a:r>
            <a:endParaRPr kumimoji="1" lang="ja-JP" altLang="en-US" dirty="0"/>
          </a:p>
        </p:txBody>
      </p:sp>
      <p:cxnSp>
        <p:nvCxnSpPr>
          <p:cNvPr id="40" name="直線コネクタ 39"/>
          <p:cNvCxnSpPr/>
          <p:nvPr/>
        </p:nvCxnSpPr>
        <p:spPr>
          <a:xfrm rot="10800000">
            <a:off x="500034" y="1714488"/>
            <a:ext cx="385765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2143108" y="2071678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lemon</a:t>
            </a:r>
          </a:p>
        </p:txBody>
      </p:sp>
      <p:cxnSp>
        <p:nvCxnSpPr>
          <p:cNvPr id="46" name="直線コネクタ 45"/>
          <p:cNvCxnSpPr/>
          <p:nvPr/>
        </p:nvCxnSpPr>
        <p:spPr>
          <a:xfrm rot="5400000">
            <a:off x="2678893" y="189308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rot="5400000">
            <a:off x="2000232" y="3500438"/>
            <a:ext cx="17145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rot="10800000" flipV="1">
            <a:off x="1152500" y="4357693"/>
            <a:ext cx="5705516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1000100" y="4714884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実験機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 rot="5400000">
            <a:off x="1321571" y="4536289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2357422" y="4714884"/>
            <a:ext cx="142876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教員・院生 </a:t>
            </a:r>
            <a:r>
              <a:rPr lang="en-US" altLang="ja-JP" sz="2000" dirty="0" smtClean="0">
                <a:solidFill>
                  <a:schemeClr val="tx1"/>
                </a:solidFill>
              </a:rPr>
              <a:t>PC</a:t>
            </a:r>
          </a:p>
        </p:txBody>
      </p:sp>
      <p:cxnSp>
        <p:nvCxnSpPr>
          <p:cNvPr id="60" name="直線コネクタ 59"/>
          <p:cNvCxnSpPr/>
          <p:nvPr/>
        </p:nvCxnSpPr>
        <p:spPr>
          <a:xfrm rot="5400000">
            <a:off x="2678893" y="4536289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rot="16200000" flipV="1">
            <a:off x="2143108" y="3500438"/>
            <a:ext cx="1643074" cy="214314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円/楕円 52"/>
          <p:cNvSpPr/>
          <p:nvPr/>
        </p:nvSpPr>
        <p:spPr>
          <a:xfrm>
            <a:off x="2000232" y="4357694"/>
            <a:ext cx="2357454" cy="128588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357554" y="2714620"/>
            <a:ext cx="55721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p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ing 192.168.16.1</a:t>
            </a:r>
          </a:p>
          <a:p>
            <a:r>
              <a:rPr lang="en-US" altLang="ja-JP" sz="3200" dirty="0" smtClean="0">
                <a:solidFill>
                  <a:srgbClr val="FF0000"/>
                </a:solidFill>
              </a:rPr>
              <a:t>ping 133.87.45.154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r>
              <a:rPr lang="en-US" altLang="ja-JP" sz="3200" dirty="0" smtClean="0">
                <a:solidFill>
                  <a:srgbClr val="FF0000"/>
                </a:solidFill>
              </a:rPr>
              <a:t>ping lemon.ep.sci.hokudai.ac.jp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357686" y="4714884"/>
            <a:ext cx="1285884" cy="10001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Blue (DHCP)</a:t>
            </a:r>
          </a:p>
          <a:p>
            <a:pPr algn="ctr"/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 rot="5400000">
            <a:off x="4679157" y="4536289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ルーター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役割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アドレスの変換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NAT</a:t>
            </a:r>
          </a:p>
          <a:p>
            <a:pPr lvl="1"/>
            <a:r>
              <a:rPr lang="en-US" altLang="ja-JP" dirty="0" smtClean="0"/>
              <a:t>NAPT</a:t>
            </a:r>
          </a:p>
          <a:p>
            <a:r>
              <a:rPr lang="ja-JP" altLang="en-US" dirty="0" smtClean="0"/>
              <a:t>ネットワークとネットワークの中継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ゲートウェイ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パケットフィルタリング</a:t>
            </a:r>
            <a:endParaRPr lang="en-US" altLang="ja-JP" dirty="0" smtClean="0"/>
          </a:p>
          <a:p>
            <a:r>
              <a:rPr lang="ja-JP" altLang="en-US" dirty="0" smtClean="0"/>
              <a:t>経路制御 </a:t>
            </a:r>
            <a:r>
              <a:rPr lang="en-US" altLang="ja-JP" dirty="0" smtClean="0"/>
              <a:t>(</a:t>
            </a:r>
            <a:r>
              <a:rPr lang="ja-JP" altLang="en-US" dirty="0" smtClean="0"/>
              <a:t>ルーティング</a:t>
            </a:r>
            <a:r>
              <a:rPr lang="en-US" altLang="ja-JP" dirty="0" smtClean="0"/>
              <a:t>)</a:t>
            </a:r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3. lemon </a:t>
            </a:r>
            <a:r>
              <a:rPr kumimoji="1" lang="ja-JP" altLang="en-US" dirty="0" smtClean="0"/>
              <a:t>に </a:t>
            </a:r>
            <a:r>
              <a:rPr kumimoji="1" lang="en-US" altLang="ja-JP" dirty="0" smtClean="0"/>
              <a:t>ping 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全てに </a:t>
            </a:r>
            <a:r>
              <a:rPr lang="en-US" altLang="ja-JP" dirty="0" smtClean="0"/>
              <a:t>p</a:t>
            </a:r>
            <a:r>
              <a:rPr kumimoji="1" lang="en-US" altLang="ja-JP" dirty="0" smtClean="0"/>
              <a:t>ing </a:t>
            </a:r>
            <a:r>
              <a:rPr lang="ja-JP" altLang="en-US" dirty="0" smtClean="0"/>
              <a:t>が通った場合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l</a:t>
            </a:r>
            <a:r>
              <a:rPr kumimoji="1" lang="en-US" altLang="ja-JP" dirty="0" smtClean="0"/>
              <a:t>emon (</a:t>
            </a:r>
            <a:r>
              <a:rPr kumimoji="1" lang="ja-JP" altLang="en-US" dirty="0" smtClean="0"/>
              <a:t>より下の階層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 </a:t>
            </a:r>
            <a:r>
              <a:rPr lang="ja-JP" altLang="en-US" dirty="0" smtClean="0"/>
              <a:t>が原因ではない</a:t>
            </a:r>
            <a:endParaRPr kumimoji="1" lang="en-US" altLang="ja-JP" dirty="0" smtClean="0"/>
          </a:p>
          <a:p>
            <a:r>
              <a:rPr lang="ja-JP" altLang="en-US" dirty="0" smtClean="0"/>
              <a:t>ゲートウェイ </a:t>
            </a:r>
            <a:r>
              <a:rPr lang="en-US" altLang="ja-JP" dirty="0" smtClean="0"/>
              <a:t>(192.168.16.1) </a:t>
            </a:r>
            <a:r>
              <a:rPr lang="ja-JP" altLang="en-US" dirty="0" smtClean="0"/>
              <a:t>は通るがグローバル</a:t>
            </a:r>
            <a:r>
              <a:rPr lang="en-US" altLang="ja-JP" dirty="0" smtClean="0"/>
              <a:t>IP  (133.87.45.154) </a:t>
            </a:r>
            <a:r>
              <a:rPr lang="ja-JP" altLang="en-US" dirty="0" smtClean="0"/>
              <a:t>は通らない場合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lemon </a:t>
            </a:r>
            <a:r>
              <a:rPr lang="ja-JP" altLang="en-US" dirty="0" smtClean="0"/>
              <a:t>が原因 </a:t>
            </a:r>
            <a:r>
              <a:rPr lang="en-US" altLang="ja-JP" dirty="0" smtClean="0"/>
              <a:t>(</a:t>
            </a:r>
            <a:r>
              <a:rPr lang="ja-JP" altLang="en-US" dirty="0" smtClean="0"/>
              <a:t>管理者に連絡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ゲートウェイ</a:t>
            </a:r>
            <a:r>
              <a:rPr lang="en-US" altLang="ja-JP" dirty="0" smtClean="0"/>
              <a:t>(192.168.16.1) </a:t>
            </a:r>
            <a:r>
              <a:rPr lang="ja-JP" altLang="en-US" dirty="0" smtClean="0"/>
              <a:t>に通らない場合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自身のネットワーク</a:t>
            </a:r>
            <a:r>
              <a:rPr lang="ja-JP" altLang="en-US" dirty="0" smtClean="0"/>
              <a:t>環境</a:t>
            </a:r>
            <a:r>
              <a:rPr kumimoji="1" lang="ja-JP" altLang="en-US" dirty="0" smtClean="0"/>
              <a:t>が原因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 </a:t>
            </a:r>
            <a:r>
              <a:rPr lang="en-US" altLang="ja-JP" dirty="0" smtClean="0"/>
              <a:t>DHCP </a:t>
            </a:r>
            <a:r>
              <a:rPr lang="ja-JP" altLang="en-US" dirty="0" smtClean="0"/>
              <a:t>の設定が原因 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Ping 192.168.16.2 </a:t>
            </a:r>
            <a:r>
              <a:rPr lang="ja-JP" altLang="en-US" dirty="0" smtClean="0"/>
              <a:t>を打ってみる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gate </a:t>
            </a:r>
            <a:r>
              <a:rPr lang="ja-JP" altLang="en-US" dirty="0" smtClean="0"/>
              <a:t>の設定ミス</a:t>
            </a:r>
            <a:endParaRPr lang="en-US" altLang="ja-JP" dirty="0" smtClean="0"/>
          </a:p>
          <a:p>
            <a:r>
              <a:rPr lang="ja-JP" altLang="en-US" dirty="0" smtClean="0"/>
              <a:t>両方の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では通るがドメイン名では通らない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DNS </a:t>
            </a:r>
            <a:r>
              <a:rPr lang="ja-JP" altLang="en-US" dirty="0" smtClean="0"/>
              <a:t>が原因 </a:t>
            </a:r>
            <a:r>
              <a:rPr lang="en-US" altLang="ja-JP" dirty="0" smtClean="0"/>
              <a:t>(</a:t>
            </a:r>
            <a:r>
              <a:rPr lang="ja-JP" altLang="en-US" dirty="0" smtClean="0"/>
              <a:t>管理者に連絡</a:t>
            </a:r>
            <a:r>
              <a:rPr lang="en-US" altLang="ja-JP" dirty="0" smtClean="0"/>
              <a:t>)</a:t>
            </a:r>
          </a:p>
          <a:p>
            <a:pPr lvl="1"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DHCP </a:t>
            </a:r>
            <a:r>
              <a:rPr lang="ja-JP" altLang="en-US" dirty="0" smtClean="0"/>
              <a:t>からの</a:t>
            </a:r>
            <a:r>
              <a:rPr kumimoji="1" lang="ja-JP" altLang="en-US" dirty="0" smtClean="0"/>
              <a:t>取得情報</a:t>
            </a:r>
            <a:r>
              <a:rPr kumimoji="1" lang="en-US" altLang="ja-JP" dirty="0" smtClean="0"/>
              <a:t>~ (windows)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3686172" cy="2757494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DHCP </a:t>
            </a:r>
            <a:r>
              <a:rPr kumimoji="1" lang="ja-JP" altLang="en-US" dirty="0" smtClean="0"/>
              <a:t>サーバと通信できれば図のような情報が表示される                     </a:t>
            </a:r>
            <a:r>
              <a:rPr lang="ja-JP" altLang="en-US" dirty="0" smtClean="0"/>
              <a:t> </a:t>
            </a:r>
            <a:r>
              <a:rPr lang="en-US" altLang="ja-JP" dirty="0" smtClean="0"/>
              <a:t>(Windows </a:t>
            </a:r>
            <a:r>
              <a:rPr lang="ja-JP" altLang="en-US" dirty="0" smtClean="0"/>
              <a:t>の場合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</p:txBody>
      </p:sp>
      <p:pic>
        <p:nvPicPr>
          <p:cNvPr id="5" name="図 4" descr="DHCP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1571612"/>
            <a:ext cx="4671450" cy="407196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14282" y="4214818"/>
            <a:ext cx="357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ネットワークと共有センター </a:t>
            </a:r>
            <a:r>
              <a:rPr lang="en-US" altLang="ja-JP" sz="2000" dirty="0" smtClean="0"/>
              <a:t>-&gt;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状態の表示 </a:t>
            </a:r>
            <a:r>
              <a:rPr lang="en-US" altLang="ja-JP" sz="2000" dirty="0" smtClean="0"/>
              <a:t>-&gt; </a:t>
            </a:r>
            <a:r>
              <a:rPr lang="ja-JP" altLang="en-US" sz="2000" dirty="0" smtClean="0"/>
              <a:t>詳細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4</a:t>
            </a:r>
            <a:r>
              <a:rPr kumimoji="1" lang="en-US" altLang="ja-JP" dirty="0" smtClean="0"/>
              <a:t>. </a:t>
            </a:r>
            <a:r>
              <a:rPr lang="en-US" altLang="ja-JP" dirty="0" err="1" smtClean="0"/>
              <a:t>r</a:t>
            </a:r>
            <a:r>
              <a:rPr kumimoji="1" lang="en-US" altLang="ja-JP" dirty="0" err="1" smtClean="0"/>
              <a:t>ingo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に </a:t>
            </a:r>
            <a:r>
              <a:rPr kumimoji="1" lang="en-US" altLang="ja-JP" dirty="0" smtClean="0"/>
              <a:t>ping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857356" y="2786058"/>
            <a:ext cx="1357322" cy="642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err="1" smtClean="0">
                <a:solidFill>
                  <a:schemeClr val="tx1"/>
                </a:solidFill>
              </a:rPr>
              <a:t>r</a:t>
            </a:r>
            <a:r>
              <a:rPr kumimoji="1" lang="en-US" altLang="ja-JP" sz="2800" dirty="0" err="1" smtClean="0">
                <a:solidFill>
                  <a:schemeClr val="tx1"/>
                </a:solidFill>
              </a:rPr>
              <a:t>ingo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 rot="10800000">
            <a:off x="1071538" y="2428868"/>
            <a:ext cx="36338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rot="5400000">
            <a:off x="2250265" y="2607463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rot="5400000">
            <a:off x="2250265" y="360759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rot="10800000">
            <a:off x="500034" y="3786190"/>
            <a:ext cx="864396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14282" y="4143380"/>
            <a:ext cx="1643074" cy="7858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Yellow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(1st.DNS)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 rot="5400000">
            <a:off x="821505" y="396478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2285984" y="4143380"/>
            <a:ext cx="1785950" cy="15716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Blue</a:t>
            </a: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(2nd.DNS)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 rot="5400000">
            <a:off x="2893207" y="396478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/>
          <p:cNvSpPr/>
          <p:nvPr/>
        </p:nvSpPr>
        <p:spPr>
          <a:xfrm>
            <a:off x="6000760" y="4143380"/>
            <a:ext cx="1500198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lemon</a:t>
            </a:r>
          </a:p>
        </p:txBody>
      </p:sp>
      <p:cxnSp>
        <p:nvCxnSpPr>
          <p:cNvPr id="46" name="直線コネクタ 45"/>
          <p:cNvCxnSpPr/>
          <p:nvPr/>
        </p:nvCxnSpPr>
        <p:spPr>
          <a:xfrm rot="5400000">
            <a:off x="6536545" y="396478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7786710" y="4143380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FTP</a:t>
            </a:r>
          </a:p>
        </p:txBody>
      </p:sp>
      <p:cxnSp>
        <p:nvCxnSpPr>
          <p:cNvPr id="49" name="直線コネクタ 48"/>
          <p:cNvCxnSpPr/>
          <p:nvPr/>
        </p:nvCxnSpPr>
        <p:spPr>
          <a:xfrm rot="5400000">
            <a:off x="8108181" y="3964785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rot="16200000" flipH="1">
            <a:off x="6500826" y="4929198"/>
            <a:ext cx="428627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rot="10800000">
            <a:off x="5010152" y="5143512"/>
            <a:ext cx="3919566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4857752" y="5500702"/>
            <a:ext cx="107157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実験機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 rot="5400000">
            <a:off x="5179223" y="5322107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6215074" y="5500702"/>
            <a:ext cx="142876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教員・院生 </a:t>
            </a:r>
            <a:r>
              <a:rPr lang="en-US" altLang="ja-JP" sz="2000" dirty="0" smtClean="0">
                <a:solidFill>
                  <a:schemeClr val="tx1"/>
                </a:solidFill>
              </a:rPr>
              <a:t>PC</a:t>
            </a:r>
          </a:p>
        </p:txBody>
      </p:sp>
      <p:cxnSp>
        <p:nvCxnSpPr>
          <p:cNvPr id="60" name="直線コネクタ 59"/>
          <p:cNvCxnSpPr/>
          <p:nvPr/>
        </p:nvCxnSpPr>
        <p:spPr>
          <a:xfrm rot="5400000">
            <a:off x="6536545" y="5322107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6072198" y="5143512"/>
            <a:ext cx="1643074" cy="128588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矢印コネクタ 36"/>
          <p:cNvCxnSpPr>
            <a:stCxn id="36" idx="1"/>
          </p:cNvCxnSpPr>
          <p:nvPr/>
        </p:nvCxnSpPr>
        <p:spPr>
          <a:xfrm rot="16200000" flipV="1">
            <a:off x="3883775" y="2902779"/>
            <a:ext cx="1759950" cy="3098142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643306" y="2571744"/>
            <a:ext cx="52149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FF0000"/>
                </a:solidFill>
              </a:rPr>
              <a:t>p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ing 133.87.45.1</a:t>
            </a:r>
          </a:p>
          <a:p>
            <a:r>
              <a:rPr lang="en-US" altLang="ja-JP" sz="3200" dirty="0" smtClean="0">
                <a:solidFill>
                  <a:srgbClr val="FF0000"/>
                </a:solidFill>
              </a:rPr>
              <a:t>ping ringo.ep.sci.hokudai.ac.jp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7786710" y="5500702"/>
            <a:ext cx="1285884" cy="10001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Blue (DHCP)</a:t>
            </a:r>
          </a:p>
          <a:p>
            <a:pPr algn="ctr"/>
            <a:endParaRPr lang="en-US" altLang="ja-JP" sz="2000" dirty="0" smtClean="0">
              <a:solidFill>
                <a:schemeClr val="tx1"/>
              </a:solidFill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 rot="5400000">
            <a:off x="8108181" y="5322107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3. </a:t>
            </a:r>
            <a:r>
              <a:rPr lang="en-US" altLang="ja-JP" dirty="0" err="1" smtClean="0"/>
              <a:t>ringo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 </a:t>
            </a:r>
            <a:r>
              <a:rPr lang="en-US" altLang="ja-JP" dirty="0" smtClean="0"/>
              <a:t>ping 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14514"/>
            <a:ext cx="8229600" cy="3686188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p</a:t>
            </a:r>
            <a:r>
              <a:rPr kumimoji="1" lang="en-US" altLang="ja-JP" dirty="0" smtClean="0"/>
              <a:t>ing </a:t>
            </a:r>
            <a:r>
              <a:rPr kumimoji="1" lang="ja-JP" altLang="en-US" dirty="0" smtClean="0"/>
              <a:t>が通った場合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HINES </a:t>
            </a:r>
            <a:r>
              <a:rPr lang="ja-JP" altLang="en-US" dirty="0" smtClean="0"/>
              <a:t>が原因 </a:t>
            </a:r>
            <a:r>
              <a:rPr lang="en-US" altLang="ja-JP" dirty="0" smtClean="0"/>
              <a:t>(</a:t>
            </a:r>
            <a:r>
              <a:rPr lang="ja-JP" altLang="en-US" dirty="0" smtClean="0"/>
              <a:t>管理外・・・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ping </a:t>
            </a:r>
            <a:r>
              <a:rPr lang="ja-JP" altLang="en-US" dirty="0" smtClean="0"/>
              <a:t>が通らない場合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ringo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が原因 </a:t>
            </a:r>
            <a:r>
              <a:rPr lang="en-US" altLang="ja-JP" dirty="0" smtClean="0"/>
              <a:t>(</a:t>
            </a:r>
            <a:r>
              <a:rPr lang="ja-JP" altLang="en-US" dirty="0" smtClean="0"/>
              <a:t>管理者に連絡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IP </a:t>
            </a:r>
            <a:r>
              <a:rPr lang="ja-JP" altLang="en-US" dirty="0" smtClean="0"/>
              <a:t>アドレスは通るがドメイン名では通らない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DNS </a:t>
            </a:r>
            <a:r>
              <a:rPr lang="ja-JP" altLang="en-US" dirty="0" smtClean="0"/>
              <a:t>が原因 </a:t>
            </a:r>
            <a:r>
              <a:rPr lang="en-US" altLang="ja-JP" dirty="0" smtClean="0"/>
              <a:t>(</a:t>
            </a:r>
            <a:r>
              <a:rPr lang="ja-JP" altLang="en-US" dirty="0" smtClean="0"/>
              <a:t>管理者に連絡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DNS </a:t>
            </a:r>
            <a:r>
              <a:rPr lang="ja-JP" altLang="en-US" dirty="0" smtClean="0"/>
              <a:t>サーバに </a:t>
            </a:r>
            <a:r>
              <a:rPr lang="en-US" altLang="ja-JP" dirty="0" smtClean="0"/>
              <a:t>ping </a:t>
            </a:r>
            <a:r>
              <a:rPr lang="ja-JP" altLang="en-US" dirty="0" smtClean="0"/>
              <a:t>を打ってみましょう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ルーターは複数の </a:t>
            </a:r>
            <a:r>
              <a:rPr kumimoji="1" lang="en-US" altLang="ja-JP" dirty="0" smtClean="0"/>
              <a:t>PC </a:t>
            </a:r>
            <a:r>
              <a:rPr kumimoji="1" lang="ja-JP" altLang="en-US" dirty="0" smtClean="0"/>
              <a:t>を外のネットワークにつなげるための機器</a:t>
            </a:r>
            <a:endParaRPr kumimoji="1" lang="en-US" altLang="ja-JP" dirty="0" smtClean="0"/>
          </a:p>
          <a:p>
            <a:r>
              <a:rPr lang="ja-JP" altLang="en-US" dirty="0" smtClean="0"/>
              <a:t>ヘッダを書き換えることによりプライベート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をグローバル</a:t>
            </a:r>
            <a:r>
              <a:rPr lang="en-US" altLang="ja-JP" dirty="0" smtClean="0"/>
              <a:t> IP </a:t>
            </a:r>
            <a:r>
              <a:rPr lang="ja-JP" altLang="en-US" dirty="0" smtClean="0"/>
              <a:t>に変換</a:t>
            </a:r>
            <a:endParaRPr lang="en-US" altLang="ja-JP" dirty="0" smtClean="0"/>
          </a:p>
          <a:p>
            <a:r>
              <a:rPr lang="ja-JP" altLang="en-US" dirty="0" smtClean="0"/>
              <a:t>快適にインターネットが使えるのはルーティング機能のおかげ</a:t>
            </a:r>
            <a:endParaRPr lang="en-US" altLang="ja-JP" dirty="0" smtClean="0"/>
          </a:p>
          <a:p>
            <a:r>
              <a:rPr kumimoji="1" lang="ja-JP" altLang="en-US" dirty="0" smtClean="0"/>
              <a:t>ネットワークの仕組みを知っておけばトラブルが起きてもこわくない！！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参考資料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en-US" altLang="ja-JP" dirty="0" smtClean="0"/>
              <a:t>IT </a:t>
            </a:r>
            <a:r>
              <a:rPr kumimoji="1" lang="ja-JP" altLang="en-US" dirty="0" smtClean="0"/>
              <a:t>用語辞典 </a:t>
            </a:r>
            <a:r>
              <a:rPr kumimoji="1" lang="en-US" altLang="ja-JP" dirty="0" smtClean="0"/>
              <a:t>e-</a:t>
            </a:r>
            <a:r>
              <a:rPr lang="en-US" altLang="ja-JP" dirty="0" smtClean="0"/>
              <a:t>W</a:t>
            </a:r>
            <a:r>
              <a:rPr kumimoji="1" lang="en-US" altLang="ja-JP" dirty="0" smtClean="0"/>
              <a:t>ords</a:t>
            </a:r>
            <a:r>
              <a:rPr kumimoji="1" lang="ja-JP" altLang="en-US" dirty="0" smtClean="0"/>
              <a:t> </a:t>
            </a:r>
            <a:r>
              <a:rPr kumimoji="1" lang="ja-JP" altLang="en-US" sz="2800" dirty="0" smtClean="0"/>
              <a:t>「ルータ」</a:t>
            </a:r>
            <a:r>
              <a:rPr lang="ja-JP" altLang="en-US" dirty="0" smtClean="0"/>
              <a:t>                                           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http://e-words.jp/w/E383ABE383BCE382BF.html </a:t>
            </a:r>
          </a:p>
          <a:p>
            <a:r>
              <a:rPr lang="ja-JP" altLang="en-US" dirty="0" smtClean="0"/>
              <a:t>情報実験第 </a:t>
            </a:r>
            <a:r>
              <a:rPr lang="en-US" altLang="ja-JP" dirty="0" smtClean="0"/>
              <a:t>5</a:t>
            </a:r>
            <a:r>
              <a:rPr lang="ja-JP" altLang="en-US" dirty="0" smtClean="0"/>
              <a:t> 回資料</a:t>
            </a:r>
            <a:endParaRPr lang="en-US" altLang="ja-JP" dirty="0" smtClean="0"/>
          </a:p>
          <a:p>
            <a:pPr lvl="1"/>
            <a:r>
              <a:rPr lang="en-US" altLang="ja-JP" sz="2600" dirty="0" smtClean="0"/>
              <a:t>http://www.ep.sci.hokudai.ac.jp/~inex/y2010/0514/lecture/pub/</a:t>
            </a:r>
            <a:endParaRPr lang="en-US" altLang="ja-JP" dirty="0" smtClean="0"/>
          </a:p>
          <a:p>
            <a:r>
              <a:rPr lang="ja-JP" altLang="en-US" dirty="0" smtClean="0"/>
              <a:t>株式会社ユニゾン，「</a:t>
            </a:r>
            <a:r>
              <a:rPr lang="en-US" altLang="ja-JP" dirty="0" smtClean="0"/>
              <a:t>TCP/IP</a:t>
            </a:r>
            <a:r>
              <a:rPr lang="ja-JP" altLang="en-US" dirty="0" smtClean="0"/>
              <a:t> と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アドレス」，</a:t>
            </a:r>
            <a:r>
              <a:rPr lang="en-US" altLang="ja-JP" dirty="0" smtClean="0"/>
              <a:t>2000</a:t>
            </a:r>
            <a:r>
              <a:rPr lang="ja-JP" altLang="en-US" dirty="0" smtClean="0"/>
              <a:t>年</a:t>
            </a:r>
            <a:endParaRPr lang="en-US" altLang="ja-JP" dirty="0" smtClean="0"/>
          </a:p>
          <a:p>
            <a:r>
              <a:rPr lang="ja-JP" altLang="en-US" dirty="0" smtClean="0"/>
              <a:t>梅田峰子，</a:t>
            </a:r>
            <a:r>
              <a:rPr lang="en-US" altLang="ja-JP" dirty="0" smtClean="0"/>
              <a:t>TCP/IP </a:t>
            </a:r>
            <a:r>
              <a:rPr lang="ja-JP" altLang="en-US" dirty="0" smtClean="0"/>
              <a:t>スタンダード インターネットを濃いせいするプロトコルとネットワーク技術，ソフトバンクパブリッシング，</a:t>
            </a:r>
            <a:r>
              <a:rPr lang="en-US" altLang="ja-JP" dirty="0" smtClean="0"/>
              <a:t>2002 </a:t>
            </a:r>
            <a:r>
              <a:rPr lang="ja-JP" altLang="en-US" dirty="0" smtClean="0"/>
              <a:t>年</a:t>
            </a:r>
            <a:endParaRPr lang="en-US" altLang="ja-JP" dirty="0" smtClean="0"/>
          </a:p>
          <a:p>
            <a:r>
              <a:rPr lang="ja-JP" altLang="en-US" dirty="0" smtClean="0"/>
              <a:t>イラスト画像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http://e-poket.com/illust/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l</a:t>
            </a:r>
            <a:r>
              <a:rPr kumimoji="1" lang="en-US" altLang="ja-JP" dirty="0" smtClean="0"/>
              <a:t>emon </a:t>
            </a:r>
            <a:r>
              <a:rPr kumimoji="1" lang="ja-JP" altLang="en-US" dirty="0" smtClean="0"/>
              <a:t>の役割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192.168.16.0/24 </a:t>
            </a:r>
            <a:r>
              <a:rPr kumimoji="1" lang="ja-JP" altLang="en-US" dirty="0" smtClean="0"/>
              <a:t>のプライベート </a:t>
            </a:r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をグローバル </a:t>
            </a:r>
            <a:r>
              <a:rPr kumimoji="1" lang="en-US" altLang="ja-JP" dirty="0" smtClean="0"/>
              <a:t>IP (133.87.45.154) </a:t>
            </a:r>
            <a:r>
              <a:rPr kumimoji="1" lang="ja-JP" altLang="en-US" dirty="0" smtClean="0"/>
              <a:t>に変換し他のネットワークと通信できるようにする </a:t>
            </a:r>
            <a:r>
              <a:rPr kumimoji="1" lang="en-US" altLang="ja-JP" dirty="0" smtClean="0"/>
              <a:t>(NAPT)</a:t>
            </a:r>
          </a:p>
          <a:p>
            <a:r>
              <a:rPr lang="en-US" altLang="ja-JP" dirty="0" smtClean="0"/>
              <a:t>192.168.16.0/24 </a:t>
            </a:r>
            <a:r>
              <a:rPr lang="ja-JP" altLang="en-US" dirty="0" smtClean="0"/>
              <a:t>のゲートウェイ </a:t>
            </a:r>
            <a:r>
              <a:rPr lang="en-US" altLang="ja-JP" dirty="0" smtClean="0"/>
              <a:t>(192.168.16.1)</a:t>
            </a:r>
          </a:p>
          <a:p>
            <a:r>
              <a:rPr lang="ja-JP" altLang="en-US" dirty="0" smtClean="0"/>
              <a:t>パケットの</a:t>
            </a:r>
            <a:r>
              <a:rPr lang="ja-JP" altLang="en-US" dirty="0" smtClean="0"/>
              <a:t>フィルタリング</a:t>
            </a:r>
            <a:endParaRPr lang="en-US" altLang="ja-JP" dirty="0" smtClean="0"/>
          </a:p>
          <a:p>
            <a:r>
              <a:rPr lang="en-US" altLang="ja-JP" dirty="0" smtClean="0"/>
              <a:t>(</a:t>
            </a:r>
            <a:r>
              <a:rPr lang="ja-JP" altLang="en-US" dirty="0" smtClean="0"/>
              <a:t>ルーティングは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ringo</a:t>
            </a:r>
            <a:r>
              <a:rPr lang="en-US" altLang="ja-JP" dirty="0" smtClean="0"/>
              <a:t> </a:t>
            </a:r>
            <a:r>
              <a:rPr lang="ja-JP" altLang="en-US" dirty="0" smtClean="0"/>
              <a:t>が行っている</a:t>
            </a:r>
            <a:r>
              <a:rPr lang="en-US" altLang="ja-JP" dirty="0" smtClean="0"/>
              <a:t>)</a:t>
            </a:r>
            <a:endParaRPr lang="en-US" altLang="ja-JP" dirty="0" smtClean="0"/>
          </a:p>
        </p:txBody>
      </p:sp>
      <p:pic>
        <p:nvPicPr>
          <p:cNvPr id="5" name="図 4" descr="rtx3000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5214950"/>
            <a:ext cx="4154394" cy="114300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643438" y="628652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http://netvolante.jp/products/rtx3000/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のおさらい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グローバル </a:t>
            </a:r>
            <a:r>
              <a:rPr lang="en-US" altLang="ja-JP" dirty="0" smtClean="0"/>
              <a:t>IP</a:t>
            </a:r>
          </a:p>
          <a:p>
            <a:pPr lvl="1"/>
            <a:r>
              <a:rPr lang="ja-JP" altLang="en-US" dirty="0" smtClean="0"/>
              <a:t>インターネットに接続された機器に一意に割り当てられる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アドレス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インターネットの中での住所</a:t>
            </a:r>
            <a:endParaRPr lang="en-US" altLang="ja-JP" dirty="0" smtClean="0"/>
          </a:p>
          <a:p>
            <a:r>
              <a:rPr lang="ja-JP" altLang="en-US" dirty="0" smtClean="0"/>
              <a:t>プライベート </a:t>
            </a:r>
            <a:r>
              <a:rPr lang="en-US" altLang="ja-JP" dirty="0" smtClean="0"/>
              <a:t>IP</a:t>
            </a:r>
          </a:p>
          <a:p>
            <a:pPr lvl="1"/>
            <a:r>
              <a:rPr kumimoji="1" lang="ja-JP" altLang="en-US" dirty="0" smtClean="0"/>
              <a:t>インターネットと直接には接続しないプライベートなネットワークで利用できる </a:t>
            </a:r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アドレス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10.0.0.0/8, 172.16.0.0/12, 192.168.0.0/16 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プライベート </a:t>
            </a:r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として割り当てられている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外部からはこのアドレスは見えない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アドレス表記のおさらい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3212976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例：</a:t>
            </a:r>
            <a:r>
              <a:rPr lang="en-US" altLang="ja-JP" dirty="0" smtClean="0"/>
              <a:t> 192.168.0.0/16</a:t>
            </a:r>
          </a:p>
          <a:p>
            <a:pPr lvl="1"/>
            <a:r>
              <a:rPr kumimoji="1" lang="en-US" altLang="ja-JP" dirty="0" smtClean="0"/>
              <a:t>8bit </a:t>
            </a:r>
            <a:r>
              <a:rPr kumimoji="1" lang="en-US" altLang="ja-JP" dirty="0" smtClean="0"/>
              <a:t>x </a:t>
            </a:r>
            <a:r>
              <a:rPr kumimoji="1" lang="en-US" altLang="ja-JP" dirty="0" smtClean="0"/>
              <a:t>4 = 32 bit </a:t>
            </a:r>
            <a:r>
              <a:rPr kumimoji="1" lang="en-US" altLang="ja-JP" dirty="0" smtClean="0"/>
              <a:t>(4byte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で表す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“/16” </a:t>
            </a:r>
            <a:r>
              <a:rPr lang="ja-JP" altLang="en-US" dirty="0" smtClean="0"/>
              <a:t>は左から </a:t>
            </a:r>
            <a:r>
              <a:rPr lang="en-US" altLang="ja-JP" dirty="0" smtClean="0"/>
              <a:t>16 </a:t>
            </a:r>
            <a:r>
              <a:rPr lang="ja-JP" altLang="en-US" dirty="0" smtClean="0"/>
              <a:t>桁分がネットワーク部ということを表す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ホスト部は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の </a:t>
            </a:r>
            <a:r>
              <a:rPr kumimoji="1" lang="en-US" altLang="ja-JP" dirty="0" smtClean="0"/>
              <a:t>16 </a:t>
            </a:r>
            <a:r>
              <a:rPr kumimoji="1" lang="ja-JP" altLang="en-US" dirty="0" smtClean="0"/>
              <a:t>乗個割り当てることができる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サブネットマスクを用いればホスト部をさらに分割できる</a:t>
            </a:r>
            <a:endParaRPr kumimoji="1" lang="ja-JP" alt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552" y="1484784"/>
            <a:ext cx="7867650" cy="2016224"/>
          </a:xfrm>
          <a:prstGeom prst="rect">
            <a:avLst/>
          </a:prstGeom>
          <a:solidFill>
            <a:schemeClr val="tx1">
              <a:alpha val="85097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58602" y="1632422"/>
            <a:ext cx="772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0"/>
              </a:spcBef>
            </a:pPr>
            <a:r>
              <a:rPr lang="en-US" altLang="ja-JP" sz="3600" b="1" dirty="0" smtClean="0">
                <a:solidFill>
                  <a:schemeClr val="bg1"/>
                </a:solidFill>
              </a:rPr>
              <a:t>192.        168.         16.         </a:t>
            </a:r>
            <a:r>
              <a:rPr lang="en-US" altLang="ja-JP" sz="3600" b="1" dirty="0">
                <a:solidFill>
                  <a:schemeClr val="bg1"/>
                </a:solidFill>
              </a:rPr>
              <a:t>15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6301356" y="2276872"/>
            <a:ext cx="2530147" cy="1152525"/>
            <a:chOff x="1500166" y="2214554"/>
            <a:chExt cx="2530147" cy="1152525"/>
          </a:xfrm>
        </p:grpSpPr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>
              <a:off x="1571010" y="2881805"/>
              <a:ext cx="2459303" cy="485274"/>
            </a:xfrm>
            <a:prstGeom prst="wedgeRectCallout">
              <a:avLst>
                <a:gd name="adj1" fmla="val -43227"/>
                <a:gd name="adj2" fmla="val -94273"/>
              </a:avLst>
            </a:prstGeom>
            <a:solidFill>
              <a:srgbClr val="000000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spcBef>
                  <a:spcPct val="0"/>
                </a:spcBef>
                <a:buFontTx/>
                <a:buNone/>
              </a:pPr>
              <a:r>
                <a:rPr lang="en-US" altLang="ja-JP" b="1" dirty="0">
                  <a:solidFill>
                    <a:srgbClr val="B4C4D4"/>
                  </a:solidFill>
                </a:rPr>
                <a:t>1 byte = 8 bit</a:t>
              </a:r>
            </a:p>
          </p:txBody>
        </p:sp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1500166" y="2214554"/>
              <a:ext cx="1598547" cy="424614"/>
            </a:xfrm>
            <a:prstGeom prst="rect">
              <a:avLst/>
            </a:prstGeom>
            <a:solidFill>
              <a:schemeClr val="tx1">
                <a:alpha val="12157"/>
              </a:schemeClr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" name="Group 16"/>
          <p:cNvGrpSpPr>
            <a:grpSpLocks/>
          </p:cNvGrpSpPr>
          <p:nvPr/>
        </p:nvGrpSpPr>
        <p:grpSpPr bwMode="auto">
          <a:xfrm>
            <a:off x="657027" y="2208684"/>
            <a:ext cx="7583488" cy="519113"/>
            <a:chOff x="476" y="1344"/>
            <a:chExt cx="4777" cy="295"/>
          </a:xfrm>
        </p:grpSpPr>
        <p:sp>
          <p:nvSpPr>
            <p:cNvPr id="10" name="Text Box 17"/>
            <p:cNvSpPr txBox="1">
              <a:spLocks noChangeArrowheads="1"/>
            </p:cNvSpPr>
            <p:nvPr/>
          </p:nvSpPr>
          <p:spPr bwMode="auto">
            <a:xfrm>
              <a:off x="703" y="1344"/>
              <a:ext cx="4550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ctr" eaLnBrk="0" hangingPunct="0">
                <a:spcBef>
                  <a:spcPct val="0"/>
                </a:spcBef>
                <a:buFontTx/>
                <a:buNone/>
              </a:pPr>
              <a:r>
                <a:rPr lang="en-US" altLang="ja-JP" sz="2800" b="1" dirty="0" smtClean="0">
                  <a:solidFill>
                    <a:schemeClr val="bg1"/>
                  </a:solidFill>
                </a:rPr>
                <a:t>11000000. 10100100. 00010000. </a:t>
              </a:r>
              <a:r>
                <a:rPr lang="en-US" altLang="ja-JP" sz="2800" b="1" dirty="0">
                  <a:solidFill>
                    <a:schemeClr val="bg1"/>
                  </a:solidFill>
                </a:rPr>
                <a:t>00001111</a:t>
              </a:r>
            </a:p>
          </p:txBody>
        </p:sp>
        <p:sp>
          <p:nvSpPr>
            <p:cNvPr id="11" name="Text Box 18"/>
            <p:cNvSpPr txBox="1">
              <a:spLocks noChangeArrowheads="1"/>
            </p:cNvSpPr>
            <p:nvPr/>
          </p:nvSpPr>
          <p:spPr bwMode="auto">
            <a:xfrm>
              <a:off x="476" y="1344"/>
              <a:ext cx="226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kumimoji="1" lang="en-US" altLang="ja-JP" sz="2800" b="1" dirty="0">
                  <a:solidFill>
                    <a:schemeClr val="bg1"/>
                  </a:solidFill>
                </a:rPr>
                <a:t>=</a:t>
              </a:r>
            </a:p>
          </p:txBody>
        </p:sp>
      </p:grp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1475358" y="2780928"/>
            <a:ext cx="31686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9263" indent="-449263" algn="ctr">
              <a:spcBef>
                <a:spcPct val="50000"/>
              </a:spcBef>
              <a:buFontTx/>
              <a:buNone/>
            </a:pPr>
            <a:r>
              <a:rPr lang="ja-JP" altLang="en-US" sz="2400" b="1" dirty="0">
                <a:solidFill>
                  <a:schemeClr val="accent1"/>
                </a:solidFill>
              </a:rPr>
              <a:t>ネットワークアドレス部</a:t>
            </a:r>
          </a:p>
        </p:txBody>
      </p:sp>
      <p:cxnSp>
        <p:nvCxnSpPr>
          <p:cNvPr id="14" name="直線コネクタ 13"/>
          <p:cNvCxnSpPr/>
          <p:nvPr/>
        </p:nvCxnSpPr>
        <p:spPr>
          <a:xfrm>
            <a:off x="1403648" y="2708920"/>
            <a:ext cx="324036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の変換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en-US" altLang="ja-JP" dirty="0" smtClean="0"/>
              <a:t> NAT (</a:t>
            </a:r>
            <a:r>
              <a:rPr kumimoji="1" lang="en-US" altLang="ja-JP" dirty="0" err="1" smtClean="0"/>
              <a:t>netwark</a:t>
            </a:r>
            <a:r>
              <a:rPr kumimoji="1" lang="en-US" altLang="ja-JP" dirty="0" smtClean="0"/>
              <a:t> address translation)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あるグローバル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を複数の </a:t>
            </a:r>
            <a:r>
              <a:rPr lang="en-US" altLang="ja-JP" dirty="0" smtClean="0"/>
              <a:t>PC </a:t>
            </a:r>
            <a:r>
              <a:rPr lang="ja-JP" altLang="en-US" dirty="0" err="1" smtClean="0"/>
              <a:t>で共</a:t>
            </a:r>
            <a:r>
              <a:rPr lang="ja-JP" altLang="en-US" dirty="0" smtClean="0"/>
              <a:t>有する 技術</a:t>
            </a:r>
            <a:endParaRPr lang="en-US" altLang="ja-JP" dirty="0" smtClean="0"/>
          </a:p>
          <a:p>
            <a:r>
              <a:rPr kumimoji="1" lang="ja-JP" altLang="en-US" dirty="0" smtClean="0"/>
              <a:t>プライベート </a:t>
            </a:r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をグローバル </a:t>
            </a:r>
            <a:r>
              <a:rPr kumimoji="1" lang="en-US" altLang="ja-JP" dirty="0" smtClean="0"/>
              <a:t>IP </a:t>
            </a:r>
            <a:r>
              <a:rPr kumimoji="1" lang="ja-JP" altLang="en-US" dirty="0" smtClean="0"/>
              <a:t>に変換して、他のネットワークと通信</a:t>
            </a:r>
            <a:endParaRPr kumimoji="1" lang="en-US" altLang="ja-JP" dirty="0" smtClean="0"/>
          </a:p>
          <a:p>
            <a:r>
              <a:rPr lang="ja-JP" altLang="en-US" dirty="0"/>
              <a:t>一度</a:t>
            </a:r>
            <a:r>
              <a:rPr lang="ja-JP" altLang="en-US" dirty="0" smtClean="0"/>
              <a:t>に通信できる数はグローバル </a:t>
            </a:r>
            <a:r>
              <a:rPr lang="en-US" altLang="ja-JP" dirty="0" smtClean="0"/>
              <a:t>IP </a:t>
            </a:r>
            <a:r>
              <a:rPr lang="ja-JP" altLang="en-US" dirty="0" smtClean="0"/>
              <a:t>のアドレスの数だけ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1594</TotalTime>
  <Words>2232</Words>
  <Application>Microsoft Office PowerPoint</Application>
  <PresentationFormat>画面に合わせる (4:3)</PresentationFormat>
  <Paragraphs>618</Paragraphs>
  <Slides>55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55</vt:i4>
      </vt:variant>
    </vt:vector>
  </HeadingPairs>
  <TitlesOfParts>
    <vt:vector size="56" baseType="lpstr">
      <vt:lpstr>Office テーマ</vt:lpstr>
      <vt:lpstr>ルーターとネットワーク</vt:lpstr>
      <vt:lpstr>本日のおしながき</vt:lpstr>
      <vt:lpstr>ルーターのお話</vt:lpstr>
      <vt:lpstr>ルータってなに ?</vt:lpstr>
      <vt:lpstr>ルーターの役割</vt:lpstr>
      <vt:lpstr>lemon の役割</vt:lpstr>
      <vt:lpstr>IP のおさらい</vt:lpstr>
      <vt:lpstr>アドレス表記のおさらい</vt:lpstr>
      <vt:lpstr>IP の変換   NAT (netwark address translation)</vt:lpstr>
      <vt:lpstr>スライド 10</vt:lpstr>
      <vt:lpstr>IP の変換   NAPT (netwark address port translation)</vt:lpstr>
      <vt:lpstr>IP の変換   NAPT (netwark address port translation)</vt:lpstr>
      <vt:lpstr>外部ネットワークからはどう見える ?</vt:lpstr>
      <vt:lpstr>さらに深く知るために～パケットのヘッダ</vt:lpstr>
      <vt:lpstr>ヘッダの中身</vt:lpstr>
      <vt:lpstr>NAT, NAPT はヘッダ情報を 書き換えている</vt:lpstr>
      <vt:lpstr>スライド 17</vt:lpstr>
      <vt:lpstr>パケットのフィルタリング</vt:lpstr>
      <vt:lpstr>ルーティング(経路制御)とは</vt:lpstr>
      <vt:lpstr>どのようにルーティングを行うか？</vt:lpstr>
      <vt:lpstr>ルータ同士のルーティング</vt:lpstr>
      <vt:lpstr>相手にパケットを送るには？</vt:lpstr>
      <vt:lpstr>A が C のMAC アドレスを調べる</vt:lpstr>
      <vt:lpstr>A が C のMAC アドレスを調べる</vt:lpstr>
      <vt:lpstr>A が C のMAC アドレスを調べる</vt:lpstr>
      <vt:lpstr>A が C のMAC アドレスを調べる</vt:lpstr>
      <vt:lpstr>A が C のMAC アドレスを調べる</vt:lpstr>
      <vt:lpstr>A が C のMAC アドレスを調べる</vt:lpstr>
      <vt:lpstr>A が C のMAC アドレスを調べる</vt:lpstr>
      <vt:lpstr>A が C のMAC アドレスを調べる</vt:lpstr>
      <vt:lpstr>A が C のMAC アドレスを調べる</vt:lpstr>
      <vt:lpstr>A が C のMAC アドレスを調べる</vt:lpstr>
      <vt:lpstr>A が C のMAC アドレスを調べる</vt:lpstr>
      <vt:lpstr>A が C のMAC アドレスを調べる</vt:lpstr>
      <vt:lpstr>EP ネットワークのお話 ～ インターネットにつながるまで ～</vt:lpstr>
      <vt:lpstr>EP ネットワーク階層構造(物理的)</vt:lpstr>
      <vt:lpstr>EP ネットワーク階層構造(論理的)</vt:lpstr>
      <vt:lpstr>ネットワークパラメタの取得</vt:lpstr>
      <vt:lpstr>インターネットにつながるまで</vt:lpstr>
      <vt:lpstr>インターネットにつながるまで</vt:lpstr>
      <vt:lpstr>インターネットにつながるまで</vt:lpstr>
      <vt:lpstr>インターネットにつながるまで</vt:lpstr>
      <vt:lpstr>インターネットにつながるまで</vt:lpstr>
      <vt:lpstr>ネットワークに つながらない！！ そんなとき  (EP ネットワーク 編)</vt:lpstr>
      <vt:lpstr>ネットワークに つながらなくなったら・・・</vt:lpstr>
      <vt:lpstr>調べる順番(あくまで一例)</vt:lpstr>
      <vt:lpstr>1. トラブルの範囲を確認</vt:lpstr>
      <vt:lpstr>2. 自分のネットワーク環境の確認</vt:lpstr>
      <vt:lpstr>3. lemon に ping</vt:lpstr>
      <vt:lpstr>3. lemon に ping (2)</vt:lpstr>
      <vt:lpstr>DHCP からの取得情報~ (windows) </vt:lpstr>
      <vt:lpstr>4. ringo に ping</vt:lpstr>
      <vt:lpstr>3. ringo に ping (2)</vt:lpstr>
      <vt:lpstr>まとめ</vt:lpstr>
      <vt:lpstr>参考資料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Lemon のお仕事</dc:title>
  <dc:creator>kondou</dc:creator>
  <cp:lastModifiedBy>kondou</cp:lastModifiedBy>
  <cp:revision>157</cp:revision>
  <dcterms:created xsi:type="dcterms:W3CDTF">2009-10-25T14:25:46Z</dcterms:created>
  <dcterms:modified xsi:type="dcterms:W3CDTF">2010-09-03T09:01:52Z</dcterms:modified>
</cp:coreProperties>
</file>