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76" r:id="rId9"/>
    <p:sldId id="264" r:id="rId10"/>
    <p:sldId id="265" r:id="rId11"/>
    <p:sldId id="286" r:id="rId12"/>
    <p:sldId id="272" r:id="rId13"/>
    <p:sldId id="271" r:id="rId14"/>
    <p:sldId id="285" r:id="rId15"/>
    <p:sldId id="266" r:id="rId16"/>
    <p:sldId id="275" r:id="rId17"/>
    <p:sldId id="267" r:id="rId18"/>
    <p:sldId id="270" r:id="rId19"/>
    <p:sldId id="274" r:id="rId20"/>
    <p:sldId id="279" r:id="rId21"/>
    <p:sldId id="281" r:id="rId22"/>
    <p:sldId id="283" r:id="rId23"/>
    <p:sldId id="284" r:id="rId24"/>
    <p:sldId id="278" r:id="rId25"/>
    <p:sldId id="277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DF25D"/>
    <a:srgbClr val="ACF4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layout>
        <c:manualLayout>
          <c:xMode val="edge"/>
          <c:yMode val="edge"/>
          <c:x val="0.29995764973352218"/>
          <c:y val="3.8427979309957831E-2"/>
        </c:manualLayout>
      </c:layout>
    </c:title>
    <c:plotArea>
      <c:layout>
        <c:manualLayout>
          <c:layoutTarget val="inner"/>
          <c:xMode val="edge"/>
          <c:yMode val="edge"/>
          <c:x val="0.23504131261829106"/>
          <c:y val="0.10971177932871644"/>
          <c:w val="0.58917664060621744"/>
          <c:h val="0.84573116627212785"/>
        </c:manualLayout>
      </c:layout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エディタ利用状況</c:v>
                </c:pt>
              </c:strCache>
            </c:strRef>
          </c:tx>
          <c:cat>
            <c:strRef>
              <c:f>'Sheet1'!$A$2:$A$4</c:f>
              <c:strCache>
                <c:ptCount val="3"/>
                <c:pt idx="0">
                  <c:v>emacs</c:v>
                </c:pt>
                <c:pt idx="1">
                  <c:v>vi</c:v>
                </c:pt>
                <c:pt idx="2">
                  <c:v>nano</c:v>
                </c:pt>
              </c:strCache>
            </c:strRef>
          </c:cat>
          <c:val>
            <c:numRef>
              <c:f>'Sheet1'!$B$2:$B$4</c:f>
              <c:numCache>
                <c:formatCode>General</c:formatCode>
                <c:ptCount val="3"/>
                <c:pt idx="0">
                  <c:v>90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0.38095</cdr:x>
      <cdr:y>0.56667</cdr:y>
    </cdr:from>
    <cdr:to>
      <cdr:x>0.74697</cdr:x>
      <cdr:y>0.9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714512" y="2428892"/>
          <a:ext cx="1647276" cy="1428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3600" u="sng" dirty="0" err="1" smtClean="0"/>
            <a:t>emacs</a:t>
          </a:r>
          <a:endParaRPr lang="en-US" altLang="ja-JP" sz="3600" u="sng" dirty="0" smtClean="0"/>
        </a:p>
        <a:p xmlns:a="http://schemas.openxmlformats.org/drawingml/2006/main">
          <a:r>
            <a:rPr lang="en-US" altLang="ja-JP" sz="2800" u="sng" dirty="0" smtClean="0"/>
            <a:t>(</a:t>
          </a:r>
          <a:r>
            <a:rPr lang="ja-JP" altLang="en-US" sz="2800" u="sng" dirty="0" smtClean="0"/>
            <a:t>大勢</a:t>
          </a:r>
          <a:r>
            <a:rPr lang="en-US" altLang="ja-JP" sz="2800" u="sng" dirty="0" smtClean="0"/>
            <a:t>)</a:t>
          </a:r>
          <a:endParaRPr lang="ja-JP" altLang="en-US" sz="2800" u="sng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8F31E-97AC-4177-A722-15BEF4EFA452}" type="datetimeFigureOut">
              <a:rPr kumimoji="1" lang="ja-JP" altLang="en-US" smtClean="0"/>
              <a:pPr/>
              <a:t>2010/2/5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8786-ECB5-4BE1-BA97-F6057A3300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ja-JP" sz="8000" dirty="0" smtClean="0"/>
              <a:t>Viva !!  </a:t>
            </a:r>
            <a:r>
              <a:rPr lang="en-US" altLang="ja-JP" sz="8000" dirty="0"/>
              <a:t>v</a:t>
            </a:r>
            <a:r>
              <a:rPr lang="en-US" altLang="ja-JP" sz="8000" dirty="0" smtClean="0"/>
              <a:t>i  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28662" y="3886200"/>
            <a:ext cx="6843738" cy="1752600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北海道大学大学院 理学院宇宙理学専攻</a:t>
            </a:r>
            <a:endParaRPr kumimoji="1" lang="en-US" altLang="ja-JP" dirty="0" smtClean="0"/>
          </a:p>
          <a:p>
            <a:r>
              <a:rPr lang="ja-JP" altLang="en-US" dirty="0"/>
              <a:t>宇宙惑星</a:t>
            </a:r>
            <a:r>
              <a:rPr lang="ja-JP" altLang="en-US" dirty="0" smtClean="0"/>
              <a:t>グループ 修士 </a:t>
            </a:r>
            <a:r>
              <a:rPr lang="en-US" altLang="ja-JP" dirty="0" smtClean="0"/>
              <a:t>1</a:t>
            </a:r>
            <a:r>
              <a:rPr lang="ja-JP" altLang="en-US" dirty="0" smtClean="0"/>
              <a:t> 年</a:t>
            </a:r>
            <a:endParaRPr lang="en-US" altLang="ja-JP" dirty="0" smtClean="0"/>
          </a:p>
          <a:p>
            <a:r>
              <a:rPr kumimoji="1" lang="ja-JP" altLang="en-US" dirty="0" smtClean="0"/>
              <a:t>近藤 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r>
              <a:rPr lang="en-US" altLang="ja-JP" dirty="0" smtClean="0"/>
              <a:t>vim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Vi </a:t>
            </a:r>
            <a:r>
              <a:rPr kumimoji="1" lang="en-US" altLang="ja-JP" dirty="0" err="1" smtClean="0"/>
              <a:t>IMprove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の略称，</a:t>
            </a:r>
            <a:r>
              <a:rPr kumimoji="1" lang="en-US" altLang="ja-JP" dirty="0" smtClean="0"/>
              <a:t>vi </a:t>
            </a:r>
            <a:r>
              <a:rPr kumimoji="1" lang="ja-JP" altLang="en-US" dirty="0" smtClean="0"/>
              <a:t>のクローン</a:t>
            </a:r>
            <a:endParaRPr kumimoji="1" lang="en-US" altLang="ja-JP" dirty="0" smtClean="0"/>
          </a:p>
          <a:p>
            <a:r>
              <a:rPr lang="en-US" altLang="ja-JP" dirty="0" smtClean="0"/>
              <a:t>v</a:t>
            </a:r>
            <a:r>
              <a:rPr kumimoji="1" lang="en-US" altLang="ja-JP" dirty="0" smtClean="0"/>
              <a:t>i </a:t>
            </a:r>
            <a:r>
              <a:rPr kumimoji="1" lang="ja-JP" altLang="en-US" dirty="0" smtClean="0"/>
              <a:t>というと </a:t>
            </a:r>
            <a:r>
              <a:rPr kumimoji="1" lang="en-US" altLang="ja-JP" dirty="0" smtClean="0"/>
              <a:t>vim </a:t>
            </a:r>
            <a:r>
              <a:rPr kumimoji="1" lang="ja-JP" altLang="en-US" dirty="0" smtClean="0"/>
              <a:t>を指すことが多い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Dennou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サーバから </a:t>
            </a:r>
            <a:r>
              <a:rPr kumimoji="1" lang="en-US" altLang="ja-JP" dirty="0" err="1" smtClean="0"/>
              <a:t>debian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をインストールすると </a:t>
            </a:r>
            <a:r>
              <a:rPr kumimoji="1" lang="en-US" altLang="ja-JP" dirty="0" smtClean="0"/>
              <a:t>vim </a:t>
            </a:r>
            <a:r>
              <a:rPr kumimoji="1" lang="ja-JP" altLang="en-US" dirty="0" smtClean="0"/>
              <a:t>が入る</a:t>
            </a:r>
            <a:endParaRPr kumimoji="1" lang="en-US" altLang="ja-JP" dirty="0" smtClean="0"/>
          </a:p>
          <a:p>
            <a:r>
              <a:rPr lang="ja-JP" altLang="en-US" dirty="0" smtClean="0"/>
              <a:t>基本的には </a:t>
            </a:r>
            <a:r>
              <a:rPr lang="en-US" altLang="ja-JP" dirty="0" smtClean="0"/>
              <a:t>vi </a:t>
            </a:r>
            <a:r>
              <a:rPr lang="ja-JP" altLang="en-US" dirty="0" smtClean="0"/>
              <a:t>と操作は同じ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vi </a:t>
            </a:r>
            <a:r>
              <a:rPr lang="ja-JP" altLang="en-US" dirty="0" smtClean="0"/>
              <a:t>よりも高機能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設定により操作を直観的にできる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現在進行形で開発が行われている</a:t>
            </a:r>
            <a:endParaRPr kumimoji="1" lang="ja-JP" altLang="en-US" dirty="0"/>
          </a:p>
        </p:txBody>
      </p:sp>
      <p:pic>
        <p:nvPicPr>
          <p:cNvPr id="1026" name="Picture 2" descr="C:\Users\kondou\myfile\pplab\seminor\EPnetFaN\vi\viv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8490" y="3614755"/>
            <a:ext cx="2109790" cy="2786299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6786578" y="6429396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http://iccf-holland.org/click5.html </a:t>
            </a:r>
            <a:endParaRPr kumimoji="1" lang="ja-JP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Dennou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サーバから </a:t>
            </a:r>
            <a:r>
              <a:rPr kumimoji="1" lang="en-US" altLang="ja-JP" dirty="0" err="1" smtClean="0"/>
              <a:t>debian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をインストールした場合の </a:t>
            </a:r>
            <a:r>
              <a:rPr kumimoji="1" lang="en-US" altLang="ja-JP" dirty="0" smtClean="0"/>
              <a:t>vim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714488"/>
            <a:ext cx="8686800" cy="2857520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ある程度 </a:t>
            </a:r>
            <a:r>
              <a:rPr lang="en-US" altLang="ja-JP" sz="2800" dirty="0" smtClean="0"/>
              <a:t>vi </a:t>
            </a:r>
            <a:r>
              <a:rPr lang="ja-JP" altLang="en-US" sz="2800" dirty="0" smtClean="0"/>
              <a:t>と互換性が保たれている状態</a:t>
            </a:r>
          </a:p>
          <a:p>
            <a:pPr lvl="1"/>
            <a:r>
              <a:rPr lang="ja-JP" altLang="en-US" sz="2400" dirty="0" smtClean="0"/>
              <a:t>編集モードでカーソルキーが使えない</a:t>
            </a:r>
            <a:endParaRPr lang="en-US" altLang="ja-JP" sz="2400" dirty="0" smtClean="0"/>
          </a:p>
          <a:p>
            <a:pPr lvl="1"/>
            <a:r>
              <a:rPr kumimoji="1" lang="ja-JP" altLang="en-US" sz="2400" dirty="0" smtClean="0"/>
              <a:t>編集モードでバックスペースが使えない</a:t>
            </a:r>
            <a:endParaRPr kumimoji="1" lang="en-US" altLang="ja-JP" sz="2400" dirty="0" smtClean="0"/>
          </a:p>
          <a:p>
            <a:pPr lvl="1"/>
            <a:r>
              <a:rPr kumimoji="1" lang="ja-JP" altLang="en-US" sz="2400" dirty="0" smtClean="0"/>
              <a:t>挿入モードとコマンドモードの区別がつかない</a:t>
            </a:r>
            <a:endParaRPr kumimoji="1" lang="en-US" altLang="ja-JP" sz="2400" dirty="0" smtClean="0"/>
          </a:p>
          <a:p>
            <a:pPr lvl="1"/>
            <a:r>
              <a:rPr lang="ja-JP" altLang="en-US" sz="2400" dirty="0" smtClean="0"/>
              <a:t>一部のコマンドは画面に表示されない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などなど・・・</a:t>
            </a:r>
            <a:endParaRPr lang="en-US" altLang="ja-JP" sz="2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4842229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なかなか使いにくい</a:t>
            </a:r>
            <a:r>
              <a:rPr kumimoji="1" lang="ja-JP" altLang="en-US" sz="4000" dirty="0" smtClean="0"/>
              <a:t>！！</a:t>
            </a:r>
            <a:endParaRPr kumimoji="1" lang="en-US" altLang="ja-JP" sz="4000" dirty="0" smtClean="0"/>
          </a:p>
          <a:p>
            <a:pPr algn="ctr"/>
            <a:r>
              <a:rPr lang="en-US" altLang="ja-JP" sz="2000" dirty="0" smtClean="0"/>
              <a:t>(</a:t>
            </a:r>
            <a:r>
              <a:rPr lang="ja-JP" altLang="en-US" sz="2000" dirty="0" smtClean="0"/>
              <a:t>それがいいという人もいるけど・・・</a:t>
            </a:r>
            <a:r>
              <a:rPr lang="en-US" altLang="ja-JP" sz="2000" dirty="0" smtClean="0"/>
              <a:t>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2976" y="5935824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すべて設定により修正できる！！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コマンドモードと挿入モード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作業目的に応じ</a:t>
            </a:r>
            <a:r>
              <a:rPr lang="ja-JP" altLang="en-US" dirty="0" smtClean="0"/>
              <a:t>たモード</a:t>
            </a:r>
            <a:endParaRPr lang="en-US" altLang="ja-JP" dirty="0" smtClean="0"/>
          </a:p>
          <a:p>
            <a:pPr lvl="1"/>
            <a:r>
              <a:rPr kumimoji="1" lang="ja-JP" altLang="en-US" b="1" dirty="0" smtClean="0"/>
              <a:t>「コマンドモード」  </a:t>
            </a:r>
            <a:r>
              <a:rPr kumimoji="1" lang="en-US" altLang="ja-JP" b="1" dirty="0" smtClean="0"/>
              <a:t>: </a:t>
            </a:r>
            <a:r>
              <a:rPr lang="ja-JP" altLang="en-US" dirty="0" smtClean="0"/>
              <a:t>文字の編集命令</a:t>
            </a:r>
            <a:endParaRPr lang="en-US" altLang="ja-JP" dirty="0" smtClean="0"/>
          </a:p>
          <a:p>
            <a:pPr lvl="1"/>
            <a:r>
              <a:rPr kumimoji="1" lang="ja-JP" altLang="en-US" b="1" dirty="0" smtClean="0"/>
              <a:t>「</a:t>
            </a:r>
            <a:r>
              <a:rPr lang="ja-JP" altLang="en-US" b="1" dirty="0" smtClean="0"/>
              <a:t>挿入</a:t>
            </a:r>
            <a:r>
              <a:rPr kumimoji="1" lang="ja-JP" altLang="en-US" b="1" dirty="0" smtClean="0"/>
              <a:t>モード」</a:t>
            </a:r>
            <a:r>
              <a:rPr lang="ja-JP" altLang="en-US" dirty="0" smtClean="0"/>
              <a:t> </a:t>
            </a:r>
            <a:r>
              <a:rPr lang="en-US" altLang="ja-JP" dirty="0" smtClean="0"/>
              <a:t>:</a:t>
            </a:r>
            <a:r>
              <a:rPr lang="ja-JP" altLang="en-US" dirty="0" smtClean="0"/>
              <a:t> 文字の入力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</a:t>
            </a:r>
            <a:r>
              <a:rPr lang="ja-JP" altLang="en-US" dirty="0" smtClean="0"/>
              <a:t>コマンドモードをさらに</a:t>
            </a:r>
            <a:r>
              <a:rPr lang="ja-JP" altLang="en-US" b="1" dirty="0" smtClean="0"/>
              <a:t>「</a:t>
            </a:r>
            <a:r>
              <a:rPr lang="en-US" altLang="ja-JP" b="1" dirty="0" smtClean="0"/>
              <a:t>ex</a:t>
            </a:r>
            <a:r>
              <a:rPr lang="ja-JP" altLang="en-US" b="1" dirty="0" smtClean="0"/>
              <a:t>モード 」</a:t>
            </a:r>
            <a:r>
              <a:rPr lang="ja-JP" altLang="en-US" dirty="0" smtClean="0"/>
              <a:t>と</a:t>
            </a:r>
            <a:r>
              <a:rPr lang="ja-JP" altLang="en-US" b="1" dirty="0" smtClean="0"/>
              <a:t>「コマンドモード」</a:t>
            </a:r>
            <a:r>
              <a:rPr lang="ja-JP" altLang="en-US" dirty="0" smtClean="0"/>
              <a:t>と分ける場合も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v</a:t>
            </a:r>
            <a:r>
              <a:rPr kumimoji="1" lang="en-US" altLang="ja-JP" dirty="0" smtClean="0"/>
              <a:t>i </a:t>
            </a:r>
            <a:r>
              <a:rPr kumimoji="1" lang="ja-JP" altLang="en-US" dirty="0" smtClean="0"/>
              <a:t>を起動するとコマンドモードの状態で立ち上がる</a:t>
            </a:r>
            <a:endParaRPr kumimoji="1" lang="en-US" altLang="ja-JP" dirty="0" smtClean="0"/>
          </a:p>
          <a:p>
            <a:r>
              <a:rPr lang="ja-JP" altLang="en-US" dirty="0" smtClean="0"/>
              <a:t>コマンドモードと挿入モードの間を行き来しながらファイル操作をする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コマンドモードと挿入モード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214282" y="1500174"/>
            <a:ext cx="8715436" cy="4286280"/>
            <a:chOff x="214282" y="1714488"/>
            <a:chExt cx="8715436" cy="4286280"/>
          </a:xfrm>
        </p:grpSpPr>
        <p:sp>
          <p:nvSpPr>
            <p:cNvPr id="10" name="角丸四角形吹き出し 9"/>
            <p:cNvSpPr/>
            <p:nvPr/>
          </p:nvSpPr>
          <p:spPr>
            <a:xfrm>
              <a:off x="214282" y="3143248"/>
              <a:ext cx="2000264" cy="1285884"/>
            </a:xfrm>
            <a:prstGeom prst="wedgeRoundRectCallout">
              <a:avLst>
                <a:gd name="adj1" fmla="val 117662"/>
                <a:gd name="adj2" fmla="val -12304"/>
                <a:gd name="adj3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 smtClean="0">
                  <a:solidFill>
                    <a:schemeClr val="tx1"/>
                  </a:solidFill>
                </a:rPr>
                <a:t>a, </a:t>
              </a:r>
              <a:r>
                <a:rPr lang="en-US" altLang="ja-JP" sz="3600" b="1" dirty="0" err="1" smtClean="0">
                  <a:solidFill>
                    <a:schemeClr val="tx1"/>
                  </a:solidFill>
                </a:rPr>
                <a:t>i</a:t>
              </a:r>
              <a:r>
                <a:rPr lang="en-US" altLang="ja-JP" sz="3600" b="1" dirty="0" smtClean="0">
                  <a:solidFill>
                    <a:schemeClr val="tx1"/>
                  </a:solidFill>
                </a:rPr>
                <a:t>, o</a:t>
              </a:r>
            </a:p>
            <a:p>
              <a:pPr algn="ctr"/>
              <a:r>
                <a:rPr lang="en-US" altLang="ja-JP" sz="3600" b="1" dirty="0" smtClean="0">
                  <a:solidFill>
                    <a:schemeClr val="tx1"/>
                  </a:solidFill>
                </a:rPr>
                <a:t>A, I, O</a:t>
              </a:r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1643042" y="1714488"/>
              <a:ext cx="7286676" cy="4286280"/>
              <a:chOff x="1643042" y="1714488"/>
              <a:chExt cx="7286676" cy="4286280"/>
            </a:xfrm>
          </p:grpSpPr>
          <p:sp>
            <p:nvSpPr>
              <p:cNvPr id="6" name="角丸四角形 5"/>
              <p:cNvSpPr/>
              <p:nvPr/>
            </p:nvSpPr>
            <p:spPr>
              <a:xfrm>
                <a:off x="1643042" y="1714488"/>
                <a:ext cx="6215106" cy="1214446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3600" dirty="0" smtClean="0">
                    <a:solidFill>
                      <a:srgbClr val="00B050"/>
                    </a:solidFill>
                  </a:rPr>
                  <a:t>コマンドモード </a:t>
                </a:r>
                <a:r>
                  <a:rPr kumimoji="1" lang="en-US" altLang="ja-JP" sz="3600" dirty="0" smtClean="0">
                    <a:solidFill>
                      <a:srgbClr val="00B050"/>
                    </a:solidFill>
                  </a:rPr>
                  <a:t>(ex</a:t>
                </a:r>
                <a:r>
                  <a:rPr kumimoji="1" lang="ja-JP" altLang="en-US" sz="3600" dirty="0" smtClean="0">
                    <a:solidFill>
                      <a:srgbClr val="00B050"/>
                    </a:solidFill>
                  </a:rPr>
                  <a:t> モード</a:t>
                </a:r>
                <a:r>
                  <a:rPr kumimoji="1" lang="en-US" altLang="ja-JP" sz="3600" dirty="0" smtClean="0">
                    <a:solidFill>
                      <a:srgbClr val="00B050"/>
                    </a:solidFill>
                  </a:rPr>
                  <a:t>)</a:t>
                </a:r>
                <a:endParaRPr kumimoji="1" lang="ja-JP" altLang="en-US" sz="3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7" name="角丸四角形 6"/>
              <p:cNvSpPr/>
              <p:nvPr/>
            </p:nvSpPr>
            <p:spPr>
              <a:xfrm>
                <a:off x="1643042" y="4786322"/>
                <a:ext cx="6215106" cy="1214446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3600" dirty="0" smtClean="0">
                    <a:solidFill>
                      <a:srgbClr val="00B050"/>
                    </a:solidFill>
                  </a:rPr>
                  <a:t>挿入モード</a:t>
                </a:r>
                <a:endParaRPr kumimoji="1" lang="ja-JP" altLang="en-US" sz="36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8" name="下矢印 7"/>
              <p:cNvSpPr/>
              <p:nvPr/>
            </p:nvSpPr>
            <p:spPr>
              <a:xfrm>
                <a:off x="3571868" y="3143248"/>
                <a:ext cx="642942" cy="1428760"/>
              </a:xfrm>
              <a:prstGeom prst="downArrow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9" name="下矢印 8"/>
              <p:cNvSpPr/>
              <p:nvPr/>
            </p:nvSpPr>
            <p:spPr>
              <a:xfrm rot="10800000">
                <a:off x="5143505" y="3143247"/>
                <a:ext cx="642942" cy="1428760"/>
              </a:xfrm>
              <a:prstGeom prst="downArrow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" name="角丸四角形吹き出し 10"/>
              <p:cNvSpPr/>
              <p:nvPr/>
            </p:nvSpPr>
            <p:spPr>
              <a:xfrm>
                <a:off x="6929454" y="3143248"/>
                <a:ext cx="2000264" cy="1143008"/>
              </a:xfrm>
              <a:prstGeom prst="wedgeRoundRectCallout">
                <a:avLst>
                  <a:gd name="adj1" fmla="val -105194"/>
                  <a:gd name="adj2" fmla="val 24733"/>
                  <a:gd name="adj3" fmla="val 16667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3600" b="1" dirty="0" smtClean="0">
                    <a:solidFill>
                      <a:schemeClr val="tx1"/>
                    </a:solidFill>
                  </a:rPr>
                  <a:t>Esc </a:t>
                </a:r>
                <a:r>
                  <a:rPr lang="ja-JP" altLang="en-US" sz="3600" b="1" dirty="0" smtClean="0">
                    <a:solidFill>
                      <a:schemeClr val="tx1"/>
                    </a:solidFill>
                  </a:rPr>
                  <a:t>キー</a:t>
                </a:r>
                <a:endParaRPr lang="en-US" altLang="ja-JP" sz="3600" b="1" dirty="0" smtClean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2" name="テキスト ボックス 11"/>
          <p:cNvSpPr txBox="1"/>
          <p:nvPr/>
        </p:nvSpPr>
        <p:spPr>
          <a:xfrm>
            <a:off x="714348" y="5929330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わかんなくなったら </a:t>
            </a:r>
            <a:r>
              <a:rPr kumimoji="1" lang="en-US" altLang="ja-JP" sz="4800" dirty="0" smtClean="0">
                <a:solidFill>
                  <a:srgbClr val="FF0000"/>
                </a:solidFill>
              </a:rPr>
              <a:t>[Esc] 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キー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基本的なコマンド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472" y="1714488"/>
          <a:ext cx="7715304" cy="404995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857652"/>
                <a:gridCol w="3857652"/>
              </a:tblGrid>
              <a:tr h="4833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コマンド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解説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59705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w (!)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ファイルの保存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! </a:t>
                      </a:r>
                      <a:r>
                        <a:rPr kumimoji="1" lang="ja-JP" altLang="en-US" dirty="0" smtClean="0"/>
                        <a:t>をつけると強制保存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9705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q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(!)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終了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! </a:t>
                      </a:r>
                      <a:r>
                        <a:rPr kumimoji="1" lang="ja-JP" altLang="en-US" dirty="0" smtClean="0"/>
                        <a:t>をつけると強制終了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287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w  </a:t>
                      </a:r>
                      <a:r>
                        <a:rPr kumimoji="1" lang="en-US" altLang="ja-JP" dirty="0" err="1" smtClean="0"/>
                        <a:t>fileneme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別名で保存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287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[Esc]</a:t>
                      </a:r>
                      <a:r>
                        <a:rPr kumimoji="1" lang="en-US" altLang="ja-JP" baseline="0" dirty="0" smtClean="0"/>
                        <a:t> 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コマンドモードへ移行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97115"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i</a:t>
                      </a:r>
                      <a:r>
                        <a:rPr kumimoji="1" lang="en-US" altLang="ja-JP" dirty="0" smtClean="0"/>
                        <a:t>, I, a, A, o, O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挿入モードに移動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97115"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 x, </a:t>
                      </a:r>
                      <a:r>
                        <a:rPr kumimoji="1" lang="en-US" altLang="ja-JP" baseline="0" dirty="0" err="1" smtClean="0"/>
                        <a:t>dd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一文字</a:t>
                      </a:r>
                      <a:r>
                        <a:rPr kumimoji="1" lang="en-US" altLang="ja-JP" dirty="0" smtClean="0"/>
                        <a:t>, </a:t>
                      </a:r>
                      <a:r>
                        <a:rPr kumimoji="1" lang="ja-JP" altLang="en-US" dirty="0" smtClean="0"/>
                        <a:t>一行削除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42976" y="5929330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これさえ知っときゃ </a:t>
            </a:r>
            <a:r>
              <a:rPr kumimoji="1" lang="en-US" altLang="ja-JP" sz="2800" b="1" dirty="0" smtClean="0"/>
              <a:t>vi </a:t>
            </a:r>
            <a:r>
              <a:rPr kumimoji="1" lang="ja-JP" altLang="en-US" sz="2800" b="1" dirty="0" smtClean="0"/>
              <a:t>は何とかなる！！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便利な</a:t>
            </a:r>
            <a:r>
              <a:rPr kumimoji="1" lang="ja-JP" altLang="en-US" dirty="0" smtClean="0"/>
              <a:t>コマンド～その１</a:t>
            </a:r>
            <a:endParaRPr kumimoji="1" lang="ja-JP" altLang="en-US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571472" y="1500172"/>
          <a:ext cx="3714776" cy="5000662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857388"/>
                <a:gridCol w="1857388"/>
              </a:tblGrid>
              <a:tr h="7339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コマンド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解説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3181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set 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行番号の表示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3181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set </a:t>
                      </a:r>
                      <a:r>
                        <a:rPr kumimoji="1" lang="en-US" altLang="ja-JP" dirty="0" err="1" smtClean="0"/>
                        <a:t>showmode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挿入モードの  表示がされる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3181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set  </a:t>
                      </a:r>
                      <a:r>
                        <a:rPr kumimoji="1" lang="en-US" altLang="ja-JP" dirty="0" err="1" smtClean="0"/>
                        <a:t>autoindent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インデントを自動で下げてくれる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3181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set backup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バックアップの自動生成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93945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:sp (</a:t>
                      </a:r>
                      <a:r>
                        <a:rPr kumimoji="1" lang="en-US" altLang="ja-JP" dirty="0" err="1" smtClean="0"/>
                        <a:t>vs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ウィンドウを垂直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水平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 方向に分割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4500562" y="1490654"/>
          <a:ext cx="4429156" cy="497207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214578"/>
                <a:gridCol w="2214578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コマンド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解説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n1,n2 co n3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n1</a:t>
                      </a:r>
                      <a:r>
                        <a:rPr kumimoji="1" lang="ja-JP" altLang="en-US" dirty="0" smtClean="0"/>
                        <a:t> 行から </a:t>
                      </a:r>
                      <a:r>
                        <a:rPr kumimoji="1" lang="en-US" altLang="ja-JP" dirty="0" smtClean="0"/>
                        <a:t>n2</a:t>
                      </a:r>
                      <a:r>
                        <a:rPr kumimoji="1" lang="ja-JP" altLang="en-US" dirty="0" smtClean="0"/>
                        <a:t> 行までを </a:t>
                      </a:r>
                      <a:r>
                        <a:rPr kumimoji="1" lang="en-US" altLang="ja-JP" dirty="0" smtClean="0"/>
                        <a:t>n3</a:t>
                      </a:r>
                      <a:r>
                        <a:rPr kumimoji="1" lang="ja-JP" altLang="en-US" dirty="0" smtClean="0"/>
                        <a:t>　行の下にコピー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n1,n2</a:t>
                      </a:r>
                      <a:r>
                        <a:rPr kumimoji="1" lang="en-US" altLang="ja-JP" baseline="0" dirty="0" smtClean="0"/>
                        <a:t> m n3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n1</a:t>
                      </a:r>
                      <a:r>
                        <a:rPr kumimoji="1" lang="ja-JP" altLang="en-US" dirty="0" smtClean="0"/>
                        <a:t> 行から </a:t>
                      </a:r>
                      <a:r>
                        <a:rPr kumimoji="1" lang="en-US" altLang="ja-JP" dirty="0" smtClean="0"/>
                        <a:t>n2</a:t>
                      </a:r>
                      <a:r>
                        <a:rPr kumimoji="1" lang="ja-JP" altLang="en-US" dirty="0" smtClean="0"/>
                        <a:t> 行までを切り取り </a:t>
                      </a:r>
                      <a:r>
                        <a:rPr kumimoji="1" lang="en-US" altLang="ja-JP" dirty="0" smtClean="0"/>
                        <a:t>n3</a:t>
                      </a:r>
                      <a:r>
                        <a:rPr kumimoji="1" lang="ja-JP" altLang="en-US" dirty="0" smtClean="0"/>
                        <a:t> 行の下に張る</a:t>
                      </a:r>
                    </a:p>
                  </a:txBody>
                  <a:tcPr anchor="ctr"/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n1,</a:t>
                      </a:r>
                      <a:r>
                        <a:rPr kumimoji="1" lang="en-US" altLang="ja-JP" baseline="0" dirty="0" smtClean="0"/>
                        <a:t> n2 d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n1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ja-JP" altLang="en-US" dirty="0" smtClean="0"/>
                        <a:t>行から </a:t>
                      </a:r>
                      <a:r>
                        <a:rPr kumimoji="1" lang="en-US" altLang="ja-JP" dirty="0" smtClean="0"/>
                        <a:t>n2</a:t>
                      </a:r>
                      <a:r>
                        <a:rPr kumimoji="1" lang="ja-JP" altLang="en-US" dirty="0" smtClean="0"/>
                        <a:t> 行までを削除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: shell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一時的に </a:t>
                      </a:r>
                      <a:r>
                        <a:rPr kumimoji="1" lang="en-US" altLang="ja-JP" dirty="0" smtClean="0"/>
                        <a:t>shell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ja-JP" altLang="en-US" baseline="0" dirty="0" smtClean="0"/>
                        <a:t>を立ち上げる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/</a:t>
                      </a:r>
                      <a:r>
                        <a:rPr kumimoji="1" lang="ja-JP" altLang="en-US" dirty="0" smtClean="0"/>
                        <a:t>文字列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文字列の検索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便利なコマンド～</a:t>
            </a:r>
            <a:r>
              <a:rPr lang="ja-JP" altLang="en-US" dirty="0" smtClean="0"/>
              <a:t>その２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71472" y="1500907"/>
          <a:ext cx="3857652" cy="514280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928826"/>
                <a:gridCol w="1928826"/>
              </a:tblGrid>
              <a:tr h="7444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コマンド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解説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43697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yy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カーソルのある行の列をコピー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4369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p ,P</a:t>
                      </a:r>
                      <a:r>
                        <a:rPr kumimoji="1" lang="en-US" altLang="ja-JP" baseline="0" dirty="0" smtClean="0"/>
                        <a:t> 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カーソルのある行の下</a:t>
                      </a:r>
                      <a:r>
                        <a:rPr kumimoji="1" lang="en-US" altLang="ja-JP" dirty="0" smtClean="0"/>
                        <a:t>(p)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ja-JP" altLang="en-US" baseline="0" dirty="0" err="1" smtClean="0"/>
                        <a:t>，</a:t>
                      </a:r>
                      <a:r>
                        <a:rPr kumimoji="1" lang="ja-JP" altLang="en-US" baseline="0" dirty="0" smtClean="0"/>
                        <a:t>上</a:t>
                      </a:r>
                      <a:r>
                        <a:rPr kumimoji="1" lang="en-US" altLang="ja-JP" baseline="0" dirty="0" smtClean="0"/>
                        <a:t>(P) </a:t>
                      </a:r>
                      <a:r>
                        <a:rPr kumimoji="1" lang="ja-JP" altLang="en-US" baseline="0" dirty="0" smtClean="0"/>
                        <a:t>の行に張り付け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43697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dd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カーソルのある行を削除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4369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つ前の編集を取りけす</a:t>
                      </a:r>
                      <a:r>
                        <a:rPr kumimoji="1" lang="en-US" altLang="ja-JP" dirty="0" smtClean="0"/>
                        <a:t>(undo)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95287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num + G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num </a:t>
                      </a:r>
                      <a:r>
                        <a:rPr kumimoji="1" lang="ja-JP" altLang="en-US" dirty="0" smtClean="0"/>
                        <a:t> の行にジャンプ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4786314" y="1500907"/>
          <a:ext cx="4143404" cy="50721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071702"/>
                <a:gridCol w="2071702"/>
              </a:tblGrid>
              <a:tr h="7444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コマンド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解説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4369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</a:t>
                      </a:r>
                      <a:r>
                        <a:rPr kumimoji="1" lang="en-US" altLang="ja-JP" baseline="0" dirty="0" smtClean="0"/>
                        <a:t> (</a:t>
                      </a:r>
                      <a:r>
                        <a:rPr kumimoji="1" lang="ja-JP" altLang="en-US" baseline="0" dirty="0" smtClean="0"/>
                        <a:t>ピリオド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つ前の作業を繰り返す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4369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num + . (</a:t>
                      </a:r>
                      <a:r>
                        <a:rPr kumimoji="1" lang="ja-JP" altLang="en-US" dirty="0" smtClean="0"/>
                        <a:t>ピリオド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つ前の作業を </a:t>
                      </a:r>
                      <a:r>
                        <a:rPr kumimoji="1" lang="en-US" altLang="ja-JP" dirty="0" smtClean="0"/>
                        <a:t>num </a:t>
                      </a:r>
                      <a:r>
                        <a:rPr kumimoji="1" lang="ja-JP" altLang="en-US" dirty="0" smtClean="0"/>
                        <a:t>回繰り返す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43697"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err="1" smtClean="0"/>
                        <a:t>dw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一単語削除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843697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yw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一単語コピー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95287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ZZ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上書き保存して終了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</a:t>
            </a:r>
            <a:r>
              <a:rPr kumimoji="1" lang="en-US" altLang="ja-JP" dirty="0" smtClean="0"/>
              <a:t>i(vim) </a:t>
            </a:r>
            <a:r>
              <a:rPr kumimoji="1" lang="ja-JP" altLang="en-US" dirty="0" smtClean="0"/>
              <a:t>の環境設定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起動するたびに毎回 </a:t>
            </a:r>
            <a:r>
              <a:rPr kumimoji="1" lang="en-US" altLang="ja-JP" dirty="0" smtClean="0"/>
              <a:t>:set </a:t>
            </a:r>
            <a:r>
              <a:rPr kumimoji="1" lang="en-US" altLang="ja-JP" dirty="0" err="1" smtClean="0"/>
              <a:t>hogehoge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として環境設定</a:t>
            </a:r>
            <a:r>
              <a:rPr kumimoji="1" lang="ja-JP" altLang="en-US" dirty="0" err="1" smtClean="0"/>
              <a:t>するの</a:t>
            </a:r>
            <a:r>
              <a:rPr kumimoji="1" lang="ja-JP" altLang="en-US" dirty="0" smtClean="0"/>
              <a:t>はめんどい！！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自分のホームディレクトリ 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exrc</a:t>
            </a:r>
            <a:r>
              <a:rPr kumimoji="1" lang="en-US" altLang="ja-JP" dirty="0" smtClean="0"/>
              <a:t> (.</a:t>
            </a:r>
            <a:r>
              <a:rPr kumimoji="1" lang="en-US" altLang="ja-JP" dirty="0" err="1" smtClean="0"/>
              <a:t>vimrc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というファイルを作れば </a:t>
            </a:r>
            <a:r>
              <a:rPr lang="en-US" altLang="ja-JP" dirty="0" smtClean="0"/>
              <a:t>vi </a:t>
            </a:r>
            <a:r>
              <a:rPr lang="ja-JP" altLang="en-US" dirty="0" smtClean="0"/>
              <a:t>の起動時に自動的にこのファイルが読み込まれる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4714884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 smtClean="0"/>
              <a:t>.</a:t>
            </a:r>
            <a:r>
              <a:rPr kumimoji="1" lang="en-US" altLang="ja-JP" sz="4400" dirty="0" err="1" smtClean="0"/>
              <a:t>exrc</a:t>
            </a:r>
            <a:r>
              <a:rPr kumimoji="1" lang="en-US" altLang="ja-JP" sz="4400" dirty="0" smtClean="0"/>
              <a:t>, .</a:t>
            </a:r>
            <a:r>
              <a:rPr kumimoji="1" lang="en-US" altLang="ja-JP" sz="4400" dirty="0" err="1" smtClean="0"/>
              <a:t>vimrc</a:t>
            </a:r>
            <a:r>
              <a:rPr kumimoji="1" lang="en-US" altLang="ja-JP" sz="4400" dirty="0" smtClean="0"/>
              <a:t> </a:t>
            </a:r>
            <a:r>
              <a:rPr kumimoji="1" lang="ja-JP" altLang="en-US" sz="4400" dirty="0" smtClean="0"/>
              <a:t>を編集して自分なり</a:t>
            </a:r>
            <a:r>
              <a:rPr kumimoji="1" lang="ja-JP" altLang="en-US" sz="4400" dirty="0" err="1" smtClean="0"/>
              <a:t>な</a:t>
            </a:r>
            <a:r>
              <a:rPr kumimoji="1" lang="ja-JP" altLang="en-US" sz="4400" dirty="0" smtClean="0"/>
              <a:t>環境をカスタマイズ</a:t>
            </a:r>
            <a:r>
              <a:rPr lang="ja-JP" altLang="en-US" sz="4400" dirty="0" smtClean="0"/>
              <a:t>できる</a:t>
            </a:r>
            <a:r>
              <a:rPr kumimoji="1" lang="ja-JP" altLang="en-US" sz="4400" dirty="0" smtClean="0"/>
              <a:t>！！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vimrc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3116"/>
            <a:ext cx="856173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テキスト ボックス 3"/>
          <p:cNvSpPr txBox="1"/>
          <p:nvPr/>
        </p:nvSpPr>
        <p:spPr>
          <a:xfrm>
            <a:off x="4500562" y="3916924"/>
            <a:ext cx="264320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コマンドを表示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2571768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/>
              <a:t>実際に </a:t>
            </a:r>
            <a:r>
              <a:rPr kumimoji="1" lang="en-US" altLang="ja-JP" sz="6600" dirty="0" smtClean="0"/>
              <a:t>vi </a:t>
            </a:r>
            <a:r>
              <a:rPr kumimoji="1" lang="ja-JP" altLang="en-US" sz="6600" dirty="0" smtClean="0"/>
              <a:t>を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操作してみよう！！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本日のお品がき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v</a:t>
            </a:r>
            <a:r>
              <a:rPr kumimoji="1" lang="en-US" altLang="ja-JP" sz="3600" dirty="0" smtClean="0"/>
              <a:t>i </a:t>
            </a:r>
            <a:r>
              <a:rPr kumimoji="1" lang="ja-JP" altLang="en-US" sz="3600" dirty="0" smtClean="0"/>
              <a:t>を語る前に・・・</a:t>
            </a:r>
            <a:endParaRPr kumimoji="1" lang="en-US" altLang="ja-JP" sz="3600" dirty="0" smtClean="0"/>
          </a:p>
          <a:p>
            <a:r>
              <a:rPr lang="en-US" altLang="ja-JP" sz="3600" dirty="0" smtClean="0"/>
              <a:t>vi </a:t>
            </a:r>
            <a:r>
              <a:rPr lang="ja-JP" altLang="en-US" sz="3600" dirty="0" smtClean="0"/>
              <a:t>とは？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コマンドモードと編集モード</a:t>
            </a:r>
            <a:endParaRPr kumimoji="1" lang="en-US" altLang="ja-JP" sz="3600" dirty="0" smtClean="0"/>
          </a:p>
          <a:p>
            <a:r>
              <a:rPr lang="en-US" altLang="ja-JP" sz="3600" dirty="0" smtClean="0"/>
              <a:t>vi </a:t>
            </a:r>
            <a:r>
              <a:rPr lang="ja-JP" altLang="en-US" sz="3600" dirty="0" smtClean="0"/>
              <a:t>の便利なコマンド</a:t>
            </a:r>
            <a:endParaRPr lang="en-US" altLang="ja-JP" sz="3600" dirty="0" smtClean="0"/>
          </a:p>
          <a:p>
            <a:r>
              <a:rPr lang="en-US" altLang="ja-JP" sz="3600" dirty="0" smtClean="0"/>
              <a:t>vi  </a:t>
            </a:r>
            <a:r>
              <a:rPr lang="ja-JP" altLang="en-US" sz="3600" dirty="0" smtClean="0"/>
              <a:t>の環境設定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こんなこともできちゃうぜ </a:t>
            </a:r>
            <a:r>
              <a:rPr kumimoji="1" lang="en-US" altLang="ja-JP" sz="3600" dirty="0" smtClean="0"/>
              <a:t>vi 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こんなこともできちゃうぞ </a:t>
            </a:r>
            <a:r>
              <a:rPr lang="en-US" altLang="ja-JP" dirty="0" smtClean="0"/>
              <a:t>vi </a:t>
            </a:r>
            <a:r>
              <a:rPr lang="ja-JP" altLang="en-US" dirty="0" smtClean="0"/>
              <a:t>～その１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4000" dirty="0" smtClean="0"/>
              <a:t>過去に削除してしまった単語や行の復元</a:t>
            </a:r>
            <a:endParaRPr kumimoji="1" lang="en-US" altLang="ja-JP" sz="4000" dirty="0" smtClean="0"/>
          </a:p>
          <a:p>
            <a:pPr lvl="1"/>
            <a:r>
              <a:rPr kumimoji="1" lang="ja-JP" altLang="en-US" dirty="0" smtClean="0"/>
              <a:t>単語や行単位で削除した場合，その内容は一時的に</a:t>
            </a:r>
            <a:r>
              <a:rPr lang="ja-JP" altLang="en-US" dirty="0" smtClean="0"/>
              <a:t>レジスタ</a:t>
            </a:r>
            <a:r>
              <a:rPr kumimoji="1" lang="ja-JP" altLang="en-US" dirty="0" smtClean="0"/>
              <a:t>に保存されている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過去 ９ 回までなら遡って復元可能！！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[“[num] p(P)] </a:t>
            </a:r>
            <a:r>
              <a:rPr kumimoji="1" lang="ja-JP" altLang="en-US" dirty="0" smtClean="0"/>
              <a:t>でカーソル位置の後ろ（前）に復元される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[:</a:t>
            </a:r>
            <a:r>
              <a:rPr kumimoji="1" lang="en-US" altLang="ja-JP" dirty="0" err="1" smtClean="0"/>
              <a:t>reg</a:t>
            </a:r>
            <a:r>
              <a:rPr kumimoji="1" lang="en-US" altLang="ja-JP" dirty="0" smtClean="0"/>
              <a:t>] </a:t>
            </a:r>
            <a:r>
              <a:rPr kumimoji="1" lang="ja-JP" altLang="en-US" dirty="0" err="1" smtClean="0"/>
              <a:t>で保</a:t>
            </a:r>
            <a:r>
              <a:rPr kumimoji="1" lang="ja-JP" altLang="en-US" dirty="0" smtClean="0"/>
              <a:t>存されている内容を確認できる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[“1pu.u.u. --- ] </a:t>
            </a:r>
            <a:r>
              <a:rPr lang="ja-JP" altLang="en-US" dirty="0" smtClean="0"/>
              <a:t>とする過去に遡って削除した内容を次々に表示してくれる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こんなこともできちゃうぞ </a:t>
            </a:r>
            <a:r>
              <a:rPr kumimoji="1" lang="en-US" altLang="ja-JP" dirty="0" smtClean="0"/>
              <a:t>vi </a:t>
            </a:r>
            <a:r>
              <a:rPr kumimoji="1" lang="ja-JP" altLang="en-US" dirty="0" smtClean="0"/>
              <a:t>～その２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71406" y="1385886"/>
            <a:ext cx="8929718" cy="5472114"/>
          </a:xfrm>
        </p:spPr>
        <p:txBody>
          <a:bodyPr>
            <a:normAutofit fontScale="92500"/>
          </a:bodyPr>
          <a:lstStyle/>
          <a:p>
            <a:r>
              <a:rPr kumimoji="1" lang="ja-JP" altLang="en-US" sz="4300" dirty="0" smtClean="0"/>
              <a:t>よく使う単語や行</a:t>
            </a:r>
            <a:r>
              <a:rPr kumimoji="1" lang="en-US" altLang="ja-JP" sz="4300" dirty="0" smtClean="0"/>
              <a:t>(</a:t>
            </a:r>
            <a:r>
              <a:rPr kumimoji="1" lang="ja-JP" altLang="en-US" sz="4300" dirty="0" smtClean="0"/>
              <a:t>複数でも</a:t>
            </a:r>
            <a:r>
              <a:rPr kumimoji="1" lang="en-US" altLang="ja-JP" sz="4300" dirty="0" smtClean="0"/>
              <a:t>OK)</a:t>
            </a:r>
            <a:r>
              <a:rPr kumimoji="1" lang="ja-JP" altLang="en-US" sz="4300" dirty="0" smtClean="0"/>
              <a:t>は</a:t>
            </a:r>
            <a:r>
              <a:rPr lang="ja-JP" altLang="en-US" sz="4300" dirty="0" smtClean="0"/>
              <a:t>レジスタ</a:t>
            </a:r>
            <a:r>
              <a:rPr kumimoji="1" lang="ja-JP" altLang="en-US" sz="4300" dirty="0" smtClean="0"/>
              <a:t>に保存して簡単に張り付けることができる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“[a-z][num]</a:t>
            </a:r>
            <a:r>
              <a:rPr kumimoji="1" lang="en-US" altLang="ja-JP" dirty="0" err="1" smtClean="0"/>
              <a:t>yy</a:t>
            </a:r>
            <a:r>
              <a:rPr kumimoji="1" lang="en-US" altLang="ja-JP" dirty="0" smtClean="0"/>
              <a:t>(or)</a:t>
            </a:r>
            <a:r>
              <a:rPr kumimoji="1" lang="en-US" altLang="ja-JP" dirty="0" err="1" smtClean="0"/>
              <a:t>dd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 </a:t>
            </a:r>
            <a:r>
              <a:rPr lang="ja-JP" altLang="en-US" dirty="0" smtClean="0"/>
              <a:t>あるいは </a:t>
            </a:r>
            <a:r>
              <a:rPr lang="en-US" altLang="ja-JP" dirty="0" smtClean="0"/>
              <a:t>“[a-z] y(or)d [num]e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と入力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[a-z] : </a:t>
            </a:r>
            <a:r>
              <a:rPr kumimoji="1" lang="ja-JP" altLang="en-US" dirty="0" smtClean="0"/>
              <a:t>バッファの名前，</a:t>
            </a:r>
            <a:r>
              <a:rPr kumimoji="1" lang="en-US" altLang="ja-JP" dirty="0" smtClean="0"/>
              <a:t>a </a:t>
            </a:r>
            <a:r>
              <a:rPr kumimoji="1" lang="ja-JP" altLang="en-US" dirty="0" smtClean="0"/>
              <a:t>から </a:t>
            </a:r>
            <a:r>
              <a:rPr kumimoji="1" lang="en-US" altLang="ja-JP" dirty="0" smtClean="0"/>
              <a:t>z</a:t>
            </a:r>
            <a:r>
              <a:rPr kumimoji="1" lang="ja-JP" altLang="en-US" dirty="0" smtClean="0"/>
              <a:t> 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指定可能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[num]: </a:t>
            </a:r>
            <a:r>
              <a:rPr kumimoji="1" lang="ja-JP" altLang="en-US" dirty="0" smtClean="0"/>
              <a:t>複数指定したいときはここに書く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y </a:t>
            </a:r>
            <a:r>
              <a:rPr lang="ja-JP" altLang="en-US" dirty="0" smtClean="0"/>
              <a:t>はバッファにコピー，</a:t>
            </a:r>
            <a:r>
              <a:rPr lang="en-US" altLang="ja-JP" dirty="0" smtClean="0"/>
              <a:t>d</a:t>
            </a:r>
            <a:r>
              <a:rPr lang="ja-JP" altLang="en-US" dirty="0" smtClean="0"/>
              <a:t> は切り取ってコピー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[“a5yy] </a:t>
            </a:r>
            <a:r>
              <a:rPr kumimoji="1" lang="ja-JP" altLang="en-US" dirty="0" smtClean="0"/>
              <a:t>とするとカーソル位置から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行分を </a:t>
            </a:r>
            <a:r>
              <a:rPr kumimoji="1" lang="en-US" altLang="ja-JP" dirty="0" smtClean="0"/>
              <a:t>a </a:t>
            </a:r>
            <a:r>
              <a:rPr kumimoji="1" lang="ja-JP" altLang="en-US" dirty="0" smtClean="0"/>
              <a:t>というバッファにコピー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“[a-z] p (or) P</a:t>
            </a:r>
            <a:r>
              <a:rPr kumimoji="1" lang="ja-JP" altLang="en-US" dirty="0" smtClean="0"/>
              <a:t>  でカーソル位置の後ろ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前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に張り付け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[:</a:t>
            </a:r>
            <a:r>
              <a:rPr kumimoji="1" lang="en-US" altLang="ja-JP" dirty="0" err="1" smtClean="0"/>
              <a:t>reg</a:t>
            </a:r>
            <a:r>
              <a:rPr kumimoji="1" lang="en-US" altLang="ja-JP" dirty="0" smtClean="0"/>
              <a:t>] </a:t>
            </a:r>
            <a:r>
              <a:rPr kumimoji="1" lang="ja-JP" altLang="en-US" dirty="0" err="1" smtClean="0"/>
              <a:t>で保</a:t>
            </a:r>
            <a:r>
              <a:rPr kumimoji="1" lang="ja-JP" altLang="en-US" dirty="0" smtClean="0"/>
              <a:t>存した内容を確認できる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こんなこともできちゃうぞ </a:t>
            </a:r>
            <a:r>
              <a:rPr kumimoji="1" lang="en-US" altLang="ja-JP" dirty="0" smtClean="0"/>
              <a:t>vi </a:t>
            </a:r>
            <a:r>
              <a:rPr kumimoji="1" lang="ja-JP" altLang="en-US" dirty="0" smtClean="0"/>
              <a:t>～その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3600" dirty="0" smtClean="0"/>
              <a:t>単語やフレーズの省略形を定義できる</a:t>
            </a:r>
            <a:endParaRPr kumimoji="1" lang="en-US" altLang="ja-JP" sz="3600" dirty="0" smtClean="0"/>
          </a:p>
          <a:p>
            <a:pPr lvl="1"/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例１</a:t>
            </a:r>
            <a:r>
              <a:rPr kumimoji="1" lang="en-US" altLang="ja-JP" sz="2400" dirty="0" smtClean="0"/>
              <a:t>) :</a:t>
            </a:r>
            <a:r>
              <a:rPr kumimoji="1" lang="en-US" altLang="ja-JP" sz="2400" dirty="0" err="1" smtClean="0"/>
              <a:t>ab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ep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EPnetFaN</a:t>
            </a:r>
            <a:endParaRPr kumimoji="1" lang="en-US" altLang="ja-JP" sz="2400" dirty="0" smtClean="0"/>
          </a:p>
          <a:p>
            <a:pPr lvl="1"/>
            <a:r>
              <a:rPr lang="en-US" altLang="ja-JP" sz="2400" dirty="0" smtClean="0"/>
              <a:t>(</a:t>
            </a:r>
            <a:r>
              <a:rPr lang="ja-JP" altLang="en-US" sz="2400" dirty="0" smtClean="0"/>
              <a:t>例２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:</a:t>
            </a:r>
            <a:r>
              <a:rPr lang="en-US" altLang="ja-JP" sz="2400" dirty="0" err="1" smtClean="0"/>
              <a:t>ab</a:t>
            </a:r>
            <a:r>
              <a:rPr lang="en-US" altLang="ja-JP" sz="2400" dirty="0" smtClean="0"/>
              <a:t> cps Center for Planetary Science</a:t>
            </a:r>
          </a:p>
          <a:p>
            <a:pPr lvl="1"/>
            <a:r>
              <a:rPr lang="ja-JP" altLang="en-US" sz="2400" dirty="0" smtClean="0"/>
              <a:t>挿入モードで省略形を打てば勝手に変換される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.</a:t>
            </a:r>
            <a:r>
              <a:rPr lang="en-US" altLang="ja-JP" sz="2400" dirty="0" err="1" smtClean="0"/>
              <a:t>exrc</a:t>
            </a:r>
            <a:r>
              <a:rPr lang="en-US" altLang="ja-JP" sz="2400" dirty="0" smtClean="0"/>
              <a:t>, .</a:t>
            </a:r>
            <a:r>
              <a:rPr lang="en-US" altLang="ja-JP" sz="2400" dirty="0" err="1" smtClean="0"/>
              <a:t>vimrc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にも</a:t>
            </a:r>
            <a:r>
              <a:rPr lang="ja-JP" altLang="en-US" sz="2400" dirty="0" smtClean="0"/>
              <a:t>書くことができる</a:t>
            </a:r>
            <a:endParaRPr kumimoji="1" lang="en-US" altLang="ja-JP" sz="2400" dirty="0" smtClean="0"/>
          </a:p>
          <a:p>
            <a:r>
              <a:rPr lang="ja-JP" altLang="en-US" dirty="0" smtClean="0"/>
              <a:t> </a:t>
            </a:r>
            <a:r>
              <a:rPr lang="ja-JP" altLang="en-US" sz="3600" dirty="0" smtClean="0"/>
              <a:t>ユーザー独自のコマンドを定義できる</a:t>
            </a:r>
            <a:endParaRPr lang="en-US" altLang="ja-JP" dirty="0" smtClean="0"/>
          </a:p>
          <a:p>
            <a:pPr lvl="1"/>
            <a:r>
              <a:rPr lang="en-US" altLang="ja-JP" sz="2400" dirty="0" smtClean="0"/>
              <a:t>(</a:t>
            </a:r>
            <a:r>
              <a:rPr lang="ja-JP" altLang="en-US" sz="2400" dirty="0" smtClean="0"/>
              <a:t>例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 単語の順番を入れ替えるコマンドを定義する</a:t>
            </a:r>
            <a:endParaRPr lang="en-US" altLang="ja-JP" sz="2400" dirty="0" smtClean="0"/>
          </a:p>
          <a:p>
            <a:pPr lvl="2"/>
            <a:r>
              <a:rPr lang="en-US" altLang="ja-JP" dirty="0" smtClean="0"/>
              <a:t>:map q </a:t>
            </a:r>
            <a:r>
              <a:rPr lang="en-US" altLang="ja-JP" dirty="0" err="1" smtClean="0"/>
              <a:t>dwelp</a:t>
            </a:r>
            <a:r>
              <a:rPr lang="en-US" altLang="ja-JP" dirty="0" smtClean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dw</a:t>
            </a:r>
            <a:r>
              <a:rPr lang="en-US" altLang="ja-JP" sz="2000" dirty="0" smtClean="0"/>
              <a:t> :</a:t>
            </a:r>
            <a:r>
              <a:rPr lang="ja-JP" altLang="en-US" sz="2000" dirty="0" smtClean="0"/>
              <a:t>単語の削除，</a:t>
            </a:r>
            <a:r>
              <a:rPr lang="en-US" altLang="ja-JP" sz="2000" dirty="0" smtClean="0"/>
              <a:t>e : </a:t>
            </a:r>
            <a:r>
              <a:rPr lang="ja-JP" altLang="en-US" sz="2000" dirty="0" smtClean="0"/>
              <a:t>右隣の単語の末尾に移動，</a:t>
            </a:r>
            <a:r>
              <a:rPr lang="en-US" altLang="ja-JP" sz="2000" dirty="0" smtClean="0"/>
              <a:t>l : </a:t>
            </a:r>
            <a:r>
              <a:rPr lang="ja-JP" altLang="en-US" sz="2000" dirty="0" smtClean="0"/>
              <a:t>右に１つ移動，</a:t>
            </a:r>
            <a:r>
              <a:rPr lang="en-US" altLang="ja-JP" sz="2000" dirty="0" smtClean="0"/>
              <a:t>p : </a:t>
            </a:r>
            <a:r>
              <a:rPr lang="ja-JP" altLang="en-US" sz="2000" dirty="0" smtClean="0"/>
              <a:t>カーソルの後ろに張り付け</a:t>
            </a:r>
            <a:r>
              <a:rPr lang="en-US" altLang="ja-JP" sz="2000" dirty="0" smtClean="0"/>
              <a:t>)</a:t>
            </a:r>
          </a:p>
          <a:p>
            <a:pPr lvl="1"/>
            <a:r>
              <a:rPr lang="ja-JP" altLang="en-US" sz="2400" dirty="0" smtClean="0"/>
              <a:t>コマンドモードで使われない文字で定義する必要がある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.</a:t>
            </a:r>
            <a:r>
              <a:rPr lang="en-US" altLang="ja-JP" sz="2400" dirty="0" err="1" smtClean="0"/>
              <a:t>exrc</a:t>
            </a:r>
            <a:r>
              <a:rPr lang="en-US" altLang="ja-JP" sz="2400" dirty="0" smtClean="0"/>
              <a:t>, .</a:t>
            </a:r>
            <a:r>
              <a:rPr lang="en-US" altLang="ja-JP" sz="2400" dirty="0" err="1" smtClean="0"/>
              <a:t>vimrc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にも</a:t>
            </a:r>
            <a:r>
              <a:rPr lang="ja-JP" altLang="en-US" sz="2400" dirty="0" smtClean="0"/>
              <a:t>書くことができる</a:t>
            </a:r>
            <a:endParaRPr lang="en-US" altLang="ja-JP" sz="2400" dirty="0" smtClean="0"/>
          </a:p>
          <a:p>
            <a:pPr lvl="2">
              <a:buNone/>
            </a:pP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3"/>
          <p:cNvSpPr txBox="1">
            <a:spLocks/>
          </p:cNvSpPr>
          <p:nvPr/>
        </p:nvSpPr>
        <p:spPr>
          <a:xfrm>
            <a:off x="500034" y="28574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実際にやってみよう！！</a:t>
            </a:r>
            <a:endParaRPr kumimoji="1" lang="ja-JP" alt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5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直観的でない分，慣れるまでが大変だが使えれば非常に便利</a:t>
            </a:r>
            <a:endParaRPr lang="en-US" altLang="ja-JP" dirty="0" smtClean="0"/>
          </a:p>
          <a:p>
            <a:r>
              <a:rPr lang="en-US" altLang="ja-JP" dirty="0" smtClean="0"/>
              <a:t> vi (vim)</a:t>
            </a:r>
            <a:r>
              <a:rPr lang="ja-JP" altLang="en-US" dirty="0" smtClean="0"/>
              <a:t>は軽いエディタであるにもかかわらず高機能！！</a:t>
            </a:r>
            <a:endParaRPr lang="en-US" altLang="ja-JP" dirty="0" smtClean="0"/>
          </a:p>
          <a:p>
            <a:r>
              <a:rPr lang="ja-JP" altLang="en-US" dirty="0" smtClean="0"/>
              <a:t>コマンドの定義など高度な操作も可能</a:t>
            </a:r>
            <a:endParaRPr lang="en-US" altLang="ja-JP" dirty="0" smtClean="0"/>
          </a:p>
          <a:p>
            <a:r>
              <a:rPr lang="ja-JP" altLang="en-US" dirty="0" smtClean="0"/>
              <a:t>慣れるとすごいよ！！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4" y="4495910"/>
            <a:ext cx="785818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dirty="0" smtClean="0">
                <a:solidFill>
                  <a:srgbClr val="00FF00"/>
                </a:solidFill>
              </a:rPr>
              <a:t>VIVA !! </a:t>
            </a:r>
            <a:r>
              <a:rPr lang="en-US" altLang="ja-JP" sz="11500" dirty="0" smtClean="0">
                <a:solidFill>
                  <a:srgbClr val="00FF00"/>
                </a:solidFill>
              </a:rPr>
              <a:t>v</a:t>
            </a:r>
            <a:r>
              <a:rPr kumimoji="1" lang="en-US" altLang="ja-JP" sz="11500" dirty="0" smtClean="0">
                <a:solidFill>
                  <a:srgbClr val="00FF00"/>
                </a:solidFill>
              </a:rPr>
              <a:t>i !!</a:t>
            </a:r>
            <a:endParaRPr kumimoji="1" lang="ja-JP" altLang="en-US" sz="115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Linda Lamb </a:t>
            </a:r>
            <a:r>
              <a:rPr kumimoji="1" lang="ja-JP" altLang="en-US" dirty="0" smtClean="0"/>
              <a:t>著 福崎俊博 訳，</a:t>
            </a:r>
            <a:r>
              <a:rPr kumimoji="1" lang="en-US" altLang="ja-JP" dirty="0" smtClean="0"/>
              <a:t>vi </a:t>
            </a:r>
            <a:r>
              <a:rPr kumimoji="1" lang="ja-JP" altLang="en-US" dirty="0" smtClean="0"/>
              <a:t>入門 ，</a:t>
            </a:r>
            <a:r>
              <a:rPr lang="ja-JP" altLang="en-US" dirty="0" smtClean="0"/>
              <a:t>アスキー出版局</a:t>
            </a:r>
            <a:endParaRPr lang="en-US" altLang="ja-JP" dirty="0" smtClean="0"/>
          </a:p>
          <a:p>
            <a:r>
              <a:rPr kumimoji="1" lang="ja-JP" altLang="en-US" dirty="0" smtClean="0"/>
              <a:t>情報実験第４回資料，</a:t>
            </a:r>
            <a:r>
              <a:rPr lang="en-US" altLang="ja-JP" sz="2400" dirty="0" smtClean="0"/>
              <a:t>http://www.ep.sci.hokudai.ac.jp/~inex/y2009/0508/jitsugi/menu.html </a:t>
            </a:r>
          </a:p>
          <a:p>
            <a:r>
              <a:rPr kumimoji="1" lang="en-US" altLang="ja-JP" dirty="0" smtClean="0"/>
              <a:t>Vim </a:t>
            </a:r>
            <a:r>
              <a:rPr kumimoji="1" lang="ja-JP" altLang="en-US" dirty="0" smtClean="0"/>
              <a:t>の使い方</a:t>
            </a:r>
            <a:r>
              <a:rPr lang="en-US" altLang="ja-JP" sz="2400" dirty="0" smtClean="0"/>
              <a:t>http://www15.ocn.ne.jp/~tusr/vim/vim_text2.html </a:t>
            </a:r>
          </a:p>
          <a:p>
            <a:r>
              <a:rPr kumimoji="1" lang="en-US" altLang="ja-JP" dirty="0" smtClean="0"/>
              <a:t>Vi </a:t>
            </a:r>
            <a:r>
              <a:rPr kumimoji="1" lang="ja-JP" altLang="en-US" dirty="0" smtClean="0"/>
              <a:t>を使い倒そう</a:t>
            </a:r>
            <a:r>
              <a:rPr lang="ja-JP" altLang="en-US" dirty="0" smtClean="0"/>
              <a:t>　　　　</a:t>
            </a:r>
            <a:r>
              <a:rPr lang="en-US" altLang="ja-JP" sz="2400" dirty="0" smtClean="0"/>
              <a:t>http://www.linux.or.jp/JF/JFdocs/vi-user-usage.html 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</a:t>
            </a:r>
            <a:r>
              <a:rPr kumimoji="1" lang="en-US" altLang="ja-JP" dirty="0" smtClean="0"/>
              <a:t>i </a:t>
            </a:r>
            <a:r>
              <a:rPr kumimoji="1" lang="ja-JP" altLang="en-US" dirty="0" smtClean="0"/>
              <a:t>を語る前に・・・ クイズ！！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1785950"/>
          </a:xfrm>
        </p:spPr>
        <p:txBody>
          <a:bodyPr/>
          <a:lstStyle/>
          <a:p>
            <a:r>
              <a:rPr kumimoji="1" lang="en-US" altLang="ja-JP" dirty="0" smtClean="0"/>
              <a:t>1998 </a:t>
            </a:r>
            <a:r>
              <a:rPr kumimoji="1" lang="ja-JP" altLang="en-US" dirty="0" smtClean="0"/>
              <a:t>年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EPnetFaN</a:t>
            </a:r>
            <a:r>
              <a:rPr kumimoji="1" lang="en-US" altLang="ja-JP" dirty="0" smtClean="0"/>
              <a:t> </a:t>
            </a:r>
            <a:r>
              <a:rPr lang="ja-JP" altLang="en-US" dirty="0"/>
              <a:t>結成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 から </a:t>
            </a:r>
            <a:r>
              <a:rPr kumimoji="1" lang="en-US" altLang="ja-JP" dirty="0" smtClean="0"/>
              <a:t>2010 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月までに </a:t>
            </a:r>
            <a:r>
              <a:rPr kumimoji="1" lang="en-US" altLang="ja-JP" dirty="0" err="1" smtClean="0"/>
              <a:t>EPnetFaN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で語られた話題の数はいくつでしょう？？ </a:t>
            </a:r>
            <a:r>
              <a:rPr kumimoji="1" lang="en-US" altLang="ja-JP" sz="2400" dirty="0" smtClean="0"/>
              <a:t>(</a:t>
            </a:r>
            <a:r>
              <a:rPr kumimoji="1" lang="en-US" altLang="ja-JP" sz="2400" dirty="0" err="1" smtClean="0"/>
              <a:t>inex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はそれぞれ一回とカウント</a:t>
            </a:r>
            <a:r>
              <a:rPr kumimoji="1" lang="en-US" altLang="ja-JP" sz="2400" dirty="0" smtClean="0"/>
              <a:t>)</a:t>
            </a:r>
          </a:p>
          <a:p>
            <a:endParaRPr lang="en-US" altLang="ja-JP" dirty="0"/>
          </a:p>
          <a:p>
            <a:pPr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7224" y="3526697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 smtClean="0"/>
              <a:t>1. </a:t>
            </a:r>
            <a:r>
              <a:rPr kumimoji="1" lang="ja-JP" altLang="en-US" sz="4800" b="1" dirty="0" smtClean="0"/>
              <a:t>約 </a:t>
            </a:r>
            <a:r>
              <a:rPr kumimoji="1" lang="en-US" altLang="ja-JP" sz="4800" b="1" dirty="0" smtClean="0"/>
              <a:t>300</a:t>
            </a:r>
            <a:r>
              <a:rPr kumimoji="1" lang="ja-JP" altLang="en-US" sz="4800" b="1" dirty="0" smtClean="0"/>
              <a:t> </a:t>
            </a:r>
            <a:r>
              <a:rPr kumimoji="1" lang="en-US" altLang="ja-JP" sz="4800" b="1" dirty="0" smtClean="0"/>
              <a:t> </a:t>
            </a:r>
            <a:endParaRPr kumimoji="1" lang="ja-JP" altLang="en-US" sz="48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57224" y="4572008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</a:t>
            </a:r>
            <a:r>
              <a:rPr kumimoji="1" lang="en-US" altLang="ja-JP" sz="4800" b="1" dirty="0" smtClean="0"/>
              <a:t>.</a:t>
            </a:r>
            <a:r>
              <a:rPr kumimoji="1" lang="ja-JP" altLang="en-US" sz="4800" b="1" dirty="0" smtClean="0"/>
              <a:t> </a:t>
            </a:r>
            <a:r>
              <a:rPr lang="ja-JP" altLang="en-US" sz="4800" b="1" dirty="0" smtClean="0"/>
              <a:t>約 </a:t>
            </a:r>
            <a:r>
              <a:rPr kumimoji="1" lang="en-US" altLang="ja-JP" sz="4800" b="1" dirty="0" smtClean="0"/>
              <a:t>350</a:t>
            </a:r>
            <a:r>
              <a:rPr lang="ja-JP" altLang="en-US" sz="4800" b="1" dirty="0" smtClean="0"/>
              <a:t> </a:t>
            </a:r>
            <a:endParaRPr kumimoji="1" lang="ja-JP" altLang="en-US" sz="48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57224" y="5643578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3</a:t>
            </a:r>
            <a:r>
              <a:rPr kumimoji="1" lang="en-US" altLang="ja-JP" sz="4800" b="1" dirty="0" smtClean="0"/>
              <a:t>.</a:t>
            </a:r>
            <a:r>
              <a:rPr kumimoji="1" lang="ja-JP" altLang="en-US" sz="4800" b="1" dirty="0" smtClean="0"/>
              <a:t> </a:t>
            </a:r>
            <a:r>
              <a:rPr lang="ja-JP" altLang="en-US" sz="4800" b="1" dirty="0" smtClean="0"/>
              <a:t>約</a:t>
            </a:r>
            <a:r>
              <a:rPr kumimoji="1" lang="en-US" altLang="ja-JP" sz="4800" b="1" dirty="0" smtClean="0"/>
              <a:t> </a:t>
            </a:r>
            <a:r>
              <a:rPr lang="en-US" altLang="ja-JP" sz="4800" b="1" dirty="0" smtClean="0"/>
              <a:t>4</a:t>
            </a:r>
            <a:r>
              <a:rPr kumimoji="1" lang="en-US" altLang="ja-JP" sz="4800" b="1" dirty="0" smtClean="0"/>
              <a:t>00</a:t>
            </a:r>
            <a:r>
              <a:rPr lang="ja-JP" altLang="en-US" sz="4800" b="1" dirty="0" smtClean="0"/>
              <a:t> </a:t>
            </a:r>
            <a:endParaRPr kumimoji="1" lang="ja-JP" altLang="en-US" sz="4800" b="1" dirty="0"/>
          </a:p>
        </p:txBody>
      </p:sp>
      <p:pic>
        <p:nvPicPr>
          <p:cNvPr id="1026" name="Picture 2" descr="C:\Users\kondou\myfile\pplab\seminor\EPnetFaN\vi\epnatf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3623797"/>
            <a:ext cx="3857652" cy="2734161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>
            <a:off x="5286380" y="6429396"/>
            <a:ext cx="350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http://www.ep.sci.hokudai.ac.jp/~epnetfan/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57158" y="2571744"/>
            <a:ext cx="821533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500" b="1" dirty="0" smtClean="0">
                <a:solidFill>
                  <a:srgbClr val="FF0000"/>
                </a:solidFill>
              </a:rPr>
              <a:t>3</a:t>
            </a:r>
            <a:r>
              <a:rPr lang="ja-JP" altLang="en-US" sz="11500" b="1" dirty="0" err="1" smtClean="0">
                <a:solidFill>
                  <a:srgbClr val="FF0000"/>
                </a:solidFill>
              </a:rPr>
              <a:t>，</a:t>
            </a:r>
            <a:r>
              <a:rPr kumimoji="1" lang="ja-JP" altLang="en-US" sz="9600" b="1" dirty="0" smtClean="0">
                <a:solidFill>
                  <a:srgbClr val="FF0000"/>
                </a:solidFill>
              </a:rPr>
              <a:t>約</a:t>
            </a:r>
            <a:r>
              <a:rPr kumimoji="1" lang="ja-JP" altLang="en-US" sz="115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1500" b="1" dirty="0" smtClean="0">
                <a:solidFill>
                  <a:srgbClr val="FF0000"/>
                </a:solidFill>
              </a:rPr>
              <a:t>400</a:t>
            </a:r>
            <a:r>
              <a:rPr lang="ja-JP" altLang="en-US" sz="9600" b="1" dirty="0" smtClean="0">
                <a:solidFill>
                  <a:srgbClr val="FF0000"/>
                </a:solidFill>
              </a:rPr>
              <a:t> </a:t>
            </a:r>
            <a:endParaRPr kumimoji="1" lang="ja-JP" altLang="en-US" sz="11500" b="1" dirty="0">
              <a:solidFill>
                <a:srgbClr val="FF0000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答え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続いて第二問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1998 </a:t>
            </a:r>
            <a:r>
              <a:rPr lang="ja-JP" altLang="en-US" dirty="0" smtClean="0"/>
              <a:t>年から </a:t>
            </a:r>
            <a:r>
              <a:rPr lang="en-US" altLang="ja-JP" dirty="0" smtClean="0"/>
              <a:t>2010 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 </a:t>
            </a:r>
            <a:r>
              <a:rPr lang="ja-JP" altLang="en-US" dirty="0" smtClean="0"/>
              <a:t>月までで 「エディタ」 のお話をした回数は何回でしょう？？</a:t>
            </a:r>
            <a:r>
              <a:rPr lang="ja-JP" altLang="en-US" dirty="0"/>
              <a:t>　</a:t>
            </a:r>
            <a:r>
              <a:rPr lang="ja-JP" altLang="en-US" dirty="0" smtClean="0"/>
              <a:t>　　　　 </a:t>
            </a:r>
            <a:r>
              <a:rPr lang="en-US" altLang="ja-JP" sz="2600" dirty="0" smtClean="0"/>
              <a:t>(</a:t>
            </a:r>
            <a:r>
              <a:rPr lang="en-US" altLang="ja-JP" sz="2600" dirty="0" err="1" smtClean="0"/>
              <a:t>inex</a:t>
            </a:r>
            <a:r>
              <a:rPr lang="en-US" altLang="ja-JP" sz="2600" dirty="0" smtClean="0"/>
              <a:t> </a:t>
            </a:r>
            <a:r>
              <a:rPr lang="ja-JP" altLang="en-US" sz="2600" dirty="0" smtClean="0"/>
              <a:t>はカウントしない</a:t>
            </a:r>
            <a:r>
              <a:rPr lang="en-US" altLang="ja-JP" sz="2600" dirty="0" smtClean="0"/>
              <a:t>)</a:t>
            </a:r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7224" y="3214686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 smtClean="0"/>
              <a:t>1. 5 </a:t>
            </a:r>
            <a:r>
              <a:rPr lang="ja-JP" altLang="en-US" sz="4800" b="1" dirty="0"/>
              <a:t>回</a:t>
            </a:r>
            <a:endParaRPr kumimoji="1" lang="ja-JP" altLang="en-US" sz="48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7224" y="4214818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</a:t>
            </a:r>
            <a:r>
              <a:rPr kumimoji="1" lang="en-US" altLang="ja-JP" sz="4800" b="1" dirty="0" smtClean="0"/>
              <a:t>. </a:t>
            </a:r>
            <a:r>
              <a:rPr lang="en-US" altLang="ja-JP" sz="4800" b="1" dirty="0"/>
              <a:t>1</a:t>
            </a:r>
            <a:r>
              <a:rPr kumimoji="1" lang="en-US" altLang="ja-JP" sz="4800" b="1" dirty="0" smtClean="0"/>
              <a:t>0 </a:t>
            </a:r>
            <a:r>
              <a:rPr lang="ja-JP" altLang="en-US" sz="4800" b="1" dirty="0" smtClean="0"/>
              <a:t>回</a:t>
            </a:r>
            <a:endParaRPr kumimoji="1" lang="ja-JP" altLang="en-US" sz="48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7224" y="5312647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3</a:t>
            </a:r>
            <a:r>
              <a:rPr kumimoji="1" lang="en-US" altLang="ja-JP" sz="4800" b="1" dirty="0" smtClean="0"/>
              <a:t>. 15 </a:t>
            </a:r>
            <a:r>
              <a:rPr lang="ja-JP" altLang="en-US" sz="4800" b="1" dirty="0"/>
              <a:t>回</a:t>
            </a:r>
            <a:endParaRPr kumimoji="1" lang="ja-JP" altLang="en-US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257387"/>
            <a:ext cx="4286280" cy="331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答え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357158" y="3714752"/>
            <a:ext cx="3714776" cy="285752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内訳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 </a:t>
            </a:r>
            <a:r>
              <a:rPr lang="en-US" altLang="ja-JP" dirty="0" err="1" smtClean="0"/>
              <a:t>TeX</a:t>
            </a:r>
            <a:r>
              <a:rPr lang="en-US" altLang="ja-JP" dirty="0" smtClean="0"/>
              <a:t>:  3 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Emacs</a:t>
            </a:r>
            <a:r>
              <a:rPr lang="en-US" altLang="ja-JP" dirty="0" smtClean="0"/>
              <a:t> : 2 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pPr lvl="1"/>
            <a:r>
              <a:rPr lang="en-US" altLang="ja-JP" dirty="0"/>
              <a:t>v</a:t>
            </a:r>
            <a:r>
              <a:rPr kumimoji="1" lang="en-US" altLang="ja-JP" dirty="0" smtClean="0"/>
              <a:t>i : 0 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nano</a:t>
            </a:r>
            <a:r>
              <a:rPr lang="en-US" altLang="ja-JP" dirty="0" smtClean="0"/>
              <a:t> : 0 </a:t>
            </a:r>
            <a:r>
              <a:rPr lang="ja-JP" altLang="en-US" dirty="0" smtClean="0"/>
              <a:t>回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71670" y="1714488"/>
            <a:ext cx="57865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500" b="1" dirty="0" smtClean="0">
                <a:solidFill>
                  <a:srgbClr val="FF0000"/>
                </a:solidFill>
              </a:rPr>
              <a:t>1</a:t>
            </a:r>
            <a:r>
              <a:rPr lang="ja-JP" altLang="en-US" sz="11500" b="1" dirty="0">
                <a:solidFill>
                  <a:srgbClr val="FF0000"/>
                </a:solidFill>
              </a:rPr>
              <a:t>，</a:t>
            </a:r>
            <a:r>
              <a:rPr kumimoji="1" lang="en-US" altLang="ja-JP" sz="11500" b="1" dirty="0" smtClean="0">
                <a:solidFill>
                  <a:srgbClr val="FF0000"/>
                </a:solidFill>
              </a:rPr>
              <a:t> 5 </a:t>
            </a:r>
            <a:r>
              <a:rPr kumimoji="1" lang="ja-JP" altLang="en-US" sz="11500" b="1" dirty="0" smtClean="0">
                <a:solidFill>
                  <a:srgbClr val="FF0000"/>
                </a:solidFill>
              </a:rPr>
              <a:t>回</a:t>
            </a:r>
            <a:endParaRPr kumimoji="1" lang="ja-JP" altLang="en-US" sz="11500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14810" y="4143380"/>
            <a:ext cx="4357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err="1" smtClean="0"/>
              <a:t>EPnetFaN</a:t>
            </a:r>
            <a:r>
              <a:rPr kumimoji="1" lang="en-US" altLang="ja-JP" sz="3600" dirty="0" smtClean="0"/>
              <a:t> </a:t>
            </a:r>
            <a:r>
              <a:rPr kumimoji="1" lang="ja-JP" altLang="en-US" sz="3600" dirty="0" smtClean="0"/>
              <a:t>では余り </a:t>
            </a:r>
            <a:r>
              <a:rPr kumimoji="1" lang="ja-JP" altLang="en-US" sz="4800" u="sng" dirty="0" smtClean="0"/>
              <a:t>エディタ </a:t>
            </a:r>
            <a:r>
              <a:rPr kumimoji="1" lang="ja-JP" altLang="en-US" sz="3600" u="sng" dirty="0" smtClean="0"/>
              <a:t>のお話はされたことがない！</a:t>
            </a:r>
            <a:endParaRPr kumimoji="1" lang="ja-JP" altLang="en-US" sz="36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じゃあ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28680" y="3857628"/>
            <a:ext cx="8229600" cy="235745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ja-JP" altLang="en-US" sz="4600" dirty="0" smtClean="0"/>
              <a:t> </a:t>
            </a:r>
            <a:r>
              <a:rPr lang="en-US" altLang="ja-JP" sz="4600" dirty="0" smtClean="0"/>
              <a:t>editor </a:t>
            </a:r>
            <a:r>
              <a:rPr lang="ja-JP" altLang="en-US" sz="4600" dirty="0" smtClean="0"/>
              <a:t>特集！！</a:t>
            </a:r>
            <a:endParaRPr lang="en-US" altLang="ja-JP" sz="4600" dirty="0" smtClean="0"/>
          </a:p>
          <a:p>
            <a:pPr algn="ctr">
              <a:buNone/>
            </a:pPr>
            <a:r>
              <a:rPr lang="en-US" altLang="ja-JP" sz="8600" dirty="0" smtClean="0"/>
              <a:t>vi,</a:t>
            </a:r>
            <a:r>
              <a:rPr kumimoji="1" lang="en-US" altLang="ja-JP" sz="8600" dirty="0" smtClean="0"/>
              <a:t> </a:t>
            </a:r>
            <a:r>
              <a:rPr kumimoji="1" lang="en-US" altLang="ja-JP" sz="8600" dirty="0" err="1" smtClean="0"/>
              <a:t>emacs</a:t>
            </a:r>
            <a:r>
              <a:rPr kumimoji="1" lang="en-US" altLang="ja-JP" sz="8600" dirty="0" smtClean="0"/>
              <a:t>, </a:t>
            </a:r>
            <a:r>
              <a:rPr kumimoji="1" lang="en-US" altLang="ja-JP" sz="8600" dirty="0" err="1" smtClean="0"/>
              <a:t>nano</a:t>
            </a:r>
            <a:r>
              <a:rPr kumimoji="1" lang="en-US" altLang="ja-JP" sz="8600" dirty="0" smtClean="0"/>
              <a:t> </a:t>
            </a:r>
          </a:p>
          <a:p>
            <a:pPr algn="ctr">
              <a:buNone/>
            </a:pPr>
            <a:r>
              <a:rPr kumimoji="1" lang="ja-JP" altLang="en-US" sz="4800" dirty="0" smtClean="0"/>
              <a:t>を</a:t>
            </a:r>
            <a:r>
              <a:rPr lang="ja-JP" altLang="en-US" sz="4800" dirty="0" smtClean="0"/>
              <a:t>語ろうぜ</a:t>
            </a:r>
            <a:r>
              <a:rPr kumimoji="1" lang="ja-JP" altLang="en-US" sz="4800" dirty="0" smtClean="0"/>
              <a:t>！！</a:t>
            </a:r>
            <a:endParaRPr kumimoji="1" lang="en-US" altLang="ja-JP" sz="4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52" y="1787902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エディタの話を</a:t>
            </a:r>
            <a:endParaRPr kumimoji="1" lang="en-US" altLang="ja-JP" sz="4800" dirty="0" smtClean="0"/>
          </a:p>
          <a:p>
            <a:pPr algn="ctr"/>
            <a:r>
              <a:rPr kumimoji="1" lang="ja-JP" altLang="en-US" sz="4800" dirty="0" smtClean="0"/>
              <a:t>しようではないか！！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北大のエディタ事情</a:t>
            </a:r>
            <a:r>
              <a:rPr lang="en-US" altLang="ja-JP" dirty="0" smtClean="0"/>
              <a:t>(</a:t>
            </a:r>
            <a:r>
              <a:rPr lang="ja-JP" altLang="en-US" dirty="0" smtClean="0"/>
              <a:t>院生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7" name="グラフ 6"/>
          <p:cNvGraphicFramePr/>
          <p:nvPr/>
        </p:nvGraphicFramePr>
        <p:xfrm>
          <a:off x="357158" y="1500174"/>
          <a:ext cx="4500594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071538" y="5572140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(</a:t>
            </a:r>
            <a:r>
              <a:rPr lang="ja-JP" altLang="en-US" sz="3200" dirty="0" smtClean="0"/>
              <a:t>きっとこんな感じ・・・</a:t>
            </a:r>
            <a:r>
              <a:rPr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57686" y="292893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u="sng" dirty="0" smtClean="0"/>
              <a:t>v</a:t>
            </a:r>
            <a:r>
              <a:rPr kumimoji="1" lang="en-US" altLang="ja-JP" sz="3600" u="sng" dirty="0" smtClean="0"/>
              <a:t>i</a:t>
            </a:r>
            <a:r>
              <a:rPr kumimoji="1" lang="en-US" altLang="ja-JP" sz="2800" u="sng" dirty="0" smtClean="0"/>
              <a:t>(</a:t>
            </a:r>
            <a:r>
              <a:rPr lang="en-US" altLang="ja-JP" sz="2800" u="sng" dirty="0" smtClean="0"/>
              <a:t>1 </a:t>
            </a:r>
            <a:r>
              <a:rPr lang="ja-JP" altLang="en-US" sz="2800" u="sng" dirty="0" smtClean="0"/>
              <a:t>人</a:t>
            </a:r>
            <a:r>
              <a:rPr kumimoji="1" lang="en-US" altLang="ja-JP" sz="2800" u="sng" dirty="0" smtClean="0"/>
              <a:t>)</a:t>
            </a:r>
            <a:endParaRPr kumimoji="1" lang="ja-JP" altLang="en-US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57620" y="2214554"/>
            <a:ext cx="4429156" cy="646331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3600" u="sng" dirty="0" err="1" smtClean="0"/>
              <a:t>nano</a:t>
            </a:r>
            <a:r>
              <a:rPr lang="ja-JP" altLang="en-US" sz="3600" u="sng" dirty="0" smtClean="0"/>
              <a:t> </a:t>
            </a:r>
            <a:r>
              <a:rPr lang="en-US" altLang="ja-JP" sz="2800" u="sng" dirty="0" smtClean="0"/>
              <a:t>(1 </a:t>
            </a:r>
            <a:r>
              <a:rPr lang="ja-JP" altLang="en-US" sz="2800" u="sng" dirty="0" smtClean="0"/>
              <a:t>人</a:t>
            </a:r>
            <a:r>
              <a:rPr lang="en-US" altLang="ja-JP" sz="2800" u="sng" dirty="0" smtClean="0"/>
              <a:t>?)</a:t>
            </a:r>
            <a:endParaRPr kumimoji="1" lang="ja-JP" altLang="en-US" u="sng" dirty="0"/>
          </a:p>
        </p:txBody>
      </p:sp>
      <p:cxnSp>
        <p:nvCxnSpPr>
          <p:cNvPr id="11" name="直線コネクタ 10"/>
          <p:cNvCxnSpPr>
            <a:endCxn id="9" idx="1"/>
          </p:cNvCxnSpPr>
          <p:nvPr/>
        </p:nvCxnSpPr>
        <p:spPr>
          <a:xfrm flipV="1">
            <a:off x="2643174" y="2537720"/>
            <a:ext cx="1214446" cy="1054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428860" y="3143248"/>
            <a:ext cx="1857388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072066" y="3780542"/>
            <a:ext cx="40719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3600" dirty="0" smtClean="0"/>
              <a:t>vi, </a:t>
            </a:r>
            <a:r>
              <a:rPr lang="en-US" altLang="ja-JP" sz="3600" dirty="0" err="1" smtClean="0"/>
              <a:t>nano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使いは</a:t>
            </a:r>
            <a:endParaRPr lang="en-US" altLang="ja-JP" sz="3600" dirty="0" smtClean="0"/>
          </a:p>
          <a:p>
            <a:r>
              <a:rPr lang="ja-JP" altLang="en-US" sz="3600" dirty="0" smtClean="0"/>
              <a:t>マイナーな存在 ・・・ </a:t>
            </a:r>
            <a:endParaRPr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</a:t>
            </a:r>
            <a:r>
              <a:rPr kumimoji="1" lang="en-US" altLang="ja-JP" dirty="0" smtClean="0"/>
              <a:t>i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v</a:t>
            </a:r>
            <a:r>
              <a:rPr kumimoji="1" lang="en-US" altLang="ja-JP" dirty="0" smtClean="0"/>
              <a:t>i (Visual extended editor) : UNIX </a:t>
            </a:r>
            <a:r>
              <a:rPr kumimoji="1" lang="ja-JP" altLang="en-US" dirty="0" smtClean="0"/>
              <a:t>系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の標準的な </a:t>
            </a:r>
            <a:r>
              <a:rPr kumimoji="1" lang="en-US" altLang="ja-JP" dirty="0" smtClean="0"/>
              <a:t>editor</a:t>
            </a:r>
          </a:p>
          <a:p>
            <a:pPr lvl="1"/>
            <a:r>
              <a:rPr lang="en-US" altLang="ja-JP" sz="2400" dirty="0" smtClean="0">
                <a:solidFill>
                  <a:srgbClr val="FF0000"/>
                </a:solidFill>
              </a:rPr>
              <a:t>UNIX </a:t>
            </a:r>
            <a:r>
              <a:rPr lang="ja-JP" altLang="en-US" sz="2400" dirty="0" smtClean="0">
                <a:solidFill>
                  <a:srgbClr val="FF0000"/>
                </a:solidFill>
              </a:rPr>
              <a:t>系 </a:t>
            </a:r>
            <a:r>
              <a:rPr lang="en-US" altLang="ja-JP" sz="2400" dirty="0" smtClean="0">
                <a:solidFill>
                  <a:srgbClr val="FF0000"/>
                </a:solidFill>
              </a:rPr>
              <a:t>OS </a:t>
            </a:r>
            <a:r>
              <a:rPr lang="ja-JP" altLang="en-US" sz="2400" dirty="0" smtClean="0">
                <a:solidFill>
                  <a:srgbClr val="FF0000"/>
                </a:solidFill>
              </a:rPr>
              <a:t>で </a:t>
            </a:r>
            <a:r>
              <a:rPr lang="en-US" altLang="ja-JP" sz="2400" dirty="0" smtClean="0">
                <a:solidFill>
                  <a:srgbClr val="FF0000"/>
                </a:solidFill>
              </a:rPr>
              <a:t>vi </a:t>
            </a:r>
            <a:r>
              <a:rPr lang="ja-JP" altLang="en-US" sz="2400" dirty="0" smtClean="0">
                <a:solidFill>
                  <a:srgbClr val="FF0000"/>
                </a:solidFill>
              </a:rPr>
              <a:t>が入っていないシステムはまずない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mtClean="0"/>
              <a:t>ビル・ジョイという人が開発</a:t>
            </a:r>
            <a:endParaRPr lang="en-US" altLang="ja-JP" dirty="0" smtClean="0"/>
          </a:p>
          <a:p>
            <a:r>
              <a:rPr lang="ja-JP" altLang="en-US" dirty="0" smtClean="0"/>
              <a:t>システム</a:t>
            </a:r>
            <a:r>
              <a:rPr lang="ja-JP" altLang="en-US" dirty="0" smtClean="0"/>
              <a:t>の負荷が小さく，軽快</a:t>
            </a:r>
            <a:endParaRPr lang="en-US" altLang="ja-JP" dirty="0" smtClean="0"/>
          </a:p>
          <a:p>
            <a:r>
              <a:rPr lang="ja-JP" altLang="en-US" dirty="0" smtClean="0"/>
              <a:t>操作が直観的ではない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コマンドモードと挿入モード</a:t>
            </a:r>
            <a:endParaRPr lang="en-US" altLang="ja-JP" dirty="0" smtClean="0"/>
          </a:p>
          <a:p>
            <a:pPr lvl="1"/>
            <a:r>
              <a:rPr lang="en-US" altLang="ja-JP" dirty="0"/>
              <a:t>v</a:t>
            </a:r>
            <a:r>
              <a:rPr lang="en-US" altLang="ja-JP" dirty="0" smtClean="0"/>
              <a:t>i </a:t>
            </a:r>
            <a:r>
              <a:rPr lang="ja-JP" altLang="en-US" dirty="0" smtClean="0"/>
              <a:t>が敬遠される理由？</a:t>
            </a:r>
            <a:endParaRPr lang="en-US" altLang="ja-JP" dirty="0" smtClean="0"/>
          </a:p>
          <a:p>
            <a:r>
              <a:rPr lang="en-US" altLang="ja-JP" dirty="0" smtClean="0"/>
              <a:t>vi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のクローンで </a:t>
            </a:r>
            <a:r>
              <a:rPr kumimoji="1" lang="en-US" altLang="ja-JP" dirty="0" smtClean="0"/>
              <a:t>vim </a:t>
            </a:r>
            <a:r>
              <a:rPr kumimoji="1" lang="ja-JP" altLang="en-US" dirty="0" smtClean="0"/>
              <a:t>という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kumimoji="1" lang="ja-JP" altLang="en-US" dirty="0" smtClean="0"/>
              <a:t>ものがある</a:t>
            </a:r>
            <a:endParaRPr kumimoji="1" lang="en-US" altLang="ja-JP" dirty="0" smtClean="0"/>
          </a:p>
        </p:txBody>
      </p:sp>
      <p:pic>
        <p:nvPicPr>
          <p:cNvPr id="4" name="図 3" descr="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0414" y="3214686"/>
            <a:ext cx="2402114" cy="31858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857752" y="6438149"/>
            <a:ext cx="4214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http://ecx.images-amazon.com/images/I/51MOhNnmJLL.jpg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1370</Words>
  <Application>Microsoft Office PowerPoint</Application>
  <PresentationFormat>画面に合わせる (4:3)</PresentationFormat>
  <Paragraphs>206</Paragraphs>
  <Slides>25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Office テーマ</vt:lpstr>
      <vt:lpstr>Viva !!  vi  </vt:lpstr>
      <vt:lpstr>本日のお品がき</vt:lpstr>
      <vt:lpstr>vi を語る前に・・・ クイズ！！</vt:lpstr>
      <vt:lpstr>答え</vt:lpstr>
      <vt:lpstr>続いて第二問</vt:lpstr>
      <vt:lpstr>答え</vt:lpstr>
      <vt:lpstr>じゃあ</vt:lpstr>
      <vt:lpstr>北大のエディタ事情(院生)</vt:lpstr>
      <vt:lpstr>vi とは</vt:lpstr>
      <vt:lpstr>　vim</vt:lpstr>
      <vt:lpstr>Dennou サーバから debian をインストールした場合の vim</vt:lpstr>
      <vt:lpstr>コマンドモードと挿入モード</vt:lpstr>
      <vt:lpstr>コマンドモードと挿入モード</vt:lpstr>
      <vt:lpstr>基本的なコマンド</vt:lpstr>
      <vt:lpstr>便利なコマンド～その１</vt:lpstr>
      <vt:lpstr>便利なコマンド～その２</vt:lpstr>
      <vt:lpstr>vi(vim) の環境設定</vt:lpstr>
      <vt:lpstr>.vimrc の例</vt:lpstr>
      <vt:lpstr>実際に vi を 操作してみよう！！</vt:lpstr>
      <vt:lpstr>こんなこともできちゃうぞ vi ～その１</vt:lpstr>
      <vt:lpstr>こんなこともできちゃうぞ vi ～その２</vt:lpstr>
      <vt:lpstr>こんなこともできちゃうぞ vi ～その3</vt:lpstr>
      <vt:lpstr>スライド 23</vt:lpstr>
      <vt:lpstr>まとめ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Viva !!  vi  </dc:title>
  <dc:creator>kondou</dc:creator>
  <cp:lastModifiedBy>kondou</cp:lastModifiedBy>
  <cp:revision>68</cp:revision>
  <dcterms:created xsi:type="dcterms:W3CDTF">2010-01-31T13:54:06Z</dcterms:created>
  <dcterms:modified xsi:type="dcterms:W3CDTF">2010-02-05T06:31:54Z</dcterms:modified>
</cp:coreProperties>
</file>