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.xml" ContentType="application/vnd.ms-office.activeX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6" r:id="rId13"/>
    <p:sldId id="350" r:id="rId14"/>
    <p:sldId id="351" r:id="rId15"/>
    <p:sldId id="352" r:id="rId16"/>
    <p:sldId id="353" r:id="rId17"/>
    <p:sldId id="354" r:id="rId18"/>
    <p:sldId id="287" r:id="rId19"/>
    <p:sldId id="294" r:id="rId20"/>
    <p:sldId id="268" r:id="rId21"/>
    <p:sldId id="274" r:id="rId22"/>
    <p:sldId id="269" r:id="rId23"/>
    <p:sldId id="270" r:id="rId24"/>
    <p:sldId id="271" r:id="rId25"/>
    <p:sldId id="272" r:id="rId26"/>
    <p:sldId id="275" r:id="rId27"/>
    <p:sldId id="278" r:id="rId28"/>
    <p:sldId id="277" r:id="rId29"/>
    <p:sldId id="280" r:id="rId30"/>
    <p:sldId id="281" r:id="rId31"/>
    <p:sldId id="343" r:id="rId32"/>
    <p:sldId id="307" r:id="rId33"/>
    <p:sldId id="355" r:id="rId34"/>
    <p:sldId id="302" r:id="rId35"/>
    <p:sldId id="303" r:id="rId36"/>
    <p:sldId id="304" r:id="rId37"/>
    <p:sldId id="305" r:id="rId38"/>
    <p:sldId id="308" r:id="rId39"/>
    <p:sldId id="334" r:id="rId40"/>
    <p:sldId id="285" r:id="rId41"/>
    <p:sldId id="282" r:id="rId42"/>
    <p:sldId id="284" r:id="rId4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66"/>
    <a:srgbClr val="FF0000"/>
    <a:srgbClr val="FFFF99"/>
    <a:srgbClr val="FFCCCC"/>
    <a:srgbClr val="CCECFF"/>
    <a:srgbClr val="777777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8703" autoAdjust="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4205"/>
  <ax:ocxPr ax:name="_cy" ax:value="16779"/>
  <ax:ocxPr ax:name="FlashVars" ax:value=""/>
  <ax:ocxPr ax:name="Movie" ax:value="gfdnavi_animation.swf"/>
  <ax:ocxPr ax:name="Src" ax:value="gfdnavi_animation.swf"/>
  <ax:ocxPr ax:name="WMode" ax:value="Window"/>
  <ax:ocxPr ax:name="Play" ax:value="0"/>
  <ax:ocxPr ax:name="Loop" ax:value="0"/>
  <ax:ocxPr ax:name="Quality" ax:value="High"/>
  <ax:ocxPr ax:name="SAlign" ax:value=""/>
  <ax:ocxPr ax:name="Menu" ax:value="0"/>
  <ax:ocxPr ax:name="Base" ax:value=""/>
  <ax:ocxPr ax:name="AllowScriptAccess" ax:value=""/>
  <ax:ocxPr ax:name="Scale" ax:value="NoScale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294066-4BCF-47D9-8133-519B375D2FA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E73F7-FADA-42B4-9B70-90FD510B5406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philosophy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30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33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FEFF-92FD-4ABC-A140-BF1CCC72ED44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1FA4F-30F6-450F-AFDF-9758C1F4EE63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41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42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4066-4BCF-47D9-8133-519B375D2FA7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26974-5736-4D73-AD6A-E9600F52B1F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4ACE4-7F97-4B99-A0E1-ABE4E7E5BE8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002D0-71EA-49C3-B2AE-382F59D647F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EDFC-5C4D-47E4-99F4-3E39E45876B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F9F16-C2A0-4C46-A141-7630D996427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AA36-03EA-4FE1-844B-E3EDBB2A0CB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875C1-25D1-433A-955A-B386159655D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50721-5BA7-4A4B-912D-875CB3A9253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A27F5-035A-4339-8ECB-B5757C40D01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FC1EB-134F-4E19-8DEA-A12559AF9D5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6033-3AFF-4A8D-A9D0-FE1B505769D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39A33B79-D477-43AD-8FB7-9C3BB205E44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byonrail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orinout\My%20Documents\&#31185;&#30740;&#36027;\kaken07iexplosion\070621&#12461;&#12483;&#12463;&#12458;&#12501;\Gfdnavi_sample_cmp.avi" TargetMode="Externa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"/>
            <a:ext cx="8001000" cy="1924050"/>
          </a:xfrm>
        </p:spPr>
        <p:txBody>
          <a:bodyPr/>
          <a:lstStyle/>
          <a:p>
            <a:r>
              <a:rPr lang="en-US" altLang="ja-JP" sz="3600"/>
              <a:t>Gfdnavi: A tool to archive, share, distribute, analyze, and visualize geophysical fluid data and knowledge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267200"/>
            <a:ext cx="73914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 err="1" smtClean="0"/>
              <a:t>Seiya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Nishizawa</a:t>
            </a:r>
            <a:r>
              <a:rPr lang="en-US" altLang="ja-JP" sz="2800" dirty="0" smtClean="0"/>
              <a:t>,</a:t>
            </a:r>
            <a:r>
              <a:rPr lang="en-US" altLang="ja-JP" sz="2800" dirty="0" smtClean="0"/>
              <a:t> Takeshi Horinouchi, </a:t>
            </a:r>
            <a:endParaRPr lang="en-US" altLang="ja-JP" sz="2800" dirty="0"/>
          </a:p>
          <a:p>
            <a:pPr>
              <a:lnSpc>
                <a:spcPct val="90000"/>
              </a:lnSpc>
            </a:pPr>
            <a:r>
              <a:rPr lang="en-US" altLang="ja-JP" sz="2800" dirty="0" err="1"/>
              <a:t>Chiemi</a:t>
            </a:r>
            <a:r>
              <a:rPr lang="en-US" altLang="ja-JP" sz="2800" dirty="0"/>
              <a:t> Watanabe,</a:t>
            </a:r>
            <a:endParaRPr lang="en-US" altLang="ja-JP" sz="2400" dirty="0"/>
          </a:p>
          <a:p>
            <a:pPr>
              <a:lnSpc>
                <a:spcPct val="90000"/>
              </a:lnSpc>
            </a:pPr>
            <a:r>
              <a:rPr lang="en-US" altLang="ja-JP" sz="2400" dirty="0"/>
              <a:t>T. Koshiro, A. Tomobayashi, S. Otsuka, </a:t>
            </a:r>
          </a:p>
          <a:p>
            <a:pPr>
              <a:lnSpc>
                <a:spcPct val="90000"/>
              </a:lnSpc>
            </a:pPr>
            <a:r>
              <a:rPr lang="en-US" altLang="ja-JP" sz="2400" dirty="0"/>
              <a:t>Y. Morikawa, Y.-Y. Hayashi, M. Shiotani, and</a:t>
            </a:r>
          </a:p>
          <a:p>
            <a:pPr>
              <a:lnSpc>
                <a:spcPct val="90000"/>
              </a:lnSpc>
            </a:pPr>
            <a:r>
              <a:rPr lang="en-US" altLang="ja-JP" sz="2800" i="1" dirty="0"/>
              <a:t>GFD Dennou Davis project</a:t>
            </a:r>
          </a:p>
        </p:txBody>
      </p:sp>
      <p:pic>
        <p:nvPicPr>
          <p:cNvPr id="4100" name="Picture 4" descr="gfdnavi_logo_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25688"/>
            <a:ext cx="3886200" cy="170021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altLang="ja-JP"/>
              <a:t>Introducing Gfdnavi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00200" y="4191000"/>
            <a:ext cx="5943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>
              <a:buFont typeface="Wingdings" pitchFamily="2" charset="2"/>
              <a:buNone/>
            </a:pPr>
            <a:r>
              <a:rPr lang="en-US" altLang="ja-JP" sz="2000" dirty="0"/>
              <a:t>Early History (Aug 2006):</a:t>
            </a:r>
          </a:p>
          <a:p>
            <a:pPr marL="263525" indent="-263525">
              <a:buFont typeface="Wingdings" pitchFamily="2" charset="2"/>
              <a:buChar char="ü"/>
            </a:pPr>
            <a:r>
              <a:rPr lang="en-US" altLang="ja-JP" sz="2000" dirty="0"/>
              <a:t>Rough design by Horinouchi etc (at a meeting of the GFD-Dennou </a:t>
            </a:r>
            <a:r>
              <a:rPr lang="en-US" altLang="ja-JP" sz="2000" dirty="0" err="1"/>
              <a:t>davis</a:t>
            </a:r>
            <a:r>
              <a:rPr lang="en-US" altLang="ja-JP" sz="2000" dirty="0"/>
              <a:t> project)</a:t>
            </a:r>
          </a:p>
          <a:p>
            <a:pPr marL="263525" indent="-263525">
              <a:buFont typeface="Wingdings" pitchFamily="2" charset="2"/>
              <a:buChar char="ü"/>
            </a:pPr>
            <a:r>
              <a:rPr lang="en-US" altLang="ja-JP" sz="2000" dirty="0"/>
              <a:t>First implementation by Nishizawa – In two weeks (since then he is the most contributing to its development)</a:t>
            </a:r>
          </a:p>
          <a:p>
            <a:pPr marL="263525" indent="-263525"/>
            <a:endParaRPr lang="en-US" altLang="ja-JP" sz="2000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81400" y="3522663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/>
              <a:t>Since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304800" y="838200"/>
            <a:ext cx="7010400" cy="441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altLang="ja-JP"/>
              <a:t>Overview</a:t>
            </a:r>
          </a:p>
        </p:txBody>
      </p:sp>
      <p:sp>
        <p:nvSpPr>
          <p:cNvPr id="14340" name="Line 4"/>
          <p:cNvSpPr>
            <a:spLocks noChangeAspect="1" noChangeShapeType="1"/>
          </p:cNvSpPr>
          <p:nvPr/>
        </p:nvSpPr>
        <p:spPr bwMode="auto">
          <a:xfrm rot="5400000" flipV="1">
            <a:off x="6011862" y="5570538"/>
            <a:ext cx="625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4341" name="Picture 5" descr="j0285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15000" y="5867400"/>
            <a:ext cx="1341438" cy="784225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spect="1" noChangeArrowheads="1"/>
          </p:cNvSpPr>
          <p:nvPr/>
        </p:nvSpPr>
        <p:spPr bwMode="auto">
          <a:xfrm>
            <a:off x="4876800" y="6019800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400"/>
              <a:t>User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1055688" y="2495550"/>
            <a:ext cx="2043112" cy="1376363"/>
          </a:xfrm>
          <a:prstGeom prst="flowChartMagneticDisk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1223963" y="2900363"/>
            <a:ext cx="482600" cy="534987"/>
          </a:xfrm>
          <a:prstGeom prst="foldedCorner">
            <a:avLst>
              <a:gd name="adj" fmla="val 323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2333625" y="3141663"/>
            <a:ext cx="482600" cy="539750"/>
          </a:xfrm>
          <a:prstGeom prst="foldedCorner">
            <a:avLst>
              <a:gd name="adj" fmla="val 323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1649413" y="3255963"/>
            <a:ext cx="484187" cy="534987"/>
          </a:xfrm>
          <a:prstGeom prst="foldedCorner">
            <a:avLst>
              <a:gd name="adj" fmla="val 323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1822450" y="2813050"/>
            <a:ext cx="482600" cy="544513"/>
          </a:xfrm>
          <a:prstGeom prst="foldedCorner">
            <a:avLst>
              <a:gd name="adj" fmla="val 323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4646613" y="1290638"/>
            <a:ext cx="1279525" cy="973137"/>
          </a:xfrm>
          <a:prstGeom prst="flowChartMagneticDisk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 cstate="print"/>
          <a:srcRect b="18659"/>
          <a:stretch>
            <a:fillRect/>
          </a:stretch>
        </p:blipFill>
        <p:spPr bwMode="auto">
          <a:xfrm>
            <a:off x="6705600" y="5529263"/>
            <a:ext cx="2122488" cy="1328737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ffectLst/>
        </p:spPr>
      </p:pic>
      <p:sp>
        <p:nvSpPr>
          <p:cNvPr id="14350" name="Text Box 14"/>
          <p:cNvSpPr txBox="1">
            <a:spLocks noChangeAspect="1" noChangeArrowheads="1"/>
          </p:cNvSpPr>
          <p:nvPr/>
        </p:nvSpPr>
        <p:spPr bwMode="auto">
          <a:xfrm>
            <a:off x="4027488" y="914400"/>
            <a:ext cx="311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400"/>
              <a:t>RDB (metadata etc)</a:t>
            </a:r>
          </a:p>
        </p:txBody>
      </p:sp>
      <p:sp>
        <p:nvSpPr>
          <p:cNvPr id="14351" name="Text Box 15"/>
          <p:cNvSpPr txBox="1">
            <a:spLocks noChangeAspect="1" noChangeArrowheads="1"/>
          </p:cNvSpPr>
          <p:nvPr/>
        </p:nvSpPr>
        <p:spPr bwMode="auto">
          <a:xfrm>
            <a:off x="6400800" y="5181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400"/>
              <a:t>Browser Access</a:t>
            </a:r>
          </a:p>
        </p:txBody>
      </p:sp>
      <p:sp>
        <p:nvSpPr>
          <p:cNvPr id="14352" name="Text Box 16"/>
          <p:cNvSpPr txBox="1">
            <a:spLocks noChangeAspect="1" noChangeArrowheads="1"/>
          </p:cNvSpPr>
          <p:nvPr/>
        </p:nvSpPr>
        <p:spPr bwMode="auto">
          <a:xfrm>
            <a:off x="668338" y="1828800"/>
            <a:ext cx="2532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400"/>
              <a:t>Local file system</a:t>
            </a:r>
          </a:p>
          <a:p>
            <a:pPr algn="ctr"/>
            <a:r>
              <a:rPr lang="en-US" altLang="ja-JP" sz="2000"/>
              <a:t>(or opendap dir)</a:t>
            </a:r>
          </a:p>
        </p:txBody>
      </p:sp>
      <p:sp>
        <p:nvSpPr>
          <p:cNvPr id="14354" name="Line 18"/>
          <p:cNvSpPr>
            <a:spLocks noChangeAspect="1" noChangeShapeType="1"/>
          </p:cNvSpPr>
          <p:nvPr/>
        </p:nvSpPr>
        <p:spPr bwMode="auto">
          <a:xfrm flipV="1">
            <a:off x="5181600" y="2352675"/>
            <a:ext cx="0" cy="138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55" name="Line 19"/>
          <p:cNvSpPr>
            <a:spLocks noChangeAspect="1" noChangeShapeType="1"/>
          </p:cNvSpPr>
          <p:nvPr/>
        </p:nvSpPr>
        <p:spPr bwMode="auto">
          <a:xfrm flipH="1">
            <a:off x="3157538" y="1909763"/>
            <a:ext cx="1390650" cy="708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56" name="Line 20"/>
          <p:cNvSpPr>
            <a:spLocks noChangeAspect="1" noChangeShapeType="1"/>
          </p:cNvSpPr>
          <p:nvPr/>
        </p:nvSpPr>
        <p:spPr bwMode="auto">
          <a:xfrm>
            <a:off x="2973388" y="3941763"/>
            <a:ext cx="1296987" cy="528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57" name="Text Box 21"/>
          <p:cNvSpPr txBox="1">
            <a:spLocks noChangeAspect="1" noChangeArrowheads="1"/>
          </p:cNvSpPr>
          <p:nvPr/>
        </p:nvSpPr>
        <p:spPr bwMode="auto">
          <a:xfrm rot="-1640120">
            <a:off x="2876550" y="1849438"/>
            <a:ext cx="1917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2000"/>
              <a:t>meta data scan</a:t>
            </a:r>
          </a:p>
          <a:p>
            <a:pPr algn="ctr">
              <a:lnSpc>
                <a:spcPct val="120000"/>
              </a:lnSpc>
            </a:pPr>
            <a:r>
              <a:rPr lang="en-US" altLang="ja-JP" sz="2000"/>
              <a:t>sync with DB</a:t>
            </a:r>
          </a:p>
        </p:txBody>
      </p:sp>
      <p:sp>
        <p:nvSpPr>
          <p:cNvPr id="14358" name="Text Box 22"/>
          <p:cNvSpPr txBox="1">
            <a:spLocks noChangeAspect="1" noChangeArrowheads="1"/>
          </p:cNvSpPr>
          <p:nvPr/>
        </p:nvSpPr>
        <p:spPr bwMode="auto">
          <a:xfrm rot="1309455">
            <a:off x="2590800" y="4224338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access numerical</a:t>
            </a:r>
          </a:p>
          <a:p>
            <a:r>
              <a:rPr lang="en-US" altLang="ja-JP" sz="2000"/>
              <a:t>data</a:t>
            </a:r>
          </a:p>
        </p:txBody>
      </p:sp>
      <p:sp>
        <p:nvSpPr>
          <p:cNvPr id="14359" name="Text Box 23"/>
          <p:cNvSpPr txBox="1">
            <a:spLocks noChangeAspect="1" noChangeArrowheads="1"/>
          </p:cNvSpPr>
          <p:nvPr/>
        </p:nvSpPr>
        <p:spPr bwMode="auto">
          <a:xfrm>
            <a:off x="5218113" y="2590800"/>
            <a:ext cx="203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/>
              <a:t>O/R mapping</a:t>
            </a:r>
          </a:p>
        </p:txBody>
      </p:sp>
      <p:pic>
        <p:nvPicPr>
          <p:cNvPr id="14363" name="Picture 27" descr="j0285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02563" y="4038600"/>
            <a:ext cx="1341437" cy="784225"/>
          </a:xfrm>
          <a:prstGeom prst="rect">
            <a:avLst/>
          </a:prstGeom>
          <a:noFill/>
        </p:spPr>
      </p:pic>
      <p:sp>
        <p:nvSpPr>
          <p:cNvPr id="14364" name="Line 28"/>
          <p:cNvSpPr>
            <a:spLocks noChangeAspect="1" noChangeShapeType="1"/>
          </p:cNvSpPr>
          <p:nvPr/>
        </p:nvSpPr>
        <p:spPr bwMode="auto">
          <a:xfrm flipV="1">
            <a:off x="7086600" y="4495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65" name="Text Box 29"/>
          <p:cNvSpPr txBox="1">
            <a:spLocks noChangeAspect="1" noChangeArrowheads="1"/>
          </p:cNvSpPr>
          <p:nvPr/>
        </p:nvSpPr>
        <p:spPr bwMode="auto">
          <a:xfrm>
            <a:off x="7010400" y="41148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000"/>
              <a:t>Web service</a:t>
            </a:r>
          </a:p>
        </p:txBody>
      </p:sp>
      <p:pic>
        <p:nvPicPr>
          <p:cNvPr id="14366" name="Picture 30" descr="gfdnavi_logo_m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914400"/>
            <a:ext cx="1676400" cy="733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4371" name="Line 35"/>
          <p:cNvSpPr>
            <a:spLocks noChangeAspect="1" noChangeShapeType="1"/>
          </p:cNvSpPr>
          <p:nvPr/>
        </p:nvSpPr>
        <p:spPr bwMode="auto">
          <a:xfrm flipV="1">
            <a:off x="5638800" y="4267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72" name="Line 36"/>
          <p:cNvSpPr>
            <a:spLocks noChangeAspect="1" noChangeShapeType="1"/>
          </p:cNvSpPr>
          <p:nvPr/>
        </p:nvSpPr>
        <p:spPr bwMode="auto">
          <a:xfrm flipH="1" flipV="1">
            <a:off x="5638800" y="4648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4724400" y="3810000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000"/>
              <a:t>Gfdnavi</a:t>
            </a:r>
          </a:p>
          <a:p>
            <a:pPr algn="ctr"/>
            <a:r>
              <a:rPr lang="en-US" altLang="ja-JP" sz="2400"/>
              <a:t>MVC</a:t>
            </a:r>
          </a:p>
          <a:p>
            <a:pPr algn="ctr"/>
            <a:r>
              <a:rPr lang="en-US" altLang="ja-JP" sz="2400"/>
              <a:t>core</a:t>
            </a:r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>
            <a:off x="6096000" y="3810000"/>
            <a:ext cx="990600" cy="1371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400"/>
              <a:t>Web </a:t>
            </a:r>
          </a:p>
          <a:p>
            <a:pPr algn="ctr"/>
            <a:r>
              <a:rPr lang="en-US" altLang="ja-JP" sz="2400"/>
              <a:t>server</a:t>
            </a:r>
          </a:p>
          <a:p>
            <a:pPr algn="ctr"/>
            <a:r>
              <a:rPr lang="en-US" altLang="ja-JP" sz="2000"/>
              <a:t>(webrick/</a:t>
            </a:r>
          </a:p>
          <a:p>
            <a:pPr algn="ctr"/>
            <a:r>
              <a:rPr lang="en-US" altLang="ja-JP" sz="2000"/>
              <a:t>Apache)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Metadata DB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altLang="ja-JP" dirty="0" smtClean="0"/>
              <a:t>used for search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US" altLang="ja-JP" sz="16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dirty="0" smtClean="0"/>
              <a:t>name-value attributes</a:t>
            </a:r>
            <a:endParaRPr lang="en-US" altLang="ja-JP" i="1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dirty="0" smtClean="0"/>
              <a:t>geospatial- and time-coordinate information</a:t>
            </a:r>
            <a:endParaRPr lang="en-US" altLang="ja-JP" i="1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dirty="0" smtClean="0"/>
              <a:t>owner, groups and access mode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dirty="0" smtClean="0"/>
              <a:t>link among data</a:t>
            </a:r>
            <a:endParaRPr lang="en-US" altLang="ja-JP" i="1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dirty="0" smtClean="0"/>
              <a:t>time-stamp, size,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643710"/>
          </a:xfrm>
        </p:spPr>
        <p:txBody>
          <a:bodyPr/>
          <a:lstStyle/>
          <a:p>
            <a:pPr marL="571500" indent="-514350">
              <a:buNone/>
            </a:pPr>
            <a:r>
              <a:rPr lang="en-US" altLang="ja-JP" dirty="0" smtClean="0"/>
              <a:t>1. Name-Value attributes</a:t>
            </a:r>
          </a:p>
          <a:p>
            <a:pPr marL="571500" indent="-514350"/>
            <a:r>
              <a:rPr lang="en-US" altLang="ja-JP" dirty="0" smtClean="0"/>
              <a:t>attributes </a:t>
            </a:r>
            <a:r>
              <a:rPr kumimoji="1" lang="en-US" altLang="ja-JP" dirty="0" smtClean="0"/>
              <a:t>in data file (self-describing files)</a:t>
            </a:r>
          </a:p>
          <a:p>
            <a:pPr marL="971550" lvl="1" indent="-514350"/>
            <a:r>
              <a:rPr lang="en-US" altLang="ja-JP" dirty="0" smtClean="0"/>
              <a:t>unified access to attributes in differently formatted files with </a:t>
            </a:r>
            <a:r>
              <a:rPr lang="en-US" altLang="ja-JP" dirty="0" err="1" smtClean="0"/>
              <a:t>GPhys</a:t>
            </a:r>
            <a:endParaRPr lang="en-US" altLang="ja-JP" dirty="0" smtClean="0"/>
          </a:p>
          <a:p>
            <a:pPr marL="971550" lvl="1" indent="-514350"/>
            <a:endParaRPr lang="en-US" altLang="ja-JP" dirty="0" smtClean="0"/>
          </a:p>
          <a:p>
            <a:pPr marL="1371600" lvl="2" indent="-514350"/>
            <a:endParaRPr lang="en-US" altLang="ja-JP" dirty="0" smtClean="0"/>
          </a:p>
          <a:p>
            <a:pPr marL="1371600" lvl="2" indent="-514350"/>
            <a:endParaRPr lang="en-US" altLang="ja-JP" dirty="0" smtClean="0"/>
          </a:p>
          <a:p>
            <a:pPr marL="1371600" lvl="2" indent="-514350">
              <a:buNone/>
            </a:pPr>
            <a:endParaRPr lang="en-US" altLang="ja-JP" dirty="0" smtClean="0"/>
          </a:p>
          <a:p>
            <a:pPr marL="1371600" lvl="2" indent="-514350">
              <a:buNone/>
            </a:pPr>
            <a:endParaRPr lang="en-US" altLang="ja-JP" dirty="0" smtClean="0"/>
          </a:p>
          <a:p>
            <a:pPr marL="571500" indent="-514350"/>
            <a:r>
              <a:rPr lang="en-US" altLang="ja-JP" dirty="0" smtClean="0"/>
              <a:t>attributes in text file</a:t>
            </a:r>
          </a:p>
          <a:p>
            <a:pPr marL="971550" lvl="1" indent="-514350"/>
            <a:r>
              <a:rPr lang="en-US" altLang="ja-JP" dirty="0" smtClean="0">
                <a:hlinkClick r:id="rId3" action="ppaction://hlinksldjump"/>
              </a:rPr>
              <a:t>YAML</a:t>
            </a:r>
            <a:r>
              <a:rPr lang="en-US" altLang="ja-JP" dirty="0" smtClean="0"/>
              <a:t> format</a:t>
            </a:r>
          </a:p>
          <a:p>
            <a:pPr marL="971550" lvl="1" indent="-514350"/>
            <a:r>
              <a:rPr lang="en-US" altLang="ja-JP" dirty="0" smtClean="0"/>
              <a:t>any name-value attributes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4000" y="2209800"/>
            <a:ext cx="7452681" cy="23229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gphys_nc</a:t>
            </a:r>
            <a:r>
              <a:rPr kumimoji="1" lang="en-US" altLang="ja-JP" sz="2000" dirty="0" smtClean="0"/>
              <a:t> = </a:t>
            </a:r>
            <a:r>
              <a:rPr kumimoji="1" lang="en-US" altLang="ja-JP" sz="2000" dirty="0" err="1" smtClean="0"/>
              <a:t>GPhys</a:t>
            </a:r>
            <a:r>
              <a:rPr kumimoji="1" lang="en-US" altLang="ja-JP" sz="2000" dirty="0" smtClean="0"/>
              <a:t>::</a:t>
            </a:r>
            <a:r>
              <a:rPr kumimoji="1" lang="en-US" altLang="ja-JP" sz="2000" dirty="0" err="1" smtClean="0"/>
              <a:t>IO.open</a:t>
            </a:r>
            <a:r>
              <a:rPr kumimoji="1" lang="en-US" altLang="ja-JP" sz="2000" dirty="0" smtClean="0"/>
              <a:t>(“</a:t>
            </a:r>
            <a:r>
              <a:rPr kumimoji="1" lang="en-US" altLang="ja-JP" sz="2000" dirty="0" err="1" smtClean="0"/>
              <a:t>fname.nc”,”</a:t>
            </a:r>
            <a:r>
              <a:rPr lang="en-US" altLang="ja-JP" sz="2000" dirty="0" err="1" smtClean="0"/>
              <a:t>T</a:t>
            </a:r>
            <a:r>
              <a:rPr lang="en-US" altLang="ja-JP" sz="2000" dirty="0" smtClean="0"/>
              <a:t>”)  </a:t>
            </a:r>
            <a:r>
              <a:rPr lang="en-US" altLang="ja-JP" sz="2000" dirty="0" smtClean="0">
                <a:solidFill>
                  <a:srgbClr val="C00000"/>
                </a:solidFill>
              </a:rPr>
              <a:t># </a:t>
            </a:r>
            <a:r>
              <a:rPr lang="en-US" altLang="ja-JP" sz="2000" dirty="0" err="1" smtClean="0">
                <a:solidFill>
                  <a:srgbClr val="C00000"/>
                </a:solidFill>
              </a:rPr>
              <a:t>NetCDF</a:t>
            </a:r>
            <a:endParaRPr lang="en-US" altLang="ja-JP" sz="2000" dirty="0" smtClean="0">
              <a:solidFill>
                <a:srgbClr val="C00000"/>
              </a:solidFill>
            </a:endParaRPr>
          </a:p>
          <a:p>
            <a:r>
              <a:rPr kumimoji="1" lang="en-US" altLang="ja-JP" sz="2000" dirty="0" err="1" smtClean="0"/>
              <a:t>gphys_nc.att_names</a:t>
            </a:r>
            <a:r>
              <a:rPr kumimoji="1" lang="en-US" altLang="ja-JP" sz="2000" dirty="0" smtClean="0"/>
              <a:t>                            </a:t>
            </a:r>
            <a:r>
              <a:rPr kumimoji="1" lang="en-US" altLang="ja-JP" sz="2000" dirty="0" smtClean="0"/>
              <a:t>  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#=&gt; [“</a:t>
            </a:r>
            <a:r>
              <a:rPr kumimoji="1" lang="en-US" altLang="ja-JP" sz="2000" dirty="0" err="1" smtClean="0">
                <a:solidFill>
                  <a:srgbClr val="C00000"/>
                </a:solidFill>
              </a:rPr>
              <a:t>long_name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”, …]</a:t>
            </a:r>
          </a:p>
          <a:p>
            <a:r>
              <a:rPr lang="en-US" altLang="ja-JP" sz="2000" dirty="0" err="1" smtClean="0"/>
              <a:t>gphys_nc.get_att</a:t>
            </a:r>
            <a:r>
              <a:rPr lang="en-US" altLang="ja-JP" sz="2000" dirty="0" smtClean="0"/>
              <a:t>(“</a:t>
            </a:r>
            <a:r>
              <a:rPr lang="en-US" altLang="ja-JP" sz="2000" dirty="0" err="1" smtClean="0"/>
              <a:t>standard_name</a:t>
            </a:r>
            <a:r>
              <a:rPr lang="en-US" altLang="ja-JP" sz="2000" dirty="0" smtClean="0"/>
              <a:t>”)      </a:t>
            </a:r>
            <a:r>
              <a:rPr lang="en-US" altLang="ja-JP" sz="2000" dirty="0" smtClean="0">
                <a:solidFill>
                  <a:srgbClr val="C00000"/>
                </a:solidFill>
              </a:rPr>
              <a:t>#=&gt; “</a:t>
            </a:r>
            <a:r>
              <a:rPr lang="en-US" altLang="ja-JP" sz="2000" dirty="0" err="1" smtClean="0">
                <a:solidFill>
                  <a:srgbClr val="C00000"/>
                </a:solidFill>
              </a:rPr>
              <a:t>air_temperature</a:t>
            </a:r>
            <a:r>
              <a:rPr lang="en-US" altLang="ja-JP" sz="2000" dirty="0" smtClean="0">
                <a:solidFill>
                  <a:srgbClr val="C00000"/>
                </a:solidFill>
              </a:rPr>
              <a:t>”</a:t>
            </a:r>
          </a:p>
          <a:p>
            <a:endParaRPr kumimoji="1" lang="en-US" altLang="ja-JP" sz="2000" dirty="0" smtClean="0"/>
          </a:p>
          <a:p>
            <a:r>
              <a:rPr lang="en-US" altLang="ja-JP" sz="2000" dirty="0" err="1" smtClean="0"/>
              <a:t>gphys_grib</a:t>
            </a:r>
            <a:r>
              <a:rPr lang="en-US" altLang="ja-JP" sz="2000" dirty="0" smtClean="0"/>
              <a:t> = </a:t>
            </a:r>
            <a:r>
              <a:rPr lang="en-US" altLang="ja-JP" sz="2000" dirty="0" err="1" smtClean="0"/>
              <a:t>GPhys</a:t>
            </a:r>
            <a:r>
              <a:rPr lang="en-US" altLang="ja-JP" sz="2000" dirty="0" smtClean="0"/>
              <a:t>::</a:t>
            </a:r>
            <a:r>
              <a:rPr lang="en-US" altLang="ja-JP" sz="2000" dirty="0" err="1" smtClean="0"/>
              <a:t>IO.open</a:t>
            </a:r>
            <a:r>
              <a:rPr lang="en-US" altLang="ja-JP" sz="2000" dirty="0" smtClean="0"/>
              <a:t>(“</a:t>
            </a:r>
            <a:r>
              <a:rPr lang="en-US" altLang="ja-JP" sz="2000" dirty="0" err="1" smtClean="0"/>
              <a:t>fname.grib</a:t>
            </a:r>
            <a:r>
              <a:rPr lang="en-US" altLang="ja-JP" sz="2000" dirty="0" smtClean="0"/>
              <a:t>”, “TMP”) </a:t>
            </a:r>
            <a:r>
              <a:rPr lang="en-US" altLang="ja-JP" sz="2000" dirty="0" smtClean="0">
                <a:solidFill>
                  <a:srgbClr val="C00000"/>
                </a:solidFill>
              </a:rPr>
              <a:t># GRIB</a:t>
            </a:r>
          </a:p>
          <a:p>
            <a:r>
              <a:rPr kumimoji="1" lang="en-US" altLang="ja-JP" sz="2000" dirty="0" err="1" smtClean="0"/>
              <a:t>gphys_grib</a:t>
            </a:r>
            <a:r>
              <a:rPr kumimoji="1" lang="en-US" altLang="ja-JP" sz="2000" dirty="0" smtClean="0"/>
              <a:t> .</a:t>
            </a:r>
            <a:r>
              <a:rPr kumimoji="1" lang="en-US" altLang="ja-JP" sz="2000" dirty="0" err="1" smtClean="0"/>
              <a:t>att_names</a:t>
            </a:r>
            <a:r>
              <a:rPr kumimoji="1" lang="en-US" altLang="ja-JP" sz="2000" dirty="0" smtClean="0"/>
              <a:t>                               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#=&gt; [“</a:t>
            </a:r>
            <a:r>
              <a:rPr kumimoji="1" lang="en-US" altLang="ja-JP" sz="2000" dirty="0" err="1" smtClean="0">
                <a:solidFill>
                  <a:srgbClr val="C00000"/>
                </a:solidFill>
              </a:rPr>
              <a:t>lon</a:t>
            </a:r>
            <a:r>
              <a:rPr lang="en-US" altLang="ja-JP" sz="2000" dirty="0" err="1" smtClean="0">
                <a:solidFill>
                  <a:srgbClr val="C00000"/>
                </a:solidFill>
              </a:rPr>
              <a:t>g_name</a:t>
            </a:r>
            <a:r>
              <a:rPr lang="en-US" altLang="ja-JP" sz="2000" dirty="0" smtClean="0">
                <a:solidFill>
                  <a:srgbClr val="C00000"/>
                </a:solidFill>
              </a:rPr>
              <a:t>”, …]</a:t>
            </a:r>
            <a:endParaRPr kumimoji="1" lang="en-US" altLang="ja-JP" sz="2000" dirty="0" smtClean="0">
              <a:solidFill>
                <a:srgbClr val="C00000"/>
              </a:solidFill>
            </a:endParaRPr>
          </a:p>
          <a:p>
            <a:r>
              <a:rPr lang="en-US" altLang="ja-JP" sz="2000" dirty="0" err="1" smtClean="0"/>
              <a:t>gphys_grib.get_att</a:t>
            </a:r>
            <a:r>
              <a:rPr lang="en-US" altLang="ja-JP" sz="2000" dirty="0" smtClean="0"/>
              <a:t>(“</a:t>
            </a:r>
            <a:r>
              <a:rPr lang="en-US" altLang="ja-JP" sz="2000" dirty="0" err="1" smtClean="0"/>
              <a:t>standard_name</a:t>
            </a:r>
            <a:r>
              <a:rPr lang="en-US" altLang="ja-JP" sz="2000" dirty="0" smtClean="0"/>
              <a:t>”)   </a:t>
            </a:r>
            <a:r>
              <a:rPr lang="en-US" altLang="ja-JP" sz="2000" dirty="0" smtClean="0">
                <a:solidFill>
                  <a:srgbClr val="C00000"/>
                </a:solidFill>
              </a:rPr>
              <a:t>#=&gt; ”</a:t>
            </a:r>
            <a:r>
              <a:rPr lang="en-US" altLang="ja-JP" sz="2000" dirty="0" err="1" smtClean="0">
                <a:solidFill>
                  <a:srgbClr val="C00000"/>
                </a:solidFill>
              </a:rPr>
              <a:t>air_temperatrue</a:t>
            </a:r>
            <a:r>
              <a:rPr lang="en-US" altLang="ja-JP" sz="2000" dirty="0" smtClean="0">
                <a:solidFill>
                  <a:srgbClr val="C00000"/>
                </a:solidFill>
              </a:rPr>
              <a:t>”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62600" y="4572000"/>
            <a:ext cx="3429001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description: NCEP/NCAR reanalysis</a:t>
            </a:r>
          </a:p>
          <a:p>
            <a:pPr>
              <a:lnSpc>
                <a:spcPct val="90000"/>
              </a:lnSpc>
            </a:pPr>
            <a:r>
              <a:rPr lang="en-US" altLang="ja-JP" sz="2000" dirty="0" err="1" smtClean="0">
                <a:solidFill>
                  <a:schemeClr val="tx1"/>
                </a:solidFill>
              </a:rPr>
              <a:t>gfdnavi</a:t>
            </a:r>
            <a:r>
              <a:rPr lang="en-US" altLang="ja-JP" sz="200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tx1"/>
                </a:solidFill>
              </a:rPr>
              <a:t>    owner: user1</a:t>
            </a:r>
          </a:p>
          <a:p>
            <a:pPr>
              <a:lnSpc>
                <a:spcPct val="90000"/>
              </a:lnSpc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   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other_mode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: 0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tx1"/>
                </a:solidFill>
              </a:rPr>
              <a:t>   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rgroups</a:t>
            </a:r>
            <a:r>
              <a:rPr lang="en-US" altLang="ja-JP" sz="200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tx1"/>
                </a:solidFill>
              </a:rPr>
              <a:t>    -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groupA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    -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groupB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pSp>
        <p:nvGrpSpPr>
          <p:cNvPr id="2" name="グループ化 9"/>
          <p:cNvGrpSpPr/>
          <p:nvPr/>
        </p:nvGrpSpPr>
        <p:grpSpPr>
          <a:xfrm>
            <a:off x="1600200" y="2209800"/>
            <a:ext cx="6705600" cy="1571636"/>
            <a:chOff x="1752600" y="2357430"/>
            <a:chExt cx="6705600" cy="1571636"/>
          </a:xfrm>
        </p:grpSpPr>
        <p:sp>
          <p:nvSpPr>
            <p:cNvPr id="5" name="角丸四角形 4"/>
            <p:cNvSpPr/>
            <p:nvPr/>
          </p:nvSpPr>
          <p:spPr>
            <a:xfrm>
              <a:off x="1752600" y="2357430"/>
              <a:ext cx="6324600" cy="3571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1752600" y="3571876"/>
              <a:ext cx="6705600" cy="3571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12"/>
          <p:cNvGrpSpPr/>
          <p:nvPr/>
        </p:nvGrpSpPr>
        <p:grpSpPr>
          <a:xfrm>
            <a:off x="1600200" y="2590800"/>
            <a:ext cx="7239000" cy="1928826"/>
            <a:chOff x="1752600" y="2643182"/>
            <a:chExt cx="7239000" cy="1928826"/>
          </a:xfrm>
        </p:grpSpPr>
        <p:sp>
          <p:nvSpPr>
            <p:cNvPr id="11" name="角丸四角形 10"/>
            <p:cNvSpPr/>
            <p:nvPr/>
          </p:nvSpPr>
          <p:spPr>
            <a:xfrm>
              <a:off x="1752600" y="2643182"/>
              <a:ext cx="7034242" cy="7143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1752600" y="3857628"/>
              <a:ext cx="7239000" cy="7143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YAML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 human-readable data serialization format</a:t>
            </a:r>
          </a:p>
          <a:p>
            <a:pPr lvl="1"/>
            <a:r>
              <a:rPr lang="en-US" altLang="ja-JP" dirty="0" smtClean="0"/>
              <a:t>easier to read/write than XML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1" y="3500438"/>
            <a:ext cx="4671516" cy="23083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puts “Array (list)”</a:t>
            </a:r>
          </a:p>
          <a:p>
            <a:r>
              <a:rPr lang="en-US" altLang="ja-JP" dirty="0" err="1" smtClean="0"/>
              <a:t>ary</a:t>
            </a:r>
            <a:r>
              <a:rPr lang="en-US" altLang="ja-JP" dirty="0" smtClean="0"/>
              <a:t> = </a:t>
            </a:r>
            <a:r>
              <a:rPr kumimoji="1" lang="en-US" altLang="ja-JP" dirty="0" smtClean="0"/>
              <a:t>[0,1,2]</a:t>
            </a:r>
          </a:p>
          <a:p>
            <a:r>
              <a:rPr lang="en-US" altLang="ja-JP" dirty="0" smtClean="0"/>
              <a:t>puts </a:t>
            </a:r>
            <a:r>
              <a:rPr lang="en-US" altLang="ja-JP" dirty="0" err="1" smtClean="0"/>
              <a:t>ary</a:t>
            </a:r>
            <a:r>
              <a:rPr kumimoji="1" lang="en-US" altLang="ja-JP" dirty="0" err="1" smtClean="0"/>
              <a:t>.to_yaml</a:t>
            </a:r>
            <a:r>
              <a:rPr kumimoji="1" lang="en-US" altLang="ja-JP" dirty="0" smtClean="0"/>
              <a:t>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puts “\</a:t>
            </a:r>
            <a:r>
              <a:rPr lang="en-US" altLang="ja-JP" dirty="0" err="1" smtClean="0"/>
              <a:t>nHash</a:t>
            </a:r>
            <a:r>
              <a:rPr lang="en-US" altLang="ja-JP" dirty="0" smtClean="0"/>
              <a:t> (associative array)”</a:t>
            </a:r>
          </a:p>
          <a:p>
            <a:r>
              <a:rPr kumimoji="1" lang="en-US" altLang="ja-JP" dirty="0" smtClean="0"/>
              <a:t>hash = {</a:t>
            </a:r>
            <a:r>
              <a:rPr lang="en-US" altLang="ja-JP" dirty="0" smtClean="0"/>
              <a:t>“key0”=&gt;”value0”, ”key1”=&gt;”value1”}</a:t>
            </a:r>
          </a:p>
          <a:p>
            <a:r>
              <a:rPr lang="en-US" altLang="ja-JP" dirty="0" smtClean="0"/>
              <a:t>puts </a:t>
            </a:r>
            <a:r>
              <a:rPr lang="en-US" altLang="ja-JP" dirty="0" err="1" smtClean="0"/>
              <a:t>hash.to_yaml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77000" y="3143248"/>
            <a:ext cx="2667000" cy="286232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Array (list)</a:t>
            </a:r>
          </a:p>
          <a:p>
            <a:r>
              <a:rPr kumimoji="1" lang="en-US" altLang="ja-JP" dirty="0" smtClean="0"/>
              <a:t>---</a:t>
            </a:r>
          </a:p>
          <a:p>
            <a:r>
              <a:rPr lang="en-US" altLang="ja-JP" dirty="0" smtClean="0"/>
              <a:t>- 0</a:t>
            </a:r>
          </a:p>
          <a:p>
            <a:r>
              <a:rPr lang="en-US" altLang="ja-JP" dirty="0" smtClean="0"/>
              <a:t>- 1</a:t>
            </a:r>
          </a:p>
          <a:p>
            <a:r>
              <a:rPr lang="en-US" altLang="ja-JP" dirty="0" smtClean="0"/>
              <a:t>- 2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Hash (associative array)</a:t>
            </a:r>
          </a:p>
          <a:p>
            <a:r>
              <a:rPr lang="en-US" altLang="ja-JP" dirty="0" smtClean="0"/>
              <a:t>---</a:t>
            </a:r>
          </a:p>
          <a:p>
            <a:r>
              <a:rPr lang="en-US" altLang="ja-JP" dirty="0" smtClean="0"/>
              <a:t>key1: value0</a:t>
            </a:r>
          </a:p>
          <a:p>
            <a:r>
              <a:rPr lang="en-US" altLang="ja-JP" dirty="0" smtClean="0"/>
              <a:t>key0: value1</a:t>
            </a:r>
          </a:p>
        </p:txBody>
      </p:sp>
      <p:sp>
        <p:nvSpPr>
          <p:cNvPr id="6" name="右矢印 5"/>
          <p:cNvSpPr/>
          <p:nvPr/>
        </p:nvSpPr>
        <p:spPr>
          <a:xfrm>
            <a:off x="5357818" y="428625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15338" y="62150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hlinkClick r:id="rId3" action="ppaction://hlinksldjump"/>
              </a:rPr>
              <a:t>Back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2928958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2. Geospatial- and time-coordinate </a:t>
            </a:r>
            <a:r>
              <a:rPr kumimoji="1" lang="en-US" altLang="ja-JP" dirty="0" smtClean="0"/>
              <a:t>information</a:t>
            </a:r>
          </a:p>
          <a:p>
            <a:pPr lvl="1"/>
            <a:r>
              <a:rPr lang="en-US" altLang="ja-JP" dirty="0" smtClean="0"/>
              <a:t>spatial region</a:t>
            </a:r>
          </a:p>
          <a:p>
            <a:pPr lvl="2"/>
            <a:r>
              <a:rPr kumimoji="1" lang="en-US" altLang="ja-JP" dirty="0" smtClean="0"/>
              <a:t>rectangle in longitude-latitude section</a:t>
            </a:r>
          </a:p>
          <a:p>
            <a:pPr lvl="1"/>
            <a:r>
              <a:rPr lang="en-US" altLang="ja-JP" dirty="0" smtClean="0"/>
              <a:t>temporal region</a:t>
            </a:r>
          </a:p>
          <a:p>
            <a:pPr lvl="2"/>
            <a:r>
              <a:rPr kumimoji="1" lang="en-US" altLang="ja-JP" dirty="0" smtClean="0"/>
              <a:t>start time and end time</a:t>
            </a:r>
            <a:endParaRPr kumimoji="1" lang="ja-JP" altLang="en-US" dirty="0"/>
          </a:p>
        </p:txBody>
      </p:sp>
      <p:pic>
        <p:nvPicPr>
          <p:cNvPr id="4" name="図 3" descr="worldmap.gif"/>
          <p:cNvPicPr>
            <a:picLocks noChangeAspect="1"/>
          </p:cNvPicPr>
          <p:nvPr/>
        </p:nvPicPr>
        <p:blipFill>
          <a:blip r:embed="rId3"/>
          <a:srcRect t="5307" b="23938"/>
          <a:stretch>
            <a:fillRect/>
          </a:stretch>
        </p:blipFill>
        <p:spPr>
          <a:xfrm>
            <a:off x="500034" y="3643316"/>
            <a:ext cx="3714747" cy="1857386"/>
          </a:xfrm>
          <a:prstGeom prst="rect">
            <a:avLst/>
          </a:prstGeom>
        </p:spPr>
      </p:pic>
      <p:pic>
        <p:nvPicPr>
          <p:cNvPr id="5" name="図 4" descr="worldmap.gif"/>
          <p:cNvPicPr>
            <a:picLocks noChangeAspect="1"/>
          </p:cNvPicPr>
          <p:nvPr/>
        </p:nvPicPr>
        <p:blipFill>
          <a:blip r:embed="rId3"/>
          <a:srcRect t="5307" b="26659"/>
          <a:stretch>
            <a:fillRect/>
          </a:stretch>
        </p:blipFill>
        <p:spPr>
          <a:xfrm>
            <a:off x="4714876" y="3643316"/>
            <a:ext cx="3714747" cy="17859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571604" y="3929068"/>
            <a:ext cx="1928826" cy="1143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034" y="3286126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global, regional, or point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4876" y="3286126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swath</a:t>
            </a:r>
            <a:endParaRPr kumimoji="1" lang="ja-JP" altLang="en-US" sz="2000" dirty="0"/>
          </a:p>
        </p:txBody>
      </p:sp>
      <p:grpSp>
        <p:nvGrpSpPr>
          <p:cNvPr id="2" name="グループ化 27"/>
          <p:cNvGrpSpPr/>
          <p:nvPr/>
        </p:nvGrpSpPr>
        <p:grpSpPr>
          <a:xfrm>
            <a:off x="4929190" y="3643316"/>
            <a:ext cx="1357322" cy="1785950"/>
            <a:chOff x="5000628" y="3643314"/>
            <a:chExt cx="1357322" cy="1785950"/>
          </a:xfrm>
        </p:grpSpPr>
        <p:sp>
          <p:nvSpPr>
            <p:cNvPr id="9" name="正方形/長方形 8"/>
            <p:cNvSpPr/>
            <p:nvPr/>
          </p:nvSpPr>
          <p:spPr>
            <a:xfrm>
              <a:off x="5000628" y="5072074"/>
              <a:ext cx="50006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rot="5400000" flipH="1" flipV="1">
              <a:off x="4643438" y="4000504"/>
              <a:ext cx="1785950" cy="1071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9" idx="2"/>
            </p:cNvCxnSpPr>
            <p:nvPr/>
          </p:nvCxnSpPr>
          <p:spPr>
            <a:xfrm rot="5400000" flipH="1" flipV="1">
              <a:off x="4911330" y="3982644"/>
              <a:ext cx="1785950" cy="11072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/>
          </p:nvSpPr>
          <p:spPr>
            <a:xfrm>
              <a:off x="5214942" y="4714884"/>
              <a:ext cx="50006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429256" y="4357694"/>
              <a:ext cx="50006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643570" y="4000504"/>
              <a:ext cx="50006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857884" y="3643314"/>
              <a:ext cx="50006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28"/>
          <p:cNvGrpSpPr/>
          <p:nvPr/>
        </p:nvGrpSpPr>
        <p:grpSpPr>
          <a:xfrm>
            <a:off x="6286512" y="3643316"/>
            <a:ext cx="1357322" cy="1785950"/>
            <a:chOff x="5000628" y="3643314"/>
            <a:chExt cx="1357322" cy="1785950"/>
          </a:xfrm>
        </p:grpSpPr>
        <p:sp>
          <p:nvSpPr>
            <p:cNvPr id="30" name="正方形/長方形 29"/>
            <p:cNvSpPr/>
            <p:nvPr/>
          </p:nvSpPr>
          <p:spPr>
            <a:xfrm>
              <a:off x="5000628" y="5072074"/>
              <a:ext cx="50006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/>
            <p:nvPr/>
          </p:nvCxnSpPr>
          <p:spPr>
            <a:xfrm rot="5400000" flipH="1" flipV="1">
              <a:off x="4643438" y="4000504"/>
              <a:ext cx="1785950" cy="1071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30" idx="2"/>
            </p:cNvCxnSpPr>
            <p:nvPr/>
          </p:nvCxnSpPr>
          <p:spPr>
            <a:xfrm rot="5400000" flipH="1" flipV="1">
              <a:off x="4911330" y="3982644"/>
              <a:ext cx="1785950" cy="11072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正方形/長方形 32"/>
            <p:cNvSpPr/>
            <p:nvPr/>
          </p:nvSpPr>
          <p:spPr>
            <a:xfrm>
              <a:off x="5214942" y="4714884"/>
              <a:ext cx="50006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429256" y="4357694"/>
              <a:ext cx="50006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3570" y="4000504"/>
              <a:ext cx="50006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857884" y="3643314"/>
              <a:ext cx="50006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3. Owner, Groups, and Access mode</a:t>
            </a:r>
          </a:p>
          <a:p>
            <a:pPr lvl="1"/>
            <a:r>
              <a:rPr lang="en-US" altLang="ja-JP" dirty="0" smtClean="0"/>
              <a:t>permission system like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-node</a:t>
            </a:r>
          </a:p>
          <a:p>
            <a:pPr lvl="2"/>
            <a:r>
              <a:rPr lang="en-US" altLang="ja-JP" dirty="0" smtClean="0"/>
              <a:t>readable and writable for groups and others</a:t>
            </a:r>
          </a:p>
          <a:p>
            <a:pPr lvl="1"/>
            <a:r>
              <a:rPr lang="en-US" altLang="ja-JP" dirty="0" smtClean="0"/>
              <a:t>Multiple groups are allowed.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4. Link among data</a:t>
            </a:r>
          </a:p>
          <a:p>
            <a:pPr lvl="1"/>
            <a:r>
              <a:rPr lang="en-US" altLang="ja-JP" dirty="0" smtClean="0"/>
              <a:t>e.g. This data was calculated from these variables</a:t>
            </a:r>
          </a:p>
          <a:p>
            <a:pPr lvl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kumimoji="1" lang="en-US" altLang="ja-JP" dirty="0" smtClean="0"/>
              <a:t>Directory tree structure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429288"/>
          </a:xfrm>
        </p:spPr>
        <p:txBody>
          <a:bodyPr/>
          <a:lstStyle/>
          <a:p>
            <a:r>
              <a:rPr lang="en-US" altLang="ja-JP" dirty="0" smtClean="0"/>
              <a:t>nodes in the tree structure</a:t>
            </a:r>
            <a:endParaRPr lang="en-US" altLang="ja-JP" i="1" dirty="0" smtClean="0"/>
          </a:p>
          <a:p>
            <a:pPr lvl="1"/>
            <a:r>
              <a:rPr lang="en-US" altLang="ja-JP" dirty="0" smtClean="0"/>
              <a:t>node types: </a:t>
            </a:r>
            <a:r>
              <a:rPr lang="en-US" altLang="ja-JP" sz="2400" dirty="0" smtClean="0"/>
              <a:t>directories, variables, images, </a:t>
            </a:r>
            <a:r>
              <a:rPr lang="en-US" altLang="ja-JP" sz="2400" dirty="0" err="1" smtClean="0"/>
              <a:t>knowledges</a:t>
            </a:r>
            <a:r>
              <a:rPr lang="en-US" altLang="ja-JP" sz="2400" dirty="0" smtClean="0"/>
              <a:t>, etc</a:t>
            </a:r>
          </a:p>
          <a:p>
            <a:r>
              <a:rPr lang="en-US" altLang="ja-JP" dirty="0" smtClean="0"/>
              <a:t>Each node can have some metadata.</a:t>
            </a:r>
          </a:p>
          <a:p>
            <a:pPr lvl="1"/>
            <a:r>
              <a:rPr lang="en-US" altLang="ja-JP" dirty="0" smtClean="0"/>
              <a:t>inherited to children nodes</a:t>
            </a:r>
          </a:p>
        </p:txBody>
      </p:sp>
      <p:grpSp>
        <p:nvGrpSpPr>
          <p:cNvPr id="2" name="グループ化 160"/>
          <p:cNvGrpSpPr/>
          <p:nvPr/>
        </p:nvGrpSpPr>
        <p:grpSpPr>
          <a:xfrm>
            <a:off x="71406" y="3469943"/>
            <a:ext cx="9014836" cy="3388364"/>
            <a:chOff x="57758" y="3500438"/>
            <a:chExt cx="9014836" cy="3388364"/>
          </a:xfrm>
        </p:grpSpPr>
        <p:sp>
          <p:nvSpPr>
            <p:cNvPr id="5" name="File"/>
            <p:cNvSpPr>
              <a:spLocks noEditPoints="1" noChangeArrowheads="1"/>
            </p:cNvSpPr>
            <p:nvPr/>
          </p:nvSpPr>
          <p:spPr bwMode="auto">
            <a:xfrm>
              <a:off x="2957950" y="4386271"/>
              <a:ext cx="439738" cy="328613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ile"/>
            <p:cNvSpPr>
              <a:spLocks noEditPoints="1" noChangeArrowheads="1"/>
            </p:cNvSpPr>
            <p:nvPr/>
          </p:nvSpPr>
          <p:spPr bwMode="auto">
            <a:xfrm>
              <a:off x="2957950" y="4957776"/>
              <a:ext cx="439738" cy="328612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ile"/>
            <p:cNvSpPr>
              <a:spLocks noEditPoints="1" noChangeArrowheads="1"/>
            </p:cNvSpPr>
            <p:nvPr/>
          </p:nvSpPr>
          <p:spPr bwMode="auto">
            <a:xfrm>
              <a:off x="2957950" y="5672156"/>
              <a:ext cx="439738" cy="328612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ile"/>
            <p:cNvSpPr>
              <a:spLocks noEditPoints="1" noChangeArrowheads="1"/>
            </p:cNvSpPr>
            <p:nvPr/>
          </p:nvSpPr>
          <p:spPr bwMode="auto">
            <a:xfrm>
              <a:off x="1949888" y="4386271"/>
              <a:ext cx="439737" cy="328613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7758" y="3916641"/>
              <a:ext cx="33345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local or </a:t>
              </a:r>
              <a:r>
                <a:rPr lang="en-US" altLang="ja-JP" sz="2000" dirty="0" err="1" smtClean="0"/>
                <a:t>opendap</a:t>
              </a:r>
              <a:r>
                <a:rPr lang="en-US" altLang="ja-JP" sz="2000" dirty="0" smtClean="0"/>
                <a:t> directories</a:t>
              </a:r>
              <a:endParaRPr lang="en-US" altLang="ja-JP" sz="2000" dirty="0"/>
            </a:p>
          </p:txBody>
        </p:sp>
        <p:cxnSp>
          <p:nvCxnSpPr>
            <p:cNvPr id="10" name="AutoShape 8"/>
            <p:cNvCxnSpPr>
              <a:cxnSpLocks noChangeShapeType="1"/>
              <a:stCxn id="8" idx="3"/>
              <a:endCxn id="5" idx="1"/>
            </p:cNvCxnSpPr>
            <p:nvPr/>
          </p:nvCxnSpPr>
          <p:spPr bwMode="auto">
            <a:xfrm>
              <a:off x="2389625" y="4550578"/>
              <a:ext cx="5683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" name="AutoShape 9"/>
            <p:cNvCxnSpPr>
              <a:cxnSpLocks noChangeShapeType="1"/>
              <a:stCxn id="8" idx="3"/>
              <a:endCxn id="6" idx="1"/>
            </p:cNvCxnSpPr>
            <p:nvPr/>
          </p:nvCxnSpPr>
          <p:spPr bwMode="auto">
            <a:xfrm>
              <a:off x="2389625" y="4550578"/>
              <a:ext cx="568325" cy="571504"/>
            </a:xfrm>
            <a:prstGeom prst="bentConnector3">
              <a:avLst>
                <a:gd name="adj1" fmla="val 49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" name="AutoShape 10"/>
            <p:cNvCxnSpPr>
              <a:cxnSpLocks noChangeShapeType="1"/>
              <a:stCxn id="8" idx="3"/>
              <a:endCxn id="7" idx="1"/>
            </p:cNvCxnSpPr>
            <p:nvPr/>
          </p:nvCxnSpPr>
          <p:spPr bwMode="auto">
            <a:xfrm>
              <a:off x="2389625" y="4550578"/>
              <a:ext cx="568325" cy="1285884"/>
            </a:xfrm>
            <a:prstGeom prst="bentConnector3">
              <a:avLst>
                <a:gd name="adj1" fmla="val 49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419201" y="3673809"/>
              <a:ext cx="12105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 smtClean="0"/>
                <a:t>data files</a:t>
              </a:r>
              <a:endParaRPr lang="en-US" altLang="ja-JP" sz="2000" dirty="0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6048805" y="3500438"/>
              <a:ext cx="12121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 smtClean="0"/>
                <a:t>variables</a:t>
              </a:r>
              <a:endParaRPr lang="en-US" altLang="ja-JP" sz="2000" dirty="0">
                <a:latin typeface="Arial Narrow" pitchFamily="34" charset="0"/>
              </a:endParaRPr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3905665" y="6286520"/>
              <a:ext cx="360362" cy="357190"/>
            </a:xfrm>
            <a:prstGeom prst="foldedCorner">
              <a:avLst>
                <a:gd name="adj" fmla="val 32352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cxnSp>
          <p:nvCxnSpPr>
            <p:cNvPr id="33" name="AutoShape 31"/>
            <p:cNvCxnSpPr>
              <a:cxnSpLocks noChangeShapeType="1"/>
              <a:stCxn id="7" idx="3"/>
              <a:endCxn id="32" idx="1"/>
            </p:cNvCxnSpPr>
            <p:nvPr/>
          </p:nvCxnSpPr>
          <p:spPr bwMode="auto">
            <a:xfrm>
              <a:off x="3397688" y="5836462"/>
              <a:ext cx="507977" cy="62865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4691718" y="6488692"/>
              <a:ext cx="14109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image files</a:t>
              </a:r>
              <a:endParaRPr lang="en-US" altLang="ja-JP" sz="2000" dirty="0"/>
            </a:p>
          </p:txBody>
        </p:sp>
        <p:cxnSp>
          <p:nvCxnSpPr>
            <p:cNvPr id="45" name="直線矢印コネクタ 44"/>
            <p:cNvCxnSpPr>
              <a:stCxn id="34" idx="1"/>
              <a:endCxn id="32" idx="3"/>
            </p:cNvCxnSpPr>
            <p:nvPr/>
          </p:nvCxnSpPr>
          <p:spPr>
            <a:xfrm rot="10800000">
              <a:off x="4266028" y="6465115"/>
              <a:ext cx="425691" cy="22363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>
              <a:stCxn id="28" idx="2"/>
              <a:endCxn id="41" idx="0"/>
            </p:cNvCxnSpPr>
            <p:nvPr/>
          </p:nvCxnSpPr>
          <p:spPr>
            <a:xfrm rot="16200000" flipH="1">
              <a:off x="3896035" y="4202379"/>
              <a:ext cx="361644" cy="10472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>
              <a:stCxn id="29" idx="1"/>
            </p:cNvCxnSpPr>
            <p:nvPr/>
          </p:nvCxnSpPr>
          <p:spPr>
            <a:xfrm rot="10800000" flipV="1">
              <a:off x="5816631" y="3700492"/>
              <a:ext cx="232174" cy="55846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71406" y="5672096"/>
              <a:ext cx="12378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attributes</a:t>
              </a:r>
            </a:p>
          </p:txBody>
        </p:sp>
        <p:sp>
          <p:nvSpPr>
            <p:cNvPr id="62" name="AutoShape 33"/>
            <p:cNvSpPr>
              <a:spLocks noChangeArrowheads="1"/>
            </p:cNvSpPr>
            <p:nvPr/>
          </p:nvSpPr>
          <p:spPr bwMode="auto">
            <a:xfrm>
              <a:off x="142844" y="6000768"/>
              <a:ext cx="2571768" cy="792163"/>
            </a:xfrm>
            <a:prstGeom prst="wedgeRectCallout">
              <a:avLst>
                <a:gd name="adj1" fmla="val 65295"/>
                <a:gd name="adj2" fmla="val -5709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altLang="ja-JP" sz="1600" dirty="0" smtClean="0"/>
                <a:t>description </a:t>
              </a:r>
              <a:r>
                <a:rPr lang="en-US" altLang="ja-JP" sz="1600" dirty="0"/>
                <a:t>= “……..”</a:t>
              </a:r>
            </a:p>
            <a:p>
              <a:r>
                <a:rPr lang="en-US" altLang="ja-JP" sz="1600" dirty="0" smtClean="0"/>
                <a:t>owner = </a:t>
              </a:r>
              <a:r>
                <a:rPr lang="en-US" altLang="ja-JP" sz="1600" dirty="0" err="1" smtClean="0"/>
                <a:t>userA</a:t>
              </a:r>
              <a:endParaRPr lang="en-US" altLang="ja-JP" sz="1600" dirty="0" smtClean="0"/>
            </a:p>
            <a:p>
              <a:r>
                <a:rPr lang="en-US" altLang="ja-JP" sz="1600" dirty="0" smtClean="0"/>
                <a:t>groups = [</a:t>
              </a:r>
              <a:r>
                <a:rPr lang="en-US" altLang="ja-JP" sz="1600" dirty="0" err="1" smtClean="0"/>
                <a:t>groupA,groupB</a:t>
              </a:r>
              <a:r>
                <a:rPr lang="en-US" altLang="ja-JP" sz="1600" dirty="0" smtClean="0"/>
                <a:t>]</a:t>
              </a:r>
            </a:p>
          </p:txBody>
        </p:sp>
        <p:sp>
          <p:nvSpPr>
            <p:cNvPr id="77" name="AutoShape 33"/>
            <p:cNvSpPr>
              <a:spLocks noChangeArrowheads="1"/>
            </p:cNvSpPr>
            <p:nvPr/>
          </p:nvSpPr>
          <p:spPr bwMode="auto">
            <a:xfrm>
              <a:off x="6357950" y="4357694"/>
              <a:ext cx="2714644" cy="785818"/>
            </a:xfrm>
            <a:prstGeom prst="wedgeRectCallout">
              <a:avLst>
                <a:gd name="adj1" fmla="val -62340"/>
                <a:gd name="adj2" fmla="val -3576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altLang="ja-JP" sz="1600" dirty="0"/>
                <a:t>description = “……..”</a:t>
              </a:r>
            </a:p>
            <a:p>
              <a:r>
                <a:rPr lang="en-US" altLang="ja-JP" sz="1600" dirty="0" smtClean="0"/>
                <a:t>param1 = value1</a:t>
              </a:r>
            </a:p>
            <a:p>
              <a:r>
                <a:rPr lang="en-US" altLang="ja-JP" sz="1600" dirty="0" smtClean="0">
                  <a:latin typeface="Arial" pitchFamily="34" charset="0"/>
                  <a:cs typeface="Arial" pitchFamily="34" charset="0"/>
                </a:rPr>
                <a:t>param2 = [value21,value22]</a:t>
              </a:r>
              <a:endParaRPr lang="en-US" altLang="ja-JP" sz="16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ja-JP" sz="1600" dirty="0"/>
            </a:p>
          </p:txBody>
        </p:sp>
        <p:sp>
          <p:nvSpPr>
            <p:cNvPr id="110" name="Text Box 25"/>
            <p:cNvSpPr txBox="1">
              <a:spLocks noChangeArrowheads="1"/>
            </p:cNvSpPr>
            <p:nvPr/>
          </p:nvSpPr>
          <p:spPr bwMode="auto">
            <a:xfrm>
              <a:off x="6286512" y="4029022"/>
              <a:ext cx="12378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attributes</a:t>
              </a:r>
            </a:p>
          </p:txBody>
        </p:sp>
        <p:cxnSp>
          <p:nvCxnSpPr>
            <p:cNvPr id="121" name="直線矢印コネクタ 120"/>
            <p:cNvCxnSpPr>
              <a:stCxn id="9" idx="2"/>
              <a:endCxn id="8" idx="1"/>
            </p:cNvCxnSpPr>
            <p:nvPr/>
          </p:nvCxnSpPr>
          <p:spPr>
            <a:xfrm rot="16200000" flipH="1">
              <a:off x="1720552" y="4321241"/>
              <a:ext cx="233827" cy="22484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ile"/>
            <p:cNvSpPr>
              <a:spLocks noEditPoints="1" noChangeArrowheads="1"/>
            </p:cNvSpPr>
            <p:nvPr/>
          </p:nvSpPr>
          <p:spPr bwMode="auto">
            <a:xfrm>
              <a:off x="3905665" y="4957775"/>
              <a:ext cx="439738" cy="328613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ile"/>
            <p:cNvSpPr>
              <a:spLocks noEditPoints="1" noChangeArrowheads="1"/>
            </p:cNvSpPr>
            <p:nvPr/>
          </p:nvSpPr>
          <p:spPr bwMode="auto">
            <a:xfrm>
              <a:off x="4762921" y="4386271"/>
              <a:ext cx="439738" cy="328613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620045" y="3845486"/>
              <a:ext cx="9685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groups</a:t>
              </a:r>
              <a:endParaRPr lang="en-US" altLang="ja-JP" sz="2000" dirty="0"/>
            </a:p>
          </p:txBody>
        </p:sp>
        <p:cxnSp>
          <p:nvCxnSpPr>
            <p:cNvPr id="89" name="直線矢印コネクタ 88"/>
            <p:cNvCxnSpPr>
              <a:stCxn id="87" idx="2"/>
              <a:endCxn id="39" idx="0"/>
            </p:cNvCxnSpPr>
            <p:nvPr/>
          </p:nvCxnSpPr>
          <p:spPr>
            <a:xfrm rot="5400000">
              <a:off x="4950411" y="4281660"/>
              <a:ext cx="189967" cy="11783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ile"/>
            <p:cNvSpPr>
              <a:spLocks noEditPoints="1" noChangeArrowheads="1"/>
            </p:cNvSpPr>
            <p:nvPr/>
          </p:nvSpPr>
          <p:spPr bwMode="auto">
            <a:xfrm>
              <a:off x="3905665" y="4386271"/>
              <a:ext cx="439738" cy="328613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50" name="直線コネクタ 49"/>
            <p:cNvCxnSpPr>
              <a:stCxn id="5" idx="3"/>
              <a:endCxn id="41" idx="1"/>
            </p:cNvCxnSpPr>
            <p:nvPr/>
          </p:nvCxnSpPr>
          <p:spPr>
            <a:xfrm>
              <a:off x="3397688" y="4550578"/>
              <a:ext cx="50797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stCxn id="41" idx="3"/>
              <a:endCxn id="39" idx="1"/>
            </p:cNvCxnSpPr>
            <p:nvPr/>
          </p:nvCxnSpPr>
          <p:spPr>
            <a:xfrm>
              <a:off x="4345403" y="4550578"/>
              <a:ext cx="4175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stCxn id="39" idx="3"/>
              <a:endCxn id="105" idx="2"/>
            </p:cNvCxnSpPr>
            <p:nvPr/>
          </p:nvCxnSpPr>
          <p:spPr>
            <a:xfrm>
              <a:off x="5202659" y="4550578"/>
              <a:ext cx="346080" cy="3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utoShape 18"/>
            <p:cNvSpPr>
              <a:spLocks noChangeArrowheads="1"/>
            </p:cNvSpPr>
            <p:nvPr/>
          </p:nvSpPr>
          <p:spPr bwMode="auto">
            <a:xfrm>
              <a:off x="5548739" y="4857760"/>
              <a:ext cx="428628" cy="42862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88" name="直線コネクタ 87"/>
            <p:cNvCxnSpPr>
              <a:stCxn id="36" idx="3"/>
              <a:endCxn id="85" idx="2"/>
            </p:cNvCxnSpPr>
            <p:nvPr/>
          </p:nvCxnSpPr>
          <p:spPr>
            <a:xfrm>
              <a:off x="4345403" y="5122082"/>
              <a:ext cx="1203336" cy="3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>
              <a:stCxn id="6" idx="3"/>
              <a:endCxn id="36" idx="1"/>
            </p:cNvCxnSpPr>
            <p:nvPr/>
          </p:nvCxnSpPr>
          <p:spPr>
            <a:xfrm>
              <a:off x="3397688" y="5122082"/>
              <a:ext cx="50797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AutoShape 18"/>
            <p:cNvSpPr>
              <a:spLocks noChangeArrowheads="1"/>
            </p:cNvSpPr>
            <p:nvPr/>
          </p:nvSpPr>
          <p:spPr bwMode="auto">
            <a:xfrm>
              <a:off x="5548739" y="4286256"/>
              <a:ext cx="428628" cy="42862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" name="角丸四角形 106"/>
            <p:cNvSpPr/>
            <p:nvPr/>
          </p:nvSpPr>
          <p:spPr>
            <a:xfrm>
              <a:off x="3762789" y="4286256"/>
              <a:ext cx="714380" cy="1071570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File"/>
            <p:cNvSpPr>
              <a:spLocks noEditPoints="1" noChangeArrowheads="1"/>
            </p:cNvSpPr>
            <p:nvPr/>
          </p:nvSpPr>
          <p:spPr bwMode="auto">
            <a:xfrm>
              <a:off x="3894555" y="5672155"/>
              <a:ext cx="439738" cy="328613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112" name="直線コネクタ 111"/>
            <p:cNvCxnSpPr>
              <a:stCxn id="7" idx="3"/>
              <a:endCxn id="111" idx="1"/>
            </p:cNvCxnSpPr>
            <p:nvPr/>
          </p:nvCxnSpPr>
          <p:spPr>
            <a:xfrm>
              <a:off x="3397688" y="5836462"/>
              <a:ext cx="49686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>
              <a:stCxn id="111" idx="3"/>
              <a:endCxn id="117" idx="2"/>
            </p:cNvCxnSpPr>
            <p:nvPr/>
          </p:nvCxnSpPr>
          <p:spPr>
            <a:xfrm>
              <a:off x="4334293" y="5836462"/>
              <a:ext cx="1203336" cy="3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 Box 32"/>
            <p:cNvSpPr txBox="1">
              <a:spLocks noChangeArrowheads="1"/>
            </p:cNvSpPr>
            <p:nvPr/>
          </p:nvSpPr>
          <p:spPr bwMode="auto">
            <a:xfrm>
              <a:off x="4658752" y="6131502"/>
              <a:ext cx="2763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virtual aggregated files</a:t>
              </a:r>
              <a:endParaRPr lang="en-US" altLang="ja-JP" sz="2000" dirty="0"/>
            </a:p>
          </p:txBody>
        </p:sp>
        <p:cxnSp>
          <p:nvCxnSpPr>
            <p:cNvPr id="129" name="直線矢印コネクタ 128"/>
            <p:cNvCxnSpPr>
              <a:stCxn id="128" idx="1"/>
              <a:endCxn id="111" idx="5"/>
            </p:cNvCxnSpPr>
            <p:nvPr/>
          </p:nvCxnSpPr>
          <p:spPr>
            <a:xfrm rot="10800000">
              <a:off x="4334294" y="6000769"/>
              <a:ext cx="324459" cy="33078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149"/>
            <p:cNvGrpSpPr/>
            <p:nvPr/>
          </p:nvGrpSpPr>
          <p:grpSpPr>
            <a:xfrm>
              <a:off x="5537628" y="5572140"/>
              <a:ext cx="428629" cy="429421"/>
              <a:chOff x="5703897" y="5500702"/>
              <a:chExt cx="428629" cy="429421"/>
            </a:xfrm>
          </p:grpSpPr>
          <p:sp>
            <p:nvSpPr>
              <p:cNvPr id="117" name="AutoShape 18"/>
              <p:cNvSpPr>
                <a:spLocks noChangeArrowheads="1"/>
              </p:cNvSpPr>
              <p:nvPr/>
            </p:nvSpPr>
            <p:spPr bwMode="auto">
              <a:xfrm>
                <a:off x="5703898" y="5500702"/>
                <a:ext cx="428628" cy="428628"/>
              </a:xfrm>
              <a:prstGeom prst="cube">
                <a:avLst>
                  <a:gd name="adj" fmla="val 2500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39" name="直線コネクタ 138"/>
              <p:cNvCxnSpPr>
                <a:stCxn id="117" idx="2"/>
                <a:endCxn id="117" idx="4"/>
              </p:cNvCxnSpPr>
              <p:nvPr/>
            </p:nvCxnSpPr>
            <p:spPr>
              <a:xfrm rot="10800000" flipH="1">
                <a:off x="5703897" y="5768594"/>
                <a:ext cx="32147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>
                <a:stCxn id="117" idx="1"/>
                <a:endCxn id="117" idx="1"/>
              </p:cNvCxnSpPr>
              <p:nvPr/>
            </p:nvCxnSpPr>
            <p:spPr>
              <a:xfrm rot="5400000" flipH="1" flipV="1">
                <a:off x="5864634" y="5607859"/>
                <a:ext cx="158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>
                <a:stCxn id="117" idx="1"/>
                <a:endCxn id="117" idx="0"/>
              </p:cNvCxnSpPr>
              <p:nvPr/>
            </p:nvCxnSpPr>
            <p:spPr>
              <a:xfrm rot="5400000" flipH="1" flipV="1">
                <a:off x="5864634" y="5500703"/>
                <a:ext cx="107157" cy="1071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>
                <a:stCxn id="117" idx="4"/>
                <a:endCxn id="117" idx="5"/>
              </p:cNvCxnSpPr>
              <p:nvPr/>
            </p:nvCxnSpPr>
            <p:spPr>
              <a:xfrm flipV="1">
                <a:off x="6025369" y="5661438"/>
                <a:ext cx="107157" cy="1071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/>
              <p:cNvCxnSpPr>
                <a:stCxn id="117" idx="1"/>
                <a:endCxn id="117" idx="3"/>
              </p:cNvCxnSpPr>
              <p:nvPr/>
            </p:nvCxnSpPr>
            <p:spPr>
              <a:xfrm rot="16200000" flipH="1">
                <a:off x="5703898" y="5768594"/>
                <a:ext cx="32147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上矢印 156"/>
            <p:cNvSpPr/>
            <p:nvPr/>
          </p:nvSpPr>
          <p:spPr>
            <a:xfrm>
              <a:off x="3880015" y="5398115"/>
              <a:ext cx="484632" cy="214314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/>
              <a:t>What is Ruby on Rails</a:t>
            </a:r>
            <a:br>
              <a:rPr lang="en-US" altLang="ja-JP" sz="3600"/>
            </a:br>
            <a:r>
              <a:rPr lang="en-US" altLang="ja-JP" sz="2400">
                <a:hlinkClick r:id="rId3"/>
              </a:rPr>
              <a:t>http://www.rubyonrails.org/</a:t>
            </a:r>
            <a:endParaRPr lang="en-US" altLang="ja-JP" sz="2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/>
              <a:t>Web development framework in Ruby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With RDBMS</a:t>
            </a:r>
            <a:r>
              <a:rPr lang="en-US" altLang="ja-JP" sz="2400" dirty="0"/>
              <a:t> </a:t>
            </a:r>
            <a:r>
              <a:rPr lang="en-US" altLang="ja-JP" sz="2000" dirty="0"/>
              <a:t>(</a:t>
            </a:r>
            <a:r>
              <a:rPr lang="en-US" altLang="ja-JP" sz="2000" dirty="0" err="1"/>
              <a:t>Mysql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Postgres</a:t>
            </a:r>
            <a:r>
              <a:rPr lang="en-US" altLang="ja-JP" sz="2000" dirty="0"/>
              <a:t>, SQL Server, </a:t>
            </a:r>
            <a:r>
              <a:rPr lang="en-US" altLang="ja-JP" sz="2000" dirty="0" err="1"/>
              <a:t>SQLite</a:t>
            </a:r>
            <a:r>
              <a:rPr lang="en-US" altLang="ja-JP" sz="2000" dirty="0"/>
              <a:t> etc)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Strong prototyping</a:t>
            </a:r>
            <a:r>
              <a:rPr lang="en-US" altLang="ja-JP" sz="2400" dirty="0"/>
              <a:t> </a:t>
            </a:r>
            <a:r>
              <a:rPr lang="en-US" altLang="ja-JP" sz="2000" dirty="0"/>
              <a:t>(e.g. Model-View-Controller (MVC) </a:t>
            </a:r>
            <a:r>
              <a:rPr lang="en-US" altLang="ja-JP" sz="2000" dirty="0" smtClean="0"/>
              <a:t>architecture)</a:t>
            </a:r>
            <a:endParaRPr lang="en-US" altLang="ja-JP" sz="2000" dirty="0"/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Has </a:t>
            </a:r>
            <a:r>
              <a:rPr lang="en-US" altLang="ja-JP" sz="2800" dirty="0"/>
              <a:t>a private web server (</a:t>
            </a:r>
            <a:r>
              <a:rPr lang="en-US" altLang="ja-JP" sz="2800" dirty="0" err="1"/>
              <a:t>Webrick</a:t>
            </a:r>
            <a:r>
              <a:rPr lang="en-US" altLang="ja-JP" sz="2800" dirty="0"/>
              <a:t>);</a:t>
            </a:r>
            <a:r>
              <a:rPr lang="en-US" altLang="ja-JP" sz="2400" dirty="0"/>
              <a:t> also runs on Apache, </a:t>
            </a:r>
            <a:r>
              <a:rPr lang="en-US" altLang="ja-JP" sz="2400" dirty="0" err="1"/>
              <a:t>lighttpd</a:t>
            </a:r>
            <a:r>
              <a:rPr lang="en-US" altLang="ja-JP" sz="2400" dirty="0"/>
              <a:t> etc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ja-JP" sz="2400" dirty="0">
                <a:sym typeface="Wingdings" pitchFamily="2" charset="2"/>
              </a:rPr>
              <a:t> One can personally run a web server anywhere with arbitrary port</a:t>
            </a:r>
            <a:endParaRPr lang="en-US" altLang="ja-JP" sz="2400" dirty="0"/>
          </a:p>
        </p:txBody>
      </p:sp>
      <p:pic>
        <p:nvPicPr>
          <p:cNvPr id="38916" name="Picture 4" descr="rai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"/>
            <a:ext cx="1104900" cy="1422400"/>
          </a:xfrm>
          <a:prstGeom prst="rect">
            <a:avLst/>
          </a:prstGeom>
          <a:noFill/>
        </p:spPr>
      </p:pic>
      <p:pic>
        <p:nvPicPr>
          <p:cNvPr id="38917" name="Picture 5" descr="awd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0"/>
            <a:ext cx="16002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00710"/>
          </a:xfrm>
        </p:spPr>
        <p:txBody>
          <a:bodyPr/>
          <a:lstStyle/>
          <a:p>
            <a:r>
              <a:rPr lang="en-US" altLang="ja-JP" dirty="0" smtClean="0"/>
              <a:t>Convention </a:t>
            </a:r>
            <a:r>
              <a:rPr lang="en-US" altLang="ja-JP" dirty="0" smtClean="0"/>
              <a:t>over Configuration (</a:t>
            </a:r>
            <a:r>
              <a:rPr lang="en-US" altLang="ja-JP" dirty="0" err="1" smtClean="0"/>
              <a:t>CoC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Don't repeat yourself (DRY)</a:t>
            </a:r>
          </a:p>
          <a:p>
            <a:endParaRPr lang="en-US" altLang="ja-JP" sz="1200" dirty="0" smtClean="0"/>
          </a:p>
          <a:p>
            <a:r>
              <a:rPr lang="en-US" altLang="ja-JP" dirty="0" smtClean="0"/>
              <a:t>swift development</a:t>
            </a:r>
          </a:p>
          <a:p>
            <a:pPr lvl="1"/>
            <a:r>
              <a:rPr lang="en-US" altLang="ja-JP" dirty="0" err="1" smtClean="0"/>
              <a:t>ActiveRecord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helper methods (HTML, JavaScript, </a:t>
            </a:r>
            <a:r>
              <a:rPr lang="en-US" altLang="ja-JP" dirty="0" err="1" smtClean="0"/>
              <a:t>ajax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Ruby-embedded html (</a:t>
            </a:r>
            <a:r>
              <a:rPr lang="en-US" altLang="ja-JP" dirty="0" err="1" smtClean="0"/>
              <a:t>eRuby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pPr algn="r">
              <a:buFont typeface="Arial" charset="0"/>
              <a:buNone/>
            </a:pP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What is Gfdnavi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= </a:t>
            </a:r>
            <a:r>
              <a:rPr lang="en-US" altLang="ja-JP" dirty="0">
                <a:solidFill>
                  <a:srgbClr val="0033CC"/>
                </a:solidFill>
              </a:rPr>
              <a:t>G</a:t>
            </a:r>
            <a:r>
              <a:rPr lang="en-US" altLang="ja-JP" dirty="0"/>
              <a:t>eophysical </a:t>
            </a:r>
            <a:r>
              <a:rPr lang="en-US" altLang="ja-JP" dirty="0">
                <a:solidFill>
                  <a:srgbClr val="0033CC"/>
                </a:solidFill>
              </a:rPr>
              <a:t>f</a:t>
            </a:r>
            <a:r>
              <a:rPr lang="en-US" altLang="ja-JP" dirty="0"/>
              <a:t>luid </a:t>
            </a:r>
            <a:r>
              <a:rPr lang="en-US" altLang="ja-JP" dirty="0">
                <a:solidFill>
                  <a:srgbClr val="0033CC"/>
                </a:solidFill>
              </a:rPr>
              <a:t>d</a:t>
            </a:r>
            <a:r>
              <a:rPr lang="en-US" altLang="ja-JP" dirty="0"/>
              <a:t>ata </a:t>
            </a:r>
            <a:r>
              <a:rPr lang="en-US" altLang="ja-JP" dirty="0">
                <a:solidFill>
                  <a:srgbClr val="0033CC"/>
                </a:solidFill>
              </a:rPr>
              <a:t>navi</a:t>
            </a:r>
            <a:r>
              <a:rPr lang="en-US" altLang="ja-JP" dirty="0"/>
              <a:t>gator</a:t>
            </a:r>
          </a:p>
          <a:p>
            <a:r>
              <a:rPr lang="en-US" altLang="ja-JP" dirty="0"/>
              <a:t>A suite of software to construct </a:t>
            </a:r>
            <a:r>
              <a:rPr lang="en-US" altLang="ja-JP" dirty="0">
                <a:solidFill>
                  <a:srgbClr val="CC0000"/>
                </a:solidFill>
              </a:rPr>
              <a:t>Web-based</a:t>
            </a:r>
            <a:r>
              <a:rPr lang="en-US" altLang="ja-JP" dirty="0"/>
              <a:t> database of geophysical fluid data</a:t>
            </a:r>
          </a:p>
          <a:p>
            <a:r>
              <a:rPr lang="ja-JP" altLang="en-US" dirty="0"/>
              <a:t>基本機能</a:t>
            </a:r>
            <a:r>
              <a:rPr lang="en-US" altLang="ja-JP" dirty="0" smtClean="0"/>
              <a:t>:</a:t>
            </a:r>
            <a:endParaRPr lang="en-US" altLang="ja-JP" dirty="0"/>
          </a:p>
          <a:p>
            <a:pPr lvl="1"/>
            <a:r>
              <a:rPr lang="ja-JP" altLang="en-US" dirty="0"/>
              <a:t>検索</a:t>
            </a:r>
            <a:endParaRPr lang="en-US" altLang="ja-JP" dirty="0"/>
          </a:p>
          <a:p>
            <a:pPr lvl="1"/>
            <a:r>
              <a:rPr lang="ja-JP" altLang="en-US" dirty="0" smtClean="0"/>
              <a:t>データ解析・可視化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解析結果</a:t>
            </a:r>
            <a:r>
              <a:rPr lang="en-US" altLang="ja-JP" dirty="0" smtClean="0"/>
              <a:t>(</a:t>
            </a:r>
            <a:r>
              <a:rPr lang="ja-JP" altLang="en-US" dirty="0" smtClean="0"/>
              <a:t>知見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の文書化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/>
          <a:lstStyle/>
          <a:p>
            <a:r>
              <a:rPr lang="en-US" altLang="ja-JP" dirty="0"/>
              <a:t>User Interface</a:t>
            </a:r>
          </a:p>
        </p:txBody>
      </p:sp>
      <p:pic>
        <p:nvPicPr>
          <p:cNvPr id="18436" name="Gfdnavi_sample_cmp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 b="7647"/>
          <a:stretch>
            <a:fillRect/>
          </a:stretch>
        </p:blipFill>
        <p:spPr bwMode="auto">
          <a:xfrm>
            <a:off x="762000" y="1336675"/>
            <a:ext cx="7162800" cy="5521325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79463" y="796925"/>
            <a:ext cx="7740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altLang="ja-JP" sz="2800" b="1" dirty="0"/>
              <a:t>Home</a:t>
            </a:r>
            <a:r>
              <a:rPr lang="en-US" altLang="ja-JP" sz="2800" dirty="0"/>
              <a:t> : Independent simple html </a:t>
            </a:r>
            <a:r>
              <a:rPr lang="en-US" altLang="ja-JP" sz="2800" dirty="0">
                <a:sym typeface="Wingdings" pitchFamily="2" charset="2"/>
              </a:rPr>
              <a:t> replaceable</a:t>
            </a:r>
            <a:endParaRPr lang="en-US" altLang="ja-JP" sz="2800" dirty="0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3352800" y="3581400"/>
            <a:ext cx="19812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24580" name="Picture 4" descr="finder_0"/>
          <p:cNvPicPr>
            <a:picLocks noChangeAspect="1" noChangeArrowheads="1"/>
          </p:cNvPicPr>
          <p:nvPr/>
        </p:nvPicPr>
        <p:blipFill>
          <a:blip r:embed="rId3"/>
          <a:srcRect b="5269"/>
          <a:stretch>
            <a:fillRect/>
          </a:stretch>
        </p:blipFill>
        <p:spPr bwMode="auto">
          <a:xfrm>
            <a:off x="533400" y="7938"/>
            <a:ext cx="8305800" cy="6850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 altLang="ja-JP" sz="3200"/>
              <a:t>Functionality</a:t>
            </a:r>
          </a:p>
        </p:txBody>
      </p:sp>
      <p:pic>
        <p:nvPicPr>
          <p:cNvPr id="19464" name="Picture 8" descr="gfdnavi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919163"/>
          </a:xfrm>
          <a:prstGeom prst="rect">
            <a:avLst/>
          </a:prstGeom>
          <a:noFill/>
        </p:spPr>
      </p:pic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0" y="2133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Browse directory</a:t>
            </a:r>
          </a:p>
          <a:p>
            <a:pPr algn="ctr"/>
            <a:r>
              <a:rPr lang="en-US" altLang="ja-JP"/>
              <a:t>tree </a:t>
            </a:r>
            <a:r>
              <a:rPr lang="en-US" altLang="ja-JP">
                <a:solidFill>
                  <a:srgbClr val="990033"/>
                </a:solidFill>
              </a:rPr>
              <a:t>(Finder)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2286000" y="2133600"/>
            <a:ext cx="1219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Search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(Explorer)</a:t>
            </a:r>
          </a:p>
        </p:txBody>
      </p:sp>
      <p:cxnSp>
        <p:nvCxnSpPr>
          <p:cNvPr id="19471" name="AutoShape 15"/>
          <p:cNvCxnSpPr>
            <a:cxnSpLocks noChangeShapeType="1"/>
            <a:stCxn id="19465" idx="2"/>
            <a:endCxn id="19467" idx="0"/>
          </p:cNvCxnSpPr>
          <p:nvPr/>
        </p:nvCxnSpPr>
        <p:spPr bwMode="auto">
          <a:xfrm flipH="1">
            <a:off x="963613" y="2971800"/>
            <a:ext cx="65087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72" name="AutoShape 16"/>
          <p:cNvCxnSpPr>
            <a:cxnSpLocks noChangeShapeType="1"/>
            <a:stCxn id="19466" idx="2"/>
            <a:endCxn id="19467" idx="0"/>
          </p:cNvCxnSpPr>
          <p:nvPr/>
        </p:nvCxnSpPr>
        <p:spPr bwMode="auto">
          <a:xfrm flipH="1">
            <a:off x="963613" y="2971800"/>
            <a:ext cx="1931987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2209800" y="37338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View docs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(Knowledge)</a:t>
            </a: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914400" y="5562600"/>
            <a:ext cx="2286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Write knowledge</a:t>
            </a:r>
          </a:p>
          <a:p>
            <a:pPr algn="ctr"/>
            <a:r>
              <a:rPr lang="en-US" altLang="ja-JP"/>
              <a:t>document</a:t>
            </a:r>
            <a:endParaRPr lang="en-US" altLang="ja-JP">
              <a:solidFill>
                <a:srgbClr val="990033"/>
              </a:solidFill>
            </a:endParaRPr>
          </a:p>
        </p:txBody>
      </p:sp>
      <p:cxnSp>
        <p:nvCxnSpPr>
          <p:cNvPr id="19477" name="AutoShape 21"/>
          <p:cNvCxnSpPr>
            <a:cxnSpLocks noChangeShapeType="1"/>
            <a:stCxn id="19467" idx="2"/>
            <a:endCxn id="19476" idx="0"/>
          </p:cNvCxnSpPr>
          <p:nvPr/>
        </p:nvCxnSpPr>
        <p:spPr bwMode="auto">
          <a:xfrm>
            <a:off x="963613" y="4572000"/>
            <a:ext cx="1093787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9484" name="Group 28"/>
          <p:cNvGrpSpPr>
            <a:grpSpLocks/>
          </p:cNvGrpSpPr>
          <p:nvPr/>
        </p:nvGrpSpPr>
        <p:grpSpPr bwMode="auto">
          <a:xfrm>
            <a:off x="0" y="3733800"/>
            <a:ext cx="2400300" cy="1341438"/>
            <a:chOff x="144" y="2352"/>
            <a:chExt cx="1913" cy="845"/>
          </a:xfrm>
        </p:grpSpPr>
        <p:sp>
          <p:nvSpPr>
            <p:cNvPr id="19467" name="AutoShape 11"/>
            <p:cNvSpPr>
              <a:spLocks noChangeArrowheads="1"/>
            </p:cNvSpPr>
            <p:nvPr/>
          </p:nvSpPr>
          <p:spPr bwMode="auto">
            <a:xfrm>
              <a:off x="144" y="2352"/>
              <a:ext cx="1536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/>
                <a:t>Visualize / analyze</a:t>
              </a:r>
            </a:p>
            <a:p>
              <a:pPr algn="ctr"/>
              <a:r>
                <a:rPr lang="en-US" altLang="ja-JP">
                  <a:solidFill>
                    <a:srgbClr val="990033"/>
                  </a:solidFill>
                </a:rPr>
                <a:t>(Analysis)</a:t>
              </a: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1394" y="3024"/>
              <a:ext cx="6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altLang="ja-JP"/>
                <a:t>repeat</a:t>
              </a:r>
            </a:p>
          </p:txBody>
        </p:sp>
        <p:grpSp>
          <p:nvGrpSpPr>
            <p:cNvPr id="19483" name="Group 27"/>
            <p:cNvGrpSpPr>
              <a:grpSpLocks/>
            </p:cNvGrpSpPr>
            <p:nvPr/>
          </p:nvGrpSpPr>
          <p:grpSpPr bwMode="auto">
            <a:xfrm>
              <a:off x="1440" y="2736"/>
              <a:ext cx="384" cy="288"/>
              <a:chOff x="1440" y="2736"/>
              <a:chExt cx="384" cy="288"/>
            </a:xfrm>
          </p:grpSpPr>
          <p:sp>
            <p:nvSpPr>
              <p:cNvPr id="19479" name="Line 23"/>
              <p:cNvSpPr>
                <a:spLocks noChangeShapeType="1"/>
              </p:cNvSpPr>
              <p:nvPr/>
            </p:nvSpPr>
            <p:spPr bwMode="auto">
              <a:xfrm>
                <a:off x="1440" y="288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80" name="Line 24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 flipV="1">
                <a:off x="1824" y="273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82" name="Line 26"/>
              <p:cNvSpPr>
                <a:spLocks noChangeShapeType="1"/>
              </p:cNvSpPr>
              <p:nvPr/>
            </p:nvSpPr>
            <p:spPr bwMode="auto">
              <a:xfrm flipH="1">
                <a:off x="1680" y="273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cxnSp>
        <p:nvCxnSpPr>
          <p:cNvPr id="19485" name="AutoShape 29"/>
          <p:cNvCxnSpPr>
            <a:cxnSpLocks noChangeShapeType="1"/>
            <a:stCxn id="19476" idx="0"/>
            <a:endCxn id="19474" idx="2"/>
          </p:cNvCxnSpPr>
          <p:nvPr/>
        </p:nvCxnSpPr>
        <p:spPr bwMode="auto">
          <a:xfrm flipV="1">
            <a:off x="2057400" y="4572000"/>
            <a:ext cx="838200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86" name="AutoShape 30"/>
          <p:cNvCxnSpPr>
            <a:cxnSpLocks noChangeShapeType="1"/>
            <a:stCxn id="19465" idx="2"/>
            <a:endCxn id="19474" idx="0"/>
          </p:cNvCxnSpPr>
          <p:nvPr/>
        </p:nvCxnSpPr>
        <p:spPr bwMode="auto">
          <a:xfrm>
            <a:off x="1028700" y="2971800"/>
            <a:ext cx="18669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87" name="AutoShape 31"/>
          <p:cNvCxnSpPr>
            <a:cxnSpLocks noChangeShapeType="1"/>
            <a:stCxn id="19466" idx="2"/>
            <a:endCxn id="19474" idx="0"/>
          </p:cNvCxnSpPr>
          <p:nvPr/>
        </p:nvCxnSpPr>
        <p:spPr bwMode="auto">
          <a:xfrm>
            <a:off x="2895600" y="29718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57200" y="3154363"/>
            <a:ext cx="23812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 numerical data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2819400" y="3306763"/>
            <a:ext cx="819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5257800" y="3579813"/>
            <a:ext cx="3048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800"/>
              <a:t>Typical work flow to use Gfdnavi’s browser UI</a:t>
            </a:r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>
            <a:off x="4495800" y="4000500"/>
            <a:ext cx="623888" cy="533400"/>
          </a:xfrm>
          <a:prstGeom prst="leftArrow">
            <a:avLst>
              <a:gd name="adj1" fmla="val 50000"/>
              <a:gd name="adj2" fmla="val 2924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5721350" y="2147888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Browser UI Header</a:t>
            </a:r>
          </a:p>
        </p:txBody>
      </p:sp>
      <p:sp>
        <p:nvSpPr>
          <p:cNvPr id="19497" name="AutoShape 41"/>
          <p:cNvSpPr>
            <a:spLocks noChangeArrowheads="1"/>
          </p:cNvSpPr>
          <p:nvPr/>
        </p:nvSpPr>
        <p:spPr bwMode="auto">
          <a:xfrm>
            <a:off x="6400800" y="1828800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9498" name="AutoShape 42"/>
          <p:cNvSpPr>
            <a:spLocks/>
          </p:cNvSpPr>
          <p:nvPr/>
        </p:nvSpPr>
        <p:spPr bwMode="auto">
          <a:xfrm>
            <a:off x="3886200" y="2133600"/>
            <a:ext cx="381000" cy="4267200"/>
          </a:xfrm>
          <a:prstGeom prst="rightBrace">
            <a:avLst>
              <a:gd name="adj1" fmla="val 9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 flipH="1">
            <a:off x="1905000" y="4114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 altLang="ja-JP" sz="3200"/>
              <a:t>Functionality</a:t>
            </a:r>
          </a:p>
        </p:txBody>
      </p:sp>
      <p:pic>
        <p:nvPicPr>
          <p:cNvPr id="20483" name="Picture 3" descr="gfdnavi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919163"/>
          </a:xfrm>
          <a:prstGeom prst="rect">
            <a:avLst/>
          </a:prstGeom>
          <a:noFill/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0" y="21336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Browse directory</a:t>
            </a:r>
          </a:p>
          <a:p>
            <a:pPr algn="ctr"/>
            <a:r>
              <a:rPr lang="en-US" altLang="ja-JP"/>
              <a:t>tree </a:t>
            </a:r>
            <a:r>
              <a:rPr lang="en-US" altLang="ja-JP">
                <a:solidFill>
                  <a:srgbClr val="990033"/>
                </a:solidFill>
              </a:rPr>
              <a:t>(Finder)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286000" y="2133600"/>
            <a:ext cx="1219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Search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(Explorer)</a:t>
            </a:r>
          </a:p>
        </p:txBody>
      </p:sp>
      <p:cxnSp>
        <p:nvCxnSpPr>
          <p:cNvPr id="20486" name="AutoShape 6"/>
          <p:cNvCxnSpPr>
            <a:cxnSpLocks noChangeShapeType="1"/>
            <a:stCxn id="20484" idx="2"/>
            <a:endCxn id="20492" idx="0"/>
          </p:cNvCxnSpPr>
          <p:nvPr/>
        </p:nvCxnSpPr>
        <p:spPr bwMode="auto">
          <a:xfrm flipH="1">
            <a:off x="963613" y="3000375"/>
            <a:ext cx="65087" cy="733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487" name="AutoShape 7"/>
          <p:cNvCxnSpPr>
            <a:cxnSpLocks noChangeShapeType="1"/>
            <a:stCxn id="20485" idx="2"/>
            <a:endCxn id="20492" idx="0"/>
          </p:cNvCxnSpPr>
          <p:nvPr/>
        </p:nvCxnSpPr>
        <p:spPr bwMode="auto">
          <a:xfrm flipH="1">
            <a:off x="963613" y="2971800"/>
            <a:ext cx="1931987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209800" y="37338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View docs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(Knowledge)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914400" y="5562600"/>
            <a:ext cx="2286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Write knowledge</a:t>
            </a:r>
          </a:p>
          <a:p>
            <a:pPr algn="ctr"/>
            <a:r>
              <a:rPr lang="en-US" altLang="ja-JP"/>
              <a:t>document</a:t>
            </a:r>
            <a:endParaRPr lang="en-US" altLang="ja-JP">
              <a:solidFill>
                <a:srgbClr val="990033"/>
              </a:solidFill>
            </a:endParaRPr>
          </a:p>
        </p:txBody>
      </p:sp>
      <p:cxnSp>
        <p:nvCxnSpPr>
          <p:cNvPr id="20490" name="AutoShape 10"/>
          <p:cNvCxnSpPr>
            <a:cxnSpLocks noChangeShapeType="1"/>
            <a:stCxn id="20492" idx="2"/>
            <a:endCxn id="20489" idx="0"/>
          </p:cNvCxnSpPr>
          <p:nvPr/>
        </p:nvCxnSpPr>
        <p:spPr bwMode="auto">
          <a:xfrm>
            <a:off x="963613" y="4572000"/>
            <a:ext cx="1093787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0" y="3733800"/>
            <a:ext cx="2400300" cy="1341438"/>
            <a:chOff x="144" y="2352"/>
            <a:chExt cx="1913" cy="845"/>
          </a:xfrm>
        </p:grpSpPr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>
              <a:off x="144" y="2352"/>
              <a:ext cx="1536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/>
                <a:t>Visualize / analyze</a:t>
              </a:r>
            </a:p>
            <a:p>
              <a:pPr algn="ctr"/>
              <a:r>
                <a:rPr lang="en-US" altLang="ja-JP">
                  <a:solidFill>
                    <a:srgbClr val="990033"/>
                  </a:solidFill>
                </a:rPr>
                <a:t>(Analysis)</a:t>
              </a:r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394" y="3024"/>
              <a:ext cx="6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altLang="ja-JP"/>
                <a:t>repeat</a:t>
              </a:r>
            </a:p>
          </p:txBody>
        </p:sp>
        <p:grpSp>
          <p:nvGrpSpPr>
            <p:cNvPr id="20494" name="Group 14"/>
            <p:cNvGrpSpPr>
              <a:grpSpLocks/>
            </p:cNvGrpSpPr>
            <p:nvPr/>
          </p:nvGrpSpPr>
          <p:grpSpPr bwMode="auto">
            <a:xfrm>
              <a:off x="1440" y="2736"/>
              <a:ext cx="384" cy="288"/>
              <a:chOff x="1440" y="2736"/>
              <a:chExt cx="384" cy="288"/>
            </a:xfrm>
          </p:grpSpPr>
          <p:sp>
            <p:nvSpPr>
              <p:cNvPr id="20495" name="Line 15"/>
              <p:cNvSpPr>
                <a:spLocks noChangeShapeType="1"/>
              </p:cNvSpPr>
              <p:nvPr/>
            </p:nvSpPr>
            <p:spPr bwMode="auto">
              <a:xfrm>
                <a:off x="1440" y="288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96" name="Line 16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97" name="Line 17"/>
              <p:cNvSpPr>
                <a:spLocks noChangeShapeType="1"/>
              </p:cNvSpPr>
              <p:nvPr/>
            </p:nvSpPr>
            <p:spPr bwMode="auto">
              <a:xfrm flipV="1">
                <a:off x="1824" y="273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98" name="Line 18"/>
              <p:cNvSpPr>
                <a:spLocks noChangeShapeType="1"/>
              </p:cNvSpPr>
              <p:nvPr/>
            </p:nvSpPr>
            <p:spPr bwMode="auto">
              <a:xfrm flipH="1">
                <a:off x="1680" y="273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cxnSp>
        <p:nvCxnSpPr>
          <p:cNvPr id="20499" name="AutoShape 19"/>
          <p:cNvCxnSpPr>
            <a:cxnSpLocks noChangeShapeType="1"/>
            <a:stCxn id="20489" idx="0"/>
            <a:endCxn id="20488" idx="2"/>
          </p:cNvCxnSpPr>
          <p:nvPr/>
        </p:nvCxnSpPr>
        <p:spPr bwMode="auto">
          <a:xfrm flipV="1">
            <a:off x="2057400" y="4572000"/>
            <a:ext cx="838200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500" name="AutoShape 20"/>
          <p:cNvCxnSpPr>
            <a:cxnSpLocks noChangeShapeType="1"/>
            <a:stCxn id="20484" idx="2"/>
            <a:endCxn id="20488" idx="0"/>
          </p:cNvCxnSpPr>
          <p:nvPr/>
        </p:nvCxnSpPr>
        <p:spPr bwMode="auto">
          <a:xfrm>
            <a:off x="1028700" y="3000375"/>
            <a:ext cx="1866900" cy="733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501" name="AutoShape 21"/>
          <p:cNvCxnSpPr>
            <a:cxnSpLocks noChangeShapeType="1"/>
            <a:stCxn id="20485" idx="2"/>
            <a:endCxn id="20488" idx="0"/>
          </p:cNvCxnSpPr>
          <p:nvPr/>
        </p:nvCxnSpPr>
        <p:spPr bwMode="auto">
          <a:xfrm>
            <a:off x="2895600" y="29718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7200" y="3154363"/>
            <a:ext cx="23812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 numerical data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819400" y="3306763"/>
            <a:ext cx="819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</a:t>
            </a:r>
          </a:p>
        </p:txBody>
      </p:sp>
      <p:pic>
        <p:nvPicPr>
          <p:cNvPr id="20507" name="Picture 27" descr="finder_a"/>
          <p:cNvPicPr>
            <a:picLocks noChangeAspect="1" noChangeArrowheads="1"/>
          </p:cNvPicPr>
          <p:nvPr/>
        </p:nvPicPr>
        <p:blipFill>
          <a:blip r:embed="rId4"/>
          <a:srcRect r="12048"/>
          <a:stretch>
            <a:fillRect/>
          </a:stretch>
        </p:blipFill>
        <p:spPr bwMode="auto">
          <a:xfrm>
            <a:off x="3581400" y="990600"/>
            <a:ext cx="5562600" cy="4033838"/>
          </a:xfrm>
          <a:prstGeom prst="rect">
            <a:avLst/>
          </a:prstGeom>
          <a:noFill/>
        </p:spPr>
      </p:pic>
      <p:pic>
        <p:nvPicPr>
          <p:cNvPr id="20508" name="Picture 28" descr="finder_b"/>
          <p:cNvPicPr>
            <a:picLocks noChangeAspect="1" noChangeArrowheads="1"/>
          </p:cNvPicPr>
          <p:nvPr/>
        </p:nvPicPr>
        <p:blipFill>
          <a:blip r:embed="rId5"/>
          <a:srcRect r="12048" b="37802"/>
          <a:stretch>
            <a:fillRect/>
          </a:stretch>
        </p:blipFill>
        <p:spPr bwMode="auto">
          <a:xfrm>
            <a:off x="3581400" y="4979988"/>
            <a:ext cx="5562600" cy="1878012"/>
          </a:xfrm>
          <a:prstGeom prst="rect">
            <a:avLst/>
          </a:prstGeom>
          <a:noFill/>
        </p:spPr>
      </p:pic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3581400" y="990600"/>
            <a:ext cx="55626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4343400" y="533400"/>
            <a:ext cx="1981200" cy="609600"/>
          </a:xfrm>
          <a:prstGeom prst="wedgeRectCallout">
            <a:avLst>
              <a:gd name="adj1" fmla="val -42306"/>
              <a:gd name="adj2" fmla="val 1000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/>
              <a:t>MS Explorer-like</a:t>
            </a:r>
          </a:p>
          <a:p>
            <a:pPr algn="ctr"/>
            <a:r>
              <a:rPr lang="en-US" altLang="ja-JP"/>
              <a:t>tree</a:t>
            </a:r>
          </a:p>
        </p:txBody>
      </p:sp>
      <p:grpSp>
        <p:nvGrpSpPr>
          <p:cNvPr id="20513" name="Group 33"/>
          <p:cNvGrpSpPr>
            <a:grpSpLocks/>
          </p:cNvGrpSpPr>
          <p:nvPr/>
        </p:nvGrpSpPr>
        <p:grpSpPr bwMode="auto">
          <a:xfrm>
            <a:off x="4832350" y="2362200"/>
            <a:ext cx="1162050" cy="625475"/>
            <a:chOff x="3044" y="2016"/>
            <a:chExt cx="732" cy="394"/>
          </a:xfrm>
        </p:grpSpPr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072" y="201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2" name="Text Box 32"/>
            <p:cNvSpPr txBox="1">
              <a:spLocks noChangeArrowheads="1"/>
            </p:cNvSpPr>
            <p:nvPr/>
          </p:nvSpPr>
          <p:spPr bwMode="auto">
            <a:xfrm>
              <a:off x="3044" y="2064"/>
              <a:ext cx="73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altLang="ja-JP"/>
                <a:t>Directory </a:t>
              </a:r>
            </a:p>
            <a:p>
              <a:r>
                <a:rPr lang="en-US" altLang="ja-JP"/>
                <a:t>contents</a:t>
              </a:r>
            </a:p>
          </p:txBody>
        </p:sp>
      </p:grpSp>
      <p:grpSp>
        <p:nvGrpSpPr>
          <p:cNvPr id="20516" name="Group 36"/>
          <p:cNvGrpSpPr>
            <a:grpSpLocks/>
          </p:cNvGrpSpPr>
          <p:nvPr/>
        </p:nvGrpSpPr>
        <p:grpSpPr bwMode="auto">
          <a:xfrm>
            <a:off x="5334000" y="1752600"/>
            <a:ext cx="2466975" cy="2362200"/>
            <a:chOff x="3360" y="1632"/>
            <a:chExt cx="1554" cy="1488"/>
          </a:xfrm>
        </p:grpSpPr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 flipH="1">
              <a:off x="3360" y="1632"/>
              <a:ext cx="1008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5" name="Text Box 35"/>
            <p:cNvSpPr txBox="1">
              <a:spLocks noChangeArrowheads="1"/>
            </p:cNvSpPr>
            <p:nvPr/>
          </p:nvSpPr>
          <p:spPr bwMode="auto">
            <a:xfrm>
              <a:off x="3878" y="2279"/>
              <a:ext cx="10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Further details</a:t>
              </a:r>
            </a:p>
            <a:p>
              <a:r>
                <a:rPr lang="en-US" altLang="ja-JP"/>
                <a:t>(metadata)</a:t>
              </a:r>
            </a:p>
          </p:txBody>
        </p:sp>
      </p:grpSp>
      <p:grpSp>
        <p:nvGrpSpPr>
          <p:cNvPr id="20528" name="Group 48"/>
          <p:cNvGrpSpPr>
            <a:grpSpLocks/>
          </p:cNvGrpSpPr>
          <p:nvPr/>
        </p:nvGrpSpPr>
        <p:grpSpPr bwMode="auto">
          <a:xfrm>
            <a:off x="963613" y="228600"/>
            <a:ext cx="7951787" cy="3505200"/>
            <a:chOff x="607" y="144"/>
            <a:chExt cx="5009" cy="2208"/>
          </a:xfrm>
        </p:grpSpPr>
        <p:grpSp>
          <p:nvGrpSpPr>
            <p:cNvPr id="20522" name="Group 42"/>
            <p:cNvGrpSpPr>
              <a:grpSpLocks/>
            </p:cNvGrpSpPr>
            <p:nvPr/>
          </p:nvGrpSpPr>
          <p:grpSpPr bwMode="auto">
            <a:xfrm>
              <a:off x="3792" y="144"/>
              <a:ext cx="1824" cy="1008"/>
              <a:chOff x="3792" y="672"/>
              <a:chExt cx="1824" cy="1008"/>
            </a:xfrm>
          </p:grpSpPr>
          <p:sp>
            <p:nvSpPr>
              <p:cNvPr id="20517" name="Oval 37"/>
              <p:cNvSpPr>
                <a:spLocks noChangeArrowheads="1"/>
              </p:cNvSpPr>
              <p:nvPr/>
            </p:nvSpPr>
            <p:spPr bwMode="auto">
              <a:xfrm>
                <a:off x="3792" y="1536"/>
                <a:ext cx="432" cy="1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520" name="AutoShape 40"/>
              <p:cNvSpPr>
                <a:spLocks noChangeArrowheads="1"/>
              </p:cNvSpPr>
              <p:nvPr/>
            </p:nvSpPr>
            <p:spPr bwMode="auto">
              <a:xfrm>
                <a:off x="4080" y="672"/>
                <a:ext cx="1536" cy="672"/>
              </a:xfrm>
              <a:prstGeom prst="wedgeRectCallout">
                <a:avLst>
                  <a:gd name="adj1" fmla="val -43750"/>
                  <a:gd name="adj2" fmla="val 78569"/>
                </a:avLst>
              </a:prstGeom>
              <a:solidFill>
                <a:schemeClr val="accent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ja-JP"/>
                  <a:t>Select variables in </a:t>
                </a:r>
              </a:p>
              <a:p>
                <a:pPr algn="ctr"/>
                <a:r>
                  <a:rPr lang="en-US" altLang="ja-JP"/>
                  <a:t>this file to analyze /</a:t>
                </a:r>
              </a:p>
              <a:p>
                <a:pPr algn="ctr"/>
                <a:r>
                  <a:rPr lang="en-US" altLang="ja-JP"/>
                  <a:t>visualize</a:t>
                </a:r>
              </a:p>
            </p:txBody>
          </p:sp>
        </p:grpSp>
        <p:cxnSp>
          <p:nvCxnSpPr>
            <p:cNvPr id="20525" name="AutoShape 45"/>
            <p:cNvCxnSpPr>
              <a:cxnSpLocks noChangeShapeType="1"/>
            </p:cNvCxnSpPr>
            <p:nvPr/>
          </p:nvCxnSpPr>
          <p:spPr bwMode="auto">
            <a:xfrm flipH="1">
              <a:off x="607" y="1890"/>
              <a:ext cx="41" cy="46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0527" name="Line 47"/>
          <p:cNvSpPr>
            <a:spLocks noChangeShapeType="1"/>
          </p:cNvSpPr>
          <p:nvPr/>
        </p:nvSpPr>
        <p:spPr bwMode="auto">
          <a:xfrm flipH="1">
            <a:off x="1905000" y="4114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 animBg="1"/>
      <p:bldP spid="2050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 altLang="ja-JP" sz="3200"/>
              <a:t>Functionality</a:t>
            </a:r>
          </a:p>
        </p:txBody>
      </p:sp>
      <p:pic>
        <p:nvPicPr>
          <p:cNvPr id="21507" name="Picture 3" descr="gfdnavi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919163"/>
          </a:xfrm>
          <a:prstGeom prst="rect">
            <a:avLst/>
          </a:prstGeom>
          <a:noFill/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0" y="2133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Browse directory</a:t>
            </a:r>
          </a:p>
          <a:p>
            <a:pPr algn="ctr"/>
            <a:r>
              <a:rPr lang="en-US" altLang="ja-JP"/>
              <a:t>tree </a:t>
            </a:r>
            <a:r>
              <a:rPr lang="en-US" altLang="ja-JP">
                <a:solidFill>
                  <a:srgbClr val="990033"/>
                </a:solidFill>
              </a:rPr>
              <a:t>(Finder)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286000" y="2133600"/>
            <a:ext cx="12192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Search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(Explorer)</a:t>
            </a:r>
          </a:p>
        </p:txBody>
      </p:sp>
      <p:cxnSp>
        <p:nvCxnSpPr>
          <p:cNvPr id="21510" name="AutoShape 6"/>
          <p:cNvCxnSpPr>
            <a:cxnSpLocks noChangeShapeType="1"/>
            <a:stCxn id="21508" idx="2"/>
            <a:endCxn id="21516" idx="0"/>
          </p:cNvCxnSpPr>
          <p:nvPr/>
        </p:nvCxnSpPr>
        <p:spPr bwMode="auto">
          <a:xfrm flipH="1">
            <a:off x="963613" y="2971800"/>
            <a:ext cx="65087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11" name="AutoShape 7"/>
          <p:cNvCxnSpPr>
            <a:cxnSpLocks noChangeShapeType="1"/>
            <a:stCxn id="21509" idx="2"/>
            <a:endCxn id="21516" idx="0"/>
          </p:cNvCxnSpPr>
          <p:nvPr/>
        </p:nvCxnSpPr>
        <p:spPr bwMode="auto">
          <a:xfrm flipH="1">
            <a:off x="963613" y="2990850"/>
            <a:ext cx="1931987" cy="742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209800" y="37338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View docs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(Knowledge)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914400" y="5562600"/>
            <a:ext cx="2286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Write knowledge</a:t>
            </a:r>
          </a:p>
          <a:p>
            <a:pPr algn="ctr"/>
            <a:r>
              <a:rPr lang="en-US" altLang="ja-JP"/>
              <a:t>document</a:t>
            </a:r>
            <a:endParaRPr lang="en-US" altLang="ja-JP">
              <a:solidFill>
                <a:srgbClr val="990033"/>
              </a:solidFill>
            </a:endParaRPr>
          </a:p>
        </p:txBody>
      </p:sp>
      <p:cxnSp>
        <p:nvCxnSpPr>
          <p:cNvPr id="21514" name="AutoShape 10"/>
          <p:cNvCxnSpPr>
            <a:cxnSpLocks noChangeShapeType="1"/>
            <a:stCxn id="21516" idx="2"/>
            <a:endCxn id="21513" idx="0"/>
          </p:cNvCxnSpPr>
          <p:nvPr/>
        </p:nvCxnSpPr>
        <p:spPr bwMode="auto">
          <a:xfrm>
            <a:off x="963613" y="4572000"/>
            <a:ext cx="1093787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0" y="3733800"/>
            <a:ext cx="2400300" cy="1341438"/>
            <a:chOff x="144" y="2352"/>
            <a:chExt cx="1913" cy="845"/>
          </a:xfrm>
        </p:grpSpPr>
        <p:sp>
          <p:nvSpPr>
            <p:cNvPr id="21516" name="AutoShape 12"/>
            <p:cNvSpPr>
              <a:spLocks noChangeArrowheads="1"/>
            </p:cNvSpPr>
            <p:nvPr/>
          </p:nvSpPr>
          <p:spPr bwMode="auto">
            <a:xfrm>
              <a:off x="144" y="2352"/>
              <a:ext cx="1536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/>
                <a:t>Visualize / analyze</a:t>
              </a:r>
            </a:p>
            <a:p>
              <a:pPr algn="ctr"/>
              <a:r>
                <a:rPr lang="en-US" altLang="ja-JP">
                  <a:solidFill>
                    <a:srgbClr val="990033"/>
                  </a:solidFill>
                </a:rPr>
                <a:t>(Analysis)</a:t>
              </a: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1394" y="3024"/>
              <a:ext cx="6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altLang="ja-JP"/>
                <a:t>repeat</a:t>
              </a:r>
            </a:p>
          </p:txBody>
        </p:sp>
        <p:grpSp>
          <p:nvGrpSpPr>
            <p:cNvPr id="21518" name="Group 14"/>
            <p:cNvGrpSpPr>
              <a:grpSpLocks/>
            </p:cNvGrpSpPr>
            <p:nvPr/>
          </p:nvGrpSpPr>
          <p:grpSpPr bwMode="auto">
            <a:xfrm>
              <a:off x="1440" y="2736"/>
              <a:ext cx="384" cy="288"/>
              <a:chOff x="1440" y="2736"/>
              <a:chExt cx="384" cy="288"/>
            </a:xfrm>
          </p:grpSpPr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>
                <a:off x="1440" y="288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0" name="Line 16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1" name="Line 17"/>
              <p:cNvSpPr>
                <a:spLocks noChangeShapeType="1"/>
              </p:cNvSpPr>
              <p:nvPr/>
            </p:nvSpPr>
            <p:spPr bwMode="auto">
              <a:xfrm flipV="1">
                <a:off x="1824" y="273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2" name="Line 18"/>
              <p:cNvSpPr>
                <a:spLocks noChangeShapeType="1"/>
              </p:cNvSpPr>
              <p:nvPr/>
            </p:nvSpPr>
            <p:spPr bwMode="auto">
              <a:xfrm flipH="1">
                <a:off x="1680" y="273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cxnSp>
        <p:nvCxnSpPr>
          <p:cNvPr id="21523" name="AutoShape 19"/>
          <p:cNvCxnSpPr>
            <a:cxnSpLocks noChangeShapeType="1"/>
            <a:stCxn id="21513" idx="0"/>
            <a:endCxn id="21512" idx="2"/>
          </p:cNvCxnSpPr>
          <p:nvPr/>
        </p:nvCxnSpPr>
        <p:spPr bwMode="auto">
          <a:xfrm flipV="1">
            <a:off x="2057400" y="4572000"/>
            <a:ext cx="838200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24" name="AutoShape 20"/>
          <p:cNvCxnSpPr>
            <a:cxnSpLocks noChangeShapeType="1"/>
            <a:stCxn id="21508" idx="2"/>
            <a:endCxn id="21512" idx="0"/>
          </p:cNvCxnSpPr>
          <p:nvPr/>
        </p:nvCxnSpPr>
        <p:spPr bwMode="auto">
          <a:xfrm>
            <a:off x="1028700" y="2971800"/>
            <a:ext cx="18669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25" name="AutoShape 21"/>
          <p:cNvCxnSpPr>
            <a:cxnSpLocks noChangeShapeType="1"/>
            <a:stCxn id="21509" idx="2"/>
            <a:endCxn id="21512" idx="0"/>
          </p:cNvCxnSpPr>
          <p:nvPr/>
        </p:nvCxnSpPr>
        <p:spPr bwMode="auto">
          <a:xfrm>
            <a:off x="2895600" y="2990850"/>
            <a:ext cx="0" cy="742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457200" y="3154363"/>
            <a:ext cx="23812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 numerical data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819400" y="3306763"/>
            <a:ext cx="819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</a:t>
            </a:r>
          </a:p>
        </p:txBody>
      </p:sp>
      <p:pic>
        <p:nvPicPr>
          <p:cNvPr id="21535" name="Picture 31" descr="explorer"/>
          <p:cNvPicPr>
            <a:picLocks noChangeAspect="1" noChangeArrowheads="1"/>
          </p:cNvPicPr>
          <p:nvPr/>
        </p:nvPicPr>
        <p:blipFill>
          <a:blip r:embed="rId4"/>
          <a:srcRect r="6329"/>
          <a:stretch>
            <a:fillRect/>
          </a:stretch>
        </p:blipFill>
        <p:spPr bwMode="auto">
          <a:xfrm>
            <a:off x="3505200" y="1905000"/>
            <a:ext cx="5638800" cy="4803775"/>
          </a:xfrm>
          <a:prstGeom prst="rect">
            <a:avLst/>
          </a:prstGeom>
          <a:noFill/>
        </p:spPr>
      </p:pic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4419600" y="3048000"/>
            <a:ext cx="1295400" cy="3810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/>
              <a:t>Free text</a:t>
            </a: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4343400" y="3962400"/>
            <a:ext cx="1295400" cy="3810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/>
              <a:t>Attributes</a:t>
            </a: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6172200" y="4495800"/>
            <a:ext cx="1828800" cy="762000"/>
          </a:xfrm>
          <a:prstGeom prst="wedgeRectCallout">
            <a:avLst>
              <a:gd name="adj1" fmla="val -45574"/>
              <a:gd name="adj2" fmla="val 600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/>
              <a:t>Search with Google Maps</a:t>
            </a: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7162800" y="6019800"/>
            <a:ext cx="1295400" cy="3810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/>
              <a:t>Results</a:t>
            </a:r>
          </a:p>
        </p:txBody>
      </p:sp>
      <p:grpSp>
        <p:nvGrpSpPr>
          <p:cNvPr id="21552" name="Group 48"/>
          <p:cNvGrpSpPr>
            <a:grpSpLocks/>
          </p:cNvGrpSpPr>
          <p:nvPr/>
        </p:nvGrpSpPr>
        <p:grpSpPr bwMode="auto">
          <a:xfrm>
            <a:off x="963613" y="2990850"/>
            <a:ext cx="5665787" cy="3562350"/>
            <a:chOff x="607" y="1884"/>
            <a:chExt cx="3569" cy="2244"/>
          </a:xfrm>
        </p:grpSpPr>
        <p:grpSp>
          <p:nvGrpSpPr>
            <p:cNvPr id="21549" name="Group 45"/>
            <p:cNvGrpSpPr>
              <a:grpSpLocks/>
            </p:cNvGrpSpPr>
            <p:nvPr/>
          </p:nvGrpSpPr>
          <p:grpSpPr bwMode="auto">
            <a:xfrm>
              <a:off x="2496" y="3360"/>
              <a:ext cx="1680" cy="768"/>
              <a:chOff x="2496" y="3360"/>
              <a:chExt cx="1680" cy="768"/>
            </a:xfrm>
          </p:grpSpPr>
          <p:sp>
            <p:nvSpPr>
              <p:cNvPr id="21547" name="Oval 43"/>
              <p:cNvSpPr>
                <a:spLocks noChangeArrowheads="1"/>
              </p:cNvSpPr>
              <p:nvPr/>
            </p:nvSpPr>
            <p:spPr bwMode="auto">
              <a:xfrm>
                <a:off x="3744" y="3984"/>
                <a:ext cx="432" cy="1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548" name="AutoShape 44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1536" cy="432"/>
              </a:xfrm>
              <a:prstGeom prst="wedgeRectCallout">
                <a:avLst>
                  <a:gd name="adj1" fmla="val 37500"/>
                  <a:gd name="adj2" fmla="val 94444"/>
                </a:avLst>
              </a:prstGeom>
              <a:solidFill>
                <a:srgbClr val="FFFF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ja-JP"/>
                  <a:t>Select a variable to analyze / visualize</a:t>
                </a:r>
              </a:p>
            </p:txBody>
          </p:sp>
        </p:grpSp>
        <p:cxnSp>
          <p:nvCxnSpPr>
            <p:cNvPr id="21551" name="AutoShape 47"/>
            <p:cNvCxnSpPr>
              <a:cxnSpLocks noChangeShapeType="1"/>
              <a:stCxn id="21509" idx="2"/>
              <a:endCxn id="21516" idx="0"/>
            </p:cNvCxnSpPr>
            <p:nvPr/>
          </p:nvCxnSpPr>
          <p:spPr bwMode="auto">
            <a:xfrm flipH="1">
              <a:off x="607" y="1884"/>
              <a:ext cx="1217" cy="46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1553" name="Line 49"/>
          <p:cNvSpPr>
            <a:spLocks noChangeShapeType="1"/>
          </p:cNvSpPr>
          <p:nvPr/>
        </p:nvSpPr>
        <p:spPr bwMode="auto">
          <a:xfrm flipH="1">
            <a:off x="1905000" y="4114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 altLang="ja-JP" sz="3200"/>
              <a:t>Functionality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0" y="2133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Browse directory</a:t>
            </a:r>
          </a:p>
          <a:p>
            <a:pPr algn="ctr"/>
            <a:r>
              <a:rPr lang="en-US" altLang="ja-JP"/>
              <a:t>tree </a:t>
            </a:r>
            <a:r>
              <a:rPr lang="en-US" altLang="ja-JP">
                <a:solidFill>
                  <a:srgbClr val="990033"/>
                </a:solidFill>
              </a:rPr>
              <a:t>(Finder)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286000" y="2133600"/>
            <a:ext cx="1219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Search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(Explorer)</a:t>
            </a:r>
          </a:p>
        </p:txBody>
      </p:sp>
      <p:cxnSp>
        <p:nvCxnSpPr>
          <p:cNvPr id="22534" name="AutoShape 6"/>
          <p:cNvCxnSpPr>
            <a:cxnSpLocks noChangeShapeType="1"/>
            <a:stCxn id="22532" idx="2"/>
            <a:endCxn id="22540" idx="0"/>
          </p:cNvCxnSpPr>
          <p:nvPr/>
        </p:nvCxnSpPr>
        <p:spPr bwMode="auto">
          <a:xfrm flipH="1">
            <a:off x="963613" y="2971800"/>
            <a:ext cx="65087" cy="742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35" name="AutoShape 7"/>
          <p:cNvCxnSpPr>
            <a:cxnSpLocks noChangeShapeType="1"/>
            <a:stCxn id="22533" idx="2"/>
            <a:endCxn id="22540" idx="0"/>
          </p:cNvCxnSpPr>
          <p:nvPr/>
        </p:nvCxnSpPr>
        <p:spPr bwMode="auto">
          <a:xfrm flipH="1">
            <a:off x="963613" y="2971800"/>
            <a:ext cx="1931987" cy="742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2209800" y="37338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View docs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(Knowledge)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914400" y="5562600"/>
            <a:ext cx="2286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Write knowledge</a:t>
            </a:r>
          </a:p>
          <a:p>
            <a:pPr algn="ctr"/>
            <a:r>
              <a:rPr lang="en-US" altLang="ja-JP"/>
              <a:t>document</a:t>
            </a:r>
            <a:endParaRPr lang="en-US" altLang="ja-JP">
              <a:solidFill>
                <a:srgbClr val="990033"/>
              </a:solidFill>
            </a:endParaRPr>
          </a:p>
        </p:txBody>
      </p:sp>
      <p:cxnSp>
        <p:nvCxnSpPr>
          <p:cNvPr id="22538" name="AutoShape 10"/>
          <p:cNvCxnSpPr>
            <a:cxnSpLocks noChangeShapeType="1"/>
            <a:stCxn id="22540" idx="2"/>
            <a:endCxn id="22537" idx="0"/>
          </p:cNvCxnSpPr>
          <p:nvPr/>
        </p:nvCxnSpPr>
        <p:spPr bwMode="auto">
          <a:xfrm>
            <a:off x="963613" y="4591050"/>
            <a:ext cx="1093787" cy="971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0" y="3733800"/>
            <a:ext cx="1927225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Visualize / analyze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(Analysis)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568450" y="4800600"/>
            <a:ext cx="831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repeat</a:t>
            </a:r>
          </a:p>
        </p:txBody>
      </p: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1625600" y="4343400"/>
            <a:ext cx="482600" cy="457200"/>
            <a:chOff x="1440" y="2736"/>
            <a:chExt cx="384" cy="288"/>
          </a:xfrm>
        </p:grpSpPr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1440" y="288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1440" y="302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 flipV="1">
              <a:off x="1824" y="27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 flipH="1">
              <a:off x="1680" y="273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22547" name="AutoShape 19"/>
          <p:cNvCxnSpPr>
            <a:cxnSpLocks noChangeShapeType="1"/>
            <a:stCxn id="22537" idx="0"/>
            <a:endCxn id="22536" idx="2"/>
          </p:cNvCxnSpPr>
          <p:nvPr/>
        </p:nvCxnSpPr>
        <p:spPr bwMode="auto">
          <a:xfrm flipV="1">
            <a:off x="2057400" y="4572000"/>
            <a:ext cx="838200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8" name="AutoShape 20"/>
          <p:cNvCxnSpPr>
            <a:cxnSpLocks noChangeShapeType="1"/>
            <a:stCxn id="22532" idx="2"/>
            <a:endCxn id="22536" idx="0"/>
          </p:cNvCxnSpPr>
          <p:nvPr/>
        </p:nvCxnSpPr>
        <p:spPr bwMode="auto">
          <a:xfrm>
            <a:off x="1028700" y="2971800"/>
            <a:ext cx="18669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9" name="AutoShape 21"/>
          <p:cNvCxnSpPr>
            <a:cxnSpLocks noChangeShapeType="1"/>
            <a:stCxn id="22533" idx="2"/>
            <a:endCxn id="22536" idx="0"/>
          </p:cNvCxnSpPr>
          <p:nvPr/>
        </p:nvCxnSpPr>
        <p:spPr bwMode="auto">
          <a:xfrm>
            <a:off x="2895600" y="29718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57200" y="3154363"/>
            <a:ext cx="23812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 numerical data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819400" y="3306763"/>
            <a:ext cx="819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</a:t>
            </a:r>
          </a:p>
        </p:txBody>
      </p:sp>
      <p:pic>
        <p:nvPicPr>
          <p:cNvPr id="22531" name="Picture 3" descr="gfdnavi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919163"/>
          </a:xfrm>
          <a:prstGeom prst="rect">
            <a:avLst/>
          </a:prstGeom>
          <a:noFill/>
        </p:spPr>
      </p:pic>
      <p:pic>
        <p:nvPicPr>
          <p:cNvPr id="22556" name="Picture 28" descr="visualization"/>
          <p:cNvPicPr>
            <a:picLocks noChangeAspect="1" noChangeArrowheads="1"/>
          </p:cNvPicPr>
          <p:nvPr/>
        </p:nvPicPr>
        <p:blipFill>
          <a:blip r:embed="rId4"/>
          <a:srcRect r="13117" b="1492"/>
          <a:stretch>
            <a:fillRect/>
          </a:stretch>
        </p:blipFill>
        <p:spPr bwMode="auto">
          <a:xfrm>
            <a:off x="3581400" y="1827213"/>
            <a:ext cx="5562600" cy="5030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57" name="Picture 29" descr="visualization_pop1"/>
          <p:cNvPicPr>
            <a:picLocks noChangeAspect="1" noChangeArrowheads="1"/>
          </p:cNvPicPr>
          <p:nvPr/>
        </p:nvPicPr>
        <p:blipFill>
          <a:blip r:embed="rId5"/>
          <a:srcRect r="13108"/>
          <a:stretch>
            <a:fillRect/>
          </a:stretch>
        </p:blipFill>
        <p:spPr bwMode="auto">
          <a:xfrm>
            <a:off x="3587750" y="1828800"/>
            <a:ext cx="5556250" cy="5000625"/>
          </a:xfrm>
          <a:prstGeom prst="rect">
            <a:avLst/>
          </a:prstGeom>
          <a:noFill/>
        </p:spPr>
      </p:pic>
      <p:pic>
        <p:nvPicPr>
          <p:cNvPr id="22558" name="Picture 30" descr="visualization_pop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381500"/>
            <a:ext cx="1733550" cy="876300"/>
          </a:xfrm>
          <a:prstGeom prst="rect">
            <a:avLst/>
          </a:prstGeom>
          <a:noFill/>
        </p:spPr>
      </p:pic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3581400" y="5675313"/>
            <a:ext cx="2403475" cy="366712"/>
            <a:chOff x="2256" y="3575"/>
            <a:chExt cx="1514" cy="231"/>
          </a:xfrm>
        </p:grpSpPr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2256" y="3600"/>
              <a:ext cx="768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60" name="Text Box 32"/>
            <p:cNvSpPr txBox="1">
              <a:spLocks noChangeArrowheads="1"/>
            </p:cNvSpPr>
            <p:nvPr/>
          </p:nvSpPr>
          <p:spPr bwMode="auto">
            <a:xfrm>
              <a:off x="3014" y="3575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Animation</a:t>
              </a:r>
            </a:p>
          </p:txBody>
        </p:sp>
      </p:grp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3505200" y="5218113"/>
            <a:ext cx="5746750" cy="366712"/>
            <a:chOff x="2256" y="3287"/>
            <a:chExt cx="3620" cy="231"/>
          </a:xfrm>
        </p:grpSpPr>
        <p:sp>
          <p:nvSpPr>
            <p:cNvPr id="22562" name="Oval 34"/>
            <p:cNvSpPr>
              <a:spLocks noChangeArrowheads="1"/>
            </p:cNvSpPr>
            <p:nvPr/>
          </p:nvSpPr>
          <p:spPr bwMode="auto">
            <a:xfrm>
              <a:off x="2256" y="3312"/>
              <a:ext cx="912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3216" y="3287"/>
              <a:ext cx="2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Draw method: You can supply your own</a:t>
              </a:r>
            </a:p>
          </p:txBody>
        </p:sp>
      </p:grpSp>
      <p:sp>
        <p:nvSpPr>
          <p:cNvPr id="22565" name="Line 37"/>
          <p:cNvSpPr>
            <a:spLocks noChangeShapeType="1"/>
          </p:cNvSpPr>
          <p:nvPr/>
        </p:nvSpPr>
        <p:spPr bwMode="auto">
          <a:xfrm flipH="1">
            <a:off x="1905000" y="4114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2566" name="AutoShape 38"/>
          <p:cNvSpPr>
            <a:spLocks noChangeArrowheads="1"/>
          </p:cNvSpPr>
          <p:nvPr/>
        </p:nvSpPr>
        <p:spPr bwMode="auto">
          <a:xfrm>
            <a:off x="7467600" y="3657600"/>
            <a:ext cx="1600200" cy="914400"/>
          </a:xfrm>
          <a:prstGeom prst="wedgeRectCallout">
            <a:avLst>
              <a:gd name="adj1" fmla="val -44644"/>
              <a:gd name="adj2" fmla="val 61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/>
              <a:t>Ruby Script &amp; Minimum Subset Data</a:t>
            </a:r>
          </a:p>
        </p:txBody>
      </p:sp>
      <p:sp>
        <p:nvSpPr>
          <p:cNvPr id="22567" name="AutoShape 39"/>
          <p:cNvSpPr>
            <a:spLocks noChangeArrowheads="1"/>
          </p:cNvSpPr>
          <p:nvPr/>
        </p:nvSpPr>
        <p:spPr bwMode="auto">
          <a:xfrm>
            <a:off x="5791200" y="4038600"/>
            <a:ext cx="1752600" cy="685800"/>
          </a:xfrm>
          <a:prstGeom prst="wedgeRectCallout">
            <a:avLst>
              <a:gd name="adj1" fmla="val 37500"/>
              <a:gd name="adj2" fmla="val 76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/>
              <a:t>Save in the DB (login needed)</a:t>
            </a:r>
          </a:p>
        </p:txBody>
      </p:sp>
      <p:sp>
        <p:nvSpPr>
          <p:cNvPr id="22568" name="AutoShape 40"/>
          <p:cNvSpPr>
            <a:spLocks noChangeArrowheads="1"/>
          </p:cNvSpPr>
          <p:nvPr/>
        </p:nvSpPr>
        <p:spPr bwMode="auto">
          <a:xfrm>
            <a:off x="5791200" y="5334000"/>
            <a:ext cx="1752600" cy="685800"/>
          </a:xfrm>
          <a:prstGeom prst="wedgeRectCallout">
            <a:avLst>
              <a:gd name="adj1" fmla="val 41847"/>
              <a:gd name="adj2" fmla="val -78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/>
              <a:t>Get the URL to redraw the img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 altLang="ja-JP" sz="3200"/>
              <a:t>Functionality</a:t>
            </a:r>
          </a:p>
        </p:txBody>
      </p:sp>
      <p:pic>
        <p:nvPicPr>
          <p:cNvPr id="25603" name="Picture 3" descr="gfdnavi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919163"/>
          </a:xfrm>
          <a:prstGeom prst="rect">
            <a:avLst/>
          </a:prstGeom>
          <a:noFill/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0" y="2133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Browse directory</a:t>
            </a:r>
          </a:p>
          <a:p>
            <a:pPr algn="ctr"/>
            <a:r>
              <a:rPr lang="en-US" altLang="ja-JP"/>
              <a:t>tree </a:t>
            </a:r>
            <a:r>
              <a:rPr lang="en-US" altLang="ja-JP">
                <a:solidFill>
                  <a:srgbClr val="990033"/>
                </a:solidFill>
              </a:rPr>
              <a:t>(Finder)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286000" y="2133600"/>
            <a:ext cx="1219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Search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(Explorer)</a:t>
            </a:r>
          </a:p>
        </p:txBody>
      </p:sp>
      <p:cxnSp>
        <p:nvCxnSpPr>
          <p:cNvPr id="25606" name="AutoShape 6"/>
          <p:cNvCxnSpPr>
            <a:cxnSpLocks noChangeShapeType="1"/>
            <a:stCxn id="25604" idx="2"/>
            <a:endCxn id="25612" idx="0"/>
          </p:cNvCxnSpPr>
          <p:nvPr/>
        </p:nvCxnSpPr>
        <p:spPr bwMode="auto">
          <a:xfrm flipH="1">
            <a:off x="963613" y="2971800"/>
            <a:ext cx="65087" cy="742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7" name="AutoShape 7"/>
          <p:cNvCxnSpPr>
            <a:cxnSpLocks noChangeShapeType="1"/>
            <a:stCxn id="25605" idx="2"/>
            <a:endCxn id="25612" idx="0"/>
          </p:cNvCxnSpPr>
          <p:nvPr/>
        </p:nvCxnSpPr>
        <p:spPr bwMode="auto">
          <a:xfrm flipH="1">
            <a:off x="963613" y="2971800"/>
            <a:ext cx="1931987" cy="742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209800" y="37338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View docs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(Knowledge)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914400" y="5562600"/>
            <a:ext cx="2286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Write knowledge</a:t>
            </a:r>
          </a:p>
          <a:p>
            <a:pPr algn="ctr"/>
            <a:r>
              <a:rPr lang="en-US" altLang="ja-JP"/>
              <a:t>document</a:t>
            </a:r>
            <a:endParaRPr lang="en-US" altLang="ja-JP">
              <a:solidFill>
                <a:srgbClr val="990033"/>
              </a:solidFill>
            </a:endParaRPr>
          </a:p>
        </p:txBody>
      </p:sp>
      <p:cxnSp>
        <p:nvCxnSpPr>
          <p:cNvPr id="25610" name="AutoShape 10"/>
          <p:cNvCxnSpPr>
            <a:cxnSpLocks noChangeShapeType="1"/>
            <a:stCxn id="25612" idx="2"/>
            <a:endCxn id="25609" idx="0"/>
          </p:cNvCxnSpPr>
          <p:nvPr/>
        </p:nvCxnSpPr>
        <p:spPr bwMode="auto">
          <a:xfrm>
            <a:off x="963613" y="4591050"/>
            <a:ext cx="1093787" cy="9715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0" y="3733800"/>
            <a:ext cx="2400300" cy="1341438"/>
            <a:chOff x="144" y="2352"/>
            <a:chExt cx="1913" cy="845"/>
          </a:xfrm>
        </p:grpSpPr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>
              <a:off x="144" y="2352"/>
              <a:ext cx="1536" cy="52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/>
                <a:t>Visualize / analyze</a:t>
              </a:r>
            </a:p>
            <a:p>
              <a:pPr algn="ctr"/>
              <a:r>
                <a:rPr lang="en-US" altLang="ja-JP">
                  <a:solidFill>
                    <a:srgbClr val="990033"/>
                  </a:solidFill>
                </a:rPr>
                <a:t>(Analysis)</a:t>
              </a: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1394" y="3024"/>
              <a:ext cx="6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altLang="ja-JP"/>
                <a:t>repeat</a:t>
              </a:r>
            </a:p>
          </p:txBody>
        </p:sp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1440" y="2736"/>
              <a:ext cx="384" cy="288"/>
              <a:chOff x="1440" y="2736"/>
              <a:chExt cx="384" cy="288"/>
            </a:xfrm>
          </p:grpSpPr>
          <p:sp>
            <p:nvSpPr>
              <p:cNvPr id="25615" name="Line 15"/>
              <p:cNvSpPr>
                <a:spLocks noChangeShapeType="1"/>
              </p:cNvSpPr>
              <p:nvPr/>
            </p:nvSpPr>
            <p:spPr bwMode="auto">
              <a:xfrm>
                <a:off x="1440" y="288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16" name="Line 16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17" name="Line 17"/>
              <p:cNvSpPr>
                <a:spLocks noChangeShapeType="1"/>
              </p:cNvSpPr>
              <p:nvPr/>
            </p:nvSpPr>
            <p:spPr bwMode="auto">
              <a:xfrm flipV="1">
                <a:off x="1824" y="273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18" name="Line 18"/>
              <p:cNvSpPr>
                <a:spLocks noChangeShapeType="1"/>
              </p:cNvSpPr>
              <p:nvPr/>
            </p:nvSpPr>
            <p:spPr bwMode="auto">
              <a:xfrm flipH="1">
                <a:off x="1680" y="273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cxnSp>
        <p:nvCxnSpPr>
          <p:cNvPr id="25619" name="AutoShape 19"/>
          <p:cNvCxnSpPr>
            <a:cxnSpLocks noChangeShapeType="1"/>
            <a:stCxn id="25609" idx="0"/>
            <a:endCxn id="25608" idx="2"/>
          </p:cNvCxnSpPr>
          <p:nvPr/>
        </p:nvCxnSpPr>
        <p:spPr bwMode="auto">
          <a:xfrm flipV="1">
            <a:off x="2057400" y="4572000"/>
            <a:ext cx="838200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20" name="AutoShape 20"/>
          <p:cNvCxnSpPr>
            <a:cxnSpLocks noChangeShapeType="1"/>
            <a:stCxn id="25604" idx="2"/>
            <a:endCxn id="25608" idx="0"/>
          </p:cNvCxnSpPr>
          <p:nvPr/>
        </p:nvCxnSpPr>
        <p:spPr bwMode="auto">
          <a:xfrm>
            <a:off x="1028700" y="2971800"/>
            <a:ext cx="18669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21" name="AutoShape 21"/>
          <p:cNvCxnSpPr>
            <a:cxnSpLocks noChangeShapeType="1"/>
            <a:stCxn id="25605" idx="2"/>
            <a:endCxn id="25608" idx="0"/>
          </p:cNvCxnSpPr>
          <p:nvPr/>
        </p:nvCxnSpPr>
        <p:spPr bwMode="auto">
          <a:xfrm>
            <a:off x="2895600" y="29718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57200" y="3154363"/>
            <a:ext cx="23812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 numerical data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2819400" y="3306763"/>
            <a:ext cx="819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</a:t>
            </a:r>
          </a:p>
        </p:txBody>
      </p:sp>
      <p:pic>
        <p:nvPicPr>
          <p:cNvPr id="25628" name="Picture 28" descr="viz2knl_1"/>
          <p:cNvPicPr>
            <a:picLocks noChangeAspect="1" noChangeArrowheads="1"/>
          </p:cNvPicPr>
          <p:nvPr/>
        </p:nvPicPr>
        <p:blipFill>
          <a:blip r:embed="rId4"/>
          <a:srcRect b="20115"/>
          <a:stretch>
            <a:fillRect/>
          </a:stretch>
        </p:blipFill>
        <p:spPr bwMode="auto">
          <a:xfrm>
            <a:off x="3598863" y="685800"/>
            <a:ext cx="5697537" cy="6172200"/>
          </a:xfrm>
          <a:prstGeom prst="rect">
            <a:avLst/>
          </a:prstGeom>
          <a:noFill/>
        </p:spPr>
      </p:pic>
      <p:pic>
        <p:nvPicPr>
          <p:cNvPr id="25629" name="Picture 29" descr="viz2knl_2"/>
          <p:cNvPicPr>
            <a:picLocks noChangeAspect="1" noChangeArrowheads="1"/>
          </p:cNvPicPr>
          <p:nvPr/>
        </p:nvPicPr>
        <p:blipFill>
          <a:blip r:embed="rId5"/>
          <a:srcRect t="13497" b="10580"/>
          <a:stretch>
            <a:fillRect/>
          </a:stretch>
        </p:blipFill>
        <p:spPr bwMode="auto">
          <a:xfrm>
            <a:off x="3581400" y="0"/>
            <a:ext cx="5697538" cy="6858000"/>
          </a:xfrm>
          <a:prstGeom prst="rect">
            <a:avLst/>
          </a:prstGeom>
          <a:noFill/>
        </p:spPr>
      </p:pic>
      <p:sp>
        <p:nvSpPr>
          <p:cNvPr id="25630" name="Line 30"/>
          <p:cNvSpPr>
            <a:spLocks noChangeShapeType="1"/>
          </p:cNvSpPr>
          <p:nvPr/>
        </p:nvSpPr>
        <p:spPr bwMode="auto">
          <a:xfrm flipH="1">
            <a:off x="1905000" y="4114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 altLang="ja-JP" sz="3200"/>
              <a:t>Functionality</a:t>
            </a:r>
          </a:p>
        </p:txBody>
      </p:sp>
      <p:pic>
        <p:nvPicPr>
          <p:cNvPr id="28675" name="Picture 3" descr="gfdnavi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919163"/>
          </a:xfrm>
          <a:prstGeom prst="rect">
            <a:avLst/>
          </a:prstGeom>
          <a:noFill/>
        </p:spPr>
      </p:pic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0" y="2133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Browse directory</a:t>
            </a:r>
          </a:p>
          <a:p>
            <a:pPr algn="ctr"/>
            <a:r>
              <a:rPr lang="en-US" altLang="ja-JP"/>
              <a:t>tree </a:t>
            </a:r>
            <a:r>
              <a:rPr lang="en-US" altLang="ja-JP">
                <a:solidFill>
                  <a:srgbClr val="990033"/>
                </a:solidFill>
              </a:rPr>
              <a:t>(Finder)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286000" y="2133600"/>
            <a:ext cx="1219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Search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(Explorer)</a:t>
            </a:r>
          </a:p>
        </p:txBody>
      </p:sp>
      <p:cxnSp>
        <p:nvCxnSpPr>
          <p:cNvPr id="28678" name="AutoShape 6"/>
          <p:cNvCxnSpPr>
            <a:cxnSpLocks noChangeShapeType="1"/>
            <a:stCxn id="28676" idx="2"/>
            <a:endCxn id="28684" idx="0"/>
          </p:cNvCxnSpPr>
          <p:nvPr/>
        </p:nvCxnSpPr>
        <p:spPr bwMode="auto">
          <a:xfrm flipH="1">
            <a:off x="963613" y="2971800"/>
            <a:ext cx="65087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679" name="AutoShape 7"/>
          <p:cNvCxnSpPr>
            <a:cxnSpLocks noChangeShapeType="1"/>
            <a:stCxn id="28677" idx="2"/>
            <a:endCxn id="28684" idx="0"/>
          </p:cNvCxnSpPr>
          <p:nvPr/>
        </p:nvCxnSpPr>
        <p:spPr bwMode="auto">
          <a:xfrm flipH="1">
            <a:off x="963613" y="2971800"/>
            <a:ext cx="1931987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209800" y="37338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View docs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(Knowledge)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914400" y="5562600"/>
            <a:ext cx="22860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Write knowledge</a:t>
            </a:r>
          </a:p>
          <a:p>
            <a:pPr algn="ctr"/>
            <a:r>
              <a:rPr lang="en-US" altLang="ja-JP"/>
              <a:t>document</a:t>
            </a:r>
            <a:endParaRPr lang="en-US" altLang="ja-JP">
              <a:solidFill>
                <a:srgbClr val="990033"/>
              </a:solidFill>
            </a:endParaRPr>
          </a:p>
        </p:txBody>
      </p:sp>
      <p:cxnSp>
        <p:nvCxnSpPr>
          <p:cNvPr id="28682" name="AutoShape 10"/>
          <p:cNvCxnSpPr>
            <a:cxnSpLocks noChangeShapeType="1"/>
            <a:stCxn id="28684" idx="2"/>
            <a:endCxn id="28681" idx="0"/>
          </p:cNvCxnSpPr>
          <p:nvPr/>
        </p:nvCxnSpPr>
        <p:spPr bwMode="auto">
          <a:xfrm>
            <a:off x="963613" y="4572000"/>
            <a:ext cx="1093787" cy="971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0" y="3733800"/>
            <a:ext cx="2400300" cy="1341438"/>
            <a:chOff x="144" y="2352"/>
            <a:chExt cx="1913" cy="845"/>
          </a:xfrm>
        </p:grpSpPr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144" y="2352"/>
              <a:ext cx="1536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/>
                <a:t>Visualize / analyze</a:t>
              </a:r>
            </a:p>
            <a:p>
              <a:pPr algn="ctr"/>
              <a:r>
                <a:rPr lang="en-US" altLang="ja-JP">
                  <a:solidFill>
                    <a:srgbClr val="990033"/>
                  </a:solidFill>
                </a:rPr>
                <a:t>(Analysis)</a:t>
              </a: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1394" y="3024"/>
              <a:ext cx="6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altLang="ja-JP"/>
                <a:t>repeat</a:t>
              </a:r>
            </a:p>
          </p:txBody>
        </p:sp>
        <p:grpSp>
          <p:nvGrpSpPr>
            <p:cNvPr id="28686" name="Group 14"/>
            <p:cNvGrpSpPr>
              <a:grpSpLocks/>
            </p:cNvGrpSpPr>
            <p:nvPr/>
          </p:nvGrpSpPr>
          <p:grpSpPr bwMode="auto">
            <a:xfrm>
              <a:off x="1440" y="2736"/>
              <a:ext cx="384" cy="288"/>
              <a:chOff x="1440" y="2736"/>
              <a:chExt cx="384" cy="288"/>
            </a:xfrm>
          </p:grpSpPr>
          <p:sp>
            <p:nvSpPr>
              <p:cNvPr id="28687" name="Line 15"/>
              <p:cNvSpPr>
                <a:spLocks noChangeShapeType="1"/>
              </p:cNvSpPr>
              <p:nvPr/>
            </p:nvSpPr>
            <p:spPr bwMode="auto">
              <a:xfrm>
                <a:off x="1440" y="288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688" name="Line 16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689" name="Line 17"/>
              <p:cNvSpPr>
                <a:spLocks noChangeShapeType="1"/>
              </p:cNvSpPr>
              <p:nvPr/>
            </p:nvSpPr>
            <p:spPr bwMode="auto">
              <a:xfrm flipV="1">
                <a:off x="1824" y="273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690" name="Line 18"/>
              <p:cNvSpPr>
                <a:spLocks noChangeShapeType="1"/>
              </p:cNvSpPr>
              <p:nvPr/>
            </p:nvSpPr>
            <p:spPr bwMode="auto">
              <a:xfrm flipH="1">
                <a:off x="1680" y="273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cxnSp>
        <p:nvCxnSpPr>
          <p:cNvPr id="28691" name="AutoShape 19"/>
          <p:cNvCxnSpPr>
            <a:cxnSpLocks noChangeShapeType="1"/>
            <a:stCxn id="28681" idx="0"/>
            <a:endCxn id="28680" idx="2"/>
          </p:cNvCxnSpPr>
          <p:nvPr/>
        </p:nvCxnSpPr>
        <p:spPr bwMode="auto">
          <a:xfrm flipV="1">
            <a:off x="2057400" y="4572000"/>
            <a:ext cx="838200" cy="971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692" name="AutoShape 20"/>
          <p:cNvCxnSpPr>
            <a:cxnSpLocks noChangeShapeType="1"/>
            <a:stCxn id="28676" idx="2"/>
            <a:endCxn id="28680" idx="0"/>
          </p:cNvCxnSpPr>
          <p:nvPr/>
        </p:nvCxnSpPr>
        <p:spPr bwMode="auto">
          <a:xfrm>
            <a:off x="1028700" y="2971800"/>
            <a:ext cx="18669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693" name="AutoShape 21"/>
          <p:cNvCxnSpPr>
            <a:cxnSpLocks noChangeShapeType="1"/>
            <a:stCxn id="28677" idx="2"/>
            <a:endCxn id="28680" idx="0"/>
          </p:cNvCxnSpPr>
          <p:nvPr/>
        </p:nvCxnSpPr>
        <p:spPr bwMode="auto">
          <a:xfrm>
            <a:off x="2895600" y="29718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457200" y="3154363"/>
            <a:ext cx="23812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 numerical data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819400" y="3306763"/>
            <a:ext cx="819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</a:t>
            </a:r>
          </a:p>
        </p:txBody>
      </p:sp>
      <p:pic>
        <p:nvPicPr>
          <p:cNvPr id="28698" name="Picture 26" descr="knl_form2"/>
          <p:cNvPicPr>
            <a:picLocks noChangeAspect="1" noChangeArrowheads="1"/>
          </p:cNvPicPr>
          <p:nvPr/>
        </p:nvPicPr>
        <p:blipFill>
          <a:blip r:embed="rId4"/>
          <a:srcRect t="8035" r="18880" b="7507"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</p:spPr>
      </p:pic>
      <p:sp>
        <p:nvSpPr>
          <p:cNvPr id="28701" name="Line 29"/>
          <p:cNvSpPr>
            <a:spLocks noChangeShapeType="1"/>
          </p:cNvSpPr>
          <p:nvPr/>
        </p:nvSpPr>
        <p:spPr bwMode="auto">
          <a:xfrm flipH="1">
            <a:off x="1905000" y="4114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 altLang="ja-JP" sz="3200"/>
              <a:t>Functionality</a:t>
            </a:r>
          </a:p>
        </p:txBody>
      </p:sp>
      <p:pic>
        <p:nvPicPr>
          <p:cNvPr id="27651" name="Picture 3" descr="gfdnavi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919163"/>
          </a:xfrm>
          <a:prstGeom prst="rect">
            <a:avLst/>
          </a:prstGeom>
          <a:noFill/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0" y="2133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Browse directory</a:t>
            </a:r>
          </a:p>
          <a:p>
            <a:pPr algn="ctr"/>
            <a:r>
              <a:rPr lang="en-US" altLang="ja-JP"/>
              <a:t>tree </a:t>
            </a:r>
            <a:r>
              <a:rPr lang="en-US" altLang="ja-JP">
                <a:solidFill>
                  <a:srgbClr val="990033"/>
                </a:solidFill>
              </a:rPr>
              <a:t>(Finder)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286000" y="2133600"/>
            <a:ext cx="1219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Search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(Explorer)</a:t>
            </a:r>
          </a:p>
        </p:txBody>
      </p:sp>
      <p:cxnSp>
        <p:nvCxnSpPr>
          <p:cNvPr id="27654" name="AutoShape 6"/>
          <p:cNvCxnSpPr>
            <a:cxnSpLocks noChangeShapeType="1"/>
            <a:stCxn id="27652" idx="2"/>
            <a:endCxn id="27660" idx="0"/>
          </p:cNvCxnSpPr>
          <p:nvPr/>
        </p:nvCxnSpPr>
        <p:spPr bwMode="auto">
          <a:xfrm flipH="1">
            <a:off x="963613" y="2971800"/>
            <a:ext cx="65087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5" name="AutoShape 7"/>
          <p:cNvCxnSpPr>
            <a:cxnSpLocks noChangeShapeType="1"/>
            <a:stCxn id="27653" idx="2"/>
            <a:endCxn id="27660" idx="0"/>
          </p:cNvCxnSpPr>
          <p:nvPr/>
        </p:nvCxnSpPr>
        <p:spPr bwMode="auto">
          <a:xfrm flipH="1">
            <a:off x="963613" y="2971800"/>
            <a:ext cx="1931987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2209800" y="3733800"/>
            <a:ext cx="13716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View docs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(Knowledge)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914400" y="5562600"/>
            <a:ext cx="2286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Write knowledge</a:t>
            </a:r>
          </a:p>
          <a:p>
            <a:pPr algn="ctr"/>
            <a:r>
              <a:rPr lang="en-US" altLang="ja-JP"/>
              <a:t>document</a:t>
            </a:r>
            <a:endParaRPr lang="en-US" altLang="ja-JP">
              <a:solidFill>
                <a:srgbClr val="990033"/>
              </a:solidFill>
            </a:endParaRPr>
          </a:p>
        </p:txBody>
      </p:sp>
      <p:cxnSp>
        <p:nvCxnSpPr>
          <p:cNvPr id="27658" name="AutoShape 10"/>
          <p:cNvCxnSpPr>
            <a:cxnSpLocks noChangeShapeType="1"/>
            <a:stCxn id="27660" idx="2"/>
            <a:endCxn id="27657" idx="0"/>
          </p:cNvCxnSpPr>
          <p:nvPr/>
        </p:nvCxnSpPr>
        <p:spPr bwMode="auto">
          <a:xfrm>
            <a:off x="963613" y="4572000"/>
            <a:ext cx="1093787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0" y="3733800"/>
            <a:ext cx="2400300" cy="1341438"/>
            <a:chOff x="144" y="2352"/>
            <a:chExt cx="1913" cy="845"/>
          </a:xfrm>
        </p:grpSpPr>
        <p:sp>
          <p:nvSpPr>
            <p:cNvPr id="27660" name="AutoShape 12"/>
            <p:cNvSpPr>
              <a:spLocks noChangeArrowheads="1"/>
            </p:cNvSpPr>
            <p:nvPr/>
          </p:nvSpPr>
          <p:spPr bwMode="auto">
            <a:xfrm>
              <a:off x="144" y="2352"/>
              <a:ext cx="1536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/>
                <a:t>Visualize / analyze</a:t>
              </a:r>
            </a:p>
            <a:p>
              <a:pPr algn="ctr"/>
              <a:r>
                <a:rPr lang="en-US" altLang="ja-JP">
                  <a:solidFill>
                    <a:srgbClr val="990033"/>
                  </a:solidFill>
                </a:rPr>
                <a:t>(Analysis)</a:t>
              </a:r>
            </a:p>
          </p:txBody>
        </p:sp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1394" y="3024"/>
              <a:ext cx="6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altLang="ja-JP"/>
                <a:t>repeat</a:t>
              </a:r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1440" y="2736"/>
              <a:ext cx="384" cy="288"/>
              <a:chOff x="1440" y="2736"/>
              <a:chExt cx="384" cy="288"/>
            </a:xfrm>
          </p:grpSpPr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1440" y="288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 flipV="1">
                <a:off x="1824" y="273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 flipH="1">
                <a:off x="1680" y="273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cxnSp>
        <p:nvCxnSpPr>
          <p:cNvPr id="27667" name="AutoShape 19"/>
          <p:cNvCxnSpPr>
            <a:cxnSpLocks noChangeShapeType="1"/>
            <a:stCxn id="27657" idx="0"/>
            <a:endCxn id="27656" idx="2"/>
          </p:cNvCxnSpPr>
          <p:nvPr/>
        </p:nvCxnSpPr>
        <p:spPr bwMode="auto">
          <a:xfrm flipV="1">
            <a:off x="2057400" y="4591050"/>
            <a:ext cx="838200" cy="971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68" name="AutoShape 20"/>
          <p:cNvCxnSpPr>
            <a:cxnSpLocks noChangeShapeType="1"/>
            <a:stCxn id="27652" idx="2"/>
            <a:endCxn id="27656" idx="0"/>
          </p:cNvCxnSpPr>
          <p:nvPr/>
        </p:nvCxnSpPr>
        <p:spPr bwMode="auto">
          <a:xfrm>
            <a:off x="1028700" y="2971800"/>
            <a:ext cx="1866900" cy="742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69" name="AutoShape 21"/>
          <p:cNvCxnSpPr>
            <a:cxnSpLocks noChangeShapeType="1"/>
            <a:stCxn id="27653" idx="2"/>
            <a:endCxn id="27656" idx="0"/>
          </p:cNvCxnSpPr>
          <p:nvPr/>
        </p:nvCxnSpPr>
        <p:spPr bwMode="auto">
          <a:xfrm>
            <a:off x="2895600" y="2971800"/>
            <a:ext cx="0" cy="742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57200" y="3154363"/>
            <a:ext cx="23812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 numerical data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819400" y="3306763"/>
            <a:ext cx="819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1905000" y="4114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27674" name="Picture 26" descr="knl_show"/>
          <p:cNvPicPr>
            <a:picLocks noChangeAspect="1" noChangeArrowheads="1"/>
          </p:cNvPicPr>
          <p:nvPr/>
        </p:nvPicPr>
        <p:blipFill>
          <a:blip r:embed="rId4"/>
          <a:srcRect t="1684"/>
          <a:stretch>
            <a:fillRect/>
          </a:stretch>
        </p:blipFill>
        <p:spPr bwMode="auto">
          <a:xfrm>
            <a:off x="3630613" y="0"/>
            <a:ext cx="5575300" cy="6858000"/>
          </a:xfrm>
          <a:prstGeom prst="rect">
            <a:avLst/>
          </a:prstGeom>
          <a:noFill/>
        </p:spPr>
      </p:pic>
      <p:grpSp>
        <p:nvGrpSpPr>
          <p:cNvPr id="27678" name="Group 30"/>
          <p:cNvGrpSpPr>
            <a:grpSpLocks/>
          </p:cNvGrpSpPr>
          <p:nvPr/>
        </p:nvGrpSpPr>
        <p:grpSpPr bwMode="auto">
          <a:xfrm>
            <a:off x="1905000" y="3733800"/>
            <a:ext cx="2819400" cy="1828800"/>
            <a:chOff x="1200" y="2352"/>
            <a:chExt cx="1776" cy="1152"/>
          </a:xfrm>
        </p:grpSpPr>
        <p:sp>
          <p:nvSpPr>
            <p:cNvPr id="27675" name="Oval 27"/>
            <p:cNvSpPr>
              <a:spLocks noChangeArrowheads="1"/>
            </p:cNvSpPr>
            <p:nvPr/>
          </p:nvSpPr>
          <p:spPr bwMode="auto">
            <a:xfrm>
              <a:off x="2208" y="3216"/>
              <a:ext cx="76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 flipH="1">
              <a:off x="1200" y="259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77" name="AutoShape 29"/>
            <p:cNvSpPr>
              <a:spLocks noChangeArrowheads="1"/>
            </p:cNvSpPr>
            <p:nvPr/>
          </p:nvSpPr>
          <p:spPr bwMode="auto">
            <a:xfrm>
              <a:off x="1392" y="2352"/>
              <a:ext cx="864" cy="52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/>
                <a:t>View docs</a:t>
              </a:r>
            </a:p>
            <a:p>
              <a:pPr algn="ctr"/>
              <a:r>
                <a:rPr lang="en-US" altLang="ja-JP">
                  <a:solidFill>
                    <a:srgbClr val="990033"/>
                  </a:solidFill>
                </a:rPr>
                <a:t>(Knowledge)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 altLang="ja-JP" sz="3200"/>
              <a:t>Functionality</a:t>
            </a:r>
          </a:p>
        </p:txBody>
      </p:sp>
      <p:pic>
        <p:nvPicPr>
          <p:cNvPr id="30723" name="Picture 3" descr="gfdnavi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919163"/>
          </a:xfrm>
          <a:prstGeom prst="rect">
            <a:avLst/>
          </a:prstGeom>
          <a:noFill/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0" y="2133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Browse directory</a:t>
            </a:r>
          </a:p>
          <a:p>
            <a:pPr algn="ctr"/>
            <a:r>
              <a:rPr lang="en-US" altLang="ja-JP"/>
              <a:t>tree </a:t>
            </a:r>
            <a:r>
              <a:rPr lang="en-US" altLang="ja-JP">
                <a:solidFill>
                  <a:srgbClr val="990033"/>
                </a:solidFill>
              </a:rPr>
              <a:t>(Finder)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286000" y="2133600"/>
            <a:ext cx="1219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Search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(Explorer)</a:t>
            </a:r>
          </a:p>
        </p:txBody>
      </p:sp>
      <p:cxnSp>
        <p:nvCxnSpPr>
          <p:cNvPr id="30726" name="AutoShape 6"/>
          <p:cNvCxnSpPr>
            <a:cxnSpLocks noChangeShapeType="1"/>
            <a:stCxn id="30724" idx="2"/>
            <a:endCxn id="30732" idx="0"/>
          </p:cNvCxnSpPr>
          <p:nvPr/>
        </p:nvCxnSpPr>
        <p:spPr bwMode="auto">
          <a:xfrm flipH="1">
            <a:off x="963613" y="2971800"/>
            <a:ext cx="65087" cy="742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727" name="AutoShape 7"/>
          <p:cNvCxnSpPr>
            <a:cxnSpLocks noChangeShapeType="1"/>
            <a:stCxn id="30725" idx="2"/>
            <a:endCxn id="30732" idx="0"/>
          </p:cNvCxnSpPr>
          <p:nvPr/>
        </p:nvCxnSpPr>
        <p:spPr bwMode="auto">
          <a:xfrm flipH="1">
            <a:off x="963613" y="2971800"/>
            <a:ext cx="1931987" cy="742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209800" y="37338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View docs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(Knowledge)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914400" y="5562600"/>
            <a:ext cx="2286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Write knowledge</a:t>
            </a:r>
          </a:p>
          <a:p>
            <a:pPr algn="ctr"/>
            <a:r>
              <a:rPr lang="en-US" altLang="ja-JP"/>
              <a:t>document</a:t>
            </a:r>
            <a:endParaRPr lang="en-US" altLang="ja-JP">
              <a:solidFill>
                <a:srgbClr val="990033"/>
              </a:solidFill>
            </a:endParaRPr>
          </a:p>
        </p:txBody>
      </p:sp>
      <p:cxnSp>
        <p:nvCxnSpPr>
          <p:cNvPr id="30730" name="AutoShape 10"/>
          <p:cNvCxnSpPr>
            <a:cxnSpLocks noChangeShapeType="1"/>
            <a:stCxn id="30732" idx="2"/>
            <a:endCxn id="30729" idx="0"/>
          </p:cNvCxnSpPr>
          <p:nvPr/>
        </p:nvCxnSpPr>
        <p:spPr bwMode="auto">
          <a:xfrm>
            <a:off x="963613" y="4591050"/>
            <a:ext cx="1093787" cy="971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0" y="3733800"/>
            <a:ext cx="2400300" cy="1341438"/>
            <a:chOff x="144" y="2352"/>
            <a:chExt cx="1913" cy="845"/>
          </a:xfrm>
        </p:grpSpPr>
        <p:sp>
          <p:nvSpPr>
            <p:cNvPr id="30732" name="AutoShape 12"/>
            <p:cNvSpPr>
              <a:spLocks noChangeArrowheads="1"/>
            </p:cNvSpPr>
            <p:nvPr/>
          </p:nvSpPr>
          <p:spPr bwMode="auto">
            <a:xfrm>
              <a:off x="144" y="2352"/>
              <a:ext cx="1536" cy="52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/>
                <a:t>Visualize / analyze</a:t>
              </a:r>
            </a:p>
            <a:p>
              <a:pPr algn="ctr"/>
              <a:r>
                <a:rPr lang="en-US" altLang="ja-JP">
                  <a:solidFill>
                    <a:srgbClr val="990033"/>
                  </a:solidFill>
                </a:rPr>
                <a:t>(Analysis)</a:t>
              </a: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1394" y="3024"/>
              <a:ext cx="6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altLang="ja-JP"/>
                <a:t>repeat</a:t>
              </a:r>
            </a:p>
          </p:txBody>
        </p:sp>
        <p:grpSp>
          <p:nvGrpSpPr>
            <p:cNvPr id="30734" name="Group 14"/>
            <p:cNvGrpSpPr>
              <a:grpSpLocks/>
            </p:cNvGrpSpPr>
            <p:nvPr/>
          </p:nvGrpSpPr>
          <p:grpSpPr bwMode="auto">
            <a:xfrm>
              <a:off x="1440" y="2736"/>
              <a:ext cx="384" cy="288"/>
              <a:chOff x="1440" y="2736"/>
              <a:chExt cx="384" cy="288"/>
            </a:xfrm>
          </p:grpSpPr>
          <p:sp>
            <p:nvSpPr>
              <p:cNvPr id="30735" name="Line 15"/>
              <p:cNvSpPr>
                <a:spLocks noChangeShapeType="1"/>
              </p:cNvSpPr>
              <p:nvPr/>
            </p:nvSpPr>
            <p:spPr bwMode="auto">
              <a:xfrm>
                <a:off x="1440" y="288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736" name="Line 16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737" name="Line 17"/>
              <p:cNvSpPr>
                <a:spLocks noChangeShapeType="1"/>
              </p:cNvSpPr>
              <p:nvPr/>
            </p:nvSpPr>
            <p:spPr bwMode="auto">
              <a:xfrm flipV="1">
                <a:off x="1824" y="273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738" name="Line 18"/>
              <p:cNvSpPr>
                <a:spLocks noChangeShapeType="1"/>
              </p:cNvSpPr>
              <p:nvPr/>
            </p:nvSpPr>
            <p:spPr bwMode="auto">
              <a:xfrm flipH="1">
                <a:off x="1680" y="273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cxnSp>
        <p:nvCxnSpPr>
          <p:cNvPr id="30739" name="AutoShape 19"/>
          <p:cNvCxnSpPr>
            <a:cxnSpLocks noChangeShapeType="1"/>
            <a:stCxn id="30729" idx="0"/>
            <a:endCxn id="30728" idx="2"/>
          </p:cNvCxnSpPr>
          <p:nvPr/>
        </p:nvCxnSpPr>
        <p:spPr bwMode="auto">
          <a:xfrm flipV="1">
            <a:off x="2057400" y="4572000"/>
            <a:ext cx="838200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740" name="AutoShape 20"/>
          <p:cNvCxnSpPr>
            <a:cxnSpLocks noChangeShapeType="1"/>
            <a:stCxn id="30724" idx="2"/>
            <a:endCxn id="30728" idx="0"/>
          </p:cNvCxnSpPr>
          <p:nvPr/>
        </p:nvCxnSpPr>
        <p:spPr bwMode="auto">
          <a:xfrm>
            <a:off x="1028700" y="2971800"/>
            <a:ext cx="18669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741" name="AutoShape 21"/>
          <p:cNvCxnSpPr>
            <a:cxnSpLocks noChangeShapeType="1"/>
            <a:stCxn id="30725" idx="2"/>
            <a:endCxn id="30728" idx="0"/>
          </p:cNvCxnSpPr>
          <p:nvPr/>
        </p:nvCxnSpPr>
        <p:spPr bwMode="auto">
          <a:xfrm>
            <a:off x="2895600" y="29718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57200" y="3154363"/>
            <a:ext cx="23812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 numerical data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819400" y="3306763"/>
            <a:ext cx="819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1905000" y="41148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30746" name="Picture 26" descr="knl2anal2"/>
          <p:cNvPicPr>
            <a:picLocks noChangeAspect="1" noChangeArrowheads="1"/>
          </p:cNvPicPr>
          <p:nvPr/>
        </p:nvPicPr>
        <p:blipFill>
          <a:blip r:embed="rId4"/>
          <a:srcRect r="29006" b="13444"/>
          <a:stretch>
            <a:fillRect/>
          </a:stretch>
        </p:blipFill>
        <p:spPr bwMode="auto">
          <a:xfrm>
            <a:off x="3735388" y="0"/>
            <a:ext cx="54086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altLang="ja-JP"/>
              <a:t>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0" name="Picture 26" descr="list_without_comment"/>
          <p:cNvPicPr>
            <a:picLocks noChangeAspect="1" noChangeArrowheads="1"/>
          </p:cNvPicPr>
          <p:nvPr/>
        </p:nvPicPr>
        <p:blipFill>
          <a:blip r:embed="rId3"/>
          <a:srcRect r="27779" b="758"/>
          <a:stretch>
            <a:fillRect/>
          </a:stretch>
        </p:blipFill>
        <p:spPr bwMode="auto">
          <a:xfrm>
            <a:off x="3597275" y="0"/>
            <a:ext cx="5546725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 altLang="ja-JP" sz="3200"/>
              <a:t>Functionality</a:t>
            </a:r>
          </a:p>
        </p:txBody>
      </p:sp>
      <p:pic>
        <p:nvPicPr>
          <p:cNvPr id="31747" name="Picture 3" descr="gfdnavi_hea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838200"/>
            <a:ext cx="7467600" cy="919163"/>
          </a:xfrm>
          <a:prstGeom prst="rect">
            <a:avLst/>
          </a:prstGeom>
          <a:noFill/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0" y="2133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Browse directory</a:t>
            </a:r>
          </a:p>
          <a:p>
            <a:pPr algn="ctr"/>
            <a:r>
              <a:rPr lang="en-US" altLang="ja-JP"/>
              <a:t>tree </a:t>
            </a:r>
            <a:r>
              <a:rPr lang="en-US" altLang="ja-JP">
                <a:solidFill>
                  <a:srgbClr val="990033"/>
                </a:solidFill>
              </a:rPr>
              <a:t>(Finder)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2286000" y="2133600"/>
            <a:ext cx="1219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Search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(Explorer)</a:t>
            </a:r>
          </a:p>
        </p:txBody>
      </p:sp>
      <p:cxnSp>
        <p:nvCxnSpPr>
          <p:cNvPr id="31750" name="AutoShape 6"/>
          <p:cNvCxnSpPr>
            <a:cxnSpLocks noChangeShapeType="1"/>
            <a:stCxn id="31748" idx="2"/>
            <a:endCxn id="31756" idx="0"/>
          </p:cNvCxnSpPr>
          <p:nvPr/>
        </p:nvCxnSpPr>
        <p:spPr bwMode="auto">
          <a:xfrm flipH="1">
            <a:off x="963613" y="2971800"/>
            <a:ext cx="65087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751" name="AutoShape 7"/>
          <p:cNvCxnSpPr>
            <a:cxnSpLocks noChangeShapeType="1"/>
            <a:stCxn id="31749" idx="2"/>
            <a:endCxn id="31756" idx="0"/>
          </p:cNvCxnSpPr>
          <p:nvPr/>
        </p:nvCxnSpPr>
        <p:spPr bwMode="auto">
          <a:xfrm flipH="1">
            <a:off x="963613" y="2971800"/>
            <a:ext cx="1931987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2209800" y="3733800"/>
            <a:ext cx="13716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View docs</a:t>
            </a:r>
          </a:p>
          <a:p>
            <a:pPr algn="ctr"/>
            <a:r>
              <a:rPr lang="en-US" altLang="ja-JP">
                <a:solidFill>
                  <a:srgbClr val="990033"/>
                </a:solidFill>
              </a:rPr>
              <a:t>(Knowledge)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914400" y="5562600"/>
            <a:ext cx="2286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Write knowledge</a:t>
            </a:r>
          </a:p>
          <a:p>
            <a:pPr algn="ctr"/>
            <a:r>
              <a:rPr lang="en-US" altLang="ja-JP"/>
              <a:t>document</a:t>
            </a:r>
            <a:endParaRPr lang="en-US" altLang="ja-JP">
              <a:solidFill>
                <a:srgbClr val="990033"/>
              </a:solidFill>
            </a:endParaRPr>
          </a:p>
        </p:txBody>
      </p:sp>
      <p:cxnSp>
        <p:nvCxnSpPr>
          <p:cNvPr id="31754" name="AutoShape 10"/>
          <p:cNvCxnSpPr>
            <a:cxnSpLocks noChangeShapeType="1"/>
            <a:stCxn id="31756" idx="2"/>
            <a:endCxn id="31753" idx="0"/>
          </p:cNvCxnSpPr>
          <p:nvPr/>
        </p:nvCxnSpPr>
        <p:spPr bwMode="auto">
          <a:xfrm>
            <a:off x="963613" y="4572000"/>
            <a:ext cx="1093787" cy="990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0" y="3733800"/>
            <a:ext cx="2400300" cy="1341438"/>
            <a:chOff x="144" y="2352"/>
            <a:chExt cx="1913" cy="845"/>
          </a:xfrm>
        </p:grpSpPr>
        <p:sp>
          <p:nvSpPr>
            <p:cNvPr id="31756" name="AutoShape 12"/>
            <p:cNvSpPr>
              <a:spLocks noChangeArrowheads="1"/>
            </p:cNvSpPr>
            <p:nvPr/>
          </p:nvSpPr>
          <p:spPr bwMode="auto">
            <a:xfrm>
              <a:off x="144" y="2352"/>
              <a:ext cx="1536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/>
                <a:t>Visualize / analyze</a:t>
              </a:r>
            </a:p>
            <a:p>
              <a:pPr algn="ctr"/>
              <a:r>
                <a:rPr lang="en-US" altLang="ja-JP">
                  <a:solidFill>
                    <a:srgbClr val="990033"/>
                  </a:solidFill>
                </a:rPr>
                <a:t>(Analysis)</a:t>
              </a: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394" y="3024"/>
              <a:ext cx="6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altLang="ja-JP"/>
                <a:t>repeat</a:t>
              </a:r>
            </a:p>
          </p:txBody>
        </p: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>
              <a:off x="1440" y="2736"/>
              <a:ext cx="384" cy="288"/>
              <a:chOff x="1440" y="2736"/>
              <a:chExt cx="384" cy="28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>
                <a:off x="1440" y="288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 flipV="1">
                <a:off x="1824" y="273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62" name="Line 18"/>
              <p:cNvSpPr>
                <a:spLocks noChangeShapeType="1"/>
              </p:cNvSpPr>
              <p:nvPr/>
            </p:nvSpPr>
            <p:spPr bwMode="auto">
              <a:xfrm flipH="1">
                <a:off x="1680" y="273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cxnSp>
        <p:nvCxnSpPr>
          <p:cNvPr id="31763" name="AutoShape 19"/>
          <p:cNvCxnSpPr>
            <a:cxnSpLocks noChangeShapeType="1"/>
            <a:stCxn id="31753" idx="0"/>
            <a:endCxn id="31752" idx="2"/>
          </p:cNvCxnSpPr>
          <p:nvPr/>
        </p:nvCxnSpPr>
        <p:spPr bwMode="auto">
          <a:xfrm flipV="1">
            <a:off x="2057400" y="4591050"/>
            <a:ext cx="838200" cy="971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764" name="AutoShape 20"/>
          <p:cNvCxnSpPr>
            <a:cxnSpLocks noChangeShapeType="1"/>
            <a:stCxn id="31748" idx="2"/>
            <a:endCxn id="31752" idx="0"/>
          </p:cNvCxnSpPr>
          <p:nvPr/>
        </p:nvCxnSpPr>
        <p:spPr bwMode="auto">
          <a:xfrm>
            <a:off x="1028700" y="2971800"/>
            <a:ext cx="1866900" cy="742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765" name="AutoShape 21"/>
          <p:cNvCxnSpPr>
            <a:cxnSpLocks noChangeShapeType="1"/>
            <a:stCxn id="31749" idx="2"/>
            <a:endCxn id="31752" idx="0"/>
          </p:cNvCxnSpPr>
          <p:nvPr/>
        </p:nvCxnSpPr>
        <p:spPr bwMode="auto">
          <a:xfrm>
            <a:off x="2895600" y="2971800"/>
            <a:ext cx="0" cy="742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57200" y="3154363"/>
            <a:ext cx="23812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 numerical data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2819400" y="3306763"/>
            <a:ext cx="819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r>
              <a:rPr lang="en-US" altLang="ja-JP"/>
              <a:t>Select</a:t>
            </a: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H="1">
            <a:off x="1905000" y="4114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34" name="Picture 27" descr="typhoon_information"/>
          <p:cNvPicPr>
            <a:picLocks noChangeAspect="1" noChangeArrowheads="1"/>
          </p:cNvPicPr>
          <p:nvPr/>
        </p:nvPicPr>
        <p:blipFill>
          <a:blip r:embed="rId5"/>
          <a:srcRect t="15696" r="-360" b="-61"/>
          <a:stretch>
            <a:fillRect/>
          </a:stretch>
        </p:blipFill>
        <p:spPr bwMode="auto">
          <a:xfrm>
            <a:off x="3733800" y="15688"/>
            <a:ext cx="5410200" cy="6842312"/>
          </a:xfrm>
          <a:prstGeom prst="rect">
            <a:avLst/>
          </a:prstGeom>
          <a:noFill/>
        </p:spPr>
      </p:pic>
      <p:pic>
        <p:nvPicPr>
          <p:cNvPr id="31775" name="Picture 31" descr="typhoon_information_without_comment_with_commentinput"/>
          <p:cNvPicPr>
            <a:picLocks noChangeAspect="1" noChangeArrowheads="1"/>
          </p:cNvPicPr>
          <p:nvPr/>
        </p:nvPicPr>
        <p:blipFill>
          <a:blip r:embed="rId6"/>
          <a:srcRect t="34687" r="16883" b="17908"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</p:spPr>
      </p:pic>
      <p:pic>
        <p:nvPicPr>
          <p:cNvPr id="31776" name="Picture 32" descr="typhoon_information_with_3comments"/>
          <p:cNvPicPr>
            <a:picLocks noChangeAspect="1" noChangeArrowheads="1"/>
          </p:cNvPicPr>
          <p:nvPr/>
        </p:nvPicPr>
        <p:blipFill>
          <a:blip r:embed="rId7"/>
          <a:srcRect t="28227" r="29558"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</p:spPr>
      </p:pic>
      <p:pic>
        <p:nvPicPr>
          <p:cNvPr id="31777" name="Picture 33" descr="typhoon_information_with_3fullcomments"/>
          <p:cNvPicPr>
            <a:picLocks noChangeAspect="1" noChangeArrowheads="1"/>
          </p:cNvPicPr>
          <p:nvPr/>
        </p:nvPicPr>
        <p:blipFill>
          <a:blip r:embed="rId8"/>
          <a:srcRect l="-127" t="31261" r="10989" b="15863"/>
          <a:stretch>
            <a:fillRect/>
          </a:stretch>
        </p:blipFill>
        <p:spPr bwMode="auto">
          <a:xfrm>
            <a:off x="3581400" y="0"/>
            <a:ext cx="556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785794"/>
            <a:ext cx="8001056" cy="5340369"/>
          </a:xfrm>
        </p:spPr>
        <p:txBody>
          <a:bodyPr/>
          <a:lstStyle/>
          <a:p>
            <a:r>
              <a:rPr lang="en-US" altLang="ja-JP" dirty="0" smtClean="0"/>
              <a:t>Animation</a:t>
            </a:r>
          </a:p>
          <a:p>
            <a:pPr lvl="1"/>
            <a:r>
              <a:rPr lang="en-US" altLang="ja-JP" dirty="0" smtClean="0"/>
              <a:t>t</a:t>
            </a:r>
            <a:r>
              <a:rPr kumimoji="1" lang="en-US" altLang="ja-JP" dirty="0" smtClean="0"/>
              <a:t>he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loop</a:t>
            </a:r>
          </a:p>
          <a:p>
            <a:pPr lvl="2"/>
            <a:r>
              <a:rPr lang="en-US" altLang="ja-JP" dirty="0" err="1" smtClean="0"/>
              <a:t>ajax</a:t>
            </a:r>
            <a:r>
              <a:rPr lang="en-US" altLang="ja-JP" dirty="0" smtClean="0"/>
              <a:t> requests (</a:t>
            </a:r>
            <a:r>
              <a:rPr kumimoji="1" lang="en-US" altLang="ja-JP" dirty="0" smtClean="0"/>
              <a:t>one request  for one image)</a:t>
            </a:r>
          </a:p>
          <a:p>
            <a:pPr lvl="2"/>
            <a:r>
              <a:rPr lang="en-US" altLang="ja-JP" dirty="0" smtClean="0"/>
              <a:t>may take a little long time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the later loops</a:t>
            </a:r>
          </a:p>
          <a:p>
            <a:pPr lvl="2"/>
            <a:r>
              <a:rPr lang="en-US" altLang="ja-JP" dirty="0" smtClean="0"/>
              <a:t>cached image (cached as JavaScript object)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28596" y="142852"/>
            <a:ext cx="8258204" cy="714380"/>
          </a:xfrm>
        </p:spPr>
        <p:txBody>
          <a:bodyPr/>
          <a:lstStyle/>
          <a:p>
            <a:r>
              <a:rPr kumimoji="1" lang="en-US" altLang="ja-JP" dirty="0" smtClean="0"/>
              <a:t>Animation</a:t>
            </a:r>
            <a:endParaRPr kumimoji="1" lang="ja-JP" altLang="en-US" dirty="0"/>
          </a:p>
        </p:txBody>
      </p:sp>
    </p:spTree>
    <p:controls>
      <p:control spid="44034" name="ShockwaveFlash1" r:id="rId2" imgW="8714286" imgH="603969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Programable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解析メソッドおよび描画メソッドはユーザーが独自のメソッドを追加することができる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 字 26"/>
          <p:cNvSpPr/>
          <p:nvPr/>
        </p:nvSpPr>
        <p:spPr>
          <a:xfrm>
            <a:off x="1214414" y="3357562"/>
            <a:ext cx="7143800" cy="2500330"/>
          </a:xfrm>
          <a:prstGeom prst="corner">
            <a:avLst>
              <a:gd name="adj1" fmla="val 45166"/>
              <a:gd name="adj2" fmla="val 2048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フローチャート: 処理 6"/>
          <p:cNvSpPr/>
          <p:nvPr/>
        </p:nvSpPr>
        <p:spPr>
          <a:xfrm>
            <a:off x="3214678" y="2530600"/>
            <a:ext cx="285752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fork a child process</a:t>
            </a:r>
            <a:endParaRPr kumimoji="1" lang="ja-JP" altLang="en-US" dirty="0"/>
          </a:p>
        </p:txBody>
      </p:sp>
      <p:sp>
        <p:nvSpPr>
          <p:cNvPr id="8" name="フローチャート: 処理 7"/>
          <p:cNvSpPr/>
          <p:nvPr/>
        </p:nvSpPr>
        <p:spPr>
          <a:xfrm>
            <a:off x="357158" y="1416594"/>
            <a:ext cx="170021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Analysis model</a:t>
            </a:r>
            <a:endParaRPr kumimoji="1" lang="ja-JP" altLang="en-US" dirty="0"/>
          </a:p>
        </p:txBody>
      </p:sp>
      <p:sp>
        <p:nvSpPr>
          <p:cNvPr id="9" name="フローチャート: 処理 8"/>
          <p:cNvSpPr/>
          <p:nvPr/>
        </p:nvSpPr>
        <p:spPr>
          <a:xfrm>
            <a:off x="3214678" y="3602170"/>
            <a:ext cx="285752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open data file(s)</a:t>
            </a:r>
            <a:endParaRPr kumimoji="1" lang="ja-JP" altLang="en-US" dirty="0"/>
          </a:p>
        </p:txBody>
      </p:sp>
      <p:sp>
        <p:nvSpPr>
          <p:cNvPr id="10" name="フローチャート : 判断 9"/>
          <p:cNvSpPr/>
          <p:nvPr/>
        </p:nvSpPr>
        <p:spPr>
          <a:xfrm>
            <a:off x="3143240" y="1416594"/>
            <a:ext cx="985838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フローチャート: 処理 12"/>
          <p:cNvSpPr/>
          <p:nvPr/>
        </p:nvSpPr>
        <p:spPr>
          <a:xfrm>
            <a:off x="3000364" y="5000636"/>
            <a:ext cx="1285884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calculate</a:t>
            </a:r>
            <a:endParaRPr kumimoji="1" lang="ja-JP" altLang="en-US" dirty="0"/>
          </a:p>
        </p:txBody>
      </p:sp>
      <p:sp>
        <p:nvSpPr>
          <p:cNvPr id="14" name="フローチャート: 処理 13"/>
          <p:cNvSpPr/>
          <p:nvPr/>
        </p:nvSpPr>
        <p:spPr>
          <a:xfrm>
            <a:off x="5072066" y="5000636"/>
            <a:ext cx="114300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draw</a:t>
            </a:r>
            <a:endParaRPr kumimoji="1" lang="ja-JP" altLang="en-US" dirty="0"/>
          </a:p>
        </p:txBody>
      </p:sp>
      <p:sp>
        <p:nvSpPr>
          <p:cNvPr id="17" name="フローチャート: データ 16"/>
          <p:cNvSpPr/>
          <p:nvPr/>
        </p:nvSpPr>
        <p:spPr>
          <a:xfrm>
            <a:off x="1000100" y="6072206"/>
            <a:ext cx="1571636" cy="61264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NetCDF</a:t>
            </a:r>
            <a:endParaRPr kumimoji="1" lang="ja-JP" altLang="en-US" dirty="0"/>
          </a:p>
        </p:txBody>
      </p:sp>
      <p:sp>
        <p:nvSpPr>
          <p:cNvPr id="19" name="フローチャート: データ 18"/>
          <p:cNvSpPr/>
          <p:nvPr/>
        </p:nvSpPr>
        <p:spPr>
          <a:xfrm>
            <a:off x="8001024" y="6072206"/>
            <a:ext cx="1071570" cy="61264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PNG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8" idx="3"/>
            <a:endCxn id="10" idx="1"/>
          </p:cNvCxnSpPr>
          <p:nvPr/>
        </p:nvCxnSpPr>
        <p:spPr>
          <a:xfrm>
            <a:off x="2057376" y="1722918"/>
            <a:ext cx="108586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5428859" y="3357165"/>
            <a:ext cx="428628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endCxn id="14" idx="0"/>
          </p:cNvCxnSpPr>
          <p:nvPr/>
        </p:nvCxnSpPr>
        <p:spPr>
          <a:xfrm rot="5400000">
            <a:off x="5250661" y="4607727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10" idx="3"/>
            <a:endCxn id="33" idx="1"/>
          </p:cNvCxnSpPr>
          <p:nvPr/>
        </p:nvCxnSpPr>
        <p:spPr>
          <a:xfrm>
            <a:off x="4129078" y="1722918"/>
            <a:ext cx="65723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0" idx="2"/>
          </p:cNvCxnSpPr>
          <p:nvPr/>
        </p:nvCxnSpPr>
        <p:spPr>
          <a:xfrm rot="16200000" flipH="1">
            <a:off x="3404200" y="2261200"/>
            <a:ext cx="471064" cy="71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3" idx="1"/>
            <a:endCxn id="61" idx="3"/>
          </p:cNvCxnSpPr>
          <p:nvPr/>
        </p:nvCxnSpPr>
        <p:spPr>
          <a:xfrm rot="10800000">
            <a:off x="2414566" y="5306960"/>
            <a:ext cx="58579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14" idx="3"/>
            <a:endCxn id="62" idx="1"/>
          </p:cNvCxnSpPr>
          <p:nvPr/>
        </p:nvCxnSpPr>
        <p:spPr>
          <a:xfrm>
            <a:off x="6215074" y="5306960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643306" y="1916660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analysis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000496" y="135729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draw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2" name="フローチャート : 磁気ディスク 41"/>
          <p:cNvSpPr/>
          <p:nvPr/>
        </p:nvSpPr>
        <p:spPr>
          <a:xfrm>
            <a:off x="1571604" y="3602170"/>
            <a:ext cx="928694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storage</a:t>
            </a:r>
            <a:endParaRPr kumimoji="1" lang="ja-JP" altLang="en-US" dirty="0"/>
          </a:p>
        </p:txBody>
      </p:sp>
      <p:cxnSp>
        <p:nvCxnSpPr>
          <p:cNvPr id="44" name="直線矢印コネクタ 43"/>
          <p:cNvCxnSpPr>
            <a:stCxn id="42" idx="4"/>
            <a:endCxn id="9" idx="1"/>
          </p:cNvCxnSpPr>
          <p:nvPr/>
        </p:nvCxnSpPr>
        <p:spPr>
          <a:xfrm>
            <a:off x="2500298" y="3908494"/>
            <a:ext cx="714380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285852" y="300037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00B050"/>
                </a:solidFill>
              </a:rPr>
              <a:t>GPhys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31" name="フローチャート : 磁気ディスク 30"/>
          <p:cNvSpPr/>
          <p:nvPr/>
        </p:nvSpPr>
        <p:spPr>
          <a:xfrm>
            <a:off x="7429520" y="2602038"/>
            <a:ext cx="642942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DB</a:t>
            </a:r>
            <a:endParaRPr kumimoji="1" lang="ja-JP" altLang="en-US" dirty="0"/>
          </a:p>
        </p:txBody>
      </p:sp>
      <p:sp>
        <p:nvSpPr>
          <p:cNvPr id="33" name="フローチャート : 判断 32"/>
          <p:cNvSpPr/>
          <p:nvPr/>
        </p:nvSpPr>
        <p:spPr>
          <a:xfrm>
            <a:off x="4786314" y="1416594"/>
            <a:ext cx="1714512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cached</a:t>
            </a:r>
            <a:endParaRPr kumimoji="1" lang="ja-JP" altLang="en-US" dirty="0"/>
          </a:p>
        </p:txBody>
      </p:sp>
      <p:cxnSp>
        <p:nvCxnSpPr>
          <p:cNvPr id="48" name="直線矢印コネクタ 47"/>
          <p:cNvCxnSpPr>
            <a:stCxn id="33" idx="3"/>
            <a:endCxn id="52" idx="1"/>
          </p:cNvCxnSpPr>
          <p:nvPr/>
        </p:nvCxnSpPr>
        <p:spPr>
          <a:xfrm>
            <a:off x="6500826" y="1722918"/>
            <a:ext cx="64294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33" idx="2"/>
          </p:cNvCxnSpPr>
          <p:nvPr/>
        </p:nvCxnSpPr>
        <p:spPr>
          <a:xfrm rot="5400000">
            <a:off x="5408038" y="2264774"/>
            <a:ext cx="47106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フローチャート: 処理 51"/>
          <p:cNvSpPr/>
          <p:nvPr/>
        </p:nvSpPr>
        <p:spPr>
          <a:xfrm>
            <a:off x="7143768" y="1416594"/>
            <a:ext cx="121444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</a:t>
            </a:r>
            <a:r>
              <a:rPr kumimoji="1" lang="en-US" altLang="ja-JP" dirty="0" smtClean="0"/>
              <a:t>et cache</a:t>
            </a:r>
            <a:endParaRPr kumimoji="1" lang="ja-JP" altLang="en-US" dirty="0"/>
          </a:p>
        </p:txBody>
      </p:sp>
      <p:sp>
        <p:nvSpPr>
          <p:cNvPr id="61" name="フローチャート: 処理 60"/>
          <p:cNvSpPr/>
          <p:nvPr/>
        </p:nvSpPr>
        <p:spPr>
          <a:xfrm>
            <a:off x="1500166" y="5000636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output</a:t>
            </a:r>
            <a:endParaRPr kumimoji="1" lang="ja-JP" altLang="en-US" dirty="0"/>
          </a:p>
        </p:txBody>
      </p:sp>
      <p:sp>
        <p:nvSpPr>
          <p:cNvPr id="62" name="フローチャート: 処理 61"/>
          <p:cNvSpPr/>
          <p:nvPr/>
        </p:nvSpPr>
        <p:spPr>
          <a:xfrm>
            <a:off x="7286644" y="5000636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output</a:t>
            </a:r>
            <a:endParaRPr kumimoji="1" lang="ja-JP" altLang="en-US" dirty="0"/>
          </a:p>
        </p:txBody>
      </p:sp>
      <p:cxnSp>
        <p:nvCxnSpPr>
          <p:cNvPr id="65" name="直線矢印コネクタ 64"/>
          <p:cNvCxnSpPr>
            <a:stCxn id="61" idx="2"/>
            <a:endCxn id="17" idx="0"/>
          </p:cNvCxnSpPr>
          <p:nvPr/>
        </p:nvCxnSpPr>
        <p:spPr>
          <a:xfrm rot="5400000">
            <a:off x="1720763" y="5835603"/>
            <a:ext cx="458922" cy="14284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フローチャート: 処理 71"/>
          <p:cNvSpPr/>
          <p:nvPr/>
        </p:nvSpPr>
        <p:spPr>
          <a:xfrm>
            <a:off x="7358082" y="3745046"/>
            <a:ext cx="78581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cache</a:t>
            </a:r>
            <a:endParaRPr kumimoji="1" lang="ja-JP" altLang="en-US" dirty="0"/>
          </a:p>
        </p:txBody>
      </p:sp>
      <p:cxnSp>
        <p:nvCxnSpPr>
          <p:cNvPr id="153" name="直線矢印コネクタ 152"/>
          <p:cNvCxnSpPr>
            <a:stCxn id="31" idx="1"/>
            <a:endCxn id="52" idx="2"/>
          </p:cNvCxnSpPr>
          <p:nvPr/>
        </p:nvCxnSpPr>
        <p:spPr>
          <a:xfrm rot="5400000" flipH="1" flipV="1">
            <a:off x="7464593" y="2315640"/>
            <a:ext cx="572796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>
            <a:stCxn id="72" idx="0"/>
            <a:endCxn id="31" idx="3"/>
          </p:cNvCxnSpPr>
          <p:nvPr/>
        </p:nvCxnSpPr>
        <p:spPr>
          <a:xfrm rot="5400000" flipH="1" flipV="1">
            <a:off x="7485811" y="3479866"/>
            <a:ext cx="530360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矢印コネクタ 154"/>
          <p:cNvCxnSpPr>
            <a:stCxn id="62" idx="0"/>
            <a:endCxn id="72" idx="2"/>
          </p:cNvCxnSpPr>
          <p:nvPr/>
        </p:nvCxnSpPr>
        <p:spPr>
          <a:xfrm rot="5400000" flipH="1" flipV="1">
            <a:off x="7425946" y="4675592"/>
            <a:ext cx="642942" cy="71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カギ線コネクタ 162"/>
          <p:cNvCxnSpPr>
            <a:stCxn id="52" idx="3"/>
            <a:endCxn id="19" idx="0"/>
          </p:cNvCxnSpPr>
          <p:nvPr/>
        </p:nvCxnSpPr>
        <p:spPr>
          <a:xfrm>
            <a:off x="8358214" y="1722918"/>
            <a:ext cx="285752" cy="4349288"/>
          </a:xfrm>
          <a:prstGeom prst="bentConnector2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カギ線コネクタ 162"/>
          <p:cNvCxnSpPr>
            <a:stCxn id="62" idx="2"/>
            <a:endCxn id="19" idx="2"/>
          </p:cNvCxnSpPr>
          <p:nvPr/>
        </p:nvCxnSpPr>
        <p:spPr>
          <a:xfrm rot="16200000" flipH="1">
            <a:off x="7543389" y="5813738"/>
            <a:ext cx="765246" cy="364337"/>
          </a:xfrm>
          <a:prstGeom prst="bentConnector2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テキスト ボックス 191"/>
          <p:cNvSpPr txBox="1"/>
          <p:nvPr/>
        </p:nvSpPr>
        <p:spPr>
          <a:xfrm>
            <a:off x="6357950" y="135729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yes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346" name="テキスト ボックス 345"/>
          <p:cNvSpPr txBox="1"/>
          <p:nvPr/>
        </p:nvSpPr>
        <p:spPr>
          <a:xfrm>
            <a:off x="5602198" y="195732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no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cxnSp>
        <p:nvCxnSpPr>
          <p:cNvPr id="143" name="直線矢印コネクタ 142"/>
          <p:cNvCxnSpPr/>
          <p:nvPr/>
        </p:nvCxnSpPr>
        <p:spPr>
          <a:xfrm rot="5400000">
            <a:off x="3428992" y="3357562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矢印コネクタ 223"/>
          <p:cNvCxnSpPr>
            <a:endCxn id="13" idx="0"/>
          </p:cNvCxnSpPr>
          <p:nvPr/>
        </p:nvCxnSpPr>
        <p:spPr>
          <a:xfrm rot="5400000">
            <a:off x="3250397" y="4607727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70"/>
          <p:cNvGrpSpPr/>
          <p:nvPr/>
        </p:nvGrpSpPr>
        <p:grpSpPr>
          <a:xfrm>
            <a:off x="2714612" y="4786322"/>
            <a:ext cx="3786214" cy="1880542"/>
            <a:chOff x="2714612" y="4786322"/>
            <a:chExt cx="3786214" cy="1880542"/>
          </a:xfrm>
        </p:grpSpPr>
        <p:sp>
          <p:nvSpPr>
            <p:cNvPr id="50" name="正方形/長方形 49"/>
            <p:cNvSpPr/>
            <p:nvPr/>
          </p:nvSpPr>
          <p:spPr>
            <a:xfrm>
              <a:off x="2714612" y="4786322"/>
              <a:ext cx="3786214" cy="10715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357554" y="6143644"/>
              <a:ext cx="2500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FF0000"/>
                  </a:solidFill>
                </a:rPr>
                <a:t>programmable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直線コネクタ 53"/>
            <p:cNvCxnSpPr>
              <a:stCxn id="50" idx="2"/>
              <a:endCxn id="51" idx="0"/>
            </p:cNvCxnSpPr>
            <p:nvPr/>
          </p:nvCxnSpPr>
          <p:spPr>
            <a:xfrm rot="5400000">
              <a:off x="4464843" y="6000768"/>
              <a:ext cx="285752" cy="1588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タイトル 77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r>
              <a:rPr kumimoji="1" lang="en-US" altLang="ja-JP" dirty="0" smtClean="0"/>
              <a:t>Analysis and Visualization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000109"/>
            <a:ext cx="8258204" cy="2714644"/>
          </a:xfrm>
        </p:spPr>
        <p:txBody>
          <a:bodyPr/>
          <a:lstStyle/>
          <a:p>
            <a:r>
              <a:rPr kumimoji="1" lang="en-US" altLang="ja-JP" dirty="0" smtClean="0"/>
              <a:t>Analysis model (Analysis class)</a:t>
            </a:r>
          </a:p>
          <a:p>
            <a:pPr lvl="1"/>
            <a:r>
              <a:rPr lang="en-US" altLang="ja-JP" dirty="0" smtClean="0"/>
              <a:t>a</a:t>
            </a:r>
            <a:r>
              <a:rPr kumimoji="1" lang="en-US" altLang="ja-JP" dirty="0" smtClean="0"/>
              <a:t>ll the parameters for analysis or visualization</a:t>
            </a:r>
          </a:p>
          <a:p>
            <a:pPr lvl="2"/>
            <a:r>
              <a:rPr kumimoji="1" lang="en-US" altLang="ja-JP" dirty="0" smtClean="0"/>
              <a:t>the form in the analysis page</a:t>
            </a:r>
          </a:p>
          <a:p>
            <a:pPr lvl="2"/>
            <a:r>
              <a:rPr lang="en-US" altLang="ja-JP" dirty="0" smtClean="0"/>
              <a:t>instance variables of the Analysis object</a:t>
            </a:r>
          </a:p>
        </p:txBody>
      </p:sp>
      <p:grpSp>
        <p:nvGrpSpPr>
          <p:cNvPr id="2" name="グループ化 19"/>
          <p:cNvGrpSpPr/>
          <p:nvPr/>
        </p:nvGrpSpPr>
        <p:grpSpPr>
          <a:xfrm>
            <a:off x="685800" y="2071678"/>
            <a:ext cx="7848600" cy="2867043"/>
            <a:chOff x="295300" y="1943096"/>
            <a:chExt cx="7848600" cy="2867043"/>
          </a:xfrm>
        </p:grpSpPr>
        <p:sp>
          <p:nvSpPr>
            <p:cNvPr id="4" name="右中かっこ 3"/>
            <p:cNvSpPr/>
            <p:nvPr/>
          </p:nvSpPr>
          <p:spPr>
            <a:xfrm>
              <a:off x="6702568" y="1943096"/>
              <a:ext cx="155448" cy="91440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コンテンツ プレースホルダ 2"/>
            <p:cNvSpPr txBox="1">
              <a:spLocks/>
            </p:cNvSpPr>
            <p:nvPr/>
          </p:nvSpPr>
          <p:spPr bwMode="auto">
            <a:xfrm>
              <a:off x="295300" y="2857497"/>
              <a:ext cx="6934200" cy="5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685800" lvl="1" indent="-228600">
                <a:spcBef>
                  <a:spcPct val="20000"/>
                </a:spcBef>
                <a:defRPr/>
              </a:pPr>
              <a:r>
                <a:rPr lang="en-US" altLang="ja-JP" sz="2800" noProof="0" dirty="0" smtClean="0">
                  <a:solidFill>
                    <a:srgbClr val="FF0000"/>
                  </a:solidFill>
                  <a:latin typeface="+mn-lt"/>
                  <a:ea typeface="+mn-ea"/>
                </a:rPr>
                <a:t>It is able to</a:t>
              </a: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construct one from the other</a:t>
              </a:r>
            </a:p>
          </p:txBody>
        </p:sp>
        <p:sp>
          <p:nvSpPr>
            <p:cNvPr id="14" name="コンテンツ プレースホルダ 2"/>
            <p:cNvSpPr txBox="1">
              <a:spLocks/>
            </p:cNvSpPr>
            <p:nvPr/>
          </p:nvSpPr>
          <p:spPr bwMode="auto">
            <a:xfrm>
              <a:off x="428596" y="3605218"/>
              <a:ext cx="7715304" cy="1204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0" lvl="2" indent="-228600">
                <a:spcBef>
                  <a:spcPct val="20000"/>
                </a:spcBef>
                <a:buFont typeface="Arial" charset="0"/>
                <a:buChar char="•"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enable to reconstruct</a:t>
              </a:r>
              <a:r>
                <a:rPr kumimoji="1" lang="en-US" altLang="ja-JP" sz="2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the analysis page from</a:t>
              </a:r>
            </a:p>
            <a:p>
              <a:pPr marL="1600200" lvl="3" indent="-228600">
                <a:spcBef>
                  <a:spcPct val="20000"/>
                </a:spcBef>
                <a:buFont typeface="Arial" charset="0"/>
                <a:buChar char="•"/>
              </a:pPr>
              <a:r>
                <a:rPr kumimoji="1" lang="en-US" altLang="ja-JP" sz="2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drawn image</a:t>
              </a:r>
            </a:p>
            <a:p>
              <a:pPr marL="1600200" lvl="3" indent="-228600">
                <a:spcBef>
                  <a:spcPct val="20000"/>
                </a:spcBef>
                <a:buFont typeface="Arial" charset="0"/>
                <a:buChar char="•"/>
              </a:pPr>
              <a:r>
                <a:rPr lang="en-US" altLang="ja-JP" sz="2400" baseline="0" dirty="0" smtClean="0">
                  <a:latin typeface="+mn-lt"/>
                  <a:ea typeface="+mn-ea"/>
                </a:rPr>
                <a:t>history list</a:t>
              </a:r>
              <a:endPara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図形 15"/>
            <p:cNvCxnSpPr>
              <a:stCxn id="4" idx="1"/>
              <a:endCxn id="13" idx="3"/>
            </p:cNvCxnSpPr>
            <p:nvPr/>
          </p:nvCxnSpPr>
          <p:spPr>
            <a:xfrm rot="10800000" flipH="1" flipV="1">
              <a:off x="6858016" y="2400296"/>
              <a:ext cx="371484" cy="707234"/>
            </a:xfrm>
            <a:prstGeom prst="bentConnector5">
              <a:avLst>
                <a:gd name="adj1" fmla="val 161637"/>
                <a:gd name="adj2" fmla="val 64646"/>
                <a:gd name="adj3" fmla="val 161537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5697559"/>
          </a:xfrm>
        </p:spPr>
        <p:txBody>
          <a:bodyPr/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raw method and analysis function are not hard-coded.</a:t>
            </a:r>
          </a:p>
          <a:p>
            <a:pPr lvl="1"/>
            <a:r>
              <a:rPr lang="en-US" altLang="ja-JP" dirty="0" smtClean="0"/>
              <a:t>Their definitions are in YAML files (editable)</a:t>
            </a:r>
          </a:p>
          <a:p>
            <a:pPr lvl="2"/>
            <a:r>
              <a:rPr lang="en-US" altLang="ja-JP" dirty="0" smtClean="0"/>
              <a:t>one method in one file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06" y="2928934"/>
            <a:ext cx="5214974" cy="347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:name: </a:t>
            </a:r>
            <a:r>
              <a:rPr lang="en-US" altLang="ja-JP" sz="2000" dirty="0" smtClean="0"/>
              <a:t>spectrum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:description</a:t>
            </a:r>
            <a:r>
              <a:rPr lang="en-US" altLang="ja-JP" sz="2000" dirty="0" smtClean="0">
                <a:sym typeface="Wingdings" pitchFamily="2" charset="2"/>
              </a:rPr>
              <a:t>: |FFT|^2 along a specific dimension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:</a:t>
            </a:r>
            <a:r>
              <a:rPr kumimoji="1" lang="en-US" altLang="ja-JP" sz="2000" dirty="0" err="1" smtClean="0"/>
              <a:t>nvars</a:t>
            </a:r>
            <a:r>
              <a:rPr kumimoji="1" lang="en-US" altLang="ja-JP" sz="2000" dirty="0" smtClean="0"/>
              <a:t>: 1</a:t>
            </a:r>
          </a:p>
          <a:p>
            <a:r>
              <a:rPr lang="en-US" altLang="ja-JP" sz="2000" dirty="0" smtClean="0"/>
              <a:t>:script: |</a:t>
            </a:r>
          </a:p>
          <a:p>
            <a:r>
              <a:rPr kumimoji="1" lang="en-US" altLang="ja-JP" sz="2000" dirty="0" smtClean="0"/>
              <a:t>  [gphys0.fft(*arg0).abs ** 2]</a:t>
            </a:r>
          </a:p>
          <a:p>
            <a:endParaRPr lang="en-US" altLang="ja-JP" sz="2000" dirty="0" smtClean="0"/>
          </a:p>
          <a:p>
            <a:r>
              <a:rPr kumimoji="1" lang="en-US" altLang="ja-JP" sz="2000" dirty="0" smtClean="0"/>
              <a:t>:arguments:</a:t>
            </a:r>
          </a:p>
          <a:p>
            <a:r>
              <a:rPr lang="en-US" altLang="ja-JP" sz="2000" dirty="0" smtClean="0"/>
              <a:t>- :description: the dimensions for spectrum</a:t>
            </a:r>
          </a:p>
          <a:p>
            <a:r>
              <a:rPr kumimoji="1" lang="en-US" altLang="ja-JP" sz="2000" dirty="0" smtClean="0"/>
              <a:t>  :</a:t>
            </a:r>
            <a:r>
              <a:rPr kumimoji="1" lang="en-US" altLang="ja-JP" sz="2000" dirty="0" err="1" smtClean="0"/>
              <a:t>value_type</a:t>
            </a:r>
            <a:r>
              <a:rPr kumimoji="1" lang="en-US" altLang="ja-JP" sz="2000" dirty="0" smtClean="0"/>
              <a:t>: </a:t>
            </a:r>
            <a:r>
              <a:rPr kumimoji="1" lang="en-US" altLang="ja-JP" sz="2000" dirty="0" err="1" smtClean="0"/>
              <a:t>array_string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  :default: []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4282" y="2500306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spectrum.yml</a:t>
            </a:r>
            <a:endParaRPr kumimoji="1" lang="ja-JP" altLang="en-US" sz="2000" dirty="0"/>
          </a:p>
        </p:txBody>
      </p:sp>
      <p:grpSp>
        <p:nvGrpSpPr>
          <p:cNvPr id="2" name="グループ化 31"/>
          <p:cNvGrpSpPr/>
          <p:nvPr/>
        </p:nvGrpSpPr>
        <p:grpSpPr>
          <a:xfrm>
            <a:off x="128955" y="4495800"/>
            <a:ext cx="3376245" cy="2362200"/>
            <a:chOff x="271831" y="4352924"/>
            <a:chExt cx="3376245" cy="2362200"/>
          </a:xfrm>
        </p:grpSpPr>
        <p:sp>
          <p:nvSpPr>
            <p:cNvPr id="6" name="正方形/長方形 5"/>
            <p:cNvSpPr/>
            <p:nvPr/>
          </p:nvSpPr>
          <p:spPr>
            <a:xfrm>
              <a:off x="285720" y="4352924"/>
              <a:ext cx="3209956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矢印コネクタ 7"/>
            <p:cNvCxnSpPr>
              <a:stCxn id="6" idx="2"/>
              <a:endCxn id="4" idx="0"/>
            </p:cNvCxnSpPr>
            <p:nvPr/>
          </p:nvCxnSpPr>
          <p:spPr>
            <a:xfrm rot="16200000" flipH="1">
              <a:off x="1134781" y="5489841"/>
              <a:ext cx="1581090" cy="692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テキスト ボックス 3"/>
            <p:cNvSpPr txBox="1"/>
            <p:nvPr/>
          </p:nvSpPr>
          <p:spPr>
            <a:xfrm>
              <a:off x="271831" y="6315014"/>
              <a:ext cx="3376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simple coding due to </a:t>
              </a:r>
              <a:r>
                <a:rPr lang="en-US" altLang="ja-JP" sz="2000" dirty="0" err="1" smtClean="0">
                  <a:solidFill>
                    <a:srgbClr val="FF0000"/>
                  </a:solidFill>
                </a:rPr>
                <a:t>GPhys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グループ化 30"/>
          <p:cNvGrpSpPr/>
          <p:nvPr/>
        </p:nvGrpSpPr>
        <p:grpSpPr>
          <a:xfrm>
            <a:off x="5286380" y="2071678"/>
            <a:ext cx="3786214" cy="4710122"/>
            <a:chOff x="5205386" y="2071678"/>
            <a:chExt cx="3786214" cy="4710122"/>
          </a:xfrm>
        </p:grpSpPr>
        <p:pic>
          <p:nvPicPr>
            <p:cNvPr id="14" name="Picture 30" descr="function_creat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07910" y="2857496"/>
              <a:ext cx="3383690" cy="3924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" name="左矢印 22"/>
            <p:cNvSpPr/>
            <p:nvPr/>
          </p:nvSpPr>
          <p:spPr>
            <a:xfrm>
              <a:off x="5205386" y="4357694"/>
              <a:ext cx="357190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929322" y="2071678"/>
              <a:ext cx="27045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can create and modify</a:t>
              </a:r>
            </a:p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via web-browser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20080826_121901.jpg"/>
          <p:cNvPicPr>
            <a:picLocks noChangeAspect="1"/>
          </p:cNvPicPr>
          <p:nvPr/>
        </p:nvPicPr>
        <p:blipFill>
          <a:blip r:embed="rId3"/>
          <a:srcRect b="10587"/>
          <a:stretch>
            <a:fillRect/>
          </a:stretch>
        </p:blipFill>
        <p:spPr>
          <a:xfrm>
            <a:off x="-156" y="928670"/>
            <a:ext cx="7643990" cy="4322301"/>
          </a:xfrm>
          <a:prstGeom prst="rect">
            <a:avLst/>
          </a:prstGeom>
        </p:spPr>
      </p:pic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5983311"/>
          </a:xfrm>
        </p:spPr>
        <p:txBody>
          <a:bodyPr/>
          <a:lstStyle/>
          <a:p>
            <a:r>
              <a:rPr kumimoji="1" lang="en-US" altLang="ja-JP" dirty="0" smtClean="0"/>
              <a:t>examples of original draw methods in a </a:t>
            </a:r>
            <a:r>
              <a:rPr kumimoji="1" lang="en-US" altLang="ja-JP" dirty="0" err="1" smtClean="0"/>
              <a:t>Gfdnavi</a:t>
            </a:r>
            <a:r>
              <a:rPr kumimoji="1" lang="en-US" altLang="ja-JP" dirty="0" smtClean="0"/>
              <a:t> server providing an ensemble forecast data</a:t>
            </a:r>
            <a:endParaRPr kumimoji="1" lang="ja-JP" altLang="en-US" dirty="0"/>
          </a:p>
        </p:txBody>
      </p:sp>
      <p:pic>
        <p:nvPicPr>
          <p:cNvPr id="5" name="コンテンツ プレースホルダ 3" descr="20080826_121953.jpg"/>
          <p:cNvPicPr>
            <a:picLocks noChangeAspect="1"/>
          </p:cNvPicPr>
          <p:nvPr/>
        </p:nvPicPr>
        <p:blipFill>
          <a:blip r:embed="rId4"/>
          <a:srcRect b="10602"/>
          <a:stretch>
            <a:fillRect/>
          </a:stretch>
        </p:blipFill>
        <p:spPr>
          <a:xfrm>
            <a:off x="275368" y="1247777"/>
            <a:ext cx="7652568" cy="4324363"/>
          </a:xfrm>
          <a:prstGeom prst="rect">
            <a:avLst/>
          </a:prstGeom>
        </p:spPr>
      </p:pic>
      <p:pic>
        <p:nvPicPr>
          <p:cNvPr id="6" name="コンテンツ プレースホルダ 3" descr="20080826_122037.jpg"/>
          <p:cNvPicPr>
            <a:picLocks noChangeAspect="1"/>
          </p:cNvPicPr>
          <p:nvPr/>
        </p:nvPicPr>
        <p:blipFill>
          <a:blip r:embed="rId5"/>
          <a:srcRect b="10632"/>
          <a:stretch>
            <a:fillRect/>
          </a:stretch>
        </p:blipFill>
        <p:spPr>
          <a:xfrm>
            <a:off x="571537" y="1548230"/>
            <a:ext cx="7643859" cy="4309662"/>
          </a:xfrm>
          <a:prstGeom prst="rect">
            <a:avLst/>
          </a:prstGeom>
        </p:spPr>
      </p:pic>
      <p:pic>
        <p:nvPicPr>
          <p:cNvPr id="7" name="コンテンツ プレースホルダ 3" descr="20080826_122143.jpg"/>
          <p:cNvPicPr>
            <a:picLocks noChangeAspect="1"/>
          </p:cNvPicPr>
          <p:nvPr/>
        </p:nvPicPr>
        <p:blipFill>
          <a:blip r:embed="rId6"/>
          <a:srcRect b="10557"/>
          <a:stretch>
            <a:fillRect/>
          </a:stretch>
        </p:blipFill>
        <p:spPr>
          <a:xfrm>
            <a:off x="857288" y="1811587"/>
            <a:ext cx="7643860" cy="4332057"/>
          </a:xfrm>
          <a:prstGeom prst="rect">
            <a:avLst/>
          </a:prstGeom>
        </p:spPr>
      </p:pic>
      <p:pic>
        <p:nvPicPr>
          <p:cNvPr id="9" name="コンテンツ プレースホルダ 3" descr="20080826_123037.jpg"/>
          <p:cNvPicPr>
            <a:picLocks noChangeAspect="1"/>
          </p:cNvPicPr>
          <p:nvPr/>
        </p:nvPicPr>
        <p:blipFill>
          <a:blip r:embed="rId7"/>
          <a:srcRect b="10572"/>
          <a:stretch>
            <a:fillRect/>
          </a:stretch>
        </p:blipFill>
        <p:spPr>
          <a:xfrm>
            <a:off x="1142976" y="2092601"/>
            <a:ext cx="7643860" cy="4336795"/>
          </a:xfrm>
          <a:prstGeom prst="rect">
            <a:avLst/>
          </a:prstGeom>
        </p:spPr>
      </p:pic>
      <p:pic>
        <p:nvPicPr>
          <p:cNvPr id="8" name="コンテンツ プレースホルダ 3" descr="20080826_123005.jpg"/>
          <p:cNvPicPr>
            <a:picLocks noChangeAspect="1"/>
          </p:cNvPicPr>
          <p:nvPr/>
        </p:nvPicPr>
        <p:blipFill>
          <a:blip r:embed="rId8"/>
          <a:srcRect b="10602"/>
          <a:stretch>
            <a:fillRect/>
          </a:stretch>
        </p:blipFill>
        <p:spPr>
          <a:xfrm>
            <a:off x="1428735" y="2471003"/>
            <a:ext cx="7643859" cy="431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Web service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357826"/>
          </a:xfrm>
        </p:spPr>
        <p:txBody>
          <a:bodyPr/>
          <a:lstStyle/>
          <a:p>
            <a:r>
              <a:rPr lang="en-US" altLang="ja-JP" dirty="0" smtClean="0"/>
              <a:t>local programming</a:t>
            </a:r>
          </a:p>
          <a:p>
            <a:r>
              <a:rPr kumimoji="1" lang="en-US" altLang="ja-JP" dirty="0" smtClean="0"/>
              <a:t>cross-site use</a:t>
            </a:r>
          </a:p>
          <a:p>
            <a:pPr lvl="1"/>
            <a:r>
              <a:rPr kumimoji="1" lang="en-US" altLang="ja-JP" dirty="0" smtClean="0"/>
              <a:t>other </a:t>
            </a:r>
            <a:r>
              <a:rPr kumimoji="1" lang="en-US" altLang="ja-JP" dirty="0" err="1" smtClean="0"/>
              <a:t>Gfdnavi</a:t>
            </a:r>
            <a:r>
              <a:rPr kumimoji="1" lang="en-US" altLang="ja-JP" dirty="0" smtClean="0"/>
              <a:t> servers</a:t>
            </a:r>
          </a:p>
          <a:p>
            <a:pPr lvl="1"/>
            <a:r>
              <a:rPr lang="en-US" altLang="ja-JP" dirty="0" smtClean="0"/>
              <a:t>non-Gfdnavi </a:t>
            </a:r>
            <a:r>
              <a:rPr lang="en-US" altLang="ja-JP" dirty="0" smtClean="0"/>
              <a:t>servers</a:t>
            </a:r>
            <a:endParaRPr kumimoji="1" lang="ja-JP" altLang="en-US" dirty="0" smtClean="0"/>
          </a:p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SOAP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 smtClean="0"/>
              <a:t>APIs for all the analysis functions and draw methods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ja-JP" dirty="0" smtClean="0"/>
              <a:t>use the Analysis class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WSDL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(REST)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RESTful</a:t>
            </a:r>
            <a:endParaRPr lang="ja-JP" altLang="en-US" smtClean="0"/>
          </a:p>
        </p:txBody>
      </p:sp>
      <p:sp>
        <p:nvSpPr>
          <p:cNvPr id="17411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r>
              <a:rPr lang="en-US" altLang="ja-JP" u="sng" smtClean="0"/>
              <a:t>Re</a:t>
            </a:r>
            <a:r>
              <a:rPr lang="en-US" altLang="ja-JP" smtClean="0"/>
              <a:t>presentational </a:t>
            </a:r>
            <a:r>
              <a:rPr lang="en-US" altLang="ja-JP" u="sng" smtClean="0"/>
              <a:t>s</a:t>
            </a:r>
            <a:r>
              <a:rPr lang="en-US" altLang="ja-JP" smtClean="0"/>
              <a:t>tate </a:t>
            </a:r>
            <a:r>
              <a:rPr lang="en-US" altLang="ja-JP" u="sng" smtClean="0"/>
              <a:t>t</a:t>
            </a:r>
            <a:r>
              <a:rPr lang="en-US" altLang="ja-JP" smtClean="0"/>
              <a:t>ransfer</a:t>
            </a:r>
          </a:p>
          <a:p>
            <a:r>
              <a:rPr lang="en-US" altLang="ja-JP" smtClean="0"/>
              <a:t>Uniform interface</a:t>
            </a:r>
          </a:p>
          <a:p>
            <a:pPr lvl="1"/>
            <a:r>
              <a:rPr lang="en-US" altLang="ja-JP" smtClean="0"/>
              <a:t>All resource share a uniform interface like HTTP methods such as GET, POST, PUT, and DELETE.</a:t>
            </a:r>
          </a:p>
          <a:p>
            <a:r>
              <a:rPr lang="en-US" altLang="ja-JP" smtClean="0"/>
              <a:t>Resource Oriented Architecture</a:t>
            </a:r>
          </a:p>
          <a:p>
            <a:pPr lvl="1"/>
            <a:r>
              <a:rPr lang="en-US" altLang="ja-JP" smtClean="0"/>
              <a:t>Every resources are uniquely addressable using URI.</a:t>
            </a:r>
          </a:p>
          <a:p>
            <a:r>
              <a:rPr lang="en-US" altLang="ja-JP" smtClean="0"/>
              <a:t>Statelessness</a:t>
            </a:r>
          </a:p>
          <a:p>
            <a:pPr lvl="1"/>
            <a:r>
              <a:rPr lang="en-US" altLang="ja-JP" smtClean="0"/>
              <a:t>Each request is treated independently.</a:t>
            </a:r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Web-based </a:t>
            </a:r>
            <a:r>
              <a:rPr lang="en-US" altLang="ja-JP" sz="4000" dirty="0"/>
              <a:t>database and analysis </a:t>
            </a:r>
            <a:r>
              <a:rPr lang="en-US" altLang="ja-JP" sz="4000" dirty="0" smtClean="0"/>
              <a:t>tools</a:t>
            </a:r>
            <a:r>
              <a:rPr lang="ja-JP" altLang="en-US" sz="4000" dirty="0" smtClean="0"/>
              <a:t>　の問題点</a:t>
            </a:r>
            <a:endParaRPr lang="en-US" altLang="ja-JP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514600"/>
          </a:xfrm>
          <a:noFill/>
          <a:ln/>
        </p:spPr>
        <p:txBody>
          <a:bodyPr/>
          <a:lstStyle/>
          <a:p>
            <a:r>
              <a:rPr lang="en-US" altLang="ja-JP"/>
              <a:t>Limited analysis capability</a:t>
            </a:r>
          </a:p>
          <a:p>
            <a:pPr>
              <a:buFontTx/>
              <a:buNone/>
            </a:pPr>
            <a:r>
              <a:rPr lang="en-US" altLang="ja-JP">
                <a:sym typeface="Wingdings" pitchFamily="2" charset="2"/>
              </a:rPr>
              <a:t>  </a:t>
            </a:r>
            <a:r>
              <a:rPr lang="en-US" altLang="ja-JP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en-US" altLang="ja-JP">
                <a:solidFill>
                  <a:srgbClr val="CC0000"/>
                </a:solidFill>
              </a:rPr>
              <a:t>You often end up with downloading data</a:t>
            </a:r>
          </a:p>
          <a:p>
            <a:r>
              <a:rPr lang="en-US" altLang="ja-JP"/>
              <a:t>Not very suitable to desktop use</a:t>
            </a:r>
          </a:p>
          <a:p>
            <a:pPr>
              <a:buFontTx/>
              <a:buNone/>
            </a:pPr>
            <a:r>
              <a:rPr lang="en-US" altLang="ja-JP">
                <a:sym typeface="Wingdings" pitchFamily="2" charset="2"/>
              </a:rPr>
              <a:t>  </a:t>
            </a:r>
            <a:r>
              <a:rPr lang="en-US" altLang="ja-JP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en-US" altLang="ja-JP">
                <a:solidFill>
                  <a:srgbClr val="CC0000"/>
                </a:solidFill>
              </a:rPr>
              <a:t>Service are not available to local data</a:t>
            </a: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228600" y="4562475"/>
            <a:ext cx="8686800" cy="1762125"/>
            <a:chOff x="144" y="2874"/>
            <a:chExt cx="5472" cy="111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2352" y="2874"/>
              <a:ext cx="624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44" y="3306"/>
              <a:ext cx="5472" cy="6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ja-JP" sz="3200">
                  <a:solidFill>
                    <a:srgbClr val="FF0000"/>
                  </a:solidFill>
                </a:rPr>
                <a:t>We would rather like to extend desktop tools (such as IDV) to cover persistent data services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auto">
          <a:xfrm>
            <a:off x="2214563" y="3646488"/>
            <a:ext cx="5256212" cy="1655762"/>
          </a:xfrm>
          <a:custGeom>
            <a:avLst/>
            <a:gdLst/>
            <a:ahLst/>
            <a:cxnLst>
              <a:cxn ang="0">
                <a:pos x="136" y="136"/>
              </a:cxn>
              <a:cxn ang="0">
                <a:pos x="1542" y="408"/>
              </a:cxn>
              <a:cxn ang="0">
                <a:pos x="3311" y="0"/>
              </a:cxn>
              <a:cxn ang="0">
                <a:pos x="2268" y="1043"/>
              </a:cxn>
              <a:cxn ang="0">
                <a:pos x="1587" y="454"/>
              </a:cxn>
              <a:cxn ang="0">
                <a:pos x="907" y="1179"/>
              </a:cxn>
              <a:cxn ang="0">
                <a:pos x="0" y="227"/>
              </a:cxn>
            </a:cxnLst>
            <a:rect l="0" t="0" r="r" b="b"/>
            <a:pathLst>
              <a:path w="3311" h="1179">
                <a:moveTo>
                  <a:pt x="136" y="136"/>
                </a:moveTo>
                <a:lnTo>
                  <a:pt x="1542" y="408"/>
                </a:lnTo>
                <a:lnTo>
                  <a:pt x="3311" y="0"/>
                </a:lnTo>
                <a:lnTo>
                  <a:pt x="2268" y="1043"/>
                </a:lnTo>
                <a:lnTo>
                  <a:pt x="1587" y="454"/>
                </a:lnTo>
                <a:lnTo>
                  <a:pt x="907" y="1179"/>
                </a:lnTo>
                <a:lnTo>
                  <a:pt x="0" y="227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29600" cy="523875"/>
          </a:xfrm>
        </p:spPr>
        <p:txBody>
          <a:bodyPr/>
          <a:lstStyle/>
          <a:p>
            <a:r>
              <a:rPr lang="en-US" altLang="ja-JP" sz="3600">
                <a:solidFill>
                  <a:srgbClr val="800000"/>
                </a:solidFill>
              </a:rPr>
              <a:t>Network of Gfdnavi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2362200"/>
          </a:xfrm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800">
                <a:solidFill>
                  <a:schemeClr val="tx2"/>
                </a:solidFill>
              </a:rPr>
              <a:t>Under development by C Watanabe (Ochanomizu Univ)</a:t>
            </a:r>
          </a:p>
          <a:p>
            <a:pPr marL="469900" indent="-4699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2800">
                <a:solidFill>
                  <a:schemeClr val="tx2"/>
                </a:solidFill>
              </a:rPr>
              <a:t>To create peer-to-peer network for cross search and cross use</a:t>
            </a:r>
          </a:p>
          <a:p>
            <a:pPr marL="469900" indent="-4699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2800">
                <a:solidFill>
                  <a:schemeClr val="tx2"/>
                </a:solidFill>
              </a:rPr>
              <a:t>Then one can access </a:t>
            </a:r>
            <a:r>
              <a:rPr lang="en-US" altLang="ja-JP" sz="2800" b="1">
                <a:solidFill>
                  <a:schemeClr val="tx2"/>
                </a:solidFill>
              </a:rPr>
              <a:t>local data and remote data together</a:t>
            </a:r>
            <a:endParaRPr lang="en-US" altLang="ja-JP" sz="2800">
              <a:solidFill>
                <a:schemeClr val="tx2"/>
              </a:solidFill>
            </a:endParaRPr>
          </a:p>
        </p:txBody>
      </p:sp>
      <p:pic>
        <p:nvPicPr>
          <p:cNvPr id="35845" name="Picture 5" descr="MCj007921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8663" y="3646488"/>
            <a:ext cx="395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MCj007921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4583113"/>
            <a:ext cx="38576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MCj007921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4510088"/>
            <a:ext cx="422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MCj007921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3357563"/>
            <a:ext cx="4111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6250" y="5949950"/>
            <a:ext cx="1035050" cy="636588"/>
          </a:xfrm>
          <a:prstGeom prst="rect">
            <a:avLst/>
          </a:prstGeom>
          <a:noFill/>
        </p:spPr>
      </p:pic>
      <p:pic>
        <p:nvPicPr>
          <p:cNvPr id="35850" name="Picture 10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557338" y="5956300"/>
            <a:ext cx="1035050" cy="636588"/>
          </a:xfrm>
          <a:prstGeom prst="rect">
            <a:avLst/>
          </a:prstGeom>
          <a:noFill/>
        </p:spPr>
      </p:pic>
      <p:pic>
        <p:nvPicPr>
          <p:cNvPr id="35851" name="Picture 11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727325" y="5949950"/>
            <a:ext cx="1035050" cy="636588"/>
          </a:xfrm>
          <a:prstGeom prst="rect">
            <a:avLst/>
          </a:prstGeom>
          <a:noFill/>
        </p:spPr>
      </p:pic>
      <p:pic>
        <p:nvPicPr>
          <p:cNvPr id="35852" name="Picture 12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941763" y="5949950"/>
            <a:ext cx="1035050" cy="636588"/>
          </a:xfrm>
          <a:prstGeom prst="rect">
            <a:avLst/>
          </a:prstGeom>
          <a:noFill/>
        </p:spPr>
      </p:pic>
      <p:pic>
        <p:nvPicPr>
          <p:cNvPr id="35853" name="Picture 13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156200" y="5956300"/>
            <a:ext cx="1035050" cy="636588"/>
          </a:xfrm>
          <a:prstGeom prst="rect">
            <a:avLst/>
          </a:prstGeom>
          <a:noFill/>
        </p:spPr>
      </p:pic>
      <p:pic>
        <p:nvPicPr>
          <p:cNvPr id="35854" name="Picture 14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372225" y="5949950"/>
            <a:ext cx="1035050" cy="636588"/>
          </a:xfrm>
          <a:prstGeom prst="rect">
            <a:avLst/>
          </a:prstGeom>
          <a:noFill/>
        </p:spPr>
      </p:pic>
      <p:pic>
        <p:nvPicPr>
          <p:cNvPr id="35855" name="Picture 15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2213" y="5956300"/>
            <a:ext cx="1035050" cy="636588"/>
          </a:xfrm>
          <a:prstGeom prst="rect">
            <a:avLst/>
          </a:prstGeom>
          <a:noFill/>
        </p:spPr>
      </p:pic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1106488" y="4005263"/>
            <a:ext cx="1017587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2322513" y="5489575"/>
            <a:ext cx="2963862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3260725" y="5489575"/>
            <a:ext cx="32067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 flipV="1">
            <a:off x="3762375" y="5445125"/>
            <a:ext cx="3059113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 flipV="1">
            <a:off x="7380288" y="3860800"/>
            <a:ext cx="392112" cy="209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 flipV="1">
            <a:off x="5876925" y="5489575"/>
            <a:ext cx="189547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1547813" y="4365625"/>
            <a:ext cx="504825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RDB</a:t>
            </a:r>
          </a:p>
        </p:txBody>
      </p:sp>
      <p:pic>
        <p:nvPicPr>
          <p:cNvPr id="35863" name="Picture 23" descr="gfdnavi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4005263"/>
            <a:ext cx="936625" cy="4270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2862263" y="5302250"/>
            <a:ext cx="504825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RDB</a:t>
            </a:r>
          </a:p>
        </p:txBody>
      </p:sp>
      <p:pic>
        <p:nvPicPr>
          <p:cNvPr id="35865" name="Picture 25" descr="gfdnavi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8163" y="4941888"/>
            <a:ext cx="936625" cy="4270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5238750" y="5302250"/>
            <a:ext cx="504825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RDB</a:t>
            </a:r>
          </a:p>
        </p:txBody>
      </p:sp>
      <p:pic>
        <p:nvPicPr>
          <p:cNvPr id="35867" name="Picture 27" descr="gfdnavi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4650" y="4941888"/>
            <a:ext cx="936625" cy="4270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6804025" y="4076700"/>
            <a:ext cx="504825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RDB</a:t>
            </a:r>
          </a:p>
        </p:txBody>
      </p:sp>
      <p:pic>
        <p:nvPicPr>
          <p:cNvPr id="35869" name="Picture 29" descr="gfdnavi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3716338"/>
            <a:ext cx="936625" cy="4270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5870" name="Picture 30" descr="MCj007921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3432175"/>
            <a:ext cx="4111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4159250" y="4151313"/>
            <a:ext cx="504825" cy="431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RDB</a:t>
            </a:r>
          </a:p>
        </p:txBody>
      </p:sp>
      <p:pic>
        <p:nvPicPr>
          <p:cNvPr id="35872" name="Picture 32" descr="gfdnavi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5150" y="3790950"/>
            <a:ext cx="936625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5873" name="AutoShape 33"/>
          <p:cNvSpPr>
            <a:spLocks noChangeArrowheads="1"/>
          </p:cNvSpPr>
          <p:nvPr/>
        </p:nvSpPr>
        <p:spPr bwMode="auto">
          <a:xfrm>
            <a:off x="827088" y="4005263"/>
            <a:ext cx="792162" cy="649287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74" name="AutoShape 34"/>
          <p:cNvSpPr>
            <a:spLocks noChangeArrowheads="1"/>
          </p:cNvSpPr>
          <p:nvPr/>
        </p:nvSpPr>
        <p:spPr bwMode="auto">
          <a:xfrm>
            <a:off x="7524750" y="4005263"/>
            <a:ext cx="792163" cy="649287"/>
          </a:xfrm>
          <a:prstGeom prst="flowChartMultidocumen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468313" y="45751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dataA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7885113" y="443706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dataB</a:t>
            </a: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auto">
          <a:xfrm>
            <a:off x="6011863" y="5373688"/>
            <a:ext cx="792162" cy="649287"/>
          </a:xfrm>
          <a:prstGeom prst="flowChartMultidocumen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6010275" y="55165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dataC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ja-JP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/>
              <a:t>Novel features of Gfdnavi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Seamless coverage from desktop to public data service </a:t>
            </a:r>
            <a:r>
              <a:rPr lang="en-US" altLang="ja-JP">
                <a:solidFill>
                  <a:srgbClr val="0000CC"/>
                </a:solidFill>
              </a:rPr>
              <a:t>(by having custom web server)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Programmability </a:t>
            </a:r>
            <a:r>
              <a:rPr lang="en-US" altLang="ja-JP">
                <a:solidFill>
                  <a:srgbClr val="0000CC"/>
                </a:solidFill>
              </a:rPr>
              <a:t>(on browser &amp; by web service)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Knowledge documentation &amp; interactive verification/application </a:t>
            </a:r>
            <a:r>
              <a:rPr lang="en-US" altLang="ja-JP">
                <a:solidFill>
                  <a:srgbClr val="0000CC"/>
                </a:solidFill>
              </a:rPr>
              <a:t>(</a:t>
            </a:r>
            <a:r>
              <a:rPr lang="en-US" altLang="ja-JP">
                <a:solidFill>
                  <a:srgbClr val="0000CC"/>
                </a:solidFill>
                <a:sym typeface="Wingdings" pitchFamily="2" charset="2"/>
              </a:rPr>
              <a:t> </a:t>
            </a:r>
            <a:r>
              <a:rPr lang="en-US" altLang="ja-JP">
                <a:solidFill>
                  <a:srgbClr val="0000CC"/>
                </a:solidFill>
              </a:rPr>
              <a:t>memos / reports / PR / </a:t>
            </a:r>
            <a:r>
              <a:rPr lang="en-US" altLang="ja-JP" b="1">
                <a:solidFill>
                  <a:srgbClr val="0000CC"/>
                </a:solidFill>
              </a:rPr>
              <a:t>Blog for scientific collaboration</a:t>
            </a:r>
            <a:r>
              <a:rPr lang="en-US" altLang="ja-JP">
                <a:solidFill>
                  <a:srgbClr val="0000CC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ja-JP"/>
              <a:t>Good implementation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Extendibility </a:t>
            </a:r>
            <a:r>
              <a:rPr lang="en-US" altLang="ja-JP">
                <a:solidFill>
                  <a:srgbClr val="0000CC"/>
                </a:solidFill>
              </a:rPr>
              <a:t>(by using GPhys)</a:t>
            </a:r>
            <a:endParaRPr lang="en-US" altLang="ja-JP"/>
          </a:p>
          <a:p>
            <a:pPr lvl="1">
              <a:lnSpc>
                <a:spcPct val="90000"/>
              </a:lnSpc>
            </a:pPr>
            <a:r>
              <a:rPr lang="en-US" altLang="ja-JP"/>
              <a:t>Swift development </a:t>
            </a:r>
            <a:r>
              <a:rPr lang="en-US" altLang="ja-JP">
                <a:solidFill>
                  <a:srgbClr val="0000CC"/>
                </a:solidFill>
              </a:rPr>
              <a:t>(by using RonR)</a:t>
            </a:r>
          </a:p>
          <a:p>
            <a:pPr lvl="1">
              <a:lnSpc>
                <a:spcPct val="90000"/>
              </a:lnSpc>
            </a:pPr>
            <a:r>
              <a:rPr lang="en-US" altLang="ja-JP"/>
              <a:t>Good operability </a:t>
            </a:r>
            <a:r>
              <a:rPr lang="en-US" altLang="ja-JP">
                <a:solidFill>
                  <a:srgbClr val="0000CC"/>
                </a:solidFill>
              </a:rPr>
              <a:t>(by using Ajax)</a:t>
            </a:r>
            <a:r>
              <a:rPr lang="en-US" altLang="ja-JP"/>
              <a:t> 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6705600" y="4953000"/>
            <a:ext cx="533400" cy="1371600"/>
          </a:xfrm>
          <a:prstGeom prst="rightBrace">
            <a:avLst>
              <a:gd name="adj1" fmla="val 21429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162800" y="5273675"/>
            <a:ext cx="1963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</a:rPr>
              <a:t>Tomorrow by</a:t>
            </a:r>
          </a:p>
          <a:p>
            <a:r>
              <a:rPr lang="en-US" altLang="ja-JP" sz="2400">
                <a:solidFill>
                  <a:srgbClr val="FF0000"/>
                </a:solidFill>
              </a:rPr>
              <a:t>S Nishizawa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Future Outlook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Support Networking</a:t>
            </a:r>
            <a:r>
              <a:rPr lang="en-US" altLang="ja-JP">
                <a:solidFill>
                  <a:srgbClr val="FF0000"/>
                </a:solidFill>
              </a:rPr>
              <a:t> </a:t>
            </a:r>
            <a:r>
              <a:rPr lang="en-US" altLang="ja-JP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b="1">
                <a:solidFill>
                  <a:srgbClr val="FF0000"/>
                </a:solidFill>
                <a:sym typeface="Wingdings" pitchFamily="2" charset="2"/>
              </a:rPr>
              <a:t>Create a Web of scientific data &amp; knowledge</a:t>
            </a:r>
          </a:p>
          <a:p>
            <a:r>
              <a:rPr lang="en-US" altLang="ja-JP"/>
              <a:t>Increase analysis &amp; visualization functionality </a:t>
            </a:r>
            <a:r>
              <a:rPr lang="en-US" altLang="ja-JP">
                <a:solidFill>
                  <a:srgbClr val="FF0000"/>
                </a:solidFill>
              </a:rPr>
              <a:t>(many needed)</a:t>
            </a:r>
          </a:p>
          <a:p>
            <a:r>
              <a:rPr lang="en-US" altLang="ja-JP">
                <a:solidFill>
                  <a:schemeClr val="bg2"/>
                </a:solidFill>
              </a:rPr>
              <a:t>Improve API accesses (tomorrow’s topic)</a:t>
            </a:r>
          </a:p>
          <a:p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More on the analysis capability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Impossible to predefine sufficient functionality  (since we are scientists)</a:t>
            </a:r>
          </a:p>
          <a:p>
            <a:pPr>
              <a:buFontTx/>
              <a:buNone/>
            </a:pPr>
            <a:r>
              <a:rPr lang="en-US" altLang="ja-JP"/>
              <a:t>  </a:t>
            </a:r>
            <a:r>
              <a:rPr lang="en-US" altLang="ja-JP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>
                <a:solidFill>
                  <a:srgbClr val="FF0000"/>
                </a:solidFill>
              </a:rPr>
              <a:t>Programmability is the key</a:t>
            </a:r>
          </a:p>
          <a:p>
            <a:r>
              <a:rPr lang="en-US" altLang="ja-JP"/>
              <a:t>Programmability in two ways:</a:t>
            </a:r>
          </a:p>
          <a:p>
            <a:pPr lvl="1"/>
            <a:r>
              <a:rPr lang="en-US" altLang="ja-JP">
                <a:solidFill>
                  <a:srgbClr val="0033CC"/>
                </a:solidFill>
              </a:rPr>
              <a:t>Programmable on web-browser</a:t>
            </a:r>
          </a:p>
          <a:p>
            <a:pPr lvl="1"/>
            <a:r>
              <a:rPr lang="en-US" altLang="ja-JP">
                <a:solidFill>
                  <a:srgbClr val="0033CC"/>
                </a:solidFill>
              </a:rPr>
              <a:t>Web-service API (program locally)</a:t>
            </a:r>
          </a:p>
          <a:p>
            <a:pPr>
              <a:buFontTx/>
              <a:buNone/>
            </a:pPr>
            <a:r>
              <a:rPr lang="en-US" altLang="ja-JP">
                <a:sym typeface="Wingdings" pitchFamily="2" charset="2"/>
              </a:rPr>
              <a:t>   </a:t>
            </a:r>
            <a:r>
              <a:rPr lang="en-US" altLang="ja-JP"/>
              <a:t> Both are desirable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Visualization is not the goal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2514600"/>
          </a:xfrm>
        </p:spPr>
        <p:txBody>
          <a:bodyPr/>
          <a:lstStyle/>
          <a:p>
            <a:r>
              <a:rPr lang="en-US" altLang="ja-JP">
                <a:solidFill>
                  <a:srgbClr val="0033CC"/>
                </a:solidFill>
              </a:rPr>
              <a:t>To others </a:t>
            </a:r>
            <a:r>
              <a:rPr lang="en-US" altLang="ja-JP" sz="2400">
                <a:solidFill>
                  <a:srgbClr val="0033CC"/>
                </a:solidFill>
              </a:rPr>
              <a:t>(scientists / society)</a:t>
            </a:r>
            <a:r>
              <a:rPr lang="en-US" altLang="ja-JP">
                <a:solidFill>
                  <a:srgbClr val="0033CC"/>
                </a:solidFill>
              </a:rPr>
              <a:t>:</a:t>
            </a:r>
            <a:r>
              <a:rPr lang="en-US" altLang="ja-JP"/>
              <a:t> reports</a:t>
            </a:r>
          </a:p>
          <a:p>
            <a:r>
              <a:rPr lang="en-US" altLang="ja-JP">
                <a:solidFill>
                  <a:srgbClr val="0033CC"/>
                </a:solidFill>
              </a:rPr>
              <a:t>While working:</a:t>
            </a:r>
            <a:r>
              <a:rPr lang="en-US" altLang="ja-JP"/>
              <a:t> memos / internal documents</a:t>
            </a:r>
          </a:p>
          <a:p>
            <a:r>
              <a:rPr lang="en-US" altLang="ja-JP">
                <a:solidFill>
                  <a:srgbClr val="0033CC"/>
                </a:solidFill>
              </a:rPr>
              <a:t>To collaborators:</a:t>
            </a:r>
            <a:r>
              <a:rPr lang="en-US" altLang="ja-JP"/>
              <a:t> reports / know-how / discussion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1824038" y="4343400"/>
            <a:ext cx="4943475" cy="1763713"/>
            <a:chOff x="1149" y="2832"/>
            <a:chExt cx="3114" cy="1111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2256" y="2832"/>
              <a:ext cx="864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149" y="3264"/>
              <a:ext cx="3114" cy="679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3600"/>
                <a:t>Outputs are documents</a:t>
              </a:r>
            </a:p>
            <a:p>
              <a:pPr algn="ctr"/>
              <a:r>
                <a:rPr lang="en-US" altLang="ja-JP" sz="2800"/>
                <a:t>(not just pieces of images)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altLang="ja-JP"/>
              <a:t>Foundation of Gfdnavi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/>
              <a:t>Two fundamental libraries used to build Gfdnavi </a:t>
            </a:r>
            <a:r>
              <a:rPr lang="en-US" altLang="ja-JP" sz="2800" i="1"/>
              <a:t>(open-source)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876800"/>
          </a:xfrm>
        </p:spPr>
        <p:txBody>
          <a:bodyPr/>
          <a:lstStyle/>
          <a:p>
            <a:r>
              <a:rPr lang="en-US" altLang="ja-JP" sz="2800" b="1">
                <a:solidFill>
                  <a:srgbClr val="CC0000"/>
                </a:solidFill>
              </a:rPr>
              <a:t>GPhys</a:t>
            </a:r>
            <a:r>
              <a:rPr lang="en-US" altLang="ja-JP" sz="2800"/>
              <a:t> – a Ruby library to analyze and visualize geophysical fluid data</a:t>
            </a:r>
            <a:r>
              <a:rPr lang="en-US" altLang="ja-JP" sz="2000"/>
              <a:t> </a:t>
            </a:r>
            <a:r>
              <a:rPr lang="en-US" altLang="ja-JP" sz="2000" i="1">
                <a:solidFill>
                  <a:srgbClr val="990033"/>
                </a:solidFill>
              </a:rPr>
              <a:t>(by Horinouchi etc since 2003)</a:t>
            </a:r>
          </a:p>
          <a:p>
            <a:pPr lvl="1"/>
            <a:r>
              <a:rPr lang="en-US" altLang="ja-JP" sz="2400"/>
              <a:t>For consolidated access to data in files </a:t>
            </a:r>
            <a:r>
              <a:rPr lang="en-US" altLang="ja-JP" sz="2400">
                <a:solidFill>
                  <a:srgbClr val="0033CC"/>
                </a:solidFill>
                <a:latin typeface="Arial Narrow" pitchFamily="34" charset="0"/>
              </a:rPr>
              <a:t>(NetCDF, GRIB, GrADS, NuSDAS, HDF5-EOS)</a:t>
            </a:r>
            <a:r>
              <a:rPr lang="en-US" altLang="ja-JP" sz="2400"/>
              <a:t> or on runtime memory </a:t>
            </a:r>
            <a:r>
              <a:rPr lang="en-US" altLang="ja-JP" sz="2400">
                <a:solidFill>
                  <a:srgbClr val="FF0000"/>
                </a:solidFill>
              </a:rPr>
              <a:t>– A community infrastructure for data analysis (We use Ruby daily!) </a:t>
            </a:r>
            <a:r>
              <a:rPr lang="en-US" altLang="ja-JP" sz="2400">
                <a:solidFill>
                  <a:srgbClr val="0033CC"/>
                </a:solidFill>
              </a:rPr>
              <a:t>   [http://ruby.gfd-dennou.org/]</a:t>
            </a:r>
            <a:r>
              <a:rPr lang="en-US" altLang="ja-JP" sz="2400"/>
              <a:t> </a:t>
            </a:r>
            <a:r>
              <a:rPr lang="en-US" altLang="ja-JP" sz="2000" i="1"/>
              <a:t>(since 1999)</a:t>
            </a:r>
            <a:endParaRPr lang="en-US" altLang="ja-JP" sz="2000" i="1">
              <a:solidFill>
                <a:srgbClr val="0033CC"/>
              </a:solidFill>
            </a:endParaRPr>
          </a:p>
          <a:p>
            <a:r>
              <a:rPr lang="en-US" altLang="ja-JP" sz="2800" b="1">
                <a:solidFill>
                  <a:srgbClr val="CC0000"/>
                </a:solidFill>
              </a:rPr>
              <a:t>Ruby on Rails</a:t>
            </a:r>
            <a:r>
              <a:rPr lang="en-US" altLang="ja-JP" sz="2800"/>
              <a:t> – Development framework for Web application with RDB </a:t>
            </a:r>
            <a:r>
              <a:rPr lang="en-US" altLang="ja-JP" sz="2000" i="1">
                <a:solidFill>
                  <a:srgbClr val="990033"/>
                </a:solidFill>
              </a:rPr>
              <a:t>(since 2005)</a:t>
            </a:r>
          </a:p>
          <a:p>
            <a:pPr lvl="1"/>
            <a:r>
              <a:rPr lang="en-US" altLang="ja-JP" sz="2400"/>
              <a:t>Made it </a:t>
            </a:r>
            <a:r>
              <a:rPr lang="en-US" altLang="ja-JP" sz="2400">
                <a:solidFill>
                  <a:srgbClr val="0033CC"/>
                </a:solidFill>
              </a:rPr>
              <a:t>drastically easy</a:t>
            </a:r>
            <a:r>
              <a:rPr lang="en-US" altLang="ja-JP" sz="2400"/>
              <a:t> to develop RDB-backed Web applications</a:t>
            </a:r>
          </a:p>
          <a:p>
            <a:pPr lvl="1"/>
            <a:r>
              <a:rPr lang="en-US" altLang="ja-JP" sz="2400"/>
              <a:t>Written in/for Ruby</a:t>
            </a:r>
            <a:r>
              <a:rPr lang="en-US" altLang="ja-JP" sz="2400">
                <a:solidFill>
                  <a:srgbClr val="0033CC"/>
                </a:solidFill>
              </a:rPr>
              <a:t> </a:t>
            </a:r>
            <a:r>
              <a:rPr lang="en-US" altLang="ja-JP" sz="2400">
                <a:solidFill>
                  <a:srgbClr val="0033CC"/>
                </a:solidFill>
                <a:sym typeface="Wingdings" pitchFamily="2" charset="2"/>
              </a:rPr>
              <a:t> We can use GPhys directly</a:t>
            </a:r>
            <a:endParaRPr lang="en-US" altLang="ja-JP" sz="24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76200"/>
            <a:ext cx="7950200" cy="701675"/>
          </a:xfrm>
          <a:solidFill>
            <a:srgbClr val="CCCCFF"/>
          </a:solidFill>
        </p:spPr>
        <p:txBody>
          <a:bodyPr wrap="none">
            <a:spAutoFit/>
          </a:bodyPr>
          <a:lstStyle/>
          <a:p>
            <a:r>
              <a:rPr lang="en-US" altLang="ja-JP" sz="4000">
                <a:solidFill>
                  <a:srgbClr val="CC0066"/>
                </a:solidFill>
              </a:rPr>
              <a:t>GPhys</a:t>
            </a:r>
            <a:r>
              <a:rPr lang="en-US" altLang="ja-JP" sz="4000">
                <a:solidFill>
                  <a:schemeClr val="tx1"/>
                </a:solidFill>
              </a:rPr>
              <a:t> (</a:t>
            </a:r>
            <a:r>
              <a:rPr lang="en-US" altLang="ja-JP" sz="4000">
                <a:solidFill>
                  <a:srgbClr val="CC0066"/>
                </a:solidFill>
              </a:rPr>
              <a:t>G</a:t>
            </a:r>
            <a:r>
              <a:rPr lang="en-US" altLang="ja-JP" sz="4000">
                <a:solidFill>
                  <a:schemeClr val="tx1"/>
                </a:solidFill>
              </a:rPr>
              <a:t>ridded </a:t>
            </a:r>
            <a:r>
              <a:rPr lang="en-US" altLang="ja-JP" sz="4000">
                <a:solidFill>
                  <a:srgbClr val="CC0066"/>
                </a:solidFill>
              </a:rPr>
              <a:t>Phys</a:t>
            </a:r>
            <a:r>
              <a:rPr lang="en-US" altLang="ja-JP" sz="4000">
                <a:solidFill>
                  <a:schemeClr val="tx1"/>
                </a:solidFill>
              </a:rPr>
              <a:t>ical quantity)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87313" y="914400"/>
            <a:ext cx="5246687" cy="1519238"/>
            <a:chOff x="144" y="1872"/>
            <a:chExt cx="3305" cy="957"/>
          </a:xfrm>
        </p:grpSpPr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44" y="1968"/>
              <a:ext cx="839" cy="333"/>
            </a:xfrm>
            <a:prstGeom prst="rect">
              <a:avLst/>
            </a:prstGeom>
            <a:solidFill>
              <a:srgbClr val="00FF99"/>
            </a:solidFill>
            <a:ln w="28575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lIns="54000" tIns="36000" rIns="54000" bIns="36000">
              <a:spAutoFit/>
            </a:bodyPr>
            <a:lstStyle/>
            <a:p>
              <a:r>
                <a:rPr lang="en-US" altLang="ja-JP" sz="2800">
                  <a:latin typeface="Times New Roman" pitchFamily="18" charset="0"/>
                </a:rPr>
                <a:t>a GPhys</a:t>
              </a:r>
            </a:p>
          </p:txBody>
        </p:sp>
        <p:cxnSp>
          <p:nvCxnSpPr>
            <p:cNvPr id="12294" name="AutoShape 6"/>
            <p:cNvCxnSpPr>
              <a:cxnSpLocks noChangeShapeType="1"/>
              <a:stCxn id="12293" idx="3"/>
              <a:endCxn id="12296" idx="1"/>
            </p:cNvCxnSpPr>
            <p:nvPr/>
          </p:nvCxnSpPr>
          <p:spPr bwMode="auto">
            <a:xfrm>
              <a:off x="992" y="2135"/>
              <a:ext cx="58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1056" y="1872"/>
              <a:ext cx="5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Times New Roman" pitchFamily="18" charset="0"/>
                </a:rPr>
                <a:t>has 1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584" y="1968"/>
              <a:ext cx="1865" cy="333"/>
            </a:xfrm>
            <a:prstGeom prst="rect">
              <a:avLst/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54000" tIns="36000" rIns="54000" bIns="36000">
              <a:spAutoFit/>
            </a:bodyPr>
            <a:lstStyle/>
            <a:p>
              <a:r>
                <a:rPr lang="en-US" altLang="ja-JP" sz="2800">
                  <a:latin typeface="Times New Roman" pitchFamily="18" charset="0"/>
                </a:rPr>
                <a:t>array data (VArray)</a:t>
              </a:r>
            </a:p>
          </p:txBody>
        </p:sp>
        <p:cxnSp>
          <p:nvCxnSpPr>
            <p:cNvPr id="12297" name="AutoShape 9"/>
            <p:cNvCxnSpPr>
              <a:cxnSpLocks noChangeShapeType="1"/>
              <a:stCxn id="12293" idx="2"/>
              <a:endCxn id="12298" idx="1"/>
            </p:cNvCxnSpPr>
            <p:nvPr/>
          </p:nvCxnSpPr>
          <p:spPr bwMode="auto">
            <a:xfrm rot="16200000" flipH="1">
              <a:off x="797" y="2077"/>
              <a:ext cx="353" cy="81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392" y="2496"/>
              <a:ext cx="1064" cy="333"/>
            </a:xfrm>
            <a:prstGeom prst="rect">
              <a:avLst/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54000" tIns="36000" rIns="54000" bIns="36000">
              <a:spAutoFit/>
            </a:bodyPr>
            <a:lstStyle/>
            <a:p>
              <a:r>
                <a:rPr lang="en-US" altLang="ja-JP" sz="2800">
                  <a:latin typeface="Times New Roman" pitchFamily="18" charset="0"/>
                </a:rPr>
                <a:t>grid (Grid)</a:t>
              </a:r>
              <a:endParaRPr lang="en-US" altLang="ja-JP" sz="2400">
                <a:latin typeface="Times New Roman" pitchFamily="18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816" y="2400"/>
              <a:ext cx="5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Times New Roman" pitchFamily="18" charset="0"/>
                </a:rPr>
                <a:t>has 1</a:t>
              </a:r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2590800" y="2447925"/>
            <a:ext cx="6553200" cy="2200275"/>
            <a:chOff x="2064" y="2838"/>
            <a:chExt cx="4128" cy="1386"/>
          </a:xfrm>
        </p:grpSpPr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3024" y="3024"/>
              <a:ext cx="1019" cy="333"/>
            </a:xfrm>
            <a:prstGeom prst="rect">
              <a:avLst/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54000" tIns="36000" rIns="54000" bIns="36000">
              <a:spAutoFit/>
            </a:bodyPr>
            <a:lstStyle/>
            <a:p>
              <a:r>
                <a:rPr lang="en-US" altLang="ja-JP" sz="2800">
                  <a:latin typeface="Times New Roman" pitchFamily="18" charset="0"/>
                </a:rPr>
                <a:t>axis(Axis)</a:t>
              </a:r>
              <a:endParaRPr lang="en-US" altLang="ja-JP" sz="2400">
                <a:latin typeface="Times New Roman" pitchFamily="18" charset="0"/>
              </a:endParaRPr>
            </a:p>
          </p:txBody>
        </p:sp>
        <p:cxnSp>
          <p:nvCxnSpPr>
            <p:cNvPr id="12302" name="AutoShape 14"/>
            <p:cNvCxnSpPr>
              <a:cxnSpLocks noChangeShapeType="1"/>
              <a:stCxn id="12298" idx="2"/>
              <a:endCxn id="12301" idx="1"/>
            </p:cNvCxnSpPr>
            <p:nvPr/>
          </p:nvCxnSpPr>
          <p:spPr bwMode="auto">
            <a:xfrm rot="16200000" flipH="1">
              <a:off x="2364" y="2540"/>
              <a:ext cx="353" cy="94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2064" y="2928"/>
              <a:ext cx="7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Times New Roman" pitchFamily="18" charset="0"/>
                </a:rPr>
                <a:t>has rank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4128" y="3504"/>
              <a:ext cx="2064" cy="333"/>
            </a:xfrm>
            <a:prstGeom prst="rect">
              <a:avLst/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54000" tIns="36000" rIns="54000" bIns="36000">
              <a:spAutoFit/>
            </a:bodyPr>
            <a:lstStyle/>
            <a:p>
              <a:r>
                <a:rPr lang="en-US" altLang="ja-JP" sz="2800">
                  <a:latin typeface="Times New Roman" pitchFamily="18" charset="0"/>
                </a:rPr>
                <a:t>coord.var.(VArray)</a:t>
              </a:r>
              <a:r>
                <a:rPr lang="en-US" altLang="ja-JP" sz="2400">
                  <a:latin typeface="Times New Roman" pitchFamily="18" charset="0"/>
                </a:rPr>
                <a:t>1D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4128" y="3891"/>
              <a:ext cx="1759" cy="333"/>
            </a:xfrm>
            <a:prstGeom prst="rect">
              <a:avLst/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54000" tIns="36000" rIns="54000" bIns="36000">
              <a:spAutoFit/>
            </a:bodyPr>
            <a:lstStyle/>
            <a:p>
              <a:r>
                <a:rPr lang="en-US" altLang="ja-JP" sz="2800">
                  <a:latin typeface="Times New Roman" pitchFamily="18" charset="0"/>
                </a:rPr>
                <a:t>others (VArray)</a:t>
              </a:r>
              <a:r>
                <a:rPr lang="en-US" altLang="ja-JP" sz="2400">
                  <a:latin typeface="Times New Roman" pitchFamily="18" charset="0"/>
                </a:rPr>
                <a:t>1D</a:t>
              </a:r>
            </a:p>
          </p:txBody>
        </p:sp>
        <p:cxnSp>
          <p:nvCxnSpPr>
            <p:cNvPr id="12306" name="AutoShape 18"/>
            <p:cNvCxnSpPr>
              <a:cxnSpLocks noChangeShapeType="1"/>
              <a:stCxn id="12301" idx="2"/>
              <a:endCxn id="12304" idx="1"/>
            </p:cNvCxnSpPr>
            <p:nvPr/>
          </p:nvCxnSpPr>
          <p:spPr bwMode="auto">
            <a:xfrm rot="16200000" flipH="1">
              <a:off x="3640" y="3192"/>
              <a:ext cx="305" cy="6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3504" y="3408"/>
              <a:ext cx="5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Times New Roman" pitchFamily="18" charset="0"/>
                </a:rPr>
                <a:t>has 1</a:t>
              </a:r>
            </a:p>
          </p:txBody>
        </p:sp>
        <p:cxnSp>
          <p:nvCxnSpPr>
            <p:cNvPr id="12308" name="AutoShape 20"/>
            <p:cNvCxnSpPr>
              <a:cxnSpLocks noChangeShapeType="1"/>
              <a:stCxn id="12301" idx="2"/>
              <a:endCxn id="12305" idx="1"/>
            </p:cNvCxnSpPr>
            <p:nvPr/>
          </p:nvCxnSpPr>
          <p:spPr bwMode="auto">
            <a:xfrm rot="16200000" flipH="1">
              <a:off x="3447" y="3385"/>
              <a:ext cx="692" cy="6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3504" y="3744"/>
              <a:ext cx="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Times New Roman" pitchFamily="18" charset="0"/>
                </a:rPr>
                <a:t>has 0..</a:t>
              </a:r>
            </a:p>
          </p:txBody>
        </p:sp>
      </p:grpSp>
      <p:grpSp>
        <p:nvGrpSpPr>
          <p:cNvPr id="12328" name="Group 40"/>
          <p:cNvGrpSpPr>
            <a:grpSpLocks/>
          </p:cNvGrpSpPr>
          <p:nvPr/>
        </p:nvGrpSpPr>
        <p:grpSpPr bwMode="auto">
          <a:xfrm>
            <a:off x="2590800" y="3143250"/>
            <a:ext cx="5937250" cy="2097088"/>
            <a:chOff x="1632" y="1980"/>
            <a:chExt cx="3740" cy="1321"/>
          </a:xfrm>
        </p:grpSpPr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2726" y="3033"/>
              <a:ext cx="2123" cy="26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Times New Roman" pitchFamily="18" charset="0"/>
                </a:rPr>
                <a:t>AssocCoords (GPhys) Multi-D</a:t>
              </a:r>
            </a:p>
          </p:txBody>
        </p:sp>
        <p:cxnSp>
          <p:nvCxnSpPr>
            <p:cNvPr id="12312" name="AutoShape 24"/>
            <p:cNvCxnSpPr>
              <a:cxnSpLocks noChangeShapeType="1"/>
              <a:endCxn id="12311" idx="1"/>
            </p:cNvCxnSpPr>
            <p:nvPr/>
          </p:nvCxnSpPr>
          <p:spPr bwMode="auto">
            <a:xfrm rot="16200000" flipH="1">
              <a:off x="1581" y="2031"/>
              <a:ext cx="1187" cy="108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1718" y="2880"/>
              <a:ext cx="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Times New Roman" pitchFamily="18" charset="0"/>
                </a:rPr>
                <a:t>has 0..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4896" y="3024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(new)</a:t>
              </a:r>
            </a:p>
          </p:txBody>
        </p:sp>
      </p:grp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0" y="5349875"/>
            <a:ext cx="9144000" cy="15557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lIns="198000" anchor="ctr">
            <a:spAutoFit/>
          </a:bodyPr>
          <a:lstStyle/>
          <a:p>
            <a:r>
              <a:rPr lang="en-US" altLang="ja-JP" sz="4000">
                <a:solidFill>
                  <a:srgbClr val="CC0066"/>
                </a:solidFill>
              </a:rPr>
              <a:t>VArray</a:t>
            </a:r>
            <a:r>
              <a:rPr lang="en-US" altLang="ja-JP" sz="4000"/>
              <a:t> </a:t>
            </a:r>
            <a:r>
              <a:rPr lang="en-US" altLang="ja-JP" sz="4000">
                <a:latin typeface="Arial Narrow" pitchFamily="34" charset="0"/>
              </a:rPr>
              <a:t>(</a:t>
            </a:r>
            <a:r>
              <a:rPr lang="en-US" altLang="ja-JP" sz="4000">
                <a:solidFill>
                  <a:srgbClr val="CC0066"/>
                </a:solidFill>
                <a:latin typeface="Arial Narrow" pitchFamily="34" charset="0"/>
              </a:rPr>
              <a:t>V</a:t>
            </a:r>
            <a:r>
              <a:rPr lang="en-US" altLang="ja-JP" sz="4000">
                <a:latin typeface="Arial Narrow" pitchFamily="34" charset="0"/>
              </a:rPr>
              <a:t>irtual </a:t>
            </a:r>
            <a:r>
              <a:rPr lang="en-US" altLang="ja-JP" sz="4000">
                <a:solidFill>
                  <a:srgbClr val="CC0066"/>
                </a:solidFill>
                <a:latin typeface="Arial Narrow" pitchFamily="34" charset="0"/>
              </a:rPr>
              <a:t>Array</a:t>
            </a:r>
            <a:r>
              <a:rPr lang="en-US" altLang="ja-JP" sz="4000">
                <a:latin typeface="Arial Narrow" pitchFamily="34" charset="0"/>
              </a:rPr>
              <a:t>) </a:t>
            </a:r>
            <a:r>
              <a:rPr lang="en-US" altLang="ja-JP" sz="2800"/>
              <a:t>– Abstracts Data Storage</a:t>
            </a:r>
            <a:br>
              <a:rPr lang="en-US" altLang="ja-JP" sz="2800"/>
            </a:br>
            <a:r>
              <a:rPr lang="en-US" altLang="ja-JP" sz="2800"/>
              <a:t>(Can be in file(s) or multi-D Array on memory; can also </a:t>
            </a:r>
            <a:br>
              <a:rPr lang="en-US" altLang="ja-JP" sz="2800"/>
            </a:br>
            <a:r>
              <a:rPr lang="en-US" altLang="ja-JP" sz="2800"/>
              <a:t>be a subset or aggregation of (an)other VArray(s))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1746</Words>
  <Application>Microsoft PowerPoint</Application>
  <PresentationFormat>画面に合わせる (4:3)</PresentationFormat>
  <Paragraphs>475</Paragraphs>
  <Slides>42</Slides>
  <Notes>42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0" baseType="lpstr">
      <vt:lpstr>Arial</vt:lpstr>
      <vt:lpstr>ＭＳ Ｐゴシック</vt:lpstr>
      <vt:lpstr>ＭＳ Ｐ明朝</vt:lpstr>
      <vt:lpstr>Wingdings</vt:lpstr>
      <vt:lpstr>Arial Narrow</vt:lpstr>
      <vt:lpstr>Times New Roman</vt:lpstr>
      <vt:lpstr>Verdana</vt:lpstr>
      <vt:lpstr>標準デザイン</vt:lpstr>
      <vt:lpstr>Gfdnavi: A tool to archive, share, distribute, analyze, and visualize geophysical fluid data and knowledge</vt:lpstr>
      <vt:lpstr>What is Gfdnavi</vt:lpstr>
      <vt:lpstr>Background</vt:lpstr>
      <vt:lpstr>Web-based database and analysis tools　の問題点</vt:lpstr>
      <vt:lpstr>More on the analysis capability</vt:lpstr>
      <vt:lpstr>Visualization is not the goal</vt:lpstr>
      <vt:lpstr>Foundation of Gfdnavi</vt:lpstr>
      <vt:lpstr>Two fundamental libraries used to build Gfdnavi (open-source)</vt:lpstr>
      <vt:lpstr>GPhys (Gridded Physical quantity)</vt:lpstr>
      <vt:lpstr>Introducing Gfdnavi</vt:lpstr>
      <vt:lpstr>Overview</vt:lpstr>
      <vt:lpstr>Metadata DB</vt:lpstr>
      <vt:lpstr>スライド 13</vt:lpstr>
      <vt:lpstr>YAML</vt:lpstr>
      <vt:lpstr>スライド 15</vt:lpstr>
      <vt:lpstr>スライド 16</vt:lpstr>
      <vt:lpstr>Directory tree structure</vt:lpstr>
      <vt:lpstr>What is Ruby on Rails http://www.rubyonrails.org/</vt:lpstr>
      <vt:lpstr>スライド 19</vt:lpstr>
      <vt:lpstr>User Interface</vt:lpstr>
      <vt:lpstr>スライド 21</vt:lpstr>
      <vt:lpstr>Functionality</vt:lpstr>
      <vt:lpstr>Functionality</vt:lpstr>
      <vt:lpstr>Functionality</vt:lpstr>
      <vt:lpstr>Functionality</vt:lpstr>
      <vt:lpstr>Functionality</vt:lpstr>
      <vt:lpstr>Functionality</vt:lpstr>
      <vt:lpstr>Functionality</vt:lpstr>
      <vt:lpstr>Functionality</vt:lpstr>
      <vt:lpstr>Functionality</vt:lpstr>
      <vt:lpstr>スライド 31</vt:lpstr>
      <vt:lpstr>スライド 32</vt:lpstr>
      <vt:lpstr>Programable</vt:lpstr>
      <vt:lpstr>Analysis and Visualization</vt:lpstr>
      <vt:lpstr>スライド 35</vt:lpstr>
      <vt:lpstr>スライド 36</vt:lpstr>
      <vt:lpstr>スライド 37</vt:lpstr>
      <vt:lpstr>Web service</vt:lpstr>
      <vt:lpstr>RESTful</vt:lpstr>
      <vt:lpstr>Network of Gfdnavi</vt:lpstr>
      <vt:lpstr>Summary</vt:lpstr>
      <vt:lpstr>Future Outlook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Seiya Nishizawa</cp:lastModifiedBy>
  <cp:revision>33</cp:revision>
  <cp:lastPrinted>1601-01-01T00:00:00Z</cp:lastPrinted>
  <dcterms:created xsi:type="dcterms:W3CDTF">1601-01-01T00:00:00Z</dcterms:created>
  <dcterms:modified xsi:type="dcterms:W3CDTF">2008-12-26T08:45:20Z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