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6" r:id="rId9"/>
    <p:sldId id="267" r:id="rId10"/>
    <p:sldId id="268" r:id="rId11"/>
    <p:sldId id="270" r:id="rId12"/>
    <p:sldId id="265" r:id="rId13"/>
    <p:sldId id="271" r:id="rId14"/>
    <p:sldId id="272" r:id="rId15"/>
    <p:sldId id="262" r:id="rId16"/>
    <p:sldId id="263" r:id="rId17"/>
    <p:sldId id="274" r:id="rId18"/>
    <p:sldId id="273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フリーフォーム 15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9526" y="5715017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>
              <a:alpha val="5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 rot="5400000">
            <a:off x="3306482" y="2907281"/>
            <a:ext cx="6855280" cy="1038095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-142908" y="0"/>
            <a:ext cx="7072362" cy="6858000"/>
          </a:xfrm>
          <a:prstGeom prst="rect">
            <a:avLst/>
          </a:prstGeom>
          <a:gradFill>
            <a:gsLst>
              <a:gs pos="93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43768" y="274640"/>
            <a:ext cx="1543032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590075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 flipV="1">
            <a:off x="9526" y="4295805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 flipV="1">
            <a:off x="0" y="-24"/>
            <a:ext cx="9144000" cy="514346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286388"/>
            <a:ext cx="7772400" cy="808050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286124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tint val="9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tint val="9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8258202" cy="798496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571613"/>
            <a:ext cx="5111750" cy="4554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571613"/>
            <a:ext cx="3008313" cy="4554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3248"/>
            <a:ext cx="9144000" cy="1430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正方形/長方形 14"/>
          <p:cNvSpPr/>
          <p:nvPr/>
        </p:nvSpPr>
        <p:spPr bwMode="auto">
          <a:xfrm>
            <a:off x="0" y="3857628"/>
            <a:ext cx="9144000" cy="300037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5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gradFill>
                  <a:gsLst>
                    <a:gs pos="20000">
                      <a:schemeClr val="accent4"/>
                    </a:gs>
                    <a:gs pos="100000">
                      <a:schemeClr val="bg2"/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bg1"/>
          </a:solidFill>
          <a:ln w="76200" cap="sq">
            <a:solidFill>
              <a:srgbClr val="FFFFFF"/>
            </a:solidFill>
            <a:miter lim="800000"/>
          </a:ln>
          <a:effectLst>
            <a:outerShdw blurRad="76200" dist="76200" dir="27000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>
            <a:off x="2" y="714356"/>
            <a:ext cx="9143999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0" y="1071546"/>
            <a:ext cx="9144000" cy="578645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8" name="テキスト プレースホルダ 17"/>
          <p:cNvSpPr>
            <a:spLocks noGrp="1"/>
          </p:cNvSpPr>
          <p:nvPr>
            <p:ph type="body" idx="1"/>
          </p:nvPr>
        </p:nvSpPr>
        <p:spPr>
          <a:xfrm>
            <a:off x="457200" y="1500175"/>
            <a:ext cx="8229600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8416A7FE-E6DE-4837-A04E-714B4E84B144}" type="datetimeFigureOut">
              <a:rPr kumimoji="1" lang="ja-JP" altLang="en-US" smtClean="0"/>
              <a:pPr/>
              <a:t>2008/8/1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FC37DD31-1C07-4829-9D1E-BD6F2B831A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baseline="0">
          <a:ln w="3175">
            <a:noFill/>
            <a:prstDash val="solid"/>
          </a:ln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effectLst>
            <a:outerShdw blurRad="127000" algn="tl" rotWithShape="0">
              <a:schemeClr val="tx1">
                <a:alpha val="7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5000"/>
        <a:buFont typeface="Wingdings"/>
        <a:buChar char="p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"/>
        <a:buChar char="p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"/>
        <a:buChar char="p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2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bg2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bg2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働くサーバ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WWW </a:t>
            </a:r>
            <a:r>
              <a:rPr kumimoji="1" lang="ja-JP" altLang="en-US" dirty="0" smtClean="0"/>
              <a:t>サーバ編～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惑星物理学研究室</a:t>
            </a:r>
            <a:endParaRPr lang="en-US" altLang="ja-JP" dirty="0" smtClean="0"/>
          </a:p>
          <a:p>
            <a:r>
              <a:rPr kumimoji="1" lang="ja-JP" altLang="en-US" dirty="0" smtClean="0"/>
              <a:t>修士課程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  <a:p>
            <a:r>
              <a:rPr lang="ja-JP" altLang="en-US" dirty="0" smtClean="0"/>
              <a:t>山下達也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600" dirty="0" smtClean="0"/>
              <a:t>rd </a:t>
            </a:r>
            <a:r>
              <a:rPr lang="ja-JP" altLang="en-US" sz="3600" dirty="0" smtClean="0"/>
              <a:t>ファイルの一例</a:t>
            </a:r>
            <a:r>
              <a:rPr lang="en-US" altLang="ja-JP" sz="3600" dirty="0" smtClean="0"/>
              <a:t>(INEX </a:t>
            </a:r>
            <a:r>
              <a:rPr lang="ja-JP" altLang="en-US" sz="3600" dirty="0" smtClean="0"/>
              <a:t>のページを例に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1400" dirty="0" smtClean="0"/>
              <a:t>= begin</a:t>
            </a:r>
          </a:p>
          <a:p>
            <a:pPr>
              <a:buNone/>
            </a:pPr>
            <a:r>
              <a:rPr lang="ja-JP" altLang="en-US" sz="1400" dirty="0" smtClean="0"/>
              <a:t>・・・・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== </a:t>
            </a:r>
            <a:r>
              <a:rPr lang="ja-JP" altLang="en-US" sz="1400" dirty="0" smtClean="0"/>
              <a:t>開講までの準備作業確認</a:t>
            </a:r>
          </a:p>
          <a:p>
            <a:pPr>
              <a:buNone/>
            </a:pPr>
            <a:endParaRPr lang="ja-JP" altLang="en-US" sz="1400" dirty="0" smtClean="0"/>
          </a:p>
          <a:p>
            <a:pPr>
              <a:buNone/>
            </a:pPr>
            <a:r>
              <a:rPr lang="ja-JP" altLang="en-US" sz="1400" dirty="0" smtClean="0"/>
              <a:t>* グループユーザ </a:t>
            </a:r>
            <a:r>
              <a:rPr lang="en-US" altLang="ja-JP" sz="1400" dirty="0" err="1" smtClean="0"/>
              <a:t>inex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の更新 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倉本</a:t>
            </a:r>
            <a:r>
              <a:rPr lang="en-US" altLang="ja-JP" sz="1400" dirty="0" smtClean="0"/>
              <a:t>)</a:t>
            </a:r>
          </a:p>
          <a:p>
            <a:pPr>
              <a:buNone/>
            </a:pPr>
            <a:r>
              <a:rPr lang="en-US" altLang="ja-JP" sz="1400" dirty="0" smtClean="0"/>
              <a:t>  </a:t>
            </a:r>
            <a:r>
              <a:rPr lang="ja-JP" altLang="en-US" sz="1400" dirty="0" smtClean="0"/>
              <a:t>メンバーは</a:t>
            </a:r>
          </a:p>
          <a:p>
            <a:pPr>
              <a:buNone/>
            </a:pPr>
            <a:endParaRPr lang="ja-JP" altLang="en-US" sz="1400" dirty="0" smtClean="0"/>
          </a:p>
          <a:p>
            <a:pPr>
              <a:buNone/>
            </a:pPr>
            <a:r>
              <a:rPr lang="ja-JP" altLang="en-US" sz="1400" dirty="0" smtClean="0"/>
              <a:t>    </a:t>
            </a:r>
            <a:r>
              <a:rPr lang="en-US" altLang="ja-JP" sz="1400" dirty="0" smtClean="0"/>
              <a:t>staff            </a:t>
            </a:r>
            <a:r>
              <a:rPr lang="en-US" altLang="ja-JP" sz="1400" dirty="0" err="1" smtClean="0"/>
              <a:t>keikei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odakker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momoko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TA               </a:t>
            </a:r>
            <a:r>
              <a:rPr lang="en-US" altLang="ja-JP" sz="1400" dirty="0" err="1" smtClean="0"/>
              <a:t>yamasita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nanbu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iwahori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yoshiya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</a:t>
            </a:r>
            <a:r>
              <a:rPr lang="ja-JP" altLang="en-US" sz="1400" dirty="0" smtClean="0"/>
              <a:t>前年度 </a:t>
            </a:r>
            <a:r>
              <a:rPr lang="en-US" altLang="ja-JP" sz="1400" dirty="0" smtClean="0"/>
              <a:t>TA        </a:t>
            </a:r>
            <a:r>
              <a:rPr lang="en-US" altLang="ja-JP" sz="1400" dirty="0" err="1" smtClean="0"/>
              <a:t>tutaka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ftakashi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kk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koichi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totera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</a:t>
            </a:r>
            <a:r>
              <a:rPr lang="ja-JP" altLang="en-US" sz="1400" dirty="0" smtClean="0"/>
              <a:t>過去の </a:t>
            </a:r>
            <a:r>
              <a:rPr lang="en-US" altLang="ja-JP" sz="1400" dirty="0" smtClean="0"/>
              <a:t>TA        </a:t>
            </a:r>
            <a:r>
              <a:rPr lang="en-US" altLang="ja-JP" sz="1400" dirty="0" err="1" smtClean="0"/>
              <a:t>kakinami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nakagami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uwabami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sugiyama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mym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michi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choji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                 </a:t>
            </a:r>
            <a:r>
              <a:rPr lang="en-US" altLang="ja-JP" sz="1400" dirty="0" err="1" smtClean="0"/>
              <a:t>yukiko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konijo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morikawa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</a:t>
            </a:r>
            <a:r>
              <a:rPr lang="ja-JP" altLang="en-US" sz="1400" dirty="0" smtClean="0"/>
              <a:t>ボランティア</a:t>
            </a:r>
            <a:r>
              <a:rPr lang="en-US" altLang="ja-JP" sz="1400" dirty="0" smtClean="0"/>
              <a:t>TA   </a:t>
            </a:r>
            <a:r>
              <a:rPr lang="en-US" altLang="ja-JP" sz="1400" dirty="0" err="1" smtClean="0"/>
              <a:t>yoshita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sekorin</a:t>
            </a:r>
            <a:r>
              <a:rPr lang="en-US" altLang="ja-JP" sz="1400" dirty="0" smtClean="0"/>
              <a:t>, s7030713, </a:t>
            </a:r>
            <a:r>
              <a:rPr lang="en-US" altLang="ja-JP" sz="1400" dirty="0" err="1" smtClean="0"/>
              <a:t>shane</a:t>
            </a:r>
            <a:r>
              <a:rPr lang="en-US" altLang="ja-JP" sz="1400" dirty="0" smtClean="0"/>
              <a:t>, </a:t>
            </a:r>
            <a:r>
              <a:rPr lang="ja-JP" altLang="en-US" sz="1400" dirty="0" smtClean="0"/>
              <a:t>新 </a:t>
            </a:r>
            <a:r>
              <a:rPr lang="en-US" altLang="ja-JP" sz="1400" dirty="0" smtClean="0"/>
              <a:t>4 </a:t>
            </a:r>
            <a:r>
              <a:rPr lang="ja-JP" altLang="en-US" sz="1400" dirty="0" smtClean="0"/>
              <a:t>年生</a:t>
            </a:r>
          </a:p>
          <a:p>
            <a:pPr>
              <a:buNone/>
            </a:pPr>
            <a:endParaRPr lang="ja-JP" altLang="en-US" sz="1400" dirty="0" smtClean="0"/>
          </a:p>
          <a:p>
            <a:pPr>
              <a:buNone/>
            </a:pPr>
            <a:r>
              <a:rPr lang="ja-JP" altLang="en-US" sz="1400" dirty="0" smtClean="0"/>
              <a:t>* </a:t>
            </a:r>
            <a:r>
              <a:rPr lang="en-US" altLang="ja-JP" sz="1400" dirty="0" smtClean="0"/>
              <a:t>INEX 2008 </a:t>
            </a:r>
            <a:r>
              <a:rPr lang="ja-JP" altLang="en-US" sz="1400" dirty="0" smtClean="0"/>
              <a:t>ホームページの作成 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岩堀</a:t>
            </a:r>
            <a:r>
              <a:rPr lang="en-US" altLang="ja-JP" sz="1400" dirty="0" smtClean="0"/>
              <a:t>)</a:t>
            </a:r>
          </a:p>
          <a:p>
            <a:pPr>
              <a:buNone/>
            </a:pPr>
            <a:r>
              <a:rPr lang="en-US" altLang="ja-JP" sz="1400" dirty="0" smtClean="0"/>
              <a:t>  * ((&lt;URL:http://</a:t>
            </a:r>
            <a:r>
              <a:rPr lang="en-US" altLang="ja-JP" sz="1400" dirty="0" err="1" smtClean="0"/>
              <a:t>www.ep.sci.hokudai.ac.jp</a:t>
            </a:r>
            <a:r>
              <a:rPr lang="en-US" altLang="ja-JP" sz="1400" dirty="0" smtClean="0"/>
              <a:t>/~</a:t>
            </a:r>
            <a:r>
              <a:rPr lang="en-US" altLang="ja-JP" sz="1400" dirty="0" err="1" smtClean="0"/>
              <a:t>inex</a:t>
            </a:r>
            <a:r>
              <a:rPr lang="en-US" altLang="ja-JP" sz="1400" dirty="0" smtClean="0"/>
              <a:t>/y2008/&gt;)) </a:t>
            </a:r>
            <a:r>
              <a:rPr lang="ja-JP" altLang="en-US" sz="1400" dirty="0" smtClean="0"/>
              <a:t>以下を作成</a:t>
            </a:r>
          </a:p>
          <a:p>
            <a:pPr>
              <a:buNone/>
            </a:pPr>
            <a:r>
              <a:rPr lang="ja-JP" altLang="en-US" sz="1400" dirty="0" smtClean="0"/>
              <a:t>    * </a:t>
            </a:r>
            <a:r>
              <a:rPr lang="en-US" altLang="ja-JP" sz="1400" dirty="0" smtClean="0"/>
              <a:t>2006 </a:t>
            </a:r>
            <a:r>
              <a:rPr lang="ja-JP" altLang="en-US" sz="1400" dirty="0" smtClean="0"/>
              <a:t>年度の講義ページをもとに作成する</a:t>
            </a:r>
          </a:p>
          <a:p>
            <a:pPr>
              <a:buNone/>
            </a:pPr>
            <a:r>
              <a:rPr lang="ja-JP" altLang="en-US" sz="1400" dirty="0" smtClean="0"/>
              <a:t>  * </a:t>
            </a:r>
            <a:r>
              <a:rPr lang="en-US" altLang="ja-JP" sz="1400" dirty="0" smtClean="0"/>
              <a:t>www:~</a:t>
            </a:r>
            <a:r>
              <a:rPr lang="en-US" altLang="ja-JP" sz="1400" dirty="0" err="1" smtClean="0"/>
              <a:t>inex</a:t>
            </a:r>
            <a:r>
              <a:rPr lang="en-US" altLang="ja-JP" sz="1400" dirty="0" smtClean="0"/>
              <a:t>/</a:t>
            </a:r>
            <a:r>
              <a:rPr lang="en-US" altLang="ja-JP" sz="1400" dirty="0" err="1" smtClean="0"/>
              <a:t>public_html</a:t>
            </a:r>
            <a:r>
              <a:rPr lang="en-US" altLang="ja-JP" sz="1400" dirty="0" smtClean="0"/>
              <a:t>/README </a:t>
            </a:r>
            <a:r>
              <a:rPr lang="ja-JP" altLang="en-US" sz="1400" dirty="0" smtClean="0"/>
              <a:t>を参照</a:t>
            </a:r>
          </a:p>
          <a:p>
            <a:pPr>
              <a:buNone/>
            </a:pPr>
            <a:r>
              <a:rPr kumimoji="1" lang="ja-JP" altLang="en-US" sz="1400" dirty="0" smtClean="0"/>
              <a:t>・・・・</a:t>
            </a:r>
            <a:endParaRPr kumimoji="1"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= end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3174" y="1447372"/>
            <a:ext cx="142876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始まり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の宣言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14612" y="6305156"/>
            <a:ext cx="142876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終わり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の宣言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86314" y="5572140"/>
            <a:ext cx="15001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リンクの設定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28926" y="1947438"/>
            <a:ext cx="250033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見出しはイコールで表記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71934" y="2447504"/>
            <a:ext cx="314327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箇条書きはアスタリスク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で表記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43702" y="3344291"/>
            <a:ext cx="2357454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字下げすると打ち込んだまま出力される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600" dirty="0" smtClean="0"/>
              <a:t>rd </a:t>
            </a:r>
            <a:r>
              <a:rPr lang="ja-JP" altLang="en-US" sz="3600" dirty="0" smtClean="0"/>
              <a:t>ファイルの一例</a:t>
            </a:r>
            <a:r>
              <a:rPr lang="en-US" altLang="ja-JP" sz="3600" dirty="0" smtClean="0"/>
              <a:t>(INEX </a:t>
            </a:r>
            <a:r>
              <a:rPr lang="ja-JP" altLang="en-US" sz="3600" dirty="0" smtClean="0"/>
              <a:t>のページを例に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2400" dirty="0" smtClean="0"/>
              <a:t>ブラウザでの表示</a:t>
            </a:r>
            <a:endParaRPr kumimoji="1" lang="ja-JP" altLang="en-US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97005"/>
            <a:ext cx="7705342" cy="508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8596" y="3143248"/>
            <a:ext cx="8229600" cy="785818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accent1"/>
                </a:solidFill>
              </a:rPr>
              <a:t>管理者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編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における </a:t>
            </a:r>
            <a:r>
              <a:rPr lang="en-US" altLang="ja-JP" dirty="0" smtClean="0"/>
              <a:t>orange </a:t>
            </a:r>
            <a:r>
              <a:rPr lang="ja-JP" altLang="en-US" dirty="0" smtClean="0"/>
              <a:t>の役割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429287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WWW </a:t>
            </a:r>
            <a:r>
              <a:rPr lang="ja-JP" altLang="en-US" sz="2800" dirty="0" smtClean="0"/>
              <a:t>サーバ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用いられている</a:t>
            </a:r>
            <a:r>
              <a:rPr lang="ja-JP" altLang="en-US" sz="2400" dirty="0" smtClean="0"/>
              <a:t>ソフトウェア</a:t>
            </a:r>
            <a:endParaRPr lang="en-US" altLang="ja-JP" sz="2400" dirty="0" smtClean="0"/>
          </a:p>
          <a:p>
            <a:pPr lvl="2"/>
            <a:r>
              <a:rPr lang="en-US" altLang="ja-JP" sz="2000" dirty="0" smtClean="0"/>
              <a:t>Apache, Apache-SSL(WWW</a:t>
            </a:r>
            <a:r>
              <a:rPr lang="ja-JP" altLang="en-US" sz="2000" dirty="0" smtClean="0"/>
              <a:t> サーバ</a:t>
            </a:r>
            <a:r>
              <a:rPr lang="en-US" altLang="ja-JP" sz="2000" dirty="0" smtClean="0"/>
              <a:t>)</a:t>
            </a:r>
          </a:p>
          <a:p>
            <a:pPr lvl="2"/>
            <a:r>
              <a:rPr lang="en-US" altLang="ja-JP" sz="2000" dirty="0" smtClean="0"/>
              <a:t>analog(web </a:t>
            </a:r>
            <a:r>
              <a:rPr lang="ja-JP" altLang="en-US" sz="2000" dirty="0" smtClean="0"/>
              <a:t>統計</a:t>
            </a:r>
            <a:r>
              <a:rPr lang="en-US" altLang="ja-JP" sz="2000" dirty="0" smtClean="0"/>
              <a:t>)</a:t>
            </a:r>
          </a:p>
          <a:p>
            <a:r>
              <a:rPr kumimoji="1" lang="ja-JP" altLang="en-US" sz="2800" dirty="0" smtClean="0"/>
              <a:t>セカンダリメールサーバ</a:t>
            </a:r>
            <a:endParaRPr kumimoji="1" lang="en-US" altLang="ja-JP" sz="2800" dirty="0" smtClean="0"/>
          </a:p>
          <a:p>
            <a:pPr lvl="1"/>
            <a:r>
              <a:rPr lang="ja-JP" altLang="en-US" sz="2400" dirty="0" smtClean="0"/>
              <a:t>用いられているソフトウェア</a:t>
            </a:r>
            <a:endParaRPr lang="en-US" altLang="ja-JP" sz="2400" dirty="0" smtClean="0"/>
          </a:p>
          <a:p>
            <a:pPr lvl="2"/>
            <a:r>
              <a:rPr kumimoji="1" lang="en-US" altLang="ja-JP" sz="2000" dirty="0" err="1" smtClean="0"/>
              <a:t>qmail</a:t>
            </a:r>
            <a:endParaRPr kumimoji="1" lang="en-US" altLang="ja-JP" sz="2000" dirty="0" smtClean="0"/>
          </a:p>
          <a:p>
            <a:r>
              <a:rPr kumimoji="1" lang="en-US" altLang="ja-JP" sz="2800" dirty="0" smtClean="0"/>
              <a:t>gate-</a:t>
            </a:r>
            <a:r>
              <a:rPr kumimoji="1" lang="en-US" altLang="ja-JP" sz="2800" dirty="0" err="1" smtClean="0"/>
              <a:t>toroku</a:t>
            </a:r>
            <a:r>
              <a:rPr kumimoji="1" lang="en-US" altLang="ja-JP" sz="2800" dirty="0" smtClean="0"/>
              <a:t>-system </a:t>
            </a:r>
            <a:r>
              <a:rPr kumimoji="1" lang="ja-JP" altLang="en-US" sz="2800" dirty="0" smtClean="0"/>
              <a:t>における</a:t>
            </a:r>
            <a:r>
              <a:rPr kumimoji="1" lang="ja-JP" altLang="en-US" sz="2800" dirty="0" smtClean="0"/>
              <a:t>登録</a:t>
            </a:r>
            <a:endParaRPr kumimoji="1"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  </a:t>
            </a:r>
            <a:r>
              <a:rPr kumimoji="1" lang="ja-JP" altLang="en-US" sz="2800" dirty="0" smtClean="0"/>
              <a:t>サーバ</a:t>
            </a:r>
            <a:endParaRPr kumimoji="1" lang="en-US" altLang="ja-JP" sz="2800" dirty="0" smtClean="0"/>
          </a:p>
          <a:p>
            <a:pPr lvl="1"/>
            <a:r>
              <a:rPr lang="ja-JP" altLang="en-US" sz="2400" dirty="0" smtClean="0"/>
              <a:t>登録</a:t>
            </a:r>
            <a:r>
              <a:rPr lang="ja-JP" altLang="en-US" sz="2400" dirty="0" smtClean="0"/>
              <a:t>サーバ＝</a:t>
            </a:r>
            <a:r>
              <a:rPr kumimoji="1" lang="ja-JP" altLang="en-US" sz="2400" dirty="0" smtClean="0"/>
              <a:t>登録データを管理するサーバ</a:t>
            </a:r>
            <a:endParaRPr kumimoji="1" lang="en-US" altLang="ja-JP" sz="2400" dirty="0" smtClean="0"/>
          </a:p>
          <a:p>
            <a:pPr lvl="2"/>
            <a:r>
              <a:rPr kumimoji="1" lang="en-US" altLang="ja-JP" dirty="0" smtClean="0"/>
              <a:t>Recall the previous lecture (2008/07/11) by </a:t>
            </a:r>
            <a:r>
              <a:rPr kumimoji="1" lang="en-US" altLang="ja-JP" dirty="0" err="1" smtClean="0"/>
              <a:t>Odakker</a:t>
            </a:r>
            <a:r>
              <a:rPr lang="en-US" altLang="ja-JP" dirty="0" smtClean="0"/>
              <a:t>!</a:t>
            </a:r>
            <a:endParaRPr kumimoji="1" lang="ja-JP" alt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1214422"/>
            <a:ext cx="96998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3340" y="3071810"/>
            <a:ext cx="1047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6572264" y="2500306"/>
            <a:ext cx="2571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Apache </a:t>
            </a:r>
            <a:r>
              <a:rPr lang="ja-JP" altLang="en-US" sz="1600" dirty="0" smtClean="0"/>
              <a:t>財団創立者の一人</a:t>
            </a:r>
            <a:r>
              <a:rPr lang="en-US" altLang="ja-JP" sz="1600" dirty="0" smtClean="0"/>
              <a:t>, </a:t>
            </a:r>
            <a:r>
              <a:rPr lang="en-US" sz="1600" b="1" dirty="0" smtClean="0"/>
              <a:t>Roy </a:t>
            </a:r>
            <a:r>
              <a:rPr lang="en-US" sz="1600" b="1" dirty="0" smtClean="0"/>
              <a:t>Fielding</a:t>
            </a:r>
            <a:r>
              <a:rPr lang="ja-JP" altLang="en-US" sz="1600" b="1" dirty="0" smtClean="0"/>
              <a:t> </a:t>
            </a:r>
            <a:r>
              <a:rPr kumimoji="1" lang="ja-JP" altLang="en-US" sz="1600" dirty="0" smtClean="0"/>
              <a:t>氏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16" y="4558737"/>
            <a:ext cx="2285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qmail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の開発者</a:t>
            </a:r>
            <a:r>
              <a:rPr lang="en-US" altLang="ja-JP" sz="1600" dirty="0" smtClean="0"/>
              <a:t>, </a:t>
            </a:r>
            <a:r>
              <a:rPr lang="en-US" sz="1600" b="1" dirty="0" smtClean="0"/>
              <a:t>Daniel </a:t>
            </a:r>
            <a:r>
              <a:rPr lang="en-US" sz="1600" b="1" dirty="0" smtClean="0"/>
              <a:t>Bernstein</a:t>
            </a:r>
            <a:r>
              <a:rPr lang="ja-JP" altLang="en-US" sz="1600" b="1" dirty="0" smtClean="0"/>
              <a:t> </a:t>
            </a:r>
            <a:r>
              <a:rPr kumimoji="1" lang="ja-JP" altLang="en-US" sz="1600" dirty="0" smtClean="0"/>
              <a:t>氏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WWW </a:t>
            </a:r>
            <a:r>
              <a:rPr kumimoji="1" lang="ja-JP" altLang="en-US" dirty="0" smtClean="0"/>
              <a:t>サーバ管理者の日常業務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</a:t>
            </a:r>
            <a:r>
              <a:rPr lang="ja-JP" altLang="en-US" dirty="0" smtClean="0"/>
              <a:t>パッケージの更新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セキュリティ対策</a:t>
            </a:r>
            <a:endParaRPr lang="en-US" altLang="ja-JP" dirty="0" smtClean="0"/>
          </a:p>
          <a:p>
            <a:r>
              <a:rPr kumimoji="1" lang="ja-JP" altLang="en-US" dirty="0" smtClean="0"/>
              <a:t>各種 </a:t>
            </a:r>
            <a:r>
              <a:rPr kumimoji="1" lang="en-US" altLang="ja-JP" dirty="0" smtClean="0"/>
              <a:t>log </a:t>
            </a:r>
            <a:r>
              <a:rPr kumimoji="1" lang="ja-JP" altLang="en-US" dirty="0" smtClean="0"/>
              <a:t>のチェック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syslog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authlog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rsynclog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不具合や怪しい人のログインが無いか確認</a:t>
            </a:r>
            <a:endParaRPr kumimoji="1" lang="en-US" altLang="ja-JP" dirty="0" smtClean="0"/>
          </a:p>
          <a:p>
            <a:r>
              <a:rPr lang="ja-JP" altLang="en-US" dirty="0" smtClean="0"/>
              <a:t>アクセス数のチェック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WWW </a:t>
            </a:r>
            <a:r>
              <a:rPr lang="ja-JP" altLang="en-US" dirty="0" smtClean="0"/>
              <a:t>サーバがどのくらい頑張っているかチェック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WWW</a:t>
            </a:r>
            <a:r>
              <a:rPr lang="ja-JP" altLang="en-US" sz="3600" dirty="0" smtClean="0"/>
              <a:t>管理者 </a:t>
            </a:r>
            <a:r>
              <a:rPr lang="en-US" altLang="ja-JP" sz="3600" dirty="0" smtClean="0"/>
              <a:t>Y </a:t>
            </a:r>
            <a:r>
              <a:rPr lang="ja-JP" altLang="en-US" sz="3600" dirty="0" smtClean="0"/>
              <a:t>のこれまでの歩み</a:t>
            </a:r>
            <a:r>
              <a:rPr lang="en-US" altLang="ja-JP" sz="3600" dirty="0" smtClean="0"/>
              <a:t>(1)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1"/>
          </a:xfrm>
        </p:spPr>
        <p:txBody>
          <a:bodyPr/>
          <a:lstStyle/>
          <a:p>
            <a:pPr>
              <a:buFont typeface="Wingdings" pitchFamily="2" charset="2"/>
              <a:buChar char="p"/>
            </a:pPr>
            <a:r>
              <a:rPr lang="en-US" altLang="ja-JP" sz="2400" dirty="0" smtClean="0"/>
              <a:t>2006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8</a:t>
            </a:r>
            <a:r>
              <a:rPr lang="ja-JP" altLang="en-US" sz="2400" dirty="0" smtClean="0"/>
              <a:t>月</a:t>
            </a:r>
            <a:endParaRPr lang="en-US" altLang="ja-JP" sz="2400" dirty="0" smtClean="0"/>
          </a:p>
          <a:p>
            <a:pPr lvl="1"/>
            <a:r>
              <a:rPr kumimoji="1" lang="en-US" altLang="ja-JP" sz="2000" dirty="0" smtClean="0"/>
              <a:t>WWW </a:t>
            </a:r>
            <a:r>
              <a:rPr kumimoji="1" lang="ja-JP" altLang="en-US" sz="2000" dirty="0" smtClean="0"/>
              <a:t>サーバ引き継ぎ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2006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9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—11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/>
              <a:t>予備機でサーバ再構築の練習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2006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>
                <a:solidFill>
                  <a:srgbClr val="FF0000"/>
                </a:solidFill>
              </a:rPr>
              <a:t>ハードディスク障害発生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kumimoji="1" lang="en-US" altLang="ja-JP" sz="2400" dirty="0" smtClean="0"/>
              <a:t>2007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—3</a:t>
            </a:r>
            <a:r>
              <a:rPr lang="ja-JP" altLang="en-US" sz="2400" dirty="0" smtClean="0"/>
              <a:t>月</a:t>
            </a:r>
            <a:endParaRPr lang="en-US" altLang="ja-JP" sz="2400" dirty="0" smtClean="0"/>
          </a:p>
          <a:p>
            <a:pPr lvl="1"/>
            <a:r>
              <a:rPr kumimoji="1" lang="en-US" altLang="ja-JP" sz="2000" dirty="0" smtClean="0"/>
              <a:t>WWW </a:t>
            </a:r>
            <a:r>
              <a:rPr kumimoji="1" lang="ja-JP" altLang="en-US" sz="2000" dirty="0" smtClean="0"/>
              <a:t>サーバ再構築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2007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>
                <a:solidFill>
                  <a:srgbClr val="FF0000"/>
                </a:solidFill>
              </a:rPr>
              <a:t>ハードディスク障害発生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/>
              <a:t>WWW</a:t>
            </a:r>
            <a:r>
              <a:rPr lang="ja-JP" altLang="en-US" sz="3600" dirty="0" smtClean="0"/>
              <a:t>管理者 </a:t>
            </a:r>
            <a:r>
              <a:rPr lang="en-US" altLang="ja-JP" sz="3600" dirty="0" smtClean="0"/>
              <a:t>Y </a:t>
            </a:r>
            <a:r>
              <a:rPr lang="ja-JP" altLang="en-US" sz="3600" dirty="0" smtClean="0"/>
              <a:t>のこれまでの歩み</a:t>
            </a:r>
            <a:r>
              <a:rPr lang="en-US" altLang="ja-JP" sz="3600" dirty="0" smtClean="0"/>
              <a:t>(2)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p"/>
            </a:pPr>
            <a:r>
              <a:rPr lang="en-US" altLang="ja-JP" sz="2400" dirty="0" smtClean="0"/>
              <a:t>2007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月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宇宙理学専攻ホームページ</a:t>
            </a:r>
            <a:r>
              <a:rPr lang="en-US" altLang="ja-JP" sz="2000" dirty="0" smtClean="0"/>
              <a:t>http://www.ep.sci.hokudai.ac.jp/~cosmo/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http://www.cosmo.sci.hokudai.ac.jp/</a:t>
            </a:r>
            <a:r>
              <a:rPr lang="ja-JP" altLang="en-US" sz="2000" dirty="0" smtClean="0"/>
              <a:t>でも参照できる</a:t>
            </a:r>
            <a:r>
              <a:rPr lang="ja-JP" altLang="en-US" sz="2000" dirty="0" smtClean="0"/>
              <a:t>よう</a:t>
            </a:r>
            <a:r>
              <a:rPr lang="en-US" altLang="ja-JP" sz="2000" dirty="0" smtClean="0"/>
              <a:t>Apache </a:t>
            </a:r>
            <a:r>
              <a:rPr lang="ja-JP" altLang="en-US" sz="2000" dirty="0" smtClean="0"/>
              <a:t>の設定を変更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2007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10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kumimoji="1" lang="en-US" altLang="ja-JP" sz="2000" dirty="0" smtClean="0"/>
              <a:t>quota </a:t>
            </a:r>
            <a:r>
              <a:rPr lang="ja-JP" altLang="en-US" sz="2000" dirty="0" smtClean="0"/>
              <a:t>問題の発生</a:t>
            </a:r>
            <a:r>
              <a:rPr lang="en-US" altLang="ja-JP" sz="2000" dirty="0" smtClean="0"/>
              <a:t>(2008</a:t>
            </a:r>
            <a:r>
              <a:rPr lang="ja-JP" altLang="en-US" sz="2000" dirty="0" smtClean="0"/>
              <a:t>年</a:t>
            </a:r>
            <a:r>
              <a:rPr lang="en-US" altLang="ja-JP" sz="2000" dirty="0" smtClean="0"/>
              <a:t>5</a:t>
            </a:r>
            <a:r>
              <a:rPr lang="ja-JP" altLang="en-US" sz="2000" dirty="0" smtClean="0"/>
              <a:t>月に設定変更</a:t>
            </a:r>
            <a:r>
              <a:rPr lang="en-US" altLang="ja-JP" sz="2000" dirty="0" smtClean="0"/>
              <a:t>)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2008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2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lang="en-US" altLang="ja-JP" sz="2000" dirty="0" smtClean="0"/>
              <a:t>SSH </a:t>
            </a:r>
            <a:r>
              <a:rPr lang="ja-JP" altLang="en-US" sz="2000" dirty="0" smtClean="0"/>
              <a:t>ディクショナリアタックへの対応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2008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, 7</a:t>
            </a:r>
            <a:r>
              <a:rPr lang="ja-JP" altLang="en-US" sz="2400" dirty="0" smtClean="0"/>
              <a:t>月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セカンダリメールサーバの </a:t>
            </a:r>
            <a:r>
              <a:rPr lang="en-US" altLang="ja-JP" sz="2000" dirty="0" smtClean="0"/>
              <a:t>orange </a:t>
            </a:r>
            <a:r>
              <a:rPr lang="ja-JP" altLang="en-US" sz="2000" dirty="0" smtClean="0"/>
              <a:t>に大量の </a:t>
            </a:r>
            <a:r>
              <a:rPr lang="en-US" altLang="ja-JP" sz="2000" dirty="0" smtClean="0"/>
              <a:t>SPAM </a:t>
            </a:r>
            <a:r>
              <a:rPr lang="ja-JP" altLang="en-US" sz="2000" dirty="0" smtClean="0"/>
              <a:t>メール</a:t>
            </a:r>
            <a:endParaRPr kumimoji="1" lang="en-US" altLang="ja-JP" sz="2000" dirty="0" smtClean="0"/>
          </a:p>
          <a:p>
            <a:r>
              <a:rPr kumimoji="1" lang="en-US" altLang="ja-JP" sz="2400" dirty="0" smtClean="0"/>
              <a:t>2008</a:t>
            </a:r>
            <a:r>
              <a:rPr kumimoji="1" lang="ja-JP" altLang="en-US" sz="2400" dirty="0" smtClean="0"/>
              <a:t>年</a:t>
            </a:r>
            <a:r>
              <a:rPr lang="en-US" altLang="ja-JP" sz="2400" dirty="0" smtClean="0"/>
              <a:t>8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—9</a:t>
            </a:r>
            <a:r>
              <a:rPr kumimoji="1" lang="ja-JP" altLang="en-US" sz="2400" dirty="0" smtClean="0"/>
              <a:t>月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/>
              <a:t>サーバ再構築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予定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WWW </a:t>
            </a:r>
            <a:r>
              <a:rPr kumimoji="1" lang="ja-JP" altLang="en-US" sz="2800" dirty="0" smtClean="0"/>
              <a:t>サーバは </a:t>
            </a:r>
            <a:r>
              <a:rPr kumimoji="1" lang="en-US" altLang="ja-JP" sz="2800" dirty="0" smtClean="0"/>
              <a:t>web </a:t>
            </a:r>
            <a:r>
              <a:rPr kumimoji="1" lang="ja-JP" altLang="en-US" sz="2800" dirty="0" smtClean="0"/>
              <a:t>コンテンツを配信するサーバ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Web </a:t>
            </a:r>
            <a:r>
              <a:rPr lang="ja-JP" altLang="en-US" sz="2800" dirty="0" smtClean="0"/>
              <a:t>ページ作成には </a:t>
            </a:r>
            <a:r>
              <a:rPr lang="en-US" altLang="ja-JP" sz="2800" dirty="0" smtClean="0"/>
              <a:t>HTML </a:t>
            </a:r>
            <a:r>
              <a:rPr lang="ja-JP" altLang="en-US" sz="2800" dirty="0" smtClean="0"/>
              <a:t>言語が必要</a:t>
            </a:r>
            <a:endParaRPr lang="en-US" altLang="ja-JP" sz="2800" dirty="0" smtClean="0"/>
          </a:p>
          <a:p>
            <a:r>
              <a:rPr kumimoji="1" lang="en-US" altLang="ja-JP" sz="2800" dirty="0" err="1" smtClean="0"/>
              <a:t>ep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における </a:t>
            </a:r>
            <a:r>
              <a:rPr kumimoji="1" lang="en-US" altLang="ja-JP" sz="2800" dirty="0" smtClean="0"/>
              <a:t>WWW </a:t>
            </a:r>
            <a:r>
              <a:rPr kumimoji="1" lang="ja-JP" altLang="en-US" sz="2800" dirty="0" smtClean="0"/>
              <a:t>サーバは一人三役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絶望的に機械音痴な </a:t>
            </a:r>
            <a:r>
              <a:rPr kumimoji="1" lang="en-US" altLang="ja-JP" sz="2800" dirty="0" smtClean="0"/>
              <a:t>Y </a:t>
            </a:r>
            <a:r>
              <a:rPr kumimoji="1" lang="ja-JP" altLang="en-US" sz="2800" dirty="0" smtClean="0"/>
              <a:t>氏でもどうにかこうにか</a:t>
            </a:r>
            <a:r>
              <a:rPr lang="ja-JP" altLang="en-US" sz="2800" dirty="0" smtClean="0"/>
              <a:t>約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2 </a:t>
            </a:r>
            <a:r>
              <a:rPr kumimoji="1" lang="ja-JP" altLang="en-US" sz="2800" dirty="0" smtClean="0"/>
              <a:t>年 </a:t>
            </a:r>
            <a:r>
              <a:rPr kumimoji="1" lang="en-US" altLang="ja-JP" sz="2800" dirty="0" smtClean="0"/>
              <a:t>WWW </a:t>
            </a:r>
            <a:r>
              <a:rPr kumimoji="1" lang="ja-JP" altLang="en-US" sz="2800" dirty="0" smtClean="0"/>
              <a:t>サーバ</a:t>
            </a:r>
            <a:r>
              <a:rPr kumimoji="1" lang="ja-JP" altLang="en-US" sz="2800" dirty="0" smtClean="0"/>
              <a:t>を</a:t>
            </a:r>
            <a:r>
              <a:rPr lang="ja-JP" altLang="en-US" sz="2800" dirty="0" smtClean="0"/>
              <a:t>運用</a:t>
            </a:r>
            <a:r>
              <a:rPr kumimoji="1" lang="ja-JP" altLang="en-US" sz="2800" dirty="0" smtClean="0"/>
              <a:t>できた</a:t>
            </a:r>
            <a:endParaRPr lang="en-US" altLang="ja-JP" sz="2800" dirty="0" smtClean="0"/>
          </a:p>
          <a:p>
            <a:pPr lvl="1"/>
            <a:r>
              <a:rPr lang="ja-JP" altLang="en-US" dirty="0" smtClean="0"/>
              <a:t>若者な方で興味のある方</a:t>
            </a:r>
            <a:r>
              <a:rPr lang="en-US" altLang="ja-JP" dirty="0" smtClean="0"/>
              <a:t>(</a:t>
            </a:r>
            <a:r>
              <a:rPr lang="ja-JP" altLang="en-US" dirty="0" smtClean="0"/>
              <a:t>機械音痴な方でも</a:t>
            </a:r>
            <a:r>
              <a:rPr lang="en-US" altLang="ja-JP" dirty="0" smtClean="0"/>
              <a:t>OK</a:t>
            </a:r>
            <a:r>
              <a:rPr lang="ja-JP" altLang="en-US" dirty="0" smtClean="0"/>
              <a:t>牧場</a:t>
            </a:r>
            <a:r>
              <a:rPr lang="en-US" altLang="ja-JP" dirty="0" smtClean="0"/>
              <a:t>), </a:t>
            </a:r>
            <a:r>
              <a:rPr lang="ja-JP" altLang="en-US" dirty="0" smtClean="0"/>
              <a:t>次期サーバ管理者お願いします</a:t>
            </a:r>
            <a:r>
              <a:rPr lang="en-US" altLang="ja-JP" dirty="0" smtClean="0"/>
              <a:t>!!!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</a:t>
            </a:r>
            <a:r>
              <a:rPr lang="ja-JP" altLang="en-US" dirty="0" smtClean="0"/>
              <a:t>文献・引用元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r>
              <a:rPr lang="ja-JP" altLang="en-US" sz="1800" dirty="0" smtClean="0"/>
              <a:t>モデルプロジェクトのための最低限 </a:t>
            </a:r>
            <a:r>
              <a:rPr lang="en-US" altLang="ja-JP" sz="1800" dirty="0" smtClean="0"/>
              <a:t>rd</a:t>
            </a:r>
          </a:p>
          <a:p>
            <a:pPr lvl="1"/>
            <a:r>
              <a:rPr lang="en-US" altLang="ja-JP" sz="1400" dirty="0" smtClean="0"/>
              <a:t>http://www.gfd-dennou.org/library/dcmodel/doc/TEBIKI.dcmodel-rd-guide.htm</a:t>
            </a:r>
          </a:p>
          <a:p>
            <a:r>
              <a:rPr lang="en-US" altLang="ja-JP" sz="1800" dirty="0" smtClean="0"/>
              <a:t>Net Applications </a:t>
            </a:r>
            <a:r>
              <a:rPr lang="ja-JP" altLang="en-US" sz="1800" dirty="0" smtClean="0"/>
              <a:t>社ホームページ</a:t>
            </a:r>
            <a:endParaRPr lang="en-US" altLang="ja-JP" sz="1800" dirty="0" smtClean="0"/>
          </a:p>
          <a:p>
            <a:pPr lvl="1"/>
            <a:r>
              <a:rPr lang="en-US" altLang="ja-JP" sz="1400" dirty="0" smtClean="0"/>
              <a:t>http://marketshare.hitslink.com</a:t>
            </a:r>
            <a:r>
              <a:rPr lang="en-US" altLang="ja-JP" sz="1400" dirty="0" smtClean="0"/>
              <a:t>/</a:t>
            </a:r>
          </a:p>
          <a:p>
            <a:r>
              <a:rPr lang="en-US" altLang="ja-JP" sz="1800" dirty="0" smtClean="0"/>
              <a:t>Internet Explorer </a:t>
            </a:r>
            <a:r>
              <a:rPr lang="ja-JP" altLang="en-US" sz="1800" smtClean="0"/>
              <a:t>のページ</a:t>
            </a:r>
            <a:endParaRPr lang="en-US" altLang="ja-JP" sz="1800" dirty="0" smtClean="0"/>
          </a:p>
          <a:p>
            <a:pPr lvl="1"/>
            <a:r>
              <a:rPr lang="en-US" altLang="ja-JP" sz="1400" dirty="0" smtClean="0"/>
              <a:t>http://www.microsoft.com/japan/windows/products/winfamily/ie/default.mspx</a:t>
            </a:r>
            <a:endParaRPr lang="en-US" altLang="ja-JP" sz="1400" dirty="0" smtClean="0"/>
          </a:p>
          <a:p>
            <a:r>
              <a:rPr lang="en-US" altLang="ja-JP" sz="1800" dirty="0" smtClean="0"/>
              <a:t>Firefox </a:t>
            </a:r>
            <a:r>
              <a:rPr lang="ja-JP" altLang="en-US" sz="1800" dirty="0" smtClean="0"/>
              <a:t>のページ</a:t>
            </a:r>
            <a:endParaRPr lang="en-US" altLang="ja-JP" sz="1800" dirty="0" smtClean="0"/>
          </a:p>
          <a:p>
            <a:pPr lvl="1"/>
            <a:r>
              <a:rPr lang="en-US" altLang="ja-JP" sz="1400" dirty="0" smtClean="0"/>
              <a:t>http://mozilla.jp/firefox/</a:t>
            </a:r>
            <a:endParaRPr kumimoji="1" lang="en-US" altLang="ja-JP" sz="1400" dirty="0" smtClean="0"/>
          </a:p>
          <a:p>
            <a:r>
              <a:rPr kumimoji="1" lang="en-US" altLang="ja-JP" sz="1800" dirty="0" smtClean="0"/>
              <a:t>Safari </a:t>
            </a:r>
            <a:r>
              <a:rPr kumimoji="1" lang="ja-JP" altLang="en-US" sz="1800" dirty="0" smtClean="0"/>
              <a:t>のページ</a:t>
            </a:r>
            <a:endParaRPr kumimoji="1" lang="en-US" altLang="ja-JP" sz="1800" dirty="0" smtClean="0"/>
          </a:p>
          <a:p>
            <a:pPr lvl="1"/>
            <a:r>
              <a:rPr lang="en-US" altLang="ja-JP" sz="1400" dirty="0" smtClean="0"/>
              <a:t>http://www.apple.com/jp/safari/</a:t>
            </a:r>
            <a:endParaRPr kumimoji="1" lang="en-US" altLang="ja-JP" sz="1400" dirty="0" smtClean="0"/>
          </a:p>
          <a:p>
            <a:r>
              <a:rPr lang="ja-JP" altLang="en-US" sz="1800" dirty="0" smtClean="0"/>
              <a:t>水津弘幸</a:t>
            </a:r>
            <a:r>
              <a:rPr lang="en-US" altLang="ja-JP" sz="1800" dirty="0" smtClean="0"/>
              <a:t>, </a:t>
            </a:r>
            <a:r>
              <a:rPr lang="ja-JP" altLang="en-US" sz="1800" dirty="0" smtClean="0"/>
              <a:t>石井歩</a:t>
            </a:r>
            <a:r>
              <a:rPr lang="en-US" altLang="ja-JP" sz="1800" dirty="0" smtClean="0"/>
              <a:t>, C&amp;R </a:t>
            </a:r>
            <a:r>
              <a:rPr lang="ja-JP" altLang="en-US" sz="1800" dirty="0" smtClean="0"/>
              <a:t>研究所</a:t>
            </a:r>
            <a:r>
              <a:rPr lang="en-US" altLang="ja-JP" sz="1800" dirty="0" smtClean="0"/>
              <a:t>, 2008 : HTML + CSS Handbook 3rd edition. Softbank Creative, 638pp</a:t>
            </a:r>
            <a:r>
              <a:rPr lang="en-US" altLang="ja-JP" sz="1800" dirty="0" smtClean="0"/>
              <a:t>.</a:t>
            </a:r>
          </a:p>
          <a:p>
            <a:r>
              <a:rPr lang="ja-JP" altLang="en-US" sz="1800" dirty="0" smtClean="0"/>
              <a:t>武藤健志</a:t>
            </a:r>
            <a:r>
              <a:rPr lang="en-US" altLang="ja-JP" sz="1800" dirty="0" smtClean="0"/>
              <a:t>, 2005 : </a:t>
            </a:r>
            <a:r>
              <a:rPr lang="en-US" altLang="ja-JP" sz="1800" dirty="0" err="1" smtClean="0"/>
              <a:t>Debian</a:t>
            </a:r>
            <a:r>
              <a:rPr lang="en-US" altLang="ja-JP" sz="1800" dirty="0" smtClean="0"/>
              <a:t> GNU/Linux </a:t>
            </a:r>
            <a:r>
              <a:rPr lang="ja-JP" altLang="en-US" sz="1800" dirty="0" smtClean="0"/>
              <a:t>徹底入門第三版</a:t>
            </a:r>
            <a:r>
              <a:rPr lang="en-US" altLang="ja-JP" sz="1800" dirty="0" smtClean="0"/>
              <a:t>. </a:t>
            </a:r>
            <a:r>
              <a:rPr lang="ja-JP" altLang="en-US" sz="1800" dirty="0" smtClean="0"/>
              <a:t>翔泳社</a:t>
            </a:r>
            <a:r>
              <a:rPr lang="en-US" altLang="ja-JP" sz="1800" dirty="0" smtClean="0"/>
              <a:t>, 701pp.</a:t>
            </a:r>
          </a:p>
          <a:p>
            <a:r>
              <a:rPr lang="en-US" sz="1800" dirty="0" smtClean="0"/>
              <a:t>Roy </a:t>
            </a:r>
            <a:r>
              <a:rPr lang="en-US" sz="1800" dirty="0" smtClean="0"/>
              <a:t>Fielding </a:t>
            </a:r>
            <a:r>
              <a:rPr lang="ja-JP" altLang="en-US" sz="1800" dirty="0" smtClean="0"/>
              <a:t>氏の</a:t>
            </a:r>
            <a:r>
              <a:rPr kumimoji="1" lang="ja-JP" altLang="en-US" sz="1800" dirty="0" smtClean="0"/>
              <a:t>写真</a:t>
            </a:r>
            <a:endParaRPr kumimoji="1" lang="en-US" altLang="ja-JP" sz="1800" dirty="0" smtClean="0"/>
          </a:p>
          <a:p>
            <a:pPr lvl="1"/>
            <a:r>
              <a:rPr lang="en-US" altLang="ja-JP" sz="1400" dirty="0" smtClean="0"/>
              <a:t>http://roy.gbiv.com/</a:t>
            </a:r>
          </a:p>
          <a:p>
            <a:r>
              <a:rPr lang="en-US" sz="1800" dirty="0" smtClean="0"/>
              <a:t>Daniel </a:t>
            </a:r>
            <a:r>
              <a:rPr lang="en-US" sz="1800" dirty="0" smtClean="0"/>
              <a:t>Bernstein</a:t>
            </a:r>
            <a:r>
              <a:rPr lang="ja-JP" altLang="en-US" sz="1800" dirty="0" smtClean="0"/>
              <a:t> </a:t>
            </a:r>
            <a:r>
              <a:rPr lang="ja-JP" altLang="en-US" sz="1800" dirty="0" smtClean="0"/>
              <a:t>氏の写真</a:t>
            </a:r>
            <a:endParaRPr lang="en-US" altLang="ja-JP" sz="1800" dirty="0" smtClean="0"/>
          </a:p>
          <a:p>
            <a:pPr lvl="1"/>
            <a:r>
              <a:rPr lang="en-US" sz="1400" dirty="0" smtClean="0"/>
              <a:t>http://en.wikipedia.org/wiki/Image:Daniel_Bernstein_priv.jpg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</a:p>
          <a:p>
            <a:r>
              <a:rPr lang="ja-JP" altLang="en-US" dirty="0" smtClean="0"/>
              <a:t>ユーザ編</a:t>
            </a:r>
            <a:endParaRPr lang="en-US" altLang="ja-JP" dirty="0" smtClean="0"/>
          </a:p>
          <a:p>
            <a:r>
              <a:rPr lang="ja-JP" altLang="en-US" dirty="0" smtClean="0"/>
              <a:t>管理者編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46215"/>
            <a:ext cx="8229600" cy="4625991"/>
          </a:xfrm>
        </p:spPr>
        <p:txBody>
          <a:bodyPr/>
          <a:lstStyle/>
          <a:p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他のマシンのリクエストに応えてサービスを提供するマシン或いはソフトウェア</a:t>
            </a:r>
            <a:endParaRPr lang="en-US" altLang="ja-JP" dirty="0" smtClean="0"/>
          </a:p>
          <a:p>
            <a:r>
              <a:rPr kumimoji="1" lang="en-US" altLang="ja-JP" dirty="0" smtClean="0"/>
              <a:t>WWW </a:t>
            </a:r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コンテンツを配信するサーバ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通信規約は </a:t>
            </a:r>
            <a:r>
              <a:rPr lang="en-US" altLang="ja-JP" dirty="0" smtClean="0"/>
              <a:t>HTTP </a:t>
            </a:r>
            <a:r>
              <a:rPr lang="ja-JP" altLang="en-US" dirty="0" smtClean="0"/>
              <a:t>プロトコル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0100" y="634581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ブラウザ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72264" y="6417254"/>
            <a:ext cx="25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WWW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(orange)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714884"/>
            <a:ext cx="96407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14" y="5286394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5208456"/>
            <a:ext cx="857256" cy="9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7" name="Picture 1" descr="C:\Users\yamasita\Desktop\080731_1737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4167490"/>
            <a:ext cx="1285884" cy="2287802"/>
          </a:xfrm>
          <a:prstGeom prst="rect">
            <a:avLst/>
          </a:prstGeom>
          <a:noFill/>
        </p:spPr>
      </p:pic>
      <p:sp>
        <p:nvSpPr>
          <p:cNvPr id="10" name="右矢印 9"/>
          <p:cNvSpPr/>
          <p:nvPr/>
        </p:nvSpPr>
        <p:spPr>
          <a:xfrm>
            <a:off x="3428992" y="5000636"/>
            <a:ext cx="3214710" cy="28575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矢印 11"/>
          <p:cNvSpPr/>
          <p:nvPr/>
        </p:nvSpPr>
        <p:spPr>
          <a:xfrm>
            <a:off x="3428992" y="5429264"/>
            <a:ext cx="3143272" cy="285752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14810" y="471488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request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43372" y="571501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response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8596" y="3143248"/>
            <a:ext cx="8229600" cy="785818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1"/>
                </a:solidFill>
              </a:rPr>
              <a:t>ユーザ編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クライアント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507209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ページ閲覧</a:t>
            </a:r>
            <a:r>
              <a:rPr lang="ja-JP" altLang="en-US" dirty="0" smtClean="0"/>
              <a:t>の為にはブラウザが必要</a:t>
            </a:r>
            <a:endParaRPr lang="en-US" altLang="ja-JP" dirty="0" smtClean="0"/>
          </a:p>
          <a:p>
            <a:r>
              <a:rPr lang="ja-JP" altLang="en-US" dirty="0" smtClean="0"/>
              <a:t>ブラウザシェア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Net Applications </a:t>
            </a:r>
            <a:r>
              <a:rPr lang="ja-JP" altLang="en-US" dirty="0" smtClean="0"/>
              <a:t>社</a:t>
            </a:r>
            <a:r>
              <a:rPr lang="en-US" altLang="ja-JP" sz="2400" dirty="0" smtClean="0"/>
              <a:t>http://marketshare.hitslink.com/</a:t>
            </a:r>
            <a:r>
              <a:rPr lang="ja-JP" altLang="en-US" sz="2400" dirty="0" smtClean="0"/>
              <a:t>を引用</a:t>
            </a:r>
            <a:endParaRPr lang="en-US" altLang="ja-JP" sz="2400" dirty="0" smtClean="0"/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/>
        </p:nvGraphicFramePr>
        <p:xfrm>
          <a:off x="1428728" y="2714619"/>
          <a:ext cx="6143668" cy="2272881"/>
        </p:xfrm>
        <a:graphic>
          <a:graphicData uri="http://schemas.openxmlformats.org/presentationml/2006/ole">
            <p:oleObj spid="_x0000_s2054" name="ワークシート" r:id="rId3" imgW="2809824" imgH="103815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HTML</a:t>
            </a:r>
            <a:r>
              <a:rPr kumimoji="1"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5072097"/>
          </a:xfrm>
        </p:spPr>
        <p:txBody>
          <a:bodyPr/>
          <a:lstStyle/>
          <a:p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ページ作成の為には </a:t>
            </a:r>
            <a:r>
              <a:rPr kumimoji="1" lang="en-US" altLang="ja-JP" dirty="0" smtClean="0"/>
              <a:t>HTML </a:t>
            </a:r>
            <a:r>
              <a:rPr lang="ja-JP" altLang="en-US" dirty="0" smtClean="0"/>
              <a:t>言語</a:t>
            </a:r>
            <a:r>
              <a:rPr kumimoji="1" lang="ja-JP" altLang="en-US" dirty="0" smtClean="0"/>
              <a:t>を</a:t>
            </a:r>
            <a:r>
              <a:rPr lang="ja-JP" altLang="en-US" dirty="0" smtClean="0"/>
              <a:t>知っている</a:t>
            </a:r>
            <a:r>
              <a:rPr kumimoji="1" lang="ja-JP" altLang="en-US" dirty="0" smtClean="0"/>
              <a:t>必要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HTML(Hyper Text Markup Language)</a:t>
            </a:r>
          </a:p>
          <a:p>
            <a:pPr lvl="1"/>
            <a:r>
              <a:rPr kumimoji="1" lang="en-US" altLang="ja-JP" dirty="0" smtClean="0"/>
              <a:t>1989 </a:t>
            </a:r>
            <a:r>
              <a:rPr kumimoji="1" lang="ja-JP" altLang="en-US" dirty="0" smtClean="0"/>
              <a:t>年 </a:t>
            </a:r>
            <a:r>
              <a:rPr kumimoji="1" lang="en-US" altLang="ja-JP" dirty="0" smtClean="0"/>
              <a:t>Berners-Lee </a:t>
            </a:r>
            <a:r>
              <a:rPr kumimoji="1" lang="ja-JP" altLang="en-US" dirty="0" smtClean="0"/>
              <a:t>氏によって提案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「リンク」をたどって他の文書に移動できる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「タグ」を組み合わせて文字・画像の設定を行なう</a:t>
            </a:r>
            <a:endParaRPr kumimoji="1" lang="en-US" altLang="ja-JP" dirty="0" smtClean="0"/>
          </a:p>
          <a:p>
            <a:r>
              <a:rPr kumimoji="1" lang="en-US" altLang="ja-JP" dirty="0" smtClean="0"/>
              <a:t>HTML </a:t>
            </a:r>
            <a:r>
              <a:rPr kumimoji="1" lang="ja-JP" altLang="en-US" dirty="0" smtClean="0"/>
              <a:t>文書やその他の公開したい資源は </a:t>
            </a:r>
            <a:r>
              <a:rPr kumimoji="1" lang="en-US" altLang="ja-JP" dirty="0" err="1" smtClean="0"/>
              <a:t>public_html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ディレクトリに格納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785818"/>
          </a:xfrm>
        </p:spPr>
        <p:txBody>
          <a:bodyPr>
            <a:normAutofit fontScale="90000"/>
          </a:bodyPr>
          <a:lstStyle/>
          <a:p>
            <a:r>
              <a:rPr lang="en-US" altLang="ja-JP" sz="3200" dirty="0" smtClean="0"/>
              <a:t>HTML</a:t>
            </a:r>
            <a:r>
              <a:rPr lang="ja-JP" altLang="en-US" sz="3200" dirty="0" smtClean="0"/>
              <a:t>ファイルの一例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研究室トップページを例に</a:t>
            </a:r>
            <a:r>
              <a:rPr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54395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/>
              <a:t>&lt;HTML </a:t>
            </a:r>
            <a:r>
              <a:rPr lang="en-US" sz="1400" dirty="0" err="1" smtClean="0"/>
              <a:t>lang</a:t>
            </a:r>
            <a:r>
              <a:rPr lang="en-US" sz="1400" dirty="0" smtClean="0"/>
              <a:t>="</a:t>
            </a:r>
            <a:r>
              <a:rPr lang="en-US" sz="1400" dirty="0" err="1" smtClean="0"/>
              <a:t>ja</a:t>
            </a:r>
            <a:r>
              <a:rPr lang="en-US" sz="1400" dirty="0" smtClean="0"/>
              <a:t>"&gt; </a:t>
            </a:r>
          </a:p>
          <a:p>
            <a:pPr>
              <a:buNone/>
            </a:pPr>
            <a:r>
              <a:rPr lang="en-US" sz="1400" dirty="0" smtClean="0"/>
              <a:t>&lt;HEAD&gt; </a:t>
            </a:r>
            <a:r>
              <a:rPr lang="ja-JP" altLang="en-US" sz="1400" dirty="0" smtClean="0"/>
              <a:t>・・・</a:t>
            </a:r>
            <a:endParaRPr lang="en-US" altLang="ja-JP" sz="1400" dirty="0" smtClean="0"/>
          </a:p>
          <a:p>
            <a:pPr>
              <a:buNone/>
            </a:pPr>
            <a:r>
              <a:rPr lang="en-US" sz="1400" dirty="0" smtClean="0"/>
              <a:t>&lt;TITLE&gt; </a:t>
            </a:r>
            <a:r>
              <a:rPr lang="ja-JP" altLang="en-US" sz="1400" dirty="0" smtClean="0"/>
              <a:t>惑星物理学研究室 </a:t>
            </a:r>
            <a:r>
              <a:rPr lang="en-US" altLang="ja-JP" sz="1400" dirty="0" smtClean="0"/>
              <a:t>&lt;/</a:t>
            </a:r>
            <a:r>
              <a:rPr lang="en-US" sz="1400" dirty="0" smtClean="0"/>
              <a:t>TITLE&gt; </a:t>
            </a:r>
          </a:p>
          <a:p>
            <a:pPr>
              <a:buNone/>
            </a:pPr>
            <a:r>
              <a:rPr lang="en-US" sz="1400" dirty="0" smtClean="0"/>
              <a:t>&lt;/HEAD&gt; </a:t>
            </a:r>
          </a:p>
          <a:p>
            <a:pPr>
              <a:buNone/>
            </a:pPr>
            <a:r>
              <a:rPr lang="en-US" sz="1400" dirty="0" smtClean="0"/>
              <a:t>&lt;BODY BGCOLOR=“white” STYLE=“margin-top:200px”&gt; &lt;CENTER&gt; &lt;IM</a:t>
            </a:r>
            <a:r>
              <a:rPr lang="en-US" altLang="ja-JP" sz="1400" dirty="0" smtClean="0"/>
              <a:t>G</a:t>
            </a:r>
            <a:r>
              <a:rPr lang="ja-JP" altLang="en-US" sz="1400" dirty="0" smtClean="0"/>
              <a:t> </a:t>
            </a:r>
            <a:r>
              <a:rPr lang="en-US" sz="1400" dirty="0" smtClean="0"/>
              <a:t>SRC="figure/open.jpg"&gt; </a:t>
            </a:r>
          </a:p>
          <a:p>
            <a:pPr>
              <a:buNone/>
            </a:pPr>
            <a:r>
              <a:rPr lang="en-US" sz="1400" dirty="0" smtClean="0"/>
              <a:t>&lt;TABLE&gt; </a:t>
            </a:r>
          </a:p>
          <a:p>
            <a:pPr>
              <a:buNone/>
            </a:pPr>
            <a:r>
              <a:rPr lang="en-US" sz="1400" dirty="0" smtClean="0"/>
              <a:t>&lt;TR&gt; </a:t>
            </a:r>
          </a:p>
          <a:p>
            <a:pPr>
              <a:buNone/>
            </a:pPr>
            <a:r>
              <a:rPr lang="en-US" sz="1400" dirty="0" smtClean="0"/>
              <a:t>&lt;TD&gt;|&lt;A HREF="member.html"&gt; &lt;FONT COLOR="#888888" SIZE="3"&gt;</a:t>
            </a:r>
            <a:r>
              <a:rPr lang="ja-JP" altLang="en-US" sz="1400" dirty="0" smtClean="0"/>
              <a:t>メンバー</a:t>
            </a:r>
            <a:r>
              <a:rPr lang="en-US" altLang="ja-JP" sz="1400" dirty="0" smtClean="0"/>
              <a:t>&lt;/</a:t>
            </a:r>
            <a:r>
              <a:rPr lang="en-US" sz="1400" dirty="0" smtClean="0"/>
              <a:t>FONT&gt;&lt;/A&gt;&lt;/TD&gt; </a:t>
            </a:r>
          </a:p>
          <a:p>
            <a:pPr>
              <a:buNone/>
            </a:pPr>
            <a:r>
              <a:rPr lang="ja-JP" altLang="en-US" sz="1400" dirty="0" smtClean="0"/>
              <a:t>・・・・</a:t>
            </a:r>
            <a:r>
              <a:rPr lang="en-US" sz="1400" dirty="0" smtClean="0"/>
              <a:t> </a:t>
            </a:r>
          </a:p>
          <a:p>
            <a:pPr>
              <a:buNone/>
            </a:pPr>
            <a:r>
              <a:rPr lang="en-US" sz="1400" dirty="0" smtClean="0"/>
              <a:t>&lt;TD&gt;|&lt;A HREF="index-e.html"&gt; &lt;FONT COLOR="#888888" SIZE="3"&gt;English Page&lt;/font&gt;&lt;/A&gt; |&lt;/TD&gt; </a:t>
            </a:r>
          </a:p>
          <a:p>
            <a:pPr>
              <a:buNone/>
            </a:pPr>
            <a:r>
              <a:rPr lang="en-US" sz="1400" dirty="0" smtClean="0"/>
              <a:t>&lt;/TR&gt; </a:t>
            </a:r>
          </a:p>
          <a:p>
            <a:pPr>
              <a:buNone/>
            </a:pPr>
            <a:r>
              <a:rPr lang="en-US" sz="1400" dirty="0" smtClean="0"/>
              <a:t>&lt;/TABLE&gt; </a:t>
            </a:r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br</a:t>
            </a:r>
            <a:r>
              <a:rPr lang="en-US" sz="1400" dirty="0" smtClean="0"/>
              <a:t>&gt; </a:t>
            </a:r>
          </a:p>
          <a:p>
            <a:pPr>
              <a:buNone/>
            </a:pPr>
            <a:r>
              <a:rPr lang="en-US" sz="1400" dirty="0" smtClean="0"/>
              <a:t>&lt;CENTER&gt; </a:t>
            </a:r>
            <a:r>
              <a:rPr lang="ja-JP" altLang="en-US" sz="1400" dirty="0" smtClean="0"/>
              <a:t>・・・・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&lt;</a:t>
            </a:r>
            <a:r>
              <a:rPr lang="en-US" sz="1400" dirty="0" smtClean="0"/>
              <a:t>FONT SIZE="1"&gt; &lt;IMG SRC="/icons/quill.gif" HEIGHT="8"&gt; </a:t>
            </a:r>
            <a:r>
              <a:rPr lang="ja-JP" altLang="en-US" sz="1400" dirty="0" smtClean="0"/>
              <a:t>最終更新 </a:t>
            </a:r>
            <a:r>
              <a:rPr lang="en-US" altLang="ja-JP" sz="1400" dirty="0" smtClean="0"/>
              <a:t>2007/10/02 &lt;/</a:t>
            </a:r>
            <a:r>
              <a:rPr lang="en-US" sz="1400" dirty="0" smtClean="0"/>
              <a:t>FONT&gt; </a:t>
            </a:r>
          </a:p>
          <a:p>
            <a:pPr>
              <a:buNone/>
            </a:pPr>
            <a:r>
              <a:rPr lang="en-US" sz="1400" dirty="0" smtClean="0"/>
              <a:t>&lt;/CENTER&gt;</a:t>
            </a:r>
          </a:p>
          <a:p>
            <a:pPr>
              <a:buNone/>
            </a:pPr>
            <a:r>
              <a:rPr lang="en-US" sz="1400" dirty="0" smtClean="0"/>
              <a:t>&lt;/BODY&gt; </a:t>
            </a:r>
          </a:p>
          <a:p>
            <a:pPr>
              <a:buNone/>
            </a:pPr>
            <a:r>
              <a:rPr lang="en-US" sz="1400" dirty="0" smtClean="0"/>
              <a:t>&lt;/HTML&gt;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3174" y="1214422"/>
            <a:ext cx="292895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HTML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文書であることの宣言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14744" y="1714488"/>
            <a:ext cx="321471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タイトルバーにタイトルを表示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15206" y="2590380"/>
            <a:ext cx="1214446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画像を表示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4480" y="3876264"/>
            <a:ext cx="1571636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リンクの設定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57620" y="3857628"/>
            <a:ext cx="3000396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フォントの色・サイズを指定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85818"/>
          </a:xfrm>
        </p:spPr>
        <p:txBody>
          <a:bodyPr>
            <a:normAutofit fontScale="90000"/>
          </a:bodyPr>
          <a:lstStyle/>
          <a:p>
            <a:r>
              <a:rPr lang="en-US" altLang="ja-JP" sz="3200" dirty="0" smtClean="0">
                <a:gradFill>
                  <a:gsLst>
                    <a:gs pos="0">
                      <a:srgbClr val="C8AF3C">
                        <a:lumMod val="40000"/>
                        <a:lumOff val="60000"/>
                      </a:srgbClr>
                    </a:gs>
                    <a:gs pos="100000">
                      <a:srgbClr val="C8AF3C">
                        <a:lumMod val="60000"/>
                        <a:lumOff val="40000"/>
                      </a:srgbClr>
                    </a:gs>
                  </a:gsLst>
                  <a:lin ang="5400000" scaled="1"/>
                </a:gradFill>
                <a:effectLst>
                  <a:outerShdw blurRad="127000" algn="tl" rotWithShape="0">
                    <a:prstClr val="black">
                      <a:alpha val="70000"/>
                    </a:prstClr>
                  </a:outerShdw>
                </a:effectLst>
              </a:rPr>
              <a:t>HTML</a:t>
            </a:r>
            <a:r>
              <a:rPr lang="ja-JP" altLang="en-US" sz="3200" dirty="0" smtClean="0">
                <a:gradFill>
                  <a:gsLst>
                    <a:gs pos="0">
                      <a:srgbClr val="C8AF3C">
                        <a:lumMod val="40000"/>
                        <a:lumOff val="60000"/>
                      </a:srgbClr>
                    </a:gs>
                    <a:gs pos="100000">
                      <a:srgbClr val="C8AF3C">
                        <a:lumMod val="60000"/>
                        <a:lumOff val="40000"/>
                      </a:srgbClr>
                    </a:gs>
                  </a:gsLst>
                  <a:lin ang="5400000" scaled="1"/>
                </a:gradFill>
                <a:effectLst>
                  <a:outerShdw blurRad="127000" algn="tl" rotWithShape="0">
                    <a:prstClr val="black">
                      <a:alpha val="70000"/>
                    </a:prstClr>
                  </a:outerShdw>
                </a:effectLst>
              </a:rPr>
              <a:t>ファイルの一例</a:t>
            </a:r>
            <a:r>
              <a:rPr lang="en-US" altLang="ja-JP" sz="3200" dirty="0" smtClean="0">
                <a:gradFill>
                  <a:gsLst>
                    <a:gs pos="0">
                      <a:srgbClr val="C8AF3C">
                        <a:lumMod val="40000"/>
                        <a:lumOff val="60000"/>
                      </a:srgbClr>
                    </a:gs>
                    <a:gs pos="100000">
                      <a:srgbClr val="C8AF3C">
                        <a:lumMod val="60000"/>
                        <a:lumOff val="40000"/>
                      </a:srgbClr>
                    </a:gs>
                  </a:gsLst>
                  <a:lin ang="5400000" scaled="1"/>
                </a:gradFill>
                <a:effectLst>
                  <a:outerShdw blurRad="127000" algn="tl" rotWithShape="0">
                    <a:prstClr val="black">
                      <a:alpha val="70000"/>
                    </a:prstClr>
                  </a:outerShdw>
                </a:effectLst>
              </a:rPr>
              <a:t>(</a:t>
            </a:r>
            <a:r>
              <a:rPr lang="ja-JP" altLang="en-US" sz="3200" dirty="0" smtClean="0">
                <a:gradFill>
                  <a:gsLst>
                    <a:gs pos="0">
                      <a:srgbClr val="C8AF3C">
                        <a:lumMod val="40000"/>
                        <a:lumOff val="60000"/>
                      </a:srgbClr>
                    </a:gs>
                    <a:gs pos="100000">
                      <a:srgbClr val="C8AF3C">
                        <a:lumMod val="60000"/>
                        <a:lumOff val="40000"/>
                      </a:srgbClr>
                    </a:gs>
                  </a:gsLst>
                  <a:lin ang="5400000" scaled="1"/>
                </a:gradFill>
                <a:effectLst>
                  <a:outerShdw blurRad="127000" algn="tl" rotWithShape="0">
                    <a:prstClr val="black">
                      <a:alpha val="70000"/>
                    </a:prstClr>
                  </a:outerShdw>
                </a:effectLst>
              </a:rPr>
              <a:t>研究室トップページを例に</a:t>
            </a:r>
            <a:r>
              <a:rPr lang="en-US" altLang="ja-JP" sz="3200" dirty="0" smtClean="0">
                <a:gradFill>
                  <a:gsLst>
                    <a:gs pos="0">
                      <a:srgbClr val="C8AF3C">
                        <a:lumMod val="40000"/>
                        <a:lumOff val="60000"/>
                      </a:srgbClr>
                    </a:gs>
                    <a:gs pos="100000">
                      <a:srgbClr val="C8AF3C">
                        <a:lumMod val="60000"/>
                        <a:lumOff val="40000"/>
                      </a:srgbClr>
                    </a:gs>
                  </a:gsLst>
                  <a:lin ang="5400000" scaled="1"/>
                </a:gradFill>
                <a:effectLst>
                  <a:outerShdw blurRad="127000" algn="tl" rotWithShape="0">
                    <a:prstClr val="black">
                      <a:alpha val="70000"/>
                    </a:prstClr>
                  </a:outerShdw>
                </a:effectLst>
              </a:rPr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2800" dirty="0" smtClean="0"/>
              <a:t>ブラウザでの表示</a:t>
            </a:r>
            <a:endParaRPr kumimoji="1" lang="ja-JP" altLang="en-US" sz="2800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7931161" cy="523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参考</a:t>
            </a:r>
            <a:r>
              <a:rPr kumimoji="1" lang="en-US" altLang="ja-JP" sz="4000" dirty="0" smtClean="0"/>
              <a:t>:RD </a:t>
            </a:r>
            <a:r>
              <a:rPr kumimoji="1" lang="ja-JP" altLang="en-US" sz="4000" dirty="0" smtClean="0"/>
              <a:t>について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RD(</a:t>
            </a:r>
            <a:r>
              <a:rPr lang="en-US" sz="2800" dirty="0" smtClean="0"/>
              <a:t>Ruby Document</a:t>
            </a:r>
            <a:r>
              <a:rPr kumimoji="1" lang="en-US" altLang="ja-JP" sz="2800" dirty="0" smtClean="0"/>
              <a:t>)</a:t>
            </a:r>
          </a:p>
          <a:p>
            <a:pPr lvl="1"/>
            <a:r>
              <a:rPr lang="en-US" altLang="ja-JP" sz="2400" dirty="0" smtClean="0"/>
              <a:t>R</a:t>
            </a:r>
            <a:r>
              <a:rPr kumimoji="1" lang="en-US" altLang="ja-JP" sz="2400" dirty="0" smtClean="0"/>
              <a:t>uby </a:t>
            </a:r>
            <a:r>
              <a:rPr lang="ja-JP" altLang="en-US" sz="2400" dirty="0" smtClean="0"/>
              <a:t>スクリプトに埋め込み可能なドキュメント形式</a:t>
            </a:r>
            <a:endParaRPr kumimoji="1" lang="en-US" altLang="ja-JP" sz="2400" dirty="0" smtClean="0"/>
          </a:p>
          <a:p>
            <a:pPr lvl="1"/>
            <a:r>
              <a:rPr lang="en-US" altLang="ja-JP" sz="2400" dirty="0" smtClean="0"/>
              <a:t>rd2 </a:t>
            </a:r>
            <a:r>
              <a:rPr lang="ja-JP" altLang="en-US" sz="2400" dirty="0" smtClean="0"/>
              <a:t>コマンドを用いて </a:t>
            </a:r>
            <a:r>
              <a:rPr lang="en-US" altLang="ja-JP" sz="2400" dirty="0" smtClean="0"/>
              <a:t>html </a:t>
            </a:r>
            <a:r>
              <a:rPr lang="ja-JP" altLang="en-US" sz="2400" dirty="0" smtClean="0"/>
              <a:t>文書を生成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ファイルの拡張子は </a:t>
            </a:r>
            <a:r>
              <a:rPr lang="en-US" altLang="ja-JP" sz="2400" dirty="0" smtClean="0"/>
              <a:t>.rd </a:t>
            </a:r>
          </a:p>
          <a:p>
            <a:pPr lvl="1"/>
            <a:r>
              <a:rPr lang="en-US" altLang="ja-JP" sz="2400" dirty="0" smtClean="0"/>
              <a:t>html </a:t>
            </a:r>
            <a:r>
              <a:rPr lang="ja-JP" altLang="en-US" sz="2400" dirty="0" smtClean="0"/>
              <a:t>文書自身よりも読みやすい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利用するには </a:t>
            </a:r>
            <a:r>
              <a:rPr lang="en-US" altLang="ja-JP" sz="2400" dirty="0" smtClean="0"/>
              <a:t>ruby, </a:t>
            </a:r>
            <a:r>
              <a:rPr lang="en-US" altLang="ja-JP" sz="2400" dirty="0" err="1" smtClean="0"/>
              <a:t>rdtool</a:t>
            </a:r>
            <a:r>
              <a:rPr lang="en-US" altLang="ja-JP" sz="2400" smtClean="0"/>
              <a:t>, rd2html-ext </a:t>
            </a:r>
            <a:r>
              <a:rPr lang="ja-JP" altLang="en-US" sz="2400" dirty="0" smtClean="0"/>
              <a:t>のインストールが必要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松風">
  <a:themeElements>
    <a:clrScheme name="松風">
      <a:dk1>
        <a:sysClr val="windowText" lastClr="000000"/>
      </a:dk1>
      <a:lt1>
        <a:sysClr val="window" lastClr="FFFFFF"/>
      </a:lt1>
      <a:dk2>
        <a:srgbClr val="0F2305"/>
      </a:dk2>
      <a:lt2>
        <a:srgbClr val="7DAA50"/>
      </a:lt2>
      <a:accent1>
        <a:srgbClr val="B94B2D"/>
      </a:accent1>
      <a:accent2>
        <a:srgbClr val="B95F91"/>
      </a:accent2>
      <a:accent3>
        <a:srgbClr val="C8AF3C"/>
      </a:accent3>
      <a:accent4>
        <a:srgbClr val="3C643C"/>
      </a:accent4>
      <a:accent5>
        <a:srgbClr val="8264AA"/>
      </a:accent5>
      <a:accent6>
        <a:srgbClr val="D29B46"/>
      </a:accent6>
      <a:hlink>
        <a:srgbClr val="0000FE"/>
      </a:hlink>
      <a:folHlink>
        <a:srgbClr val="800080"/>
      </a:folHlink>
    </a:clrScheme>
    <a:fontScheme name="松風">
      <a:majorFont>
        <a:latin typeface="Gill Sans MT"/>
        <a:ea typeface=""/>
        <a:cs typeface=""/>
        <a:font script="Jpan" typeface="HGゴシックE"/>
        <a:font script="Hang" typeface="HY헤드라인 M"/>
        <a:font script="Hans" typeface="方正姚体"/>
        <a:font script="Hant" typeface="標楷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olas"/>
        <a:ea typeface=""/>
        <a:cs typeface=""/>
        <a:font script="Jpan" typeface="HGゴシックE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Dillen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松風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38000"/>
                <a:lum val="92000"/>
              </a:schemeClr>
            </a:gs>
            <a:gs pos="20000">
              <a:schemeClr val="phClr">
                <a:sat val="44000"/>
                <a:lum val="80000"/>
              </a:schemeClr>
            </a:gs>
            <a:gs pos="100000">
              <a:schemeClr val="phClr">
                <a:sat val="56000"/>
                <a:lum val="54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6350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857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50800" dist="50800" dir="5400000" algn="tl" rotWithShape="0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17100000"/>
            </a:lightRig>
          </a:scene3d>
          <a:sp3d>
            <a:bevelT w="165100" h="254000"/>
            <a:bevelB w="165100" h="2540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40000"/>
              </a:schemeClr>
            </a:gs>
            <a:gs pos="53000">
              <a:schemeClr val="phClr">
                <a:shade val="5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7000"/>
                <a:satMod val="160000"/>
              </a:schemeClr>
              <a:schemeClr val="phClr">
                <a:tint val="95000"/>
                <a:satMod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 in the Pines</Template>
  <TotalTime>530</TotalTime>
  <Words>1013</Words>
  <Application>Microsoft Office PowerPoint</Application>
  <PresentationFormat>画面に合わせる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松風</vt:lpstr>
      <vt:lpstr>ワークシート</vt:lpstr>
      <vt:lpstr>働くサーバ ～WWW サーバ編～</vt:lpstr>
      <vt:lpstr>目次</vt:lpstr>
      <vt:lpstr>Introduction</vt:lpstr>
      <vt:lpstr>ユーザ編</vt:lpstr>
      <vt:lpstr>ブラウザ(クライアント)</vt:lpstr>
      <vt:lpstr>HTMLについて</vt:lpstr>
      <vt:lpstr>HTMLファイルの一例(研究室トップページを例に)</vt:lpstr>
      <vt:lpstr>HTMLファイルの一例(研究室トップページを例に)</vt:lpstr>
      <vt:lpstr>参考:RD について</vt:lpstr>
      <vt:lpstr>rd ファイルの一例(INEX のページを例に)</vt:lpstr>
      <vt:lpstr>rd ファイルの一例(INEX のページを例に)</vt:lpstr>
      <vt:lpstr>管理者編</vt:lpstr>
      <vt:lpstr>ep における orange の役割</vt:lpstr>
      <vt:lpstr>WWW サーバ管理者の日常業務</vt:lpstr>
      <vt:lpstr>WWW管理者 Y のこれまでの歩み(1)</vt:lpstr>
      <vt:lpstr>WWW管理者 Y のこれまでの歩み(2)</vt:lpstr>
      <vt:lpstr>まとめ</vt:lpstr>
      <vt:lpstr>参考文献・引用元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 サーバの</dc:title>
  <dc:creator>yamasita</dc:creator>
  <cp:lastModifiedBy>yamasita</cp:lastModifiedBy>
  <cp:revision>146</cp:revision>
  <dcterms:created xsi:type="dcterms:W3CDTF">2008-07-30T15:12:52Z</dcterms:created>
  <dcterms:modified xsi:type="dcterms:W3CDTF">2008-08-01T03:21:20Z</dcterms:modified>
</cp:coreProperties>
</file>